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40" r:id="rId2"/>
    <p:sldId id="322" r:id="rId3"/>
    <p:sldId id="297" r:id="rId4"/>
    <p:sldId id="312" r:id="rId5"/>
    <p:sldId id="326" r:id="rId6"/>
    <p:sldId id="327" r:id="rId7"/>
    <p:sldId id="304" r:id="rId8"/>
    <p:sldId id="307" r:id="rId9"/>
    <p:sldId id="308" r:id="rId10"/>
    <p:sldId id="309" r:id="rId11"/>
    <p:sldId id="328" r:id="rId12"/>
    <p:sldId id="329" r:id="rId13"/>
    <p:sldId id="330" r:id="rId14"/>
    <p:sldId id="331" r:id="rId15"/>
    <p:sldId id="315" r:id="rId16"/>
    <p:sldId id="314" r:id="rId17"/>
    <p:sldId id="333" r:id="rId18"/>
    <p:sldId id="332" r:id="rId19"/>
    <p:sldId id="31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61C6"/>
    <a:srgbClr val="76376E"/>
    <a:srgbClr val="D7A0C5"/>
    <a:srgbClr val="212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 autoAdjust="0"/>
    <p:restoredTop sz="77742" autoAdjust="0"/>
  </p:normalViewPr>
  <p:slideViewPr>
    <p:cSldViewPr snapToGrid="0">
      <p:cViewPr varScale="1">
        <p:scale>
          <a:sx n="83" d="100"/>
          <a:sy n="83" d="100"/>
        </p:scale>
        <p:origin x="1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674813-5945-D34F-A34A-0C9DF8F52ECE}" type="doc">
      <dgm:prSet loTypeId="urn:microsoft.com/office/officeart/2005/8/layout/hChevron3" loCatId="" qsTypeId="urn:microsoft.com/office/officeart/2005/8/quickstyle/simple1" qsCatId="simple" csTypeId="urn:microsoft.com/office/officeart/2005/8/colors/accent1_2" csCatId="accent1" phldr="1"/>
      <dgm:spPr/>
    </dgm:pt>
    <dgm:pt modelId="{5592B8FC-CAC8-3D41-9474-D92537514ADB}">
      <dgm:prSet phldrT="[Testo]"/>
      <dgm:spPr/>
      <dgm:t>
        <a:bodyPr/>
        <a:lstStyle/>
        <a:p>
          <a:r>
            <a:rPr lang="it-IT" dirty="0"/>
            <a:t>Monitorare e supportare l’ingresso nel mondo della scuola</a:t>
          </a:r>
        </a:p>
      </dgm:t>
    </dgm:pt>
    <dgm:pt modelId="{92E2E26E-4B8F-0F43-931E-7E80849E7675}" type="parTrans" cxnId="{67E7DD7B-1A61-154F-B2B0-0247773B7D3D}">
      <dgm:prSet/>
      <dgm:spPr/>
      <dgm:t>
        <a:bodyPr/>
        <a:lstStyle/>
        <a:p>
          <a:endParaRPr lang="it-IT"/>
        </a:p>
      </dgm:t>
    </dgm:pt>
    <dgm:pt modelId="{20305C6A-5175-084C-9EE8-5E61E601B2AC}" type="sibTrans" cxnId="{67E7DD7B-1A61-154F-B2B0-0247773B7D3D}">
      <dgm:prSet/>
      <dgm:spPr/>
      <dgm:t>
        <a:bodyPr/>
        <a:lstStyle/>
        <a:p>
          <a:endParaRPr lang="it-IT"/>
        </a:p>
      </dgm:t>
    </dgm:pt>
    <dgm:pt modelId="{F273AC9F-2A8E-8842-935F-447D3DAAA205}">
      <dgm:prSet phldrT="[Testo]"/>
      <dgm:spPr/>
      <dgm:t>
        <a:bodyPr/>
        <a:lstStyle/>
        <a:p>
          <a:r>
            <a:rPr lang="it-IT" dirty="0"/>
            <a:t>Per la transizione da un livello di istruzione al successivo</a:t>
          </a:r>
        </a:p>
      </dgm:t>
    </dgm:pt>
    <dgm:pt modelId="{3C30332F-4806-8F45-8FB4-FA8E66DA3285}" type="parTrans" cxnId="{08C9943D-B22E-954D-B94B-B484D2C61015}">
      <dgm:prSet/>
      <dgm:spPr/>
      <dgm:t>
        <a:bodyPr/>
        <a:lstStyle/>
        <a:p>
          <a:endParaRPr lang="it-IT"/>
        </a:p>
      </dgm:t>
    </dgm:pt>
    <dgm:pt modelId="{7D118ECC-88C1-4641-BFB8-554F8015BD34}" type="sibTrans" cxnId="{08C9943D-B22E-954D-B94B-B484D2C61015}">
      <dgm:prSet/>
      <dgm:spPr/>
      <dgm:t>
        <a:bodyPr/>
        <a:lstStyle/>
        <a:p>
          <a:endParaRPr lang="it-IT"/>
        </a:p>
      </dgm:t>
    </dgm:pt>
    <dgm:pt modelId="{BB99F27C-BB5F-AF45-8E12-A51D111B3A0A}">
      <dgm:prSet phldrT="[Testo]"/>
      <dgm:spPr/>
      <dgm:t>
        <a:bodyPr/>
        <a:lstStyle/>
        <a:p>
          <a:r>
            <a:rPr lang="it-IT" dirty="0"/>
            <a:t>Per la fase di entrata nel mondo adulto quando termina la scuola</a:t>
          </a:r>
        </a:p>
      </dgm:t>
    </dgm:pt>
    <dgm:pt modelId="{F9F4C330-5F99-B246-8B30-06CAEC7AD535}" type="parTrans" cxnId="{CCE5F097-CD25-704B-B657-153A73A0B632}">
      <dgm:prSet/>
      <dgm:spPr/>
      <dgm:t>
        <a:bodyPr/>
        <a:lstStyle/>
        <a:p>
          <a:endParaRPr lang="it-IT"/>
        </a:p>
      </dgm:t>
    </dgm:pt>
    <dgm:pt modelId="{93F69AC6-5E08-1349-8C78-8A68D06CBD5D}" type="sibTrans" cxnId="{CCE5F097-CD25-704B-B657-153A73A0B632}">
      <dgm:prSet/>
      <dgm:spPr/>
      <dgm:t>
        <a:bodyPr/>
        <a:lstStyle/>
        <a:p>
          <a:endParaRPr lang="it-IT"/>
        </a:p>
      </dgm:t>
    </dgm:pt>
    <dgm:pt modelId="{5AC6DA19-B151-244F-96FA-2709233EBC06}" type="pres">
      <dgm:prSet presAssocID="{02674813-5945-D34F-A34A-0C9DF8F52ECE}" presName="Name0" presStyleCnt="0">
        <dgm:presLayoutVars>
          <dgm:dir/>
          <dgm:resizeHandles val="exact"/>
        </dgm:presLayoutVars>
      </dgm:prSet>
      <dgm:spPr/>
    </dgm:pt>
    <dgm:pt modelId="{A25B25ED-6DC0-D945-981E-8FD2A60CB21A}" type="pres">
      <dgm:prSet presAssocID="{5592B8FC-CAC8-3D41-9474-D92537514ADB}" presName="parTxOnly" presStyleLbl="node1" presStyleIdx="0" presStyleCnt="3">
        <dgm:presLayoutVars>
          <dgm:bulletEnabled val="1"/>
        </dgm:presLayoutVars>
      </dgm:prSet>
      <dgm:spPr/>
    </dgm:pt>
    <dgm:pt modelId="{65268EE6-9136-A944-BBA9-9DAFE1C59C38}" type="pres">
      <dgm:prSet presAssocID="{20305C6A-5175-084C-9EE8-5E61E601B2AC}" presName="parSpace" presStyleCnt="0"/>
      <dgm:spPr/>
    </dgm:pt>
    <dgm:pt modelId="{86150209-40C7-4C45-895E-5D4EB4269672}" type="pres">
      <dgm:prSet presAssocID="{F273AC9F-2A8E-8842-935F-447D3DAAA205}" presName="parTxOnly" presStyleLbl="node1" presStyleIdx="1" presStyleCnt="3">
        <dgm:presLayoutVars>
          <dgm:bulletEnabled val="1"/>
        </dgm:presLayoutVars>
      </dgm:prSet>
      <dgm:spPr/>
    </dgm:pt>
    <dgm:pt modelId="{BE21EB39-09B1-4F4B-8E29-7D603A4EC95B}" type="pres">
      <dgm:prSet presAssocID="{7D118ECC-88C1-4641-BFB8-554F8015BD34}" presName="parSpace" presStyleCnt="0"/>
      <dgm:spPr/>
    </dgm:pt>
    <dgm:pt modelId="{13FE432C-8937-F748-BA16-E4B248611702}" type="pres">
      <dgm:prSet presAssocID="{BB99F27C-BB5F-AF45-8E12-A51D111B3A0A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0D9B8D1E-DC92-2647-B9D9-341FEE9AE77E}" type="presOf" srcId="{02674813-5945-D34F-A34A-0C9DF8F52ECE}" destId="{5AC6DA19-B151-244F-96FA-2709233EBC06}" srcOrd="0" destOrd="0" presId="urn:microsoft.com/office/officeart/2005/8/layout/hChevron3"/>
    <dgm:cxn modelId="{57AE3135-F4F7-214B-B4C5-F706DB93FD88}" type="presOf" srcId="{F273AC9F-2A8E-8842-935F-447D3DAAA205}" destId="{86150209-40C7-4C45-895E-5D4EB4269672}" srcOrd="0" destOrd="0" presId="urn:microsoft.com/office/officeart/2005/8/layout/hChevron3"/>
    <dgm:cxn modelId="{08C9943D-B22E-954D-B94B-B484D2C61015}" srcId="{02674813-5945-D34F-A34A-0C9DF8F52ECE}" destId="{F273AC9F-2A8E-8842-935F-447D3DAAA205}" srcOrd="1" destOrd="0" parTransId="{3C30332F-4806-8F45-8FB4-FA8E66DA3285}" sibTransId="{7D118ECC-88C1-4641-BFB8-554F8015BD34}"/>
    <dgm:cxn modelId="{037D8858-044F-DA4D-996E-E30D2B977D7E}" type="presOf" srcId="{5592B8FC-CAC8-3D41-9474-D92537514ADB}" destId="{A25B25ED-6DC0-D945-981E-8FD2A60CB21A}" srcOrd="0" destOrd="0" presId="urn:microsoft.com/office/officeart/2005/8/layout/hChevron3"/>
    <dgm:cxn modelId="{67E7DD7B-1A61-154F-B2B0-0247773B7D3D}" srcId="{02674813-5945-D34F-A34A-0C9DF8F52ECE}" destId="{5592B8FC-CAC8-3D41-9474-D92537514ADB}" srcOrd="0" destOrd="0" parTransId="{92E2E26E-4B8F-0F43-931E-7E80849E7675}" sibTransId="{20305C6A-5175-084C-9EE8-5E61E601B2AC}"/>
    <dgm:cxn modelId="{CCE5F097-CD25-704B-B657-153A73A0B632}" srcId="{02674813-5945-D34F-A34A-0C9DF8F52ECE}" destId="{BB99F27C-BB5F-AF45-8E12-A51D111B3A0A}" srcOrd="2" destOrd="0" parTransId="{F9F4C330-5F99-B246-8B30-06CAEC7AD535}" sibTransId="{93F69AC6-5E08-1349-8C78-8A68D06CBD5D}"/>
    <dgm:cxn modelId="{C293CAC4-D70C-2543-A7A3-C8BA66808D34}" type="presOf" srcId="{BB99F27C-BB5F-AF45-8E12-A51D111B3A0A}" destId="{13FE432C-8937-F748-BA16-E4B248611702}" srcOrd="0" destOrd="0" presId="urn:microsoft.com/office/officeart/2005/8/layout/hChevron3"/>
    <dgm:cxn modelId="{843703D8-3531-9549-8099-997151FB8731}" type="presParOf" srcId="{5AC6DA19-B151-244F-96FA-2709233EBC06}" destId="{A25B25ED-6DC0-D945-981E-8FD2A60CB21A}" srcOrd="0" destOrd="0" presId="urn:microsoft.com/office/officeart/2005/8/layout/hChevron3"/>
    <dgm:cxn modelId="{B7778124-6C87-B54C-8ADA-2D75FD865755}" type="presParOf" srcId="{5AC6DA19-B151-244F-96FA-2709233EBC06}" destId="{65268EE6-9136-A944-BBA9-9DAFE1C59C38}" srcOrd="1" destOrd="0" presId="urn:microsoft.com/office/officeart/2005/8/layout/hChevron3"/>
    <dgm:cxn modelId="{C9813043-CFC5-0344-8F6B-F4240928F201}" type="presParOf" srcId="{5AC6DA19-B151-244F-96FA-2709233EBC06}" destId="{86150209-40C7-4C45-895E-5D4EB4269672}" srcOrd="2" destOrd="0" presId="urn:microsoft.com/office/officeart/2005/8/layout/hChevron3"/>
    <dgm:cxn modelId="{17A3A8C5-B8D5-FB41-8408-82D953D6D7F4}" type="presParOf" srcId="{5AC6DA19-B151-244F-96FA-2709233EBC06}" destId="{BE21EB39-09B1-4F4B-8E29-7D603A4EC95B}" srcOrd="3" destOrd="0" presId="urn:microsoft.com/office/officeart/2005/8/layout/hChevron3"/>
    <dgm:cxn modelId="{38B2A6DE-3B50-614B-B2CB-3E0BD5EDA220}" type="presParOf" srcId="{5AC6DA19-B151-244F-96FA-2709233EBC06}" destId="{13FE432C-8937-F748-BA16-E4B248611702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B25ED-6DC0-D945-981E-8FD2A60CB21A}">
      <dsp:nvSpPr>
        <dsp:cNvPr id="0" name=""/>
        <dsp:cNvSpPr/>
      </dsp:nvSpPr>
      <dsp:spPr>
        <a:xfrm>
          <a:off x="3657" y="1700858"/>
          <a:ext cx="3198386" cy="127935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Monitorare e supportare l’ingresso nel mondo della scuola</a:t>
          </a:r>
        </a:p>
      </dsp:txBody>
      <dsp:txXfrm>
        <a:off x="3657" y="1700858"/>
        <a:ext cx="2878548" cy="1279354"/>
      </dsp:txXfrm>
    </dsp:sp>
    <dsp:sp modelId="{86150209-40C7-4C45-895E-5D4EB4269672}">
      <dsp:nvSpPr>
        <dsp:cNvPr id="0" name=""/>
        <dsp:cNvSpPr/>
      </dsp:nvSpPr>
      <dsp:spPr>
        <a:xfrm>
          <a:off x="2562366" y="1700858"/>
          <a:ext cx="3198386" cy="12793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Per la transizione da un livello di istruzione al successivo</a:t>
          </a:r>
        </a:p>
      </dsp:txBody>
      <dsp:txXfrm>
        <a:off x="3202043" y="1700858"/>
        <a:ext cx="1919032" cy="1279354"/>
      </dsp:txXfrm>
    </dsp:sp>
    <dsp:sp modelId="{13FE432C-8937-F748-BA16-E4B248611702}">
      <dsp:nvSpPr>
        <dsp:cNvPr id="0" name=""/>
        <dsp:cNvSpPr/>
      </dsp:nvSpPr>
      <dsp:spPr>
        <a:xfrm>
          <a:off x="5121075" y="1700858"/>
          <a:ext cx="3198386" cy="127935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Per la fase di entrata nel mondo adulto quando termina la scuola</a:t>
          </a:r>
        </a:p>
      </dsp:txBody>
      <dsp:txXfrm>
        <a:off x="5760752" y="1700858"/>
        <a:ext cx="1919032" cy="1279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1EF8E-CC10-4C38-BC8B-30EA90136FB7}" type="datetimeFigureOut">
              <a:rPr lang="en-US" smtClean="0"/>
              <a:t>11/11/24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9C654-DC74-48E1-8348-E09DDA89A8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26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F837C-137F-5546-9AD5-C6D4928A7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D2459D2-B9D5-727C-CB15-CA10957040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5788F6A-C0A5-9194-8623-16859FABCF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5DEE6E-1C9A-25BC-EE2D-A4C20D368A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D9C654-DC74-48E1-8348-E09DDA89A8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14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D9C654-DC74-48E1-8348-E09DDA89A8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3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Università degli studi di Macerata">
            <a:extLst>
              <a:ext uri="{FF2B5EF4-FFF2-40B4-BE49-F238E27FC236}">
                <a16:creationId xmlns:a16="http://schemas.microsoft.com/office/drawing/2014/main" id="{24A7F2A7-B1F6-9DEE-7007-9046C277E715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15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25865"/>
          <a:stretch/>
        </p:blipFill>
        <p:spPr bwMode="auto">
          <a:xfrm>
            <a:off x="7913836" y="6520404"/>
            <a:ext cx="1154827" cy="32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66CB3697-2F9A-DEE8-23AF-AA4782E73CA4}"/>
              </a:ext>
            </a:extLst>
          </p:cNvPr>
          <p:cNvSpPr/>
          <p:nvPr userDrawn="1"/>
        </p:nvSpPr>
        <p:spPr bwMode="ltGray">
          <a:xfrm>
            <a:off x="-2" y="-27921"/>
            <a:ext cx="9144002" cy="5786547"/>
          </a:xfrm>
          <a:prstGeom prst="rect">
            <a:avLst/>
          </a:prstGeom>
          <a:solidFill>
            <a:srgbClr val="76376E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pic>
        <p:nvPicPr>
          <p:cNvPr id="11" name="Picture 2" descr="Università degli studi di Macerata">
            <a:extLst>
              <a:ext uri="{FF2B5EF4-FFF2-40B4-BE49-F238E27FC236}">
                <a16:creationId xmlns:a16="http://schemas.microsoft.com/office/drawing/2014/main" id="{D8189CAB-BFFF-B2AF-9EC5-B1853E5439E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15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2482"/>
          <a:stretch/>
        </p:blipFill>
        <p:spPr bwMode="auto">
          <a:xfrm>
            <a:off x="253686" y="6053396"/>
            <a:ext cx="2108366" cy="54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9D33A82-A970-93B2-0E5A-3FAF5E45BD89}"/>
              </a:ext>
            </a:extLst>
          </p:cNvPr>
          <p:cNvSpPr txBox="1"/>
          <p:nvPr userDrawn="1"/>
        </p:nvSpPr>
        <p:spPr>
          <a:xfrm>
            <a:off x="4737183" y="5895660"/>
            <a:ext cx="440681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Raleway" pitchFamily="2" charset="0"/>
              </a:rPr>
              <a:t>DIPARTIMENTO DI</a:t>
            </a:r>
          </a:p>
          <a:p>
            <a:r>
              <a:rPr lang="en-US" sz="1800" b="1" dirty="0">
                <a:solidFill>
                  <a:srgbClr val="76376E"/>
                </a:solidFill>
                <a:latin typeface="Raleway" pitchFamily="2" charset="0"/>
              </a:rPr>
              <a:t>SCIENZE DELLA FORMAZIONE,</a:t>
            </a:r>
          </a:p>
          <a:p>
            <a:r>
              <a:rPr lang="en-US" sz="1800" b="1" dirty="0">
                <a:solidFill>
                  <a:srgbClr val="76376E"/>
                </a:solidFill>
                <a:latin typeface="Raleway" pitchFamily="2" charset="0"/>
              </a:rPr>
              <a:t>DEI BENI CULTURALI E DEL TURISMO</a:t>
            </a:r>
          </a:p>
        </p:txBody>
      </p:sp>
      <p:sp>
        <p:nvSpPr>
          <p:cNvPr id="16" name="Text Box 18">
            <a:extLst>
              <a:ext uri="{FF2B5EF4-FFF2-40B4-BE49-F238E27FC236}">
                <a16:creationId xmlns:a16="http://schemas.microsoft.com/office/drawing/2014/main" id="{0DF560D4-1155-21A9-6F30-A280E5320A1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395288"/>
            <a:ext cx="91440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it-IT" altLang="x-none" sz="1600" b="1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Dipartimento di Scienze della Formazione, dei Beni Culturali e del Turismo</a:t>
            </a:r>
            <a:endParaRPr lang="it-IT" altLang="x-none" sz="1800" b="1" dirty="0">
              <a:solidFill>
                <a:schemeClr val="bg1"/>
              </a:solidFill>
              <a:latin typeface="Raleway" pitchFamily="2" charset="0"/>
              <a:ea typeface="Lato" charset="0"/>
              <a:cs typeface="Lato" charset="0"/>
            </a:endParaRPr>
          </a:p>
          <a:p>
            <a:pPr algn="ctr" eaLnBrk="1" hangingPunct="1">
              <a:defRPr/>
            </a:pPr>
            <a:endParaRPr lang="it-IT" altLang="x-none" sz="1800" b="0" dirty="0">
              <a:solidFill>
                <a:schemeClr val="bg1"/>
              </a:solidFill>
              <a:latin typeface="Lato" charset="0"/>
              <a:ea typeface="Lato" charset="0"/>
              <a:cs typeface="Lato" charset="0"/>
            </a:endParaRPr>
          </a:p>
          <a:p>
            <a:pPr algn="ctr" eaLnBrk="1" hangingPunct="1">
              <a:spcAft>
                <a:spcPts val="600"/>
              </a:spcAft>
              <a:defRPr/>
            </a:pPr>
            <a:r>
              <a:rPr lang="it-IT" altLang="x-none" sz="1600" b="0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Corso di Dottorato in </a:t>
            </a:r>
          </a:p>
          <a:p>
            <a:pPr algn="ctr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x-none" sz="2400" b="1" cap="all" baseline="0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Formazione</a:t>
            </a:r>
          </a:p>
          <a:p>
            <a:pPr algn="ctr" eaLnBrk="1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it-IT" altLang="x-none" sz="2400" b="1" cap="all" baseline="0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Patrimonio Culturale e Territori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it-IT" altLang="x-none" sz="1800" b="1" cap="none" baseline="0" dirty="0">
                <a:solidFill>
                  <a:schemeClr val="bg1"/>
                </a:solidFill>
                <a:latin typeface="Raleway" pitchFamily="2" charset="0"/>
                <a:ea typeface="Lato" charset="0"/>
                <a:cs typeface="Lato" charset="0"/>
              </a:rPr>
              <a:t> 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E2B2AE73-A495-7A05-203C-FC781C1D826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0" y="2808096"/>
            <a:ext cx="9144000" cy="2461917"/>
          </a:xfrm>
          <a:prstGeom prst="rect">
            <a:avLst/>
          </a:prstGeom>
          <a:solidFill>
            <a:schemeClr val="bg1"/>
          </a:solidFill>
        </p:spPr>
        <p:txBody>
          <a:bodyPr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defRPr/>
            </a:pPr>
            <a:endParaRPr lang="en-US" altLang="x-none" sz="3600" b="1" dirty="0">
              <a:solidFill>
                <a:schemeClr val="tx1"/>
              </a:solidFill>
              <a:latin typeface="Raleway" pitchFamily="2" charset="0"/>
              <a:ea typeface="Lato" charset="0"/>
              <a:cs typeface="Lato" charset="0"/>
            </a:endParaRP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DFD7A0C-C45A-4704-5C9E-A7F34F5AEE2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08287"/>
            <a:ext cx="9144000" cy="1651323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1">
                <a:latin typeface="Raleway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/>
              <a:t>Titolo della Ricerca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1AFE1B1A-18A1-17DD-39AE-FF74724551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459288"/>
            <a:ext cx="9144000" cy="8080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0">
                <a:latin typeface="Raleway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/>
              <a:t>Dottorando/a: Nome e Cognome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47700338-0595-F884-AB35-F6479D46F9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798" y="2287428"/>
            <a:ext cx="9144000" cy="366712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Raleway" pitchFamily="2" charset="0"/>
              </a:defRPr>
            </a:lvl1pPr>
          </a:lstStyle>
          <a:p>
            <a:pPr lvl="0"/>
            <a:r>
              <a:rPr lang="it-IT" dirty="0"/>
              <a:t>Ciclo XXX…</a:t>
            </a:r>
          </a:p>
        </p:txBody>
      </p:sp>
    </p:spTree>
    <p:extLst>
      <p:ext uri="{BB962C8B-B14F-4D97-AF65-F5344CB8AC3E}">
        <p14:creationId xmlns:p14="http://schemas.microsoft.com/office/powerpoint/2010/main" val="269671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are clic per inserire contenuti e/o im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3">
            <a:extLst>
              <a:ext uri="{FF2B5EF4-FFF2-40B4-BE49-F238E27FC236}">
                <a16:creationId xmlns:a16="http://schemas.microsoft.com/office/drawing/2014/main" id="{31F8F48D-8170-39C8-0589-9F88C5E62C2B}"/>
              </a:ext>
            </a:extLst>
          </p:cNvPr>
          <p:cNvSpPr/>
          <p:nvPr userDrawn="1"/>
        </p:nvSpPr>
        <p:spPr bwMode="ltGray">
          <a:xfrm>
            <a:off x="3174" y="6489255"/>
            <a:ext cx="9140826" cy="32855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it-IT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010" y="64543"/>
            <a:ext cx="8075980" cy="961232"/>
          </a:xfrm>
        </p:spPr>
        <p:txBody>
          <a:bodyPr>
            <a:normAutofit/>
          </a:bodyPr>
          <a:lstStyle>
            <a:lvl1pPr algn="r">
              <a:defRPr sz="2800" b="1" cap="small" baseline="0">
                <a:latin typeface="Raleway" pitchFamily="2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it-IT" dirty="0"/>
              <a:t>Fare clic per modificare il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010" y="1057920"/>
            <a:ext cx="8075980" cy="5098101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Raleway" pitchFamily="2" charset="0"/>
                <a:ea typeface="Open Sans" pitchFamily="2" charset="0"/>
                <a:cs typeface="Open Sans" pitchFamily="2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>
                <a:latin typeface="Montserrat" panose="00000500000000000000" pitchFamily="2" charset="0"/>
                <a:ea typeface="Open Sans" pitchFamily="2" charset="0"/>
                <a:cs typeface="Open Sans" pitchFamily="2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>
                <a:latin typeface="Montserrat" panose="00000500000000000000" pitchFamily="2" charset="0"/>
                <a:ea typeface="Open Sans" pitchFamily="2" charset="0"/>
                <a:cs typeface="Open Sans" pitchFamily="2" charset="0"/>
              </a:defRPr>
            </a:lvl3pPr>
            <a:lvl4pPr marL="1657350" indent="-285750">
              <a:buFont typeface="Arial" panose="020B0604020202020204" pitchFamily="34" charset="0"/>
              <a:buChar char="•"/>
              <a:defRPr>
                <a:latin typeface="Montserrat" panose="00000500000000000000" pitchFamily="2" charset="0"/>
                <a:ea typeface="Open Sans" pitchFamily="2" charset="0"/>
                <a:cs typeface="Open Sans" pitchFamily="2" charset="0"/>
              </a:defRPr>
            </a:lvl4pPr>
            <a:lvl5pPr marL="2114550" indent="-285750">
              <a:buFont typeface="Arial" panose="020B0604020202020204" pitchFamily="34" charset="0"/>
              <a:buChar char="•"/>
              <a:defRPr>
                <a:latin typeface="Montserrat" panose="00000500000000000000" pitchFamily="2" charset="0"/>
                <a:ea typeface="Open Sans" pitchFamily="2" charset="0"/>
                <a:cs typeface="Open Sans" pitchFamily="2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4A6F2E19-0157-383B-FFB0-D58419C06A7B}"/>
              </a:ext>
            </a:extLst>
          </p:cNvPr>
          <p:cNvCxnSpPr>
            <a:cxnSpLocks/>
          </p:cNvCxnSpPr>
          <p:nvPr userDrawn="1"/>
        </p:nvCxnSpPr>
        <p:spPr>
          <a:xfrm>
            <a:off x="534010" y="809976"/>
            <a:ext cx="8609990" cy="0"/>
          </a:xfrm>
          <a:prstGeom prst="line">
            <a:avLst/>
          </a:prstGeom>
          <a:ln w="12700">
            <a:solidFill>
              <a:srgbClr val="76376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95541D4-A36F-FAB3-259B-9CF09DDE83A9}"/>
              </a:ext>
            </a:extLst>
          </p:cNvPr>
          <p:cNvSpPr txBox="1"/>
          <p:nvPr userDrawn="1"/>
        </p:nvSpPr>
        <p:spPr>
          <a:xfrm>
            <a:off x="1568643" y="6558172"/>
            <a:ext cx="78117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900" b="0" cap="all" baseline="0" dirty="0">
                <a:solidFill>
                  <a:schemeClr val="tx1"/>
                </a:solidFill>
                <a:latin typeface="Raleway" pitchFamily="2" charset="0"/>
              </a:rPr>
              <a:t>Dipartimento di </a:t>
            </a:r>
            <a:r>
              <a:rPr lang="it-IT" sz="900" b="1" cap="all" baseline="0" dirty="0">
                <a:solidFill>
                  <a:srgbClr val="76376E"/>
                </a:solidFill>
                <a:latin typeface="Raleway" pitchFamily="2" charset="0"/>
              </a:rPr>
              <a:t>Scienze della Formazione, dei Beni Culturali e del Turismo, Università degli Studi di Macerata</a:t>
            </a:r>
          </a:p>
        </p:txBody>
      </p:sp>
      <p:pic>
        <p:nvPicPr>
          <p:cNvPr id="10" name="Picture 2" descr="Università degli studi di Macerata">
            <a:extLst>
              <a:ext uri="{FF2B5EF4-FFF2-40B4-BE49-F238E27FC236}">
                <a16:creationId xmlns:a16="http://schemas.microsoft.com/office/drawing/2014/main" id="{E4AFF41F-7A45-D92F-447C-5A38C37B152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865"/>
          <a:stretch/>
        </p:blipFill>
        <p:spPr bwMode="auto">
          <a:xfrm>
            <a:off x="27594" y="6495311"/>
            <a:ext cx="1253251" cy="35655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FB7611D1-A43A-73A3-B4EE-7EA5674A7142}"/>
              </a:ext>
            </a:extLst>
          </p:cNvPr>
          <p:cNvCxnSpPr>
            <a:cxnSpLocks/>
          </p:cNvCxnSpPr>
          <p:nvPr userDrawn="1"/>
        </p:nvCxnSpPr>
        <p:spPr>
          <a:xfrm flipV="1">
            <a:off x="1356696" y="6519947"/>
            <a:ext cx="7787304" cy="775"/>
          </a:xfrm>
          <a:prstGeom prst="line">
            <a:avLst/>
          </a:prstGeom>
          <a:ln w="12700">
            <a:solidFill>
              <a:srgbClr val="76376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78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AED12-CF83-4E9C-9C82-E647DB074AD5}" type="datetimeFigureOut">
              <a:rPr lang="en-US" smtClean="0"/>
              <a:t>11/11/24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60BCF-6BB3-4C62-BC68-D102576E9A4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8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08AA0-14BB-8458-D1E5-8D4969598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292DBE24-C0D9-740D-8A26-2C15B34762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dirty="0"/>
              <a:t>Lezione 12</a:t>
            </a:r>
          </a:p>
          <a:p>
            <a:r>
              <a:rPr lang="it-IT" i="1" dirty="0"/>
              <a:t>Progettualità e profilo di funzionamento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80890BE-0B35-34B1-B966-605D195FB9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dirty="0"/>
              <a:t>Prof.ssa Taddei Arianna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CD8ECB9-4DDB-FABE-3C1B-DD2CE4DB52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98" y="883403"/>
            <a:ext cx="9144000" cy="1770737"/>
          </a:xfrm>
          <a:solidFill>
            <a:srgbClr val="76376E"/>
          </a:solidFill>
        </p:spPr>
        <p:txBody>
          <a:bodyPr/>
          <a:lstStyle/>
          <a:p>
            <a:r>
              <a:rPr lang="it-IT" sz="2800" dirty="0"/>
              <a:t>Pedagogia delle disabilità </a:t>
            </a:r>
          </a:p>
          <a:p>
            <a:r>
              <a:rPr lang="it-IT" sz="2800" dirty="0"/>
              <a:t>2024/2025</a:t>
            </a:r>
          </a:p>
        </p:txBody>
      </p:sp>
    </p:spTree>
    <p:extLst>
      <p:ext uri="{BB962C8B-B14F-4D97-AF65-F5344CB8AC3E}">
        <p14:creationId xmlns:p14="http://schemas.microsoft.com/office/powerpoint/2010/main" val="312870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037A35-1CA9-D0EB-3143-793A6A156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Attività di gruppo: </a:t>
            </a:r>
            <a:r>
              <a:rPr lang="it-IT" sz="2800" dirty="0" err="1"/>
              <a:t>Role</a:t>
            </a:r>
            <a:r>
              <a:rPr lang="it-IT" sz="2800" dirty="0"/>
              <a:t> Play</a:t>
            </a: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4E6E047-89AA-F42F-9F51-127B87900B55}"/>
              </a:ext>
            </a:extLst>
          </p:cNvPr>
          <p:cNvSpPr txBox="1"/>
          <p:nvPr/>
        </p:nvSpPr>
        <p:spPr>
          <a:xfrm>
            <a:off x="2431355" y="1025775"/>
            <a:ext cx="671264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Disponetevi in gruppi ed immaginate di essere gli attori protagonisti (familiari, operatori dei servizi/enti, membri di associazioni ed eventualmente la persona con disabilità) durante un’equipe multidisciplinare che sta progettando un Progetto Personalizzato. </a:t>
            </a:r>
          </a:p>
          <a:p>
            <a:br>
              <a:rPr lang="it-IT" sz="2400" dirty="0"/>
            </a:br>
            <a:r>
              <a:rPr lang="it-IT" sz="2400" dirty="0"/>
              <a:t>Dovete discutere in merito ai bisogni riscontrati, agli obiettivi da stabilire, alle strategie da adottare, alle attività da condurre ecc. </a:t>
            </a:r>
          </a:p>
          <a:p>
            <a:endParaRPr lang="it-IT" sz="2400" dirty="0"/>
          </a:p>
          <a:p>
            <a:r>
              <a:rPr lang="it-IT" sz="2400" dirty="0"/>
              <a:t>Dopo aver fatto il punto, recitate la parte facendo emergere le criticità, le sfide e le soluzioni che avete individuato.  </a:t>
            </a:r>
          </a:p>
        </p:txBody>
      </p:sp>
      <p:pic>
        <p:nvPicPr>
          <p:cNvPr id="10" name="Elemento grafico 9" descr="Gruppo di persone contorno">
            <a:extLst>
              <a:ext uri="{FF2B5EF4-FFF2-40B4-BE49-F238E27FC236}">
                <a16:creationId xmlns:a16="http://schemas.microsoft.com/office/drawing/2014/main" id="{0B7EB4EA-1854-42F1-A434-2721189CA2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4554" y="2251071"/>
            <a:ext cx="1808865" cy="180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171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42AF89-E50A-9DF6-8799-B76E77173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Applicazione dell’ICF in ambito educativo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F13AD80-0035-8795-2642-D39D3DD455BC}"/>
              </a:ext>
            </a:extLst>
          </p:cNvPr>
          <p:cNvSpPr txBox="1"/>
          <p:nvPr/>
        </p:nvSpPr>
        <p:spPr>
          <a:xfrm>
            <a:off x="769028" y="1065432"/>
            <a:ext cx="76059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L’utilizzo dell’ICF-CY consente ad insegnanti ed educatori di osservare e descrivere il funzionamento del bambino e dell’adolescente in una visione integrata dei diversi aspetti della crescita e dei diversi contesti ambientali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6613552B-D4EA-EB26-BB8A-40704299A386}"/>
              </a:ext>
            </a:extLst>
          </p:cNvPr>
          <p:cNvSpPr/>
          <p:nvPr/>
        </p:nvSpPr>
        <p:spPr>
          <a:xfrm>
            <a:off x="2626659" y="3962400"/>
            <a:ext cx="3890682" cy="2246769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7ECB476-8E1E-B40C-D008-0316D7F0B827}"/>
              </a:ext>
            </a:extLst>
          </p:cNvPr>
          <p:cNvSpPr txBox="1"/>
          <p:nvPr/>
        </p:nvSpPr>
        <p:spPr>
          <a:xfrm>
            <a:off x="3092823" y="4452446"/>
            <a:ext cx="34245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/>
              <a:t>RAFFIGURA PER QUESTO UN EFFETTIVO STRUMENTO DI PROGETTAZIONE INCLUSIVA</a:t>
            </a:r>
          </a:p>
        </p:txBody>
      </p:sp>
      <p:sp>
        <p:nvSpPr>
          <p:cNvPr id="8" name="Freccia destra 7">
            <a:extLst>
              <a:ext uri="{FF2B5EF4-FFF2-40B4-BE49-F238E27FC236}">
                <a16:creationId xmlns:a16="http://schemas.microsoft.com/office/drawing/2014/main" id="{7BC97AE8-28A3-5F54-DEAB-4EE5A3E6C52A}"/>
              </a:ext>
            </a:extLst>
          </p:cNvPr>
          <p:cNvSpPr/>
          <p:nvPr/>
        </p:nvSpPr>
        <p:spPr>
          <a:xfrm rot="5400000">
            <a:off x="4250011" y="3388530"/>
            <a:ext cx="643974" cy="349839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9375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7F7194-5974-E7AF-FEA6-E90313C29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951" y="0"/>
            <a:ext cx="8075980" cy="961232"/>
          </a:xfrm>
        </p:spPr>
        <p:txBody>
          <a:bodyPr/>
          <a:lstStyle/>
          <a:p>
            <a:r>
              <a:rPr lang="it-IT" dirty="0"/>
              <a:t>applicazione dell’ICF nella progettazione educativa personalizzata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C0ED196E-99B5-000B-1DAC-2891A7474138}"/>
              </a:ext>
            </a:extLst>
          </p:cNvPr>
          <p:cNvSpPr/>
          <p:nvPr/>
        </p:nvSpPr>
        <p:spPr>
          <a:xfrm>
            <a:off x="193350" y="2705332"/>
            <a:ext cx="1689238" cy="114052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Scuola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23A4FAAF-0A67-2570-9A6A-71BC800A50BE}"/>
              </a:ext>
            </a:extLst>
          </p:cNvPr>
          <p:cNvSpPr/>
          <p:nvPr/>
        </p:nvSpPr>
        <p:spPr>
          <a:xfrm>
            <a:off x="1573915" y="1955038"/>
            <a:ext cx="1922321" cy="264111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UTILIZZO </a:t>
            </a:r>
            <a:br>
              <a:rPr lang="it-IT" sz="2400" b="1" dirty="0"/>
            </a:br>
            <a:r>
              <a:rPr lang="it-IT" sz="2400" b="1" dirty="0"/>
              <a:t>DELL’</a:t>
            </a:r>
          </a:p>
          <a:p>
            <a:pPr algn="ctr"/>
            <a:r>
              <a:rPr lang="it-IT" sz="2400" b="1" dirty="0"/>
              <a:t>ICF-CY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9D731139-A8A4-79E1-9865-04B4A2099375}"/>
              </a:ext>
            </a:extLst>
          </p:cNvPr>
          <p:cNvSpPr/>
          <p:nvPr/>
        </p:nvSpPr>
        <p:spPr>
          <a:xfrm>
            <a:off x="4715435" y="1093694"/>
            <a:ext cx="3854824" cy="11295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>
                <a:effectLst/>
                <a:latin typeface="Calibri" panose="020F0502020204030204" pitchFamily="34" charset="0"/>
              </a:rPr>
              <a:t>Esplorare potenziali dinamiche tra ambiente e apprendimento </a:t>
            </a:r>
            <a:endParaRPr lang="it-IT" sz="2400" dirty="0">
              <a:effectLst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49FC2F43-45CD-3EE5-7F8B-BB4FECA0C6D1}"/>
              </a:ext>
            </a:extLst>
          </p:cNvPr>
          <p:cNvSpPr/>
          <p:nvPr/>
        </p:nvSpPr>
        <p:spPr>
          <a:xfrm>
            <a:off x="4715435" y="2355709"/>
            <a:ext cx="3854824" cy="11295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>
                <a:effectLst/>
                <a:latin typeface="Calibri" panose="020F0502020204030204" pitchFamily="34" charset="0"/>
              </a:rPr>
              <a:t>Strutturare la valutazione dell’efficacia e dell’efficienza degli interventi effettuati </a:t>
            </a:r>
            <a:endParaRPr lang="it-IT" sz="3200" dirty="0">
              <a:effectLst/>
            </a:endParaRP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5401398C-EC29-D676-FD17-B5A261CC85A5}"/>
              </a:ext>
            </a:extLst>
          </p:cNvPr>
          <p:cNvSpPr/>
          <p:nvPr/>
        </p:nvSpPr>
        <p:spPr>
          <a:xfrm>
            <a:off x="4715435" y="3617724"/>
            <a:ext cx="3854824" cy="11295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>
                <a:effectLst/>
                <a:latin typeface="Calibri" panose="020F0502020204030204" pitchFamily="34" charset="0"/>
              </a:rPr>
              <a:t>Mappare gli obiettivi prima, durante, e dopo l’intervento </a:t>
            </a:r>
            <a:endParaRPr lang="it-IT" sz="4000" dirty="0">
              <a:effectLst/>
            </a:endParaRP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C21D0A5E-4D37-2ABC-5F69-01A72F6902FF}"/>
              </a:ext>
            </a:extLst>
          </p:cNvPr>
          <p:cNvSpPr/>
          <p:nvPr/>
        </p:nvSpPr>
        <p:spPr>
          <a:xfrm>
            <a:off x="4715435" y="4879739"/>
            <a:ext cx="3854824" cy="11295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>
                <a:effectLst/>
                <a:latin typeface="Calibri" panose="020F0502020204030204" pitchFamily="34" charset="0"/>
              </a:rPr>
              <a:t>Elemento nodale per orientare il lavoro con la famiglia, educatori, altri enti </a:t>
            </a:r>
            <a:endParaRPr lang="it-IT" sz="4800" dirty="0">
              <a:effectLst/>
            </a:endParaRPr>
          </a:p>
        </p:txBody>
      </p:sp>
      <p:sp>
        <p:nvSpPr>
          <p:cNvPr id="17" name="Freccia destra 16">
            <a:extLst>
              <a:ext uri="{FF2B5EF4-FFF2-40B4-BE49-F238E27FC236}">
                <a16:creationId xmlns:a16="http://schemas.microsoft.com/office/drawing/2014/main" id="{BC82112B-2D89-3FDB-7CEB-EB1BCDD30E57}"/>
              </a:ext>
            </a:extLst>
          </p:cNvPr>
          <p:cNvSpPr/>
          <p:nvPr/>
        </p:nvSpPr>
        <p:spPr>
          <a:xfrm rot="19448601">
            <a:off x="3286038" y="1966666"/>
            <a:ext cx="1146290" cy="358023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Freccia destra 17">
            <a:extLst>
              <a:ext uri="{FF2B5EF4-FFF2-40B4-BE49-F238E27FC236}">
                <a16:creationId xmlns:a16="http://schemas.microsoft.com/office/drawing/2014/main" id="{F78D86B2-0DF8-8310-9127-AA3220373BAC}"/>
              </a:ext>
            </a:extLst>
          </p:cNvPr>
          <p:cNvSpPr/>
          <p:nvPr/>
        </p:nvSpPr>
        <p:spPr>
          <a:xfrm>
            <a:off x="3537195" y="2832848"/>
            <a:ext cx="891371" cy="350940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reccia destra 18">
            <a:extLst>
              <a:ext uri="{FF2B5EF4-FFF2-40B4-BE49-F238E27FC236}">
                <a16:creationId xmlns:a16="http://schemas.microsoft.com/office/drawing/2014/main" id="{D7BF63AD-27B7-9D0E-0E3F-399927B12E21}"/>
              </a:ext>
            </a:extLst>
          </p:cNvPr>
          <p:cNvSpPr/>
          <p:nvPr/>
        </p:nvSpPr>
        <p:spPr>
          <a:xfrm>
            <a:off x="3537195" y="3747071"/>
            <a:ext cx="891370" cy="350940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Freccia destra 19">
            <a:extLst>
              <a:ext uri="{FF2B5EF4-FFF2-40B4-BE49-F238E27FC236}">
                <a16:creationId xmlns:a16="http://schemas.microsoft.com/office/drawing/2014/main" id="{64A8E21D-2896-E27D-2DF2-996DE6A8FD97}"/>
              </a:ext>
            </a:extLst>
          </p:cNvPr>
          <p:cNvSpPr/>
          <p:nvPr/>
        </p:nvSpPr>
        <p:spPr>
          <a:xfrm rot="2817552">
            <a:off x="3145952" y="4645808"/>
            <a:ext cx="1226044" cy="413166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6494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A76C0B-E8D1-498F-0670-9AAFC01ED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Può essere utilizzato in tutti i contesti per</a:t>
            </a: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1DABB216-2409-E665-D9BB-C256DB9EB0F8}"/>
              </a:ext>
            </a:extLst>
          </p:cNvPr>
          <p:cNvGraphicFramePr/>
          <p:nvPr/>
        </p:nvGraphicFramePr>
        <p:xfrm>
          <a:off x="534010" y="-270436"/>
          <a:ext cx="8323119" cy="4681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0724A684-6C4C-D10C-02F2-9B4B53CBA712}"/>
              </a:ext>
            </a:extLst>
          </p:cNvPr>
          <p:cNvSpPr/>
          <p:nvPr/>
        </p:nvSpPr>
        <p:spPr>
          <a:xfrm>
            <a:off x="905435" y="3808663"/>
            <a:ext cx="7333130" cy="21365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sz="4800" dirty="0">
              <a:effectLst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CC863F6-E8E1-6550-EEDC-B44C2C3E2460}"/>
              </a:ext>
            </a:extLst>
          </p:cNvPr>
          <p:cNvSpPr txBox="1"/>
          <p:nvPr/>
        </p:nvSpPr>
        <p:spPr>
          <a:xfrm>
            <a:off x="1312669" y="4162554"/>
            <a:ext cx="61677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Permette anche un coordinamento tra tutti gli attori del processo inclusivo: area educativa, area sociale, area sanitaria. </a:t>
            </a:r>
          </a:p>
        </p:txBody>
      </p:sp>
      <p:sp>
        <p:nvSpPr>
          <p:cNvPr id="8" name="Freccia destra 7">
            <a:extLst>
              <a:ext uri="{FF2B5EF4-FFF2-40B4-BE49-F238E27FC236}">
                <a16:creationId xmlns:a16="http://schemas.microsoft.com/office/drawing/2014/main" id="{F0F9B5BB-FD72-AB3F-6FD1-76091EB414B3}"/>
              </a:ext>
            </a:extLst>
          </p:cNvPr>
          <p:cNvSpPr/>
          <p:nvPr/>
        </p:nvSpPr>
        <p:spPr>
          <a:xfrm rot="5400000">
            <a:off x="4126313" y="3111192"/>
            <a:ext cx="891371" cy="350940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0469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040013-0831-8AF9-495A-61EC3553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Uno strumento di connessione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8CCB156-3C5A-DEB4-7CED-C68463F5494D}"/>
              </a:ext>
            </a:extLst>
          </p:cNvPr>
          <p:cNvSpPr txBox="1"/>
          <p:nvPr/>
        </p:nvSpPr>
        <p:spPr>
          <a:xfrm>
            <a:off x="920537" y="1025775"/>
            <a:ext cx="7302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L’ICF costituisce uno strumento di connessione nel momento di transizione dalla scuola all’adultità quando orienta la progettazione di un PEI 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1D6379B6-9E42-CBBD-6CAF-FE918F04C4F9}"/>
              </a:ext>
            </a:extLst>
          </p:cNvPr>
          <p:cNvSpPr/>
          <p:nvPr/>
        </p:nvSpPr>
        <p:spPr>
          <a:xfrm>
            <a:off x="920537" y="2958353"/>
            <a:ext cx="7689453" cy="28738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sz="4800" dirty="0">
              <a:effectLst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18274AD-1F32-96AF-A8F2-96E41F09B8E6}"/>
              </a:ext>
            </a:extLst>
          </p:cNvPr>
          <p:cNvSpPr txBox="1"/>
          <p:nvPr/>
        </p:nvSpPr>
        <p:spPr>
          <a:xfrm>
            <a:off x="1283889" y="3187336"/>
            <a:ext cx="69395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che faccia parte fin da subito del più ampio Progetto di Vita dell’alunno, pensandolo come appartenente a contesti altri oltre la scuola, allargando quindi la rete di opportunità e relazioni e ponendo su di esso un pensiero di </a:t>
            </a:r>
            <a:r>
              <a:rPr lang="it-IT" sz="2400" b="1" dirty="0"/>
              <a:t>ADULTITÀ POSSIBILE</a:t>
            </a:r>
            <a:r>
              <a:rPr lang="it-IT" sz="2400" dirty="0"/>
              <a:t>, soprattutto in termini di autodeterminazione. </a:t>
            </a:r>
          </a:p>
        </p:txBody>
      </p:sp>
    </p:spTree>
    <p:extLst>
      <p:ext uri="{BB962C8B-B14F-4D97-AF65-F5344CB8AC3E}">
        <p14:creationId xmlns:p14="http://schemas.microsoft.com/office/powerpoint/2010/main" val="3289190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278BDF-E2FC-D843-10A5-994F7C176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Normativa scolastica italiana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331B34A5-EBCC-0026-EE15-A2FD58B0C314}"/>
              </a:ext>
            </a:extLst>
          </p:cNvPr>
          <p:cNvSpPr/>
          <p:nvPr/>
        </p:nvSpPr>
        <p:spPr>
          <a:xfrm>
            <a:off x="2366440" y="1005838"/>
            <a:ext cx="4276407" cy="189872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Legge 107 del 2015</a:t>
            </a:r>
          </a:p>
          <a:p>
            <a:pPr algn="ctr"/>
            <a:r>
              <a:rPr lang="it-IT" sz="2800" b="1" dirty="0"/>
              <a:t>Denominata </a:t>
            </a:r>
          </a:p>
          <a:p>
            <a:pPr algn="ctr"/>
            <a:r>
              <a:rPr lang="it-IT" sz="2800" b="1" dirty="0"/>
              <a:t>«Buona scuola»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16115D-19BD-A6D9-10E8-B468E9968B47}"/>
              </a:ext>
            </a:extLst>
          </p:cNvPr>
          <p:cNvSpPr/>
          <p:nvPr/>
        </p:nvSpPr>
        <p:spPr>
          <a:xfrm>
            <a:off x="347445" y="3429000"/>
            <a:ext cx="4037990" cy="261141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dirty="0">
                <a:effectLst/>
                <a:latin typeface="Calibri" panose="020F0502020204030204" pitchFamily="34" charset="0"/>
              </a:rPr>
              <a:t>Specifica sezione sul potenziamento dell’inclusione e sul diritto allo studio degli alunni con BES </a:t>
            </a:r>
            <a:endParaRPr lang="it-IT" sz="2800" dirty="0">
              <a:effectLst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C8FB84E3-4DEC-BD67-89CC-2B5403EE31A8}"/>
              </a:ext>
            </a:extLst>
          </p:cNvPr>
          <p:cNvSpPr/>
          <p:nvPr/>
        </p:nvSpPr>
        <p:spPr>
          <a:xfrm>
            <a:off x="4758567" y="3429000"/>
            <a:ext cx="4037990" cy="261141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dirty="0">
                <a:effectLst/>
                <a:latin typeface="Calibri" panose="020F0502020204030204" pitchFamily="34" charset="0"/>
              </a:rPr>
              <a:t>Riesaminare le norme e i criteri riguardanti la certificazione della disabilità (individuare abilità residue per svilupparle) </a:t>
            </a:r>
            <a:endParaRPr lang="it-IT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93408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AC52CB-E1B6-D4D5-7070-361282F9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Normativa scolastica italiana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A5D2D09-9800-3B64-4E8A-CAE16CC8F389}"/>
              </a:ext>
            </a:extLst>
          </p:cNvPr>
          <p:cNvSpPr txBox="1"/>
          <p:nvPr/>
        </p:nvSpPr>
        <p:spPr>
          <a:xfrm>
            <a:off x="724204" y="1333945"/>
            <a:ext cx="1346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it-IT" dirty="0"/>
            </a:br>
            <a:endParaRPr lang="it-IT" dirty="0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5B0DE440-50A0-F143-EE6E-6418C2A2289A}"/>
              </a:ext>
            </a:extLst>
          </p:cNvPr>
          <p:cNvSpPr/>
          <p:nvPr/>
        </p:nvSpPr>
        <p:spPr>
          <a:xfrm>
            <a:off x="1484043" y="932748"/>
            <a:ext cx="2529984" cy="209505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3200" b="1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4C5B0E3-DE73-F15B-3BCE-7836931138F3}"/>
              </a:ext>
            </a:extLst>
          </p:cNvPr>
          <p:cNvSpPr txBox="1"/>
          <p:nvPr/>
        </p:nvSpPr>
        <p:spPr>
          <a:xfrm>
            <a:off x="1530654" y="1112320"/>
            <a:ext cx="251543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b="1" dirty="0"/>
              <a:t>Decreto</a:t>
            </a:r>
          </a:p>
          <a:p>
            <a:pPr algn="ctr"/>
            <a:r>
              <a:rPr lang="it-IT" sz="2800" b="1" dirty="0"/>
              <a:t>Legislativo </a:t>
            </a:r>
          </a:p>
          <a:p>
            <a:pPr algn="ctr"/>
            <a:r>
              <a:rPr lang="it-IT" sz="2800" b="1" dirty="0"/>
              <a:t>13 Aprile 2017, </a:t>
            </a:r>
          </a:p>
          <a:p>
            <a:pPr algn="ctr"/>
            <a:r>
              <a:rPr lang="it-IT" sz="2800" b="1" dirty="0"/>
              <a:t>N° 66 </a:t>
            </a:r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AC2CA7B0-8FE2-1B97-4156-BEACF47AF7CF}"/>
              </a:ext>
            </a:extLst>
          </p:cNvPr>
          <p:cNvSpPr/>
          <p:nvPr/>
        </p:nvSpPr>
        <p:spPr>
          <a:xfrm>
            <a:off x="4572000" y="932748"/>
            <a:ext cx="2529984" cy="209505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it-IT" sz="3200" b="1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AFF2288C-EE04-2B7C-1403-B6C6DE238BC5}"/>
              </a:ext>
            </a:extLst>
          </p:cNvPr>
          <p:cNvSpPr txBox="1"/>
          <p:nvPr/>
        </p:nvSpPr>
        <p:spPr>
          <a:xfrm>
            <a:off x="4636116" y="1118848"/>
            <a:ext cx="246586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b="1" dirty="0"/>
              <a:t>Decreto</a:t>
            </a:r>
          </a:p>
          <a:p>
            <a:pPr algn="ctr"/>
            <a:r>
              <a:rPr lang="it-IT" sz="2800" b="1" dirty="0"/>
              <a:t>Legislativo </a:t>
            </a:r>
          </a:p>
          <a:p>
            <a:pPr algn="ctr"/>
            <a:r>
              <a:rPr lang="it-IT" sz="2800" b="1" dirty="0"/>
              <a:t>7 Agosto 2019, </a:t>
            </a:r>
          </a:p>
          <a:p>
            <a:pPr algn="ctr"/>
            <a:r>
              <a:rPr lang="it-IT" sz="2800" b="1" dirty="0"/>
              <a:t>N° 96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6A7CD8D-779D-FAEB-F49E-D9361F59E8C3}"/>
              </a:ext>
            </a:extLst>
          </p:cNvPr>
          <p:cNvSpPr txBox="1"/>
          <p:nvPr/>
        </p:nvSpPr>
        <p:spPr>
          <a:xfrm>
            <a:off x="374581" y="3236372"/>
            <a:ext cx="839483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dirty="0">
                <a:effectLst/>
              </a:rPr>
              <a:t>Pongono le basi per rafforzare e implementare l’inclusione scolastica e riesaminare il processo di certificazione della disabilità. </a:t>
            </a:r>
            <a:r>
              <a:rPr lang="it-IT" sz="2600" b="1" dirty="0"/>
              <a:t>I</a:t>
            </a:r>
            <a:r>
              <a:rPr lang="it-IT" sz="2600" b="1" dirty="0">
                <a:effectLst/>
              </a:rPr>
              <a:t>ntroducono il modello ICF nell’elaborazione del nuovo Profilo di Funzionamento, </a:t>
            </a:r>
            <a:r>
              <a:rPr lang="it-IT" sz="2600" dirty="0">
                <a:effectLst/>
              </a:rPr>
              <a:t>documento</a:t>
            </a:r>
            <a:r>
              <a:rPr lang="it-IT" sz="2600" b="1" dirty="0">
                <a:effectLst/>
              </a:rPr>
              <a:t> </a:t>
            </a:r>
            <a:r>
              <a:rPr lang="it-IT" sz="2600" dirty="0">
                <a:effectLst/>
              </a:rPr>
              <a:t>che sostituisce le precedenti Diagnosi Funzionali e  Profilo Dinamico Funzionale</a:t>
            </a:r>
          </a:p>
        </p:txBody>
      </p:sp>
    </p:spTree>
    <p:extLst>
      <p:ext uri="{BB962C8B-B14F-4D97-AF65-F5344CB8AC3E}">
        <p14:creationId xmlns:p14="http://schemas.microsoft.com/office/powerpoint/2010/main" val="4206796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B85510-53E1-533E-CCB5-77C9D4F7F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7DBAC596-791D-6940-B804-9449CF38D858}"/>
              </a:ext>
            </a:extLst>
          </p:cNvPr>
          <p:cNvSpPr/>
          <p:nvPr/>
        </p:nvSpPr>
        <p:spPr>
          <a:xfrm>
            <a:off x="336175" y="1182871"/>
            <a:ext cx="2711825" cy="2427730"/>
          </a:xfrm>
          <a:prstGeom prst="ellipse">
            <a:avLst/>
          </a:prstGeom>
          <a:gradFill>
            <a:gsLst>
              <a:gs pos="100000">
                <a:srgbClr val="92D050"/>
              </a:gs>
              <a:gs pos="100000">
                <a:schemeClr val="accent5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56DAC98-3934-6F55-9F57-D4D6889FB96F}"/>
              </a:ext>
            </a:extLst>
          </p:cNvPr>
          <p:cNvSpPr txBox="1"/>
          <p:nvPr/>
        </p:nvSpPr>
        <p:spPr>
          <a:xfrm>
            <a:off x="672351" y="1477649"/>
            <a:ext cx="2039472" cy="1951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Decreto</a:t>
            </a:r>
          </a:p>
          <a:p>
            <a:pPr algn="ctr"/>
            <a:r>
              <a:rPr lang="it-IT" sz="2400" b="1" dirty="0"/>
              <a:t>Legislativo </a:t>
            </a:r>
          </a:p>
          <a:p>
            <a:pPr algn="ctr"/>
            <a:r>
              <a:rPr lang="it-IT" sz="2400" b="1" dirty="0"/>
              <a:t>7 Agosto 2019, </a:t>
            </a:r>
          </a:p>
          <a:p>
            <a:pPr algn="ctr"/>
            <a:r>
              <a:rPr lang="it-IT" sz="2400" b="1" dirty="0"/>
              <a:t>N° 96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F8A29C4E-88C5-61C0-19FA-B7A17844546A}"/>
              </a:ext>
            </a:extLst>
          </p:cNvPr>
          <p:cNvSpPr/>
          <p:nvPr/>
        </p:nvSpPr>
        <p:spPr>
          <a:xfrm>
            <a:off x="4205169" y="1438785"/>
            <a:ext cx="4336200" cy="13626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2400" b="1" dirty="0"/>
              <a:t>FORTEMENTE SOTTOLINEATO IL RUOLO ATTIVO DELL’ALUNNO E DELLA FAMIGLIA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38EB933C-3AC0-1E03-5E71-BF2BE9393D48}"/>
              </a:ext>
            </a:extLst>
          </p:cNvPr>
          <p:cNvSpPr/>
          <p:nvPr/>
        </p:nvSpPr>
        <p:spPr>
          <a:xfrm>
            <a:off x="1112344" y="4210218"/>
            <a:ext cx="7697965" cy="18476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2400" dirty="0"/>
              <a:t>In virtù del diritto all’autodeterminazione, la partecipazione degli studenti deve essere «assicurata» all’interno del Gruppo di Lavoro Operativo per l’Inclusione in sede di definizione del proprio progetto educativo individualizzato</a:t>
            </a:r>
          </a:p>
        </p:txBody>
      </p:sp>
      <p:sp>
        <p:nvSpPr>
          <p:cNvPr id="12" name="Freccia destra 11">
            <a:extLst>
              <a:ext uri="{FF2B5EF4-FFF2-40B4-BE49-F238E27FC236}">
                <a16:creationId xmlns:a16="http://schemas.microsoft.com/office/drawing/2014/main" id="{B991BD94-7565-7B90-2EAB-B9B9C2CFD31B}"/>
              </a:ext>
            </a:extLst>
          </p:cNvPr>
          <p:cNvSpPr/>
          <p:nvPr/>
        </p:nvSpPr>
        <p:spPr>
          <a:xfrm>
            <a:off x="3238441" y="1924790"/>
            <a:ext cx="588025" cy="390624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destra 12">
            <a:extLst>
              <a:ext uri="{FF2B5EF4-FFF2-40B4-BE49-F238E27FC236}">
                <a16:creationId xmlns:a16="http://schemas.microsoft.com/office/drawing/2014/main" id="{1BA7F78D-02F9-7639-9F6C-1248272EAA5A}"/>
              </a:ext>
            </a:extLst>
          </p:cNvPr>
          <p:cNvSpPr/>
          <p:nvPr/>
        </p:nvSpPr>
        <p:spPr>
          <a:xfrm rot="5400000">
            <a:off x="5884210" y="3263947"/>
            <a:ext cx="978117" cy="390624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844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217AAE-DB78-B5C1-3934-177A27F59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profilo di funzionamento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3FE2173-943F-E980-657F-2B499ED0BE22}"/>
              </a:ext>
            </a:extLst>
          </p:cNvPr>
          <p:cNvSpPr txBox="1"/>
          <p:nvPr/>
        </p:nvSpPr>
        <p:spPr>
          <a:xfrm>
            <a:off x="892598" y="2799942"/>
            <a:ext cx="82514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Deve contenere e definire la tipologia delle misure di sostegno e delle risorse strutturali necessarie per l’inclusione scolastica di cui lo studente o la studentessa avrà bisogno per una piena inclusione.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2114C2B-18FF-ACD5-0938-498C484DFA24}"/>
              </a:ext>
            </a:extLst>
          </p:cNvPr>
          <p:cNvSpPr txBox="1"/>
          <p:nvPr/>
        </p:nvSpPr>
        <p:spPr>
          <a:xfrm>
            <a:off x="989631" y="4819333"/>
            <a:ext cx="812202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È il documento propedeutico per l’elaborazione del Progetto Educativo Individualizzato e del Progetto di Vita</a:t>
            </a:r>
            <a:r>
              <a:rPr lang="it-IT" sz="2800" dirty="0"/>
              <a:t>. 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7BECFE5-A9D3-01D1-B8F6-7CDBC5AFB7E3}"/>
              </a:ext>
            </a:extLst>
          </p:cNvPr>
          <p:cNvSpPr txBox="1"/>
          <p:nvPr/>
        </p:nvSpPr>
        <p:spPr>
          <a:xfrm>
            <a:off x="957287" y="1192866"/>
            <a:ext cx="818671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effectLst/>
              </a:rPr>
              <a:t>Viene stilato dall’</a:t>
            </a:r>
            <a:r>
              <a:rPr lang="it-IT" sz="2400" b="1" dirty="0">
                <a:effectLst/>
              </a:rPr>
              <a:t>UNITÀ DI VALUTAZIONE MULTIDISCIPLINARE </a:t>
            </a:r>
            <a:r>
              <a:rPr lang="it-IT" sz="2400" dirty="0">
                <a:effectLst/>
              </a:rPr>
              <a:t>insieme alla partecipazione </a:t>
            </a:r>
            <a:r>
              <a:rPr lang="it-IT" sz="2400" dirty="0"/>
              <a:t>della famiglia e di coloro che hanno in carico la persona con disabilità.</a:t>
            </a:r>
          </a:p>
        </p:txBody>
      </p:sp>
      <p:sp>
        <p:nvSpPr>
          <p:cNvPr id="11" name="Freccia destra 10">
            <a:extLst>
              <a:ext uri="{FF2B5EF4-FFF2-40B4-BE49-F238E27FC236}">
                <a16:creationId xmlns:a16="http://schemas.microsoft.com/office/drawing/2014/main" id="{6DB5C912-1386-14D3-8D6A-462A4034012F}"/>
              </a:ext>
            </a:extLst>
          </p:cNvPr>
          <p:cNvSpPr/>
          <p:nvPr/>
        </p:nvSpPr>
        <p:spPr>
          <a:xfrm>
            <a:off x="304573" y="1237210"/>
            <a:ext cx="588025" cy="390624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destra 12">
            <a:extLst>
              <a:ext uri="{FF2B5EF4-FFF2-40B4-BE49-F238E27FC236}">
                <a16:creationId xmlns:a16="http://schemas.microsoft.com/office/drawing/2014/main" id="{9F4F1518-31EA-C000-5C5C-102C89A931BC}"/>
              </a:ext>
            </a:extLst>
          </p:cNvPr>
          <p:cNvSpPr/>
          <p:nvPr/>
        </p:nvSpPr>
        <p:spPr>
          <a:xfrm>
            <a:off x="279501" y="2849988"/>
            <a:ext cx="588025" cy="390624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destra 13">
            <a:extLst>
              <a:ext uri="{FF2B5EF4-FFF2-40B4-BE49-F238E27FC236}">
                <a16:creationId xmlns:a16="http://schemas.microsoft.com/office/drawing/2014/main" id="{FE877A59-C100-B5B5-0A7E-EA6B1305C7DA}"/>
              </a:ext>
            </a:extLst>
          </p:cNvPr>
          <p:cNvSpPr/>
          <p:nvPr/>
        </p:nvSpPr>
        <p:spPr>
          <a:xfrm>
            <a:off x="297430" y="4874985"/>
            <a:ext cx="588025" cy="390624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4031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937CF1-D4EE-6D22-A0DB-FD05D28B0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PEI e Progetto individuale</a:t>
            </a: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B00F8254-32F2-CA97-17D1-9B28BB58C566}"/>
              </a:ext>
            </a:extLst>
          </p:cNvPr>
          <p:cNvSpPr/>
          <p:nvPr/>
        </p:nvSpPr>
        <p:spPr>
          <a:xfrm>
            <a:off x="1573304" y="3286286"/>
            <a:ext cx="5983943" cy="317509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47ABA6C-4E15-A891-520C-9CF39BE214D0}"/>
              </a:ext>
            </a:extLst>
          </p:cNvPr>
          <p:cNvSpPr txBox="1"/>
          <p:nvPr/>
        </p:nvSpPr>
        <p:spPr>
          <a:xfrm>
            <a:off x="2901871" y="3890899"/>
            <a:ext cx="3326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PROGETTO INDIVIDUALE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E816D1A7-747F-48D4-1A5B-7541466062E3}"/>
              </a:ext>
            </a:extLst>
          </p:cNvPr>
          <p:cNvSpPr/>
          <p:nvPr/>
        </p:nvSpPr>
        <p:spPr>
          <a:xfrm>
            <a:off x="2662517" y="4623729"/>
            <a:ext cx="3818965" cy="156648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PIANO EDUCATIVO INDIVIDUALIZZATO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53AA664-4A81-76A1-CF33-23148AA9CCE6}"/>
              </a:ext>
            </a:extLst>
          </p:cNvPr>
          <p:cNvSpPr txBox="1"/>
          <p:nvPr/>
        </p:nvSpPr>
        <p:spPr>
          <a:xfrm>
            <a:off x="267004" y="768352"/>
            <a:ext cx="86099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Il Piano Educativo Individualizzato è ora definito univocamente come parte del progetto individuale, sancendo definitivamente lo statuto del Progetto Individuale come summa omnicomprensiva degli interventi predisposti per il Progetto di Vita della persona </a:t>
            </a:r>
          </a:p>
        </p:txBody>
      </p:sp>
    </p:spTree>
    <p:extLst>
      <p:ext uri="{BB962C8B-B14F-4D97-AF65-F5344CB8AC3E}">
        <p14:creationId xmlns:p14="http://schemas.microsoft.com/office/powerpoint/2010/main" val="119136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4AC2B8-45CC-DD53-A1E5-EB05703A3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L’ICF e il Profilo di Funzionamento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5B71586-9486-BAE5-2617-4309CD088197}"/>
              </a:ext>
            </a:extLst>
          </p:cNvPr>
          <p:cNvSpPr txBox="1"/>
          <p:nvPr/>
        </p:nvSpPr>
        <p:spPr>
          <a:xfrm>
            <a:off x="534010" y="1025775"/>
            <a:ext cx="73814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L’ICF, in quanto classificazione delle componenti del funzionamento umano, permette di compiere un’operazione di descrizione che confluisce in un «</a:t>
            </a:r>
            <a:r>
              <a:rPr lang="it-IT" sz="2400" b="1" dirty="0"/>
              <a:t>profilo di funzionamento</a:t>
            </a:r>
            <a:r>
              <a:rPr lang="it-IT" sz="2400" dirty="0"/>
              <a:t>» che dovrebbe: 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95801CD3-5B1E-9371-6DAC-6952762FE620}"/>
              </a:ext>
            </a:extLst>
          </p:cNvPr>
          <p:cNvSpPr/>
          <p:nvPr/>
        </p:nvSpPr>
        <p:spPr>
          <a:xfrm>
            <a:off x="1845977" y="2653746"/>
            <a:ext cx="2378763" cy="1361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Iniziare dal punto di vista dell’individuo, in quanto fonte primaria di informazioni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555900B-9ACE-8358-D0B6-C9B2A952C150}"/>
              </a:ext>
            </a:extLst>
          </p:cNvPr>
          <p:cNvSpPr/>
          <p:nvPr/>
        </p:nvSpPr>
        <p:spPr>
          <a:xfrm>
            <a:off x="4572000" y="2653746"/>
            <a:ext cx="2378763" cy="1361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Essere il più obiettivo possibile, non solo come «percezione della salute»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50A09CD-7A8B-E935-9B98-75F5C61C9A5B}"/>
              </a:ext>
            </a:extLst>
          </p:cNvPr>
          <p:cNvSpPr/>
          <p:nvPr/>
        </p:nvSpPr>
        <p:spPr>
          <a:xfrm>
            <a:off x="1106557" y="4566306"/>
            <a:ext cx="6930886" cy="15505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La codifica finale dovrebbe fondere le varie fonti di informazione al fine di approssimare al meglio una rappresentazione obiettiva imparziale che tuttavia incorpori i fattori di importanza per la persona coinvolta </a:t>
            </a:r>
          </a:p>
          <a:p>
            <a:pPr algn="ctr"/>
            <a:r>
              <a:rPr lang="it-IT" dirty="0"/>
              <a:t>(WHO, 2013)</a:t>
            </a:r>
          </a:p>
        </p:txBody>
      </p:sp>
      <p:sp>
        <p:nvSpPr>
          <p:cNvPr id="9" name="Freccia destra 8">
            <a:extLst>
              <a:ext uri="{FF2B5EF4-FFF2-40B4-BE49-F238E27FC236}">
                <a16:creationId xmlns:a16="http://schemas.microsoft.com/office/drawing/2014/main" id="{0B64EB25-4362-5F76-A8CB-B4ED23F6CF7A}"/>
              </a:ext>
            </a:extLst>
          </p:cNvPr>
          <p:cNvSpPr/>
          <p:nvPr/>
        </p:nvSpPr>
        <p:spPr>
          <a:xfrm rot="2306786">
            <a:off x="3267254" y="4118731"/>
            <a:ext cx="603707" cy="29148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destra 9">
            <a:extLst>
              <a:ext uri="{FF2B5EF4-FFF2-40B4-BE49-F238E27FC236}">
                <a16:creationId xmlns:a16="http://schemas.microsoft.com/office/drawing/2014/main" id="{DAA92C4F-649D-2538-DA5D-E95C4BF8A05E}"/>
              </a:ext>
            </a:extLst>
          </p:cNvPr>
          <p:cNvSpPr/>
          <p:nvPr/>
        </p:nvSpPr>
        <p:spPr>
          <a:xfrm rot="8134195">
            <a:off x="4925520" y="4145113"/>
            <a:ext cx="603707" cy="29148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1648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2C7C8D-6A14-326B-62C9-436C7F776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profilo di funzionamento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FFF2B47-BFE0-FA70-1FC1-48E89513AB15}"/>
              </a:ext>
            </a:extLst>
          </p:cNvPr>
          <p:cNvSpPr txBox="1"/>
          <p:nvPr/>
        </p:nvSpPr>
        <p:spPr>
          <a:xfrm>
            <a:off x="1093303" y="1025775"/>
            <a:ext cx="6619461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effectLst/>
                <a:latin typeface="ArialMT"/>
              </a:rPr>
              <a:t>Il profilo di funzionamento pu</a:t>
            </a:r>
            <a:r>
              <a:rPr lang="it-IT" sz="3200" dirty="0">
                <a:latin typeface="ArialMT"/>
              </a:rPr>
              <a:t>ò</a:t>
            </a:r>
            <a:r>
              <a:rPr lang="it-IT" sz="3200" dirty="0">
                <a:effectLst/>
                <a:latin typeface="ArialMT"/>
              </a:rPr>
              <a:t> essere inteso come una fotografia «dinamica»</a:t>
            </a:r>
          </a:p>
          <a:p>
            <a:endParaRPr lang="it-IT" sz="3200" dirty="0">
              <a:latin typeface="ArialMT"/>
            </a:endParaRPr>
          </a:p>
          <a:p>
            <a:endParaRPr lang="it-IT" sz="3200" dirty="0">
              <a:effectLst/>
            </a:endParaRPr>
          </a:p>
          <a:p>
            <a:endParaRPr lang="it-IT" sz="3200" dirty="0"/>
          </a:p>
          <a:p>
            <a:endParaRPr lang="it-IT" sz="3200" dirty="0">
              <a:effectLst/>
            </a:endParaRPr>
          </a:p>
          <a:p>
            <a:r>
              <a:rPr lang="it-IT" sz="3200" dirty="0">
                <a:effectLst/>
                <a:latin typeface="ArialMT"/>
              </a:rPr>
              <a:t>Rileva aree delle necessità, problemi, e punti forza in un dato momento della propria vita. </a:t>
            </a:r>
            <a:endParaRPr lang="it-IT" sz="3200" dirty="0">
              <a:effectLst/>
            </a:endParaRPr>
          </a:p>
        </p:txBody>
      </p:sp>
      <p:sp>
        <p:nvSpPr>
          <p:cNvPr id="6" name="Freccia destra 5">
            <a:extLst>
              <a:ext uri="{FF2B5EF4-FFF2-40B4-BE49-F238E27FC236}">
                <a16:creationId xmlns:a16="http://schemas.microsoft.com/office/drawing/2014/main" id="{259CF6F9-E601-FA1F-6D85-2AF7E88FB756}"/>
              </a:ext>
            </a:extLst>
          </p:cNvPr>
          <p:cNvSpPr/>
          <p:nvPr/>
        </p:nvSpPr>
        <p:spPr>
          <a:xfrm rot="5400000">
            <a:off x="3572694" y="3336141"/>
            <a:ext cx="1264653" cy="396025"/>
          </a:xfrm>
          <a:prstGeom prst="rightArrow">
            <a:avLst>
              <a:gd name="adj1" fmla="val 50000"/>
              <a:gd name="adj2" fmla="val 561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3891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CC1D71-3825-2A33-949E-A54126E38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profilo di funzionamento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A363B54-C0E3-40EF-6260-9ADDB35C6A93}"/>
              </a:ext>
            </a:extLst>
          </p:cNvPr>
          <p:cNvSpPr txBox="1"/>
          <p:nvPr/>
        </p:nvSpPr>
        <p:spPr>
          <a:xfrm rot="10800000" flipV="1">
            <a:off x="863600" y="1905506"/>
            <a:ext cx="7416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Il profilo di funzionamento descritto in tempi differenti serve sia per valutare una situazione in ingresso sia per seguirla nel tempo, per questo rappresenta uno strumento fondamentale della Progettazione personalizzata.</a:t>
            </a:r>
          </a:p>
        </p:txBody>
      </p:sp>
    </p:spTree>
    <p:extLst>
      <p:ext uri="{BB962C8B-B14F-4D97-AF65-F5344CB8AC3E}">
        <p14:creationId xmlns:p14="http://schemas.microsoft.com/office/powerpoint/2010/main" val="3425657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F03344-5B40-C447-0C42-F47CF660D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Progetto personalizzato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C020570-7C2E-960B-A754-664EAC13D1C7}"/>
              </a:ext>
            </a:extLst>
          </p:cNvPr>
          <p:cNvSpPr txBox="1"/>
          <p:nvPr/>
        </p:nvSpPr>
        <p:spPr>
          <a:xfrm>
            <a:off x="815788" y="1654418"/>
            <a:ext cx="751242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Con questo termine si intende affermare che ogni persona ha diritto di raggiungere espliciti risultati di cambiamento. </a:t>
            </a:r>
            <a:br>
              <a:rPr lang="it-IT" sz="2800" dirty="0"/>
            </a:br>
            <a:r>
              <a:rPr lang="it-IT" sz="2800" dirty="0"/>
              <a:t>Il progetto personalizzato serve infatti per organizzare interventi e azioni utili a realizzare quello che al momento in cui viene stilato non è ancora presente ma si intende conquistare.</a:t>
            </a:r>
          </a:p>
        </p:txBody>
      </p:sp>
    </p:spTree>
    <p:extLst>
      <p:ext uri="{BB962C8B-B14F-4D97-AF65-F5344CB8AC3E}">
        <p14:creationId xmlns:p14="http://schemas.microsoft.com/office/powerpoint/2010/main" val="4045016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EEAC08-CDBC-8514-51E3-F9D87C803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010" y="-50800"/>
            <a:ext cx="8075980" cy="961232"/>
          </a:xfrm>
        </p:spPr>
        <p:txBody>
          <a:bodyPr/>
          <a:lstStyle/>
          <a:p>
            <a:r>
              <a:rPr lang="it-IT" dirty="0"/>
              <a:t>La progettazione personalizzata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C91F06D-076F-1DC5-F6C9-438C08DAA612}"/>
              </a:ext>
            </a:extLst>
          </p:cNvPr>
          <p:cNvSpPr txBox="1"/>
          <p:nvPr/>
        </p:nvSpPr>
        <p:spPr>
          <a:xfrm>
            <a:off x="795865" y="1083733"/>
            <a:ext cx="98281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La progettazione personalizzata si fonda sull’equilibrio dell’interazione tra persona e ambiente. </a:t>
            </a:r>
          </a:p>
          <a:p>
            <a:r>
              <a:rPr lang="it-IT" sz="2800" dirty="0"/>
              <a:t>La progettazione, quindi, considera: </a:t>
            </a:r>
          </a:p>
        </p:txBody>
      </p:sp>
      <p:sp>
        <p:nvSpPr>
          <p:cNvPr id="6" name="Callout con freccia in giù 5">
            <a:extLst>
              <a:ext uri="{FF2B5EF4-FFF2-40B4-BE49-F238E27FC236}">
                <a16:creationId xmlns:a16="http://schemas.microsoft.com/office/drawing/2014/main" id="{50475AD7-9249-E434-0DE9-655361C2E742}"/>
              </a:ext>
            </a:extLst>
          </p:cNvPr>
          <p:cNvSpPr/>
          <p:nvPr/>
        </p:nvSpPr>
        <p:spPr>
          <a:xfrm>
            <a:off x="2160611" y="2522637"/>
            <a:ext cx="1337733" cy="2048505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Variabili </a:t>
            </a:r>
          </a:p>
          <a:p>
            <a:pPr algn="ctr"/>
            <a:r>
              <a:rPr lang="it-IT" sz="2000" b="1" dirty="0"/>
              <a:t>biologiche</a:t>
            </a:r>
          </a:p>
        </p:txBody>
      </p:sp>
      <p:sp>
        <p:nvSpPr>
          <p:cNvPr id="7" name="Callout con freccia in giù 6">
            <a:extLst>
              <a:ext uri="{FF2B5EF4-FFF2-40B4-BE49-F238E27FC236}">
                <a16:creationId xmlns:a16="http://schemas.microsoft.com/office/drawing/2014/main" id="{FA01D2A3-A0D0-6EA8-80B9-1A1C1B4E8F31}"/>
              </a:ext>
            </a:extLst>
          </p:cNvPr>
          <p:cNvSpPr/>
          <p:nvPr/>
        </p:nvSpPr>
        <p:spPr>
          <a:xfrm>
            <a:off x="5632152" y="2522637"/>
            <a:ext cx="1337733" cy="2048505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Processo di inclusione</a:t>
            </a:r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98458D51-27A7-2005-78F3-360E4B087173}"/>
              </a:ext>
            </a:extLst>
          </p:cNvPr>
          <p:cNvSpPr/>
          <p:nvPr/>
        </p:nvSpPr>
        <p:spPr>
          <a:xfrm>
            <a:off x="1473200" y="4842933"/>
            <a:ext cx="2861733" cy="14054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Intervento medico e riabilitativo</a:t>
            </a:r>
          </a:p>
        </p:txBody>
      </p:sp>
      <p:sp>
        <p:nvSpPr>
          <p:cNvPr id="12" name="Ovale 11">
            <a:extLst>
              <a:ext uri="{FF2B5EF4-FFF2-40B4-BE49-F238E27FC236}">
                <a16:creationId xmlns:a16="http://schemas.microsoft.com/office/drawing/2014/main" id="{51F28E1F-A21B-3D78-F117-37CBE77CFE52}"/>
              </a:ext>
            </a:extLst>
          </p:cNvPr>
          <p:cNvSpPr/>
          <p:nvPr/>
        </p:nvSpPr>
        <p:spPr>
          <a:xfrm>
            <a:off x="4870151" y="4842932"/>
            <a:ext cx="2861733" cy="14054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Intervento che implementi la </a:t>
            </a:r>
            <a:r>
              <a:rPr lang="it-IT" sz="2000" b="1" dirty="0" err="1"/>
              <a:t>QdV</a:t>
            </a:r>
            <a:r>
              <a:rPr lang="it-IT" sz="2000" b="1" dirty="0"/>
              <a:t> e migliori il funzionamento</a:t>
            </a:r>
          </a:p>
        </p:txBody>
      </p:sp>
    </p:spTree>
    <p:extLst>
      <p:ext uri="{BB962C8B-B14F-4D97-AF65-F5344CB8AC3E}">
        <p14:creationId xmlns:p14="http://schemas.microsoft.com/office/powerpoint/2010/main" val="4169837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C44C7E87-B569-E0A5-E719-D0D1E236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0" y="-12999"/>
            <a:ext cx="8075980" cy="961232"/>
          </a:xfrm>
        </p:spPr>
        <p:txBody>
          <a:bodyPr/>
          <a:lstStyle/>
          <a:p>
            <a:r>
              <a:rPr lang="it-IT" dirty="0"/>
              <a:t>Progetto Personalizzato e profilo di funzionamento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16FEB97-6F22-052D-4C68-00B40578BAEE}"/>
              </a:ext>
            </a:extLst>
          </p:cNvPr>
          <p:cNvSpPr txBox="1"/>
          <p:nvPr/>
        </p:nvSpPr>
        <p:spPr>
          <a:xfrm>
            <a:off x="660400" y="948233"/>
            <a:ext cx="83383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Elaborare un progetto personalizzato sulla base del profilo di funzionamento significa individuare:</a:t>
            </a:r>
          </a:p>
        </p:txBody>
      </p:sp>
      <p:sp>
        <p:nvSpPr>
          <p:cNvPr id="9" name="Triangolo 8">
            <a:extLst>
              <a:ext uri="{FF2B5EF4-FFF2-40B4-BE49-F238E27FC236}">
                <a16:creationId xmlns:a16="http://schemas.microsoft.com/office/drawing/2014/main" id="{96AF0E23-D601-D63F-0B4B-4498C0C28F1A}"/>
              </a:ext>
            </a:extLst>
          </p:cNvPr>
          <p:cNvSpPr/>
          <p:nvPr/>
        </p:nvSpPr>
        <p:spPr>
          <a:xfrm>
            <a:off x="3001168" y="2100497"/>
            <a:ext cx="3949057" cy="4080899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ECD2F16B-A1CC-9C4E-9F40-316E0B131DB8}"/>
              </a:ext>
            </a:extLst>
          </p:cNvPr>
          <p:cNvSpPr/>
          <p:nvPr/>
        </p:nvSpPr>
        <p:spPr>
          <a:xfrm>
            <a:off x="1371600" y="2983772"/>
            <a:ext cx="3473057" cy="2590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Rimodulare le barriere e sostenere i facilitatori (fattori ambientali)</a:t>
            </a: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DE727530-ABB2-5466-B986-7AEAF034C97A}"/>
              </a:ext>
            </a:extLst>
          </p:cNvPr>
          <p:cNvSpPr/>
          <p:nvPr/>
        </p:nvSpPr>
        <p:spPr>
          <a:xfrm>
            <a:off x="5042450" y="2675782"/>
            <a:ext cx="2596350" cy="52882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Obiettivi</a:t>
            </a:r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A5EB4795-6FC3-FE06-FCCD-1D26F3EDC1C9}"/>
              </a:ext>
            </a:extLst>
          </p:cNvPr>
          <p:cNvSpPr/>
          <p:nvPr/>
        </p:nvSpPr>
        <p:spPr>
          <a:xfrm>
            <a:off x="5042450" y="3337125"/>
            <a:ext cx="2596350" cy="52882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Interventi</a:t>
            </a:r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823303FC-8C6A-5C54-A26E-B2C834A5B70C}"/>
              </a:ext>
            </a:extLst>
          </p:cNvPr>
          <p:cNvSpPr/>
          <p:nvPr/>
        </p:nvSpPr>
        <p:spPr>
          <a:xfrm>
            <a:off x="5042450" y="4052418"/>
            <a:ext cx="2596350" cy="76615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Entità e tipologie di risorse</a:t>
            </a: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3F346B1E-035F-F000-2198-9B542EA0E13E}"/>
              </a:ext>
            </a:extLst>
          </p:cNvPr>
          <p:cNvSpPr/>
          <p:nvPr/>
        </p:nvSpPr>
        <p:spPr>
          <a:xfrm>
            <a:off x="5060923" y="5032839"/>
            <a:ext cx="2559404" cy="766157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/>
              <a:t>Ruoli da mettere in campo</a:t>
            </a:r>
          </a:p>
        </p:txBody>
      </p:sp>
    </p:spTree>
    <p:extLst>
      <p:ext uri="{BB962C8B-B14F-4D97-AF65-F5344CB8AC3E}">
        <p14:creationId xmlns:p14="http://schemas.microsoft.com/office/powerpoint/2010/main" val="884301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352CC9-8D86-EB2C-197C-56CBF2A79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Caratteristiche del progetto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B66F0A86-85C8-2125-4AF9-F0AD1CD9DD33}"/>
              </a:ext>
            </a:extLst>
          </p:cNvPr>
          <p:cNvSpPr/>
          <p:nvPr/>
        </p:nvSpPr>
        <p:spPr>
          <a:xfrm>
            <a:off x="426606" y="2540313"/>
            <a:ext cx="2368835" cy="13093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Risorse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Progettazioni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3D295B0D-0E76-D2E2-424B-5F0E0BF14F41}"/>
              </a:ext>
            </a:extLst>
          </p:cNvPr>
          <p:cNvSpPr/>
          <p:nvPr/>
        </p:nvSpPr>
        <p:spPr>
          <a:xfrm>
            <a:off x="1177173" y="3663025"/>
            <a:ext cx="2368213" cy="8677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VALUTARE EFFICACIA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6AF04F35-0CD7-36F3-9ADC-C7E764EEAB32}"/>
              </a:ext>
            </a:extLst>
          </p:cNvPr>
          <p:cNvSpPr/>
          <p:nvPr/>
        </p:nvSpPr>
        <p:spPr>
          <a:xfrm>
            <a:off x="4185424" y="3030282"/>
            <a:ext cx="2167466" cy="11599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Durata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Fasi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4F539567-9A4F-4E09-88E4-B9510BB038D9}"/>
              </a:ext>
            </a:extLst>
          </p:cNvPr>
          <p:cNvSpPr/>
          <p:nvPr/>
        </p:nvSpPr>
        <p:spPr>
          <a:xfrm>
            <a:off x="4968178" y="2233742"/>
            <a:ext cx="2167466" cy="9612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CONCORDARE</a:t>
            </a:r>
          </a:p>
        </p:txBody>
      </p:sp>
      <p:sp>
        <p:nvSpPr>
          <p:cNvPr id="8" name="Freccia circolare a destra 7">
            <a:extLst>
              <a:ext uri="{FF2B5EF4-FFF2-40B4-BE49-F238E27FC236}">
                <a16:creationId xmlns:a16="http://schemas.microsoft.com/office/drawing/2014/main" id="{8E4FA710-7A44-9185-EDFA-8D2237A7BA84}"/>
              </a:ext>
            </a:extLst>
          </p:cNvPr>
          <p:cNvSpPr/>
          <p:nvPr/>
        </p:nvSpPr>
        <p:spPr>
          <a:xfrm rot="15405773">
            <a:off x="4114699" y="3823628"/>
            <a:ext cx="705859" cy="2172737"/>
          </a:xfrm>
          <a:prstGeom prst="curvedRightArrow">
            <a:avLst>
              <a:gd name="adj1" fmla="val 25000"/>
              <a:gd name="adj2" fmla="val 62563"/>
              <a:gd name="adj3" fmla="val 2817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9" name="Parentesi graffa chiusa 8">
            <a:extLst>
              <a:ext uri="{FF2B5EF4-FFF2-40B4-BE49-F238E27FC236}">
                <a16:creationId xmlns:a16="http://schemas.microsoft.com/office/drawing/2014/main" id="{0526084B-BCFA-0E83-1C35-89D89945BFE3}"/>
              </a:ext>
            </a:extLst>
          </p:cNvPr>
          <p:cNvSpPr/>
          <p:nvPr/>
        </p:nvSpPr>
        <p:spPr>
          <a:xfrm>
            <a:off x="7217940" y="2564174"/>
            <a:ext cx="524933" cy="29542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34C3CE56-F172-30CF-9B76-8955A75D9570}"/>
              </a:ext>
            </a:extLst>
          </p:cNvPr>
          <p:cNvSpPr/>
          <p:nvPr/>
        </p:nvSpPr>
        <p:spPr>
          <a:xfrm>
            <a:off x="7814946" y="2233742"/>
            <a:ext cx="1108921" cy="342199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Processo di azione in grado di rendere la persona «abile» nella società</a:t>
            </a:r>
          </a:p>
        </p:txBody>
      </p:sp>
    </p:spTree>
    <p:extLst>
      <p:ext uri="{BB962C8B-B14F-4D97-AF65-F5344CB8AC3E}">
        <p14:creationId xmlns:p14="http://schemas.microsoft.com/office/powerpoint/2010/main" val="3002560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9F5CAB-20AF-2B8F-B149-BCCFC26B0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Elementi fondanti del processo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8B3DA6E-A995-CD5E-DD82-E49D9A1652E6}"/>
              </a:ext>
            </a:extLst>
          </p:cNvPr>
          <p:cNvSpPr/>
          <p:nvPr/>
        </p:nvSpPr>
        <p:spPr>
          <a:xfrm>
            <a:off x="246143" y="1159933"/>
            <a:ext cx="2675467" cy="1676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Definire un luogo</a:t>
            </a:r>
          </a:p>
          <a:p>
            <a:pPr algn="ctr"/>
            <a:r>
              <a:rPr lang="it-IT" dirty="0"/>
              <a:t> (centro della valutazione, pianificazione e monitoraggio)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FA70B9C0-EDA3-53A4-93DE-EB22ED76DFAB}"/>
              </a:ext>
            </a:extLst>
          </p:cNvPr>
          <p:cNvSpPr/>
          <p:nvPr/>
        </p:nvSpPr>
        <p:spPr>
          <a:xfrm>
            <a:off x="246143" y="3810000"/>
            <a:ext cx="2675467" cy="1676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Predisporre un dossier unico </a:t>
            </a:r>
            <a:r>
              <a:rPr lang="it-IT" dirty="0"/>
              <a:t>con tutte le info </a:t>
            </a:r>
            <a:br>
              <a:rPr lang="it-IT" dirty="0"/>
            </a:br>
            <a:r>
              <a:rPr lang="it-IT" dirty="0"/>
              <a:t>(banca dati del progetto)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B355BC59-E0C3-D6C5-10C3-056029273EE6}"/>
              </a:ext>
            </a:extLst>
          </p:cNvPr>
          <p:cNvSpPr/>
          <p:nvPr/>
        </p:nvSpPr>
        <p:spPr>
          <a:xfrm>
            <a:off x="3343722" y="3810000"/>
            <a:ext cx="2675467" cy="1676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Avere regole </a:t>
            </a:r>
            <a:r>
              <a:rPr lang="it-IT" dirty="0"/>
              <a:t>chiare, condivisibili, applicabili e controllabili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C2081E9A-78A6-81F0-DA06-61EEDD6257C0}"/>
              </a:ext>
            </a:extLst>
          </p:cNvPr>
          <p:cNvSpPr/>
          <p:nvPr/>
        </p:nvSpPr>
        <p:spPr>
          <a:xfrm>
            <a:off x="6222390" y="3810000"/>
            <a:ext cx="2675467" cy="1676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Condividere con tutti gli attori </a:t>
            </a:r>
            <a:r>
              <a:rPr lang="it-IT" dirty="0"/>
              <a:t>valutazione, progettazione e monitoraggio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66036161-A7F2-6BDB-F9BA-6E26419EEAEE}"/>
              </a:ext>
            </a:extLst>
          </p:cNvPr>
          <p:cNvSpPr/>
          <p:nvPr/>
        </p:nvSpPr>
        <p:spPr>
          <a:xfrm>
            <a:off x="3259055" y="1202266"/>
            <a:ext cx="2675467" cy="1676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Condividere un modello concettuale ed operativo </a:t>
            </a:r>
            <a:r>
              <a:rPr lang="it-IT" dirty="0"/>
              <a:t>per la descrizione della salute 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80D6B482-81E1-DAD0-0FD4-A1716771E937}"/>
              </a:ext>
            </a:extLst>
          </p:cNvPr>
          <p:cNvSpPr/>
          <p:nvPr/>
        </p:nvSpPr>
        <p:spPr>
          <a:xfrm>
            <a:off x="6222390" y="1219199"/>
            <a:ext cx="2675467" cy="1676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/>
              <a:t>Individuare un responsabile/team del progetto</a:t>
            </a:r>
          </a:p>
        </p:txBody>
      </p:sp>
    </p:spTree>
    <p:extLst>
      <p:ext uri="{BB962C8B-B14F-4D97-AF65-F5344CB8AC3E}">
        <p14:creationId xmlns:p14="http://schemas.microsoft.com/office/powerpoint/2010/main" val="35169601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1873</TotalTime>
  <Words>1009</Words>
  <Application>Microsoft Macintosh PowerPoint</Application>
  <PresentationFormat>Presentazione su schermo (4:3)</PresentationFormat>
  <Paragraphs>110</Paragraphs>
  <Slides>19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8" baseType="lpstr">
      <vt:lpstr>Arial</vt:lpstr>
      <vt:lpstr>ArialMT</vt:lpstr>
      <vt:lpstr>Calibri</vt:lpstr>
      <vt:lpstr>Calibri Light</vt:lpstr>
      <vt:lpstr>Euphemia</vt:lpstr>
      <vt:lpstr>Lato</vt:lpstr>
      <vt:lpstr>Montserrat</vt:lpstr>
      <vt:lpstr>Raleway</vt:lpstr>
      <vt:lpstr>Tema di Office</vt:lpstr>
      <vt:lpstr>Presentazione standard di PowerPoint</vt:lpstr>
      <vt:lpstr>L’ICF e il Profilo di Funzionamento</vt:lpstr>
      <vt:lpstr>Il profilo di funzionamento</vt:lpstr>
      <vt:lpstr>Il profilo di funzionamento</vt:lpstr>
      <vt:lpstr>Progetto personalizzato </vt:lpstr>
      <vt:lpstr>La progettazione personalizzata</vt:lpstr>
      <vt:lpstr>Progetto Personalizzato e profilo di funzionamento</vt:lpstr>
      <vt:lpstr>Caratteristiche del progetto</vt:lpstr>
      <vt:lpstr>Elementi fondanti del processo</vt:lpstr>
      <vt:lpstr>Attività di gruppo: Role Play</vt:lpstr>
      <vt:lpstr>Applicazione dell’ICF in ambito educativo</vt:lpstr>
      <vt:lpstr>applicazione dell’ICF nella progettazione educativa personalizzata</vt:lpstr>
      <vt:lpstr>Può essere utilizzato in tutti i contesti per</vt:lpstr>
      <vt:lpstr>Uno strumento di connessione</vt:lpstr>
      <vt:lpstr>Normativa scolastica italiana</vt:lpstr>
      <vt:lpstr>Normativa scolastica italiana</vt:lpstr>
      <vt:lpstr>Presentazione standard di PowerPoint</vt:lpstr>
      <vt:lpstr>Il profilo di funzionamento</vt:lpstr>
      <vt:lpstr>PEI e Progetto individuale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silvia.ceccacci@unimc.it</dc:creator>
  <cp:lastModifiedBy>Barbara Alesi</cp:lastModifiedBy>
  <cp:revision>64</cp:revision>
  <dcterms:created xsi:type="dcterms:W3CDTF">2022-11-09T11:37:26Z</dcterms:created>
  <dcterms:modified xsi:type="dcterms:W3CDTF">2024-11-11T10:04:56Z</dcterms:modified>
</cp:coreProperties>
</file>