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351" r:id="rId2"/>
    <p:sldId id="335" r:id="rId3"/>
    <p:sldId id="341" r:id="rId4"/>
    <p:sldId id="348" r:id="rId5"/>
    <p:sldId id="342" r:id="rId6"/>
    <p:sldId id="345" r:id="rId7"/>
    <p:sldId id="384" r:id="rId8"/>
    <p:sldId id="379" r:id="rId9"/>
    <p:sldId id="380" r:id="rId10"/>
    <p:sldId id="381" r:id="rId11"/>
    <p:sldId id="382" r:id="rId12"/>
    <p:sldId id="383" r:id="rId13"/>
    <p:sldId id="385" r:id="rId14"/>
    <p:sldId id="386" r:id="rId15"/>
    <p:sldId id="346" r:id="rId16"/>
    <p:sldId id="391" r:id="rId17"/>
    <p:sldId id="388" r:id="rId18"/>
    <p:sldId id="397" r:id="rId19"/>
    <p:sldId id="387" r:id="rId20"/>
    <p:sldId id="347" r:id="rId21"/>
    <p:sldId id="39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61C6"/>
    <a:srgbClr val="76376E"/>
    <a:srgbClr val="D7A0C5"/>
    <a:srgbClr val="2129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115" autoAdjust="0"/>
    <p:restoredTop sz="77663" autoAdjust="0"/>
  </p:normalViewPr>
  <p:slideViewPr>
    <p:cSldViewPr snapToGrid="0">
      <p:cViewPr varScale="1">
        <p:scale>
          <a:sx n="82" d="100"/>
          <a:sy n="82" d="100"/>
        </p:scale>
        <p:origin x="15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2A1B0D-7E57-1149-A754-B84557B13752}" type="doc">
      <dgm:prSet loTypeId="urn:microsoft.com/office/officeart/2005/8/layout/venn1" loCatId="" qsTypeId="urn:microsoft.com/office/officeart/2005/8/quickstyle/simple1" qsCatId="simple" csTypeId="urn:microsoft.com/office/officeart/2005/8/colors/colorful1" csCatId="colorful" phldr="1"/>
      <dgm:spPr/>
      <dgm:t>
        <a:bodyPr/>
        <a:lstStyle/>
        <a:p>
          <a:endParaRPr lang="it-IT"/>
        </a:p>
      </dgm:t>
    </dgm:pt>
    <dgm:pt modelId="{26B1CA0D-344C-AA44-9DDF-1A2B4D8A000E}">
      <dgm:prSet phldrT="[Testo]"/>
      <dgm:spPr/>
      <dgm:t>
        <a:bodyPr/>
        <a:lstStyle/>
        <a:p>
          <a:r>
            <a:rPr lang="it-IT" dirty="0"/>
            <a:t>Ruolo</a:t>
          </a:r>
        </a:p>
      </dgm:t>
    </dgm:pt>
    <dgm:pt modelId="{4DD0B93D-13BC-6946-B577-12EB91DB1F77}" type="parTrans" cxnId="{85340041-0549-A84E-B988-6131698B119D}">
      <dgm:prSet/>
      <dgm:spPr/>
      <dgm:t>
        <a:bodyPr/>
        <a:lstStyle/>
        <a:p>
          <a:endParaRPr lang="it-IT"/>
        </a:p>
      </dgm:t>
    </dgm:pt>
    <dgm:pt modelId="{E0E88A9F-F214-8047-8480-F565BF713D8F}" type="sibTrans" cxnId="{85340041-0549-A84E-B988-6131698B119D}">
      <dgm:prSet/>
      <dgm:spPr/>
      <dgm:t>
        <a:bodyPr/>
        <a:lstStyle/>
        <a:p>
          <a:endParaRPr lang="it-IT"/>
        </a:p>
      </dgm:t>
    </dgm:pt>
    <dgm:pt modelId="{771110F7-1480-7746-9BFD-038026F7F2F8}">
      <dgm:prSet phldrT="[Testo]"/>
      <dgm:spPr/>
      <dgm:t>
        <a:bodyPr/>
        <a:lstStyle/>
        <a:p>
          <a:r>
            <a:rPr lang="it-IT" dirty="0"/>
            <a:t>Identità </a:t>
          </a:r>
        </a:p>
      </dgm:t>
    </dgm:pt>
    <dgm:pt modelId="{01F87DA4-0323-3D42-BA8D-BDB5D1B67453}" type="parTrans" cxnId="{A16161A7-4F95-E642-B9A8-327B6A4718AF}">
      <dgm:prSet/>
      <dgm:spPr/>
      <dgm:t>
        <a:bodyPr/>
        <a:lstStyle/>
        <a:p>
          <a:endParaRPr lang="it-IT"/>
        </a:p>
      </dgm:t>
    </dgm:pt>
    <dgm:pt modelId="{B291CBA3-71EA-CD4F-9E42-4D583975557E}" type="sibTrans" cxnId="{A16161A7-4F95-E642-B9A8-327B6A4718AF}">
      <dgm:prSet/>
      <dgm:spPr/>
      <dgm:t>
        <a:bodyPr/>
        <a:lstStyle/>
        <a:p>
          <a:endParaRPr lang="it-IT"/>
        </a:p>
      </dgm:t>
    </dgm:pt>
    <dgm:pt modelId="{35A99D8F-367F-F747-9471-93A5D61F4617}" type="pres">
      <dgm:prSet presAssocID="{132A1B0D-7E57-1149-A754-B84557B13752}" presName="compositeShape" presStyleCnt="0">
        <dgm:presLayoutVars>
          <dgm:chMax val="7"/>
          <dgm:dir/>
          <dgm:resizeHandles val="exact"/>
        </dgm:presLayoutVars>
      </dgm:prSet>
      <dgm:spPr/>
    </dgm:pt>
    <dgm:pt modelId="{9070C2E5-8DA5-3144-8629-1CE4DF13380E}" type="pres">
      <dgm:prSet presAssocID="{26B1CA0D-344C-AA44-9DDF-1A2B4D8A000E}" presName="circ1" presStyleLbl="vennNode1" presStyleIdx="0" presStyleCnt="2"/>
      <dgm:spPr/>
    </dgm:pt>
    <dgm:pt modelId="{C92A51D6-7D23-6D45-9352-769AB140B698}" type="pres">
      <dgm:prSet presAssocID="{26B1CA0D-344C-AA44-9DDF-1A2B4D8A000E}" presName="circ1Tx" presStyleLbl="revTx" presStyleIdx="0" presStyleCnt="0">
        <dgm:presLayoutVars>
          <dgm:chMax val="0"/>
          <dgm:chPref val="0"/>
          <dgm:bulletEnabled val="1"/>
        </dgm:presLayoutVars>
      </dgm:prSet>
      <dgm:spPr/>
    </dgm:pt>
    <dgm:pt modelId="{7BC30CFE-F65A-0F4C-9DAA-6AF99AC1832B}" type="pres">
      <dgm:prSet presAssocID="{771110F7-1480-7746-9BFD-038026F7F2F8}" presName="circ2" presStyleLbl="vennNode1" presStyleIdx="1" presStyleCnt="2"/>
      <dgm:spPr/>
    </dgm:pt>
    <dgm:pt modelId="{A0914997-4A54-2042-81ED-38D8F0E60B3E}" type="pres">
      <dgm:prSet presAssocID="{771110F7-1480-7746-9BFD-038026F7F2F8}" presName="circ2Tx" presStyleLbl="revTx" presStyleIdx="0" presStyleCnt="0">
        <dgm:presLayoutVars>
          <dgm:chMax val="0"/>
          <dgm:chPref val="0"/>
          <dgm:bulletEnabled val="1"/>
        </dgm:presLayoutVars>
      </dgm:prSet>
      <dgm:spPr/>
    </dgm:pt>
  </dgm:ptLst>
  <dgm:cxnLst>
    <dgm:cxn modelId="{8AC75014-3CFB-0844-91A5-CE6A74C12E84}" type="presOf" srcId="{26B1CA0D-344C-AA44-9DDF-1A2B4D8A000E}" destId="{9070C2E5-8DA5-3144-8629-1CE4DF13380E}" srcOrd="0" destOrd="0" presId="urn:microsoft.com/office/officeart/2005/8/layout/venn1"/>
    <dgm:cxn modelId="{85340041-0549-A84E-B988-6131698B119D}" srcId="{132A1B0D-7E57-1149-A754-B84557B13752}" destId="{26B1CA0D-344C-AA44-9DDF-1A2B4D8A000E}" srcOrd="0" destOrd="0" parTransId="{4DD0B93D-13BC-6946-B577-12EB91DB1F77}" sibTransId="{E0E88A9F-F214-8047-8480-F565BF713D8F}"/>
    <dgm:cxn modelId="{A16161A7-4F95-E642-B9A8-327B6A4718AF}" srcId="{132A1B0D-7E57-1149-A754-B84557B13752}" destId="{771110F7-1480-7746-9BFD-038026F7F2F8}" srcOrd="1" destOrd="0" parTransId="{01F87DA4-0323-3D42-BA8D-BDB5D1B67453}" sibTransId="{B291CBA3-71EA-CD4F-9E42-4D583975557E}"/>
    <dgm:cxn modelId="{002C15CE-9C47-B443-95B6-140F507CA0F3}" type="presOf" srcId="{771110F7-1480-7746-9BFD-038026F7F2F8}" destId="{A0914997-4A54-2042-81ED-38D8F0E60B3E}" srcOrd="1" destOrd="0" presId="urn:microsoft.com/office/officeart/2005/8/layout/venn1"/>
    <dgm:cxn modelId="{1A0B6CCF-798B-CA43-8082-BF93C1BE7DF9}" type="presOf" srcId="{26B1CA0D-344C-AA44-9DDF-1A2B4D8A000E}" destId="{C92A51D6-7D23-6D45-9352-769AB140B698}" srcOrd="1" destOrd="0" presId="urn:microsoft.com/office/officeart/2005/8/layout/venn1"/>
    <dgm:cxn modelId="{EF0651D1-A715-6341-A592-406806842F8C}" type="presOf" srcId="{771110F7-1480-7746-9BFD-038026F7F2F8}" destId="{7BC30CFE-F65A-0F4C-9DAA-6AF99AC1832B}" srcOrd="0" destOrd="0" presId="urn:microsoft.com/office/officeart/2005/8/layout/venn1"/>
    <dgm:cxn modelId="{3B3071E6-1F37-9445-82B2-C0CFDD3884BE}" type="presOf" srcId="{132A1B0D-7E57-1149-A754-B84557B13752}" destId="{35A99D8F-367F-F747-9471-93A5D61F4617}" srcOrd="0" destOrd="0" presId="urn:microsoft.com/office/officeart/2005/8/layout/venn1"/>
    <dgm:cxn modelId="{2093AA77-BF87-D64F-AD24-AA98CAC72C6D}" type="presParOf" srcId="{35A99D8F-367F-F747-9471-93A5D61F4617}" destId="{9070C2E5-8DA5-3144-8629-1CE4DF13380E}" srcOrd="0" destOrd="0" presId="urn:microsoft.com/office/officeart/2005/8/layout/venn1"/>
    <dgm:cxn modelId="{95E2AAA3-45F3-4A4F-9525-50F14E4F0152}" type="presParOf" srcId="{35A99D8F-367F-F747-9471-93A5D61F4617}" destId="{C92A51D6-7D23-6D45-9352-769AB140B698}" srcOrd="1" destOrd="0" presId="urn:microsoft.com/office/officeart/2005/8/layout/venn1"/>
    <dgm:cxn modelId="{C7A09BF5-F33E-0D45-84FD-EF1D93F8BE3F}" type="presParOf" srcId="{35A99D8F-367F-F747-9471-93A5D61F4617}" destId="{7BC30CFE-F65A-0F4C-9DAA-6AF99AC1832B}" srcOrd="2" destOrd="0" presId="urn:microsoft.com/office/officeart/2005/8/layout/venn1"/>
    <dgm:cxn modelId="{C4D75803-64DE-5140-A3E4-2B52732F88E5}" type="presParOf" srcId="{35A99D8F-367F-F747-9471-93A5D61F4617}" destId="{A0914997-4A54-2042-81ED-38D8F0E60B3E}"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1CC3D5-9901-7341-BF05-976725BF1F8F}" type="doc">
      <dgm:prSet loTypeId="urn:microsoft.com/office/officeart/2005/8/layout/pyramid1" loCatId="" qsTypeId="urn:microsoft.com/office/officeart/2005/8/quickstyle/simple1" qsCatId="simple" csTypeId="urn:microsoft.com/office/officeart/2005/8/colors/colorful5" csCatId="colorful" phldr="1"/>
      <dgm:spPr/>
    </dgm:pt>
    <dgm:pt modelId="{F1A69705-8104-4F42-8182-504DC48C196C}">
      <dgm:prSet phldrT="[Testo]" custT="1"/>
      <dgm:spPr/>
      <dgm:t>
        <a:bodyPr/>
        <a:lstStyle/>
        <a:p>
          <a:endParaRPr lang="it-IT" sz="2000" dirty="0"/>
        </a:p>
        <a:p>
          <a:endParaRPr lang="it-IT" sz="2000" dirty="0"/>
        </a:p>
        <a:p>
          <a:r>
            <a:rPr lang="it-IT" sz="2000" dirty="0"/>
            <a:t>Convinzione</a:t>
          </a:r>
        </a:p>
      </dgm:t>
    </dgm:pt>
    <dgm:pt modelId="{2E196E07-36F3-844B-BF07-82549C585D2D}" type="parTrans" cxnId="{59E055B2-E20D-7A4A-A082-451F64A67BC2}">
      <dgm:prSet/>
      <dgm:spPr/>
      <dgm:t>
        <a:bodyPr/>
        <a:lstStyle/>
        <a:p>
          <a:endParaRPr lang="it-IT"/>
        </a:p>
      </dgm:t>
    </dgm:pt>
    <dgm:pt modelId="{0B034F6E-7785-FB49-B3D6-FDCC8C267310}" type="sibTrans" cxnId="{59E055B2-E20D-7A4A-A082-451F64A67BC2}">
      <dgm:prSet/>
      <dgm:spPr/>
      <dgm:t>
        <a:bodyPr/>
        <a:lstStyle/>
        <a:p>
          <a:endParaRPr lang="it-IT"/>
        </a:p>
      </dgm:t>
    </dgm:pt>
    <dgm:pt modelId="{5D7EC044-4B5B-E443-A84A-E324DA906EEC}">
      <dgm:prSet phldrT="[Testo]" custT="1"/>
      <dgm:spPr/>
      <dgm:t>
        <a:bodyPr/>
        <a:lstStyle/>
        <a:p>
          <a:endParaRPr lang="it-IT" sz="2800" dirty="0"/>
        </a:p>
        <a:p>
          <a:r>
            <a:rPr lang="it-IT" sz="2800" dirty="0"/>
            <a:t>Convenzione</a:t>
          </a:r>
        </a:p>
      </dgm:t>
    </dgm:pt>
    <dgm:pt modelId="{72192CC8-AA8E-9146-87BA-ED5FE743B421}" type="parTrans" cxnId="{B79CD359-D7F4-884E-8F5C-F7002DE9B8D4}">
      <dgm:prSet/>
      <dgm:spPr/>
      <dgm:t>
        <a:bodyPr/>
        <a:lstStyle/>
        <a:p>
          <a:endParaRPr lang="it-IT"/>
        </a:p>
      </dgm:t>
    </dgm:pt>
    <dgm:pt modelId="{1C822C6B-2FA4-744C-B1EE-2A2F3C98BF5A}" type="sibTrans" cxnId="{B79CD359-D7F4-884E-8F5C-F7002DE9B8D4}">
      <dgm:prSet/>
      <dgm:spPr/>
      <dgm:t>
        <a:bodyPr/>
        <a:lstStyle/>
        <a:p>
          <a:endParaRPr lang="it-IT"/>
        </a:p>
      </dgm:t>
    </dgm:pt>
    <dgm:pt modelId="{1BFDD86B-A997-9440-B326-3B6E7944F752}">
      <dgm:prSet phldrT="[Testo]" custT="1"/>
      <dgm:spPr/>
      <dgm:t>
        <a:bodyPr/>
        <a:lstStyle/>
        <a:p>
          <a:endParaRPr lang="it-IT" sz="3600" dirty="0"/>
        </a:p>
        <a:p>
          <a:r>
            <a:rPr lang="it-IT" sz="3600" dirty="0"/>
            <a:t>Convenienza</a:t>
          </a:r>
        </a:p>
      </dgm:t>
    </dgm:pt>
    <dgm:pt modelId="{5E1A34D1-068F-684D-BCAF-13FB3BF9B04C}" type="parTrans" cxnId="{7192BC74-EA43-594A-BDEE-6D0248AB1736}">
      <dgm:prSet/>
      <dgm:spPr/>
      <dgm:t>
        <a:bodyPr/>
        <a:lstStyle/>
        <a:p>
          <a:endParaRPr lang="it-IT"/>
        </a:p>
      </dgm:t>
    </dgm:pt>
    <dgm:pt modelId="{7287DB92-3558-254C-85F2-5E2F6EB2BA84}" type="sibTrans" cxnId="{7192BC74-EA43-594A-BDEE-6D0248AB1736}">
      <dgm:prSet/>
      <dgm:spPr/>
      <dgm:t>
        <a:bodyPr/>
        <a:lstStyle/>
        <a:p>
          <a:endParaRPr lang="it-IT"/>
        </a:p>
      </dgm:t>
    </dgm:pt>
    <dgm:pt modelId="{DBC708DE-19CF-264B-B7AB-7A8805B7C3C3}" type="pres">
      <dgm:prSet presAssocID="{861CC3D5-9901-7341-BF05-976725BF1F8F}" presName="Name0" presStyleCnt="0">
        <dgm:presLayoutVars>
          <dgm:dir/>
          <dgm:animLvl val="lvl"/>
          <dgm:resizeHandles val="exact"/>
        </dgm:presLayoutVars>
      </dgm:prSet>
      <dgm:spPr/>
    </dgm:pt>
    <dgm:pt modelId="{3A6A6DE2-C90F-AE4A-A65F-258C85620A0B}" type="pres">
      <dgm:prSet presAssocID="{F1A69705-8104-4F42-8182-504DC48C196C}" presName="Name8" presStyleCnt="0"/>
      <dgm:spPr/>
    </dgm:pt>
    <dgm:pt modelId="{9698D52F-B9BD-A641-BE4C-34C98D324AB0}" type="pres">
      <dgm:prSet presAssocID="{F1A69705-8104-4F42-8182-504DC48C196C}" presName="level" presStyleLbl="node1" presStyleIdx="0" presStyleCnt="3">
        <dgm:presLayoutVars>
          <dgm:chMax val="1"/>
          <dgm:bulletEnabled val="1"/>
        </dgm:presLayoutVars>
      </dgm:prSet>
      <dgm:spPr/>
    </dgm:pt>
    <dgm:pt modelId="{AF84D16D-9195-AA42-A058-29EFFABB92F5}" type="pres">
      <dgm:prSet presAssocID="{F1A69705-8104-4F42-8182-504DC48C196C}" presName="levelTx" presStyleLbl="revTx" presStyleIdx="0" presStyleCnt="0">
        <dgm:presLayoutVars>
          <dgm:chMax val="1"/>
          <dgm:bulletEnabled val="1"/>
        </dgm:presLayoutVars>
      </dgm:prSet>
      <dgm:spPr/>
    </dgm:pt>
    <dgm:pt modelId="{C0421173-EA23-2B42-8209-55E827824322}" type="pres">
      <dgm:prSet presAssocID="{5D7EC044-4B5B-E443-A84A-E324DA906EEC}" presName="Name8" presStyleCnt="0"/>
      <dgm:spPr/>
    </dgm:pt>
    <dgm:pt modelId="{76971DC3-0431-3E4D-858E-D09878BC7B43}" type="pres">
      <dgm:prSet presAssocID="{5D7EC044-4B5B-E443-A84A-E324DA906EEC}" presName="level" presStyleLbl="node1" presStyleIdx="1" presStyleCnt="3">
        <dgm:presLayoutVars>
          <dgm:chMax val="1"/>
          <dgm:bulletEnabled val="1"/>
        </dgm:presLayoutVars>
      </dgm:prSet>
      <dgm:spPr/>
    </dgm:pt>
    <dgm:pt modelId="{CC8DDE51-0556-804F-B68F-36EB1A45C500}" type="pres">
      <dgm:prSet presAssocID="{5D7EC044-4B5B-E443-A84A-E324DA906EEC}" presName="levelTx" presStyleLbl="revTx" presStyleIdx="0" presStyleCnt="0">
        <dgm:presLayoutVars>
          <dgm:chMax val="1"/>
          <dgm:bulletEnabled val="1"/>
        </dgm:presLayoutVars>
      </dgm:prSet>
      <dgm:spPr/>
    </dgm:pt>
    <dgm:pt modelId="{1940E9C7-C111-2A44-8CF7-CFF36DE9D67C}" type="pres">
      <dgm:prSet presAssocID="{1BFDD86B-A997-9440-B326-3B6E7944F752}" presName="Name8" presStyleCnt="0"/>
      <dgm:spPr/>
    </dgm:pt>
    <dgm:pt modelId="{3D04DB70-2A45-FA4D-9982-AFA854C98D2D}" type="pres">
      <dgm:prSet presAssocID="{1BFDD86B-A997-9440-B326-3B6E7944F752}" presName="level" presStyleLbl="node1" presStyleIdx="2" presStyleCnt="3" custLinFactNeighborX="887" custLinFactNeighborY="4499">
        <dgm:presLayoutVars>
          <dgm:chMax val="1"/>
          <dgm:bulletEnabled val="1"/>
        </dgm:presLayoutVars>
      </dgm:prSet>
      <dgm:spPr/>
    </dgm:pt>
    <dgm:pt modelId="{34577BAA-CD3C-C243-9C65-AAC12D7ECD1B}" type="pres">
      <dgm:prSet presAssocID="{1BFDD86B-A997-9440-B326-3B6E7944F752}" presName="levelTx" presStyleLbl="revTx" presStyleIdx="0" presStyleCnt="0">
        <dgm:presLayoutVars>
          <dgm:chMax val="1"/>
          <dgm:bulletEnabled val="1"/>
        </dgm:presLayoutVars>
      </dgm:prSet>
      <dgm:spPr/>
    </dgm:pt>
  </dgm:ptLst>
  <dgm:cxnLst>
    <dgm:cxn modelId="{7C153E17-1476-1F4F-A6C4-2F8D05426FEF}" type="presOf" srcId="{1BFDD86B-A997-9440-B326-3B6E7944F752}" destId="{3D04DB70-2A45-FA4D-9982-AFA854C98D2D}" srcOrd="0" destOrd="0" presId="urn:microsoft.com/office/officeart/2005/8/layout/pyramid1"/>
    <dgm:cxn modelId="{68F8AA21-39CA-DB48-8218-5E24D55B798D}" type="presOf" srcId="{5D7EC044-4B5B-E443-A84A-E324DA906EEC}" destId="{76971DC3-0431-3E4D-858E-D09878BC7B43}" srcOrd="0" destOrd="0" presId="urn:microsoft.com/office/officeart/2005/8/layout/pyramid1"/>
    <dgm:cxn modelId="{AD511932-9448-144E-A1BE-8F77CC97AAF6}" type="presOf" srcId="{861CC3D5-9901-7341-BF05-976725BF1F8F}" destId="{DBC708DE-19CF-264B-B7AB-7A8805B7C3C3}" srcOrd="0" destOrd="0" presId="urn:microsoft.com/office/officeart/2005/8/layout/pyramid1"/>
    <dgm:cxn modelId="{B186F840-D3CC-3942-92EC-8C740FCAE392}" type="presOf" srcId="{1BFDD86B-A997-9440-B326-3B6E7944F752}" destId="{34577BAA-CD3C-C243-9C65-AAC12D7ECD1B}" srcOrd="1" destOrd="0" presId="urn:microsoft.com/office/officeart/2005/8/layout/pyramid1"/>
    <dgm:cxn modelId="{B79CD359-D7F4-884E-8F5C-F7002DE9B8D4}" srcId="{861CC3D5-9901-7341-BF05-976725BF1F8F}" destId="{5D7EC044-4B5B-E443-A84A-E324DA906EEC}" srcOrd="1" destOrd="0" parTransId="{72192CC8-AA8E-9146-87BA-ED5FE743B421}" sibTransId="{1C822C6B-2FA4-744C-B1EE-2A2F3C98BF5A}"/>
    <dgm:cxn modelId="{7192BC74-EA43-594A-BDEE-6D0248AB1736}" srcId="{861CC3D5-9901-7341-BF05-976725BF1F8F}" destId="{1BFDD86B-A997-9440-B326-3B6E7944F752}" srcOrd="2" destOrd="0" parTransId="{5E1A34D1-068F-684D-BCAF-13FB3BF9B04C}" sibTransId="{7287DB92-3558-254C-85F2-5E2F6EB2BA84}"/>
    <dgm:cxn modelId="{C7E8AC89-D76F-B943-B487-9768D7CF0C66}" type="presOf" srcId="{5D7EC044-4B5B-E443-A84A-E324DA906EEC}" destId="{CC8DDE51-0556-804F-B68F-36EB1A45C500}" srcOrd="1" destOrd="0" presId="urn:microsoft.com/office/officeart/2005/8/layout/pyramid1"/>
    <dgm:cxn modelId="{2ED4788B-C05C-EC4A-AF0C-4F9D21390066}" type="presOf" srcId="{F1A69705-8104-4F42-8182-504DC48C196C}" destId="{9698D52F-B9BD-A641-BE4C-34C98D324AB0}" srcOrd="0" destOrd="0" presId="urn:microsoft.com/office/officeart/2005/8/layout/pyramid1"/>
    <dgm:cxn modelId="{59E055B2-E20D-7A4A-A082-451F64A67BC2}" srcId="{861CC3D5-9901-7341-BF05-976725BF1F8F}" destId="{F1A69705-8104-4F42-8182-504DC48C196C}" srcOrd="0" destOrd="0" parTransId="{2E196E07-36F3-844B-BF07-82549C585D2D}" sibTransId="{0B034F6E-7785-FB49-B3D6-FDCC8C267310}"/>
    <dgm:cxn modelId="{A74E33C2-0DA8-A44C-8C03-721C3A5F98E6}" type="presOf" srcId="{F1A69705-8104-4F42-8182-504DC48C196C}" destId="{AF84D16D-9195-AA42-A058-29EFFABB92F5}" srcOrd="1" destOrd="0" presId="urn:microsoft.com/office/officeart/2005/8/layout/pyramid1"/>
    <dgm:cxn modelId="{EBEFCCAB-F17D-1B46-806B-912D186E79CF}" type="presParOf" srcId="{DBC708DE-19CF-264B-B7AB-7A8805B7C3C3}" destId="{3A6A6DE2-C90F-AE4A-A65F-258C85620A0B}" srcOrd="0" destOrd="0" presId="urn:microsoft.com/office/officeart/2005/8/layout/pyramid1"/>
    <dgm:cxn modelId="{4E3FDF80-F2A5-2F48-9C22-BE70EB5E8CE9}" type="presParOf" srcId="{3A6A6DE2-C90F-AE4A-A65F-258C85620A0B}" destId="{9698D52F-B9BD-A641-BE4C-34C98D324AB0}" srcOrd="0" destOrd="0" presId="urn:microsoft.com/office/officeart/2005/8/layout/pyramid1"/>
    <dgm:cxn modelId="{3AAA9AC5-E58E-9E4A-9845-8B58EBA31AD9}" type="presParOf" srcId="{3A6A6DE2-C90F-AE4A-A65F-258C85620A0B}" destId="{AF84D16D-9195-AA42-A058-29EFFABB92F5}" srcOrd="1" destOrd="0" presId="urn:microsoft.com/office/officeart/2005/8/layout/pyramid1"/>
    <dgm:cxn modelId="{73A5CF65-2BE8-FA46-8DCC-8B6FF4848F29}" type="presParOf" srcId="{DBC708DE-19CF-264B-B7AB-7A8805B7C3C3}" destId="{C0421173-EA23-2B42-8209-55E827824322}" srcOrd="1" destOrd="0" presId="urn:microsoft.com/office/officeart/2005/8/layout/pyramid1"/>
    <dgm:cxn modelId="{D4BF70A4-0F51-4744-BBBF-DFCC4B22126A}" type="presParOf" srcId="{C0421173-EA23-2B42-8209-55E827824322}" destId="{76971DC3-0431-3E4D-858E-D09878BC7B43}" srcOrd="0" destOrd="0" presId="urn:microsoft.com/office/officeart/2005/8/layout/pyramid1"/>
    <dgm:cxn modelId="{3E40FF29-8BA1-F547-8690-109C0EC10E7D}" type="presParOf" srcId="{C0421173-EA23-2B42-8209-55E827824322}" destId="{CC8DDE51-0556-804F-B68F-36EB1A45C500}" srcOrd="1" destOrd="0" presId="urn:microsoft.com/office/officeart/2005/8/layout/pyramid1"/>
    <dgm:cxn modelId="{FF9A684F-715F-884F-BC43-5F710AD80DB5}" type="presParOf" srcId="{DBC708DE-19CF-264B-B7AB-7A8805B7C3C3}" destId="{1940E9C7-C111-2A44-8CF7-CFF36DE9D67C}" srcOrd="2" destOrd="0" presId="urn:microsoft.com/office/officeart/2005/8/layout/pyramid1"/>
    <dgm:cxn modelId="{11F2C275-2F0D-034E-8EDB-9383FAA3751C}" type="presParOf" srcId="{1940E9C7-C111-2A44-8CF7-CFF36DE9D67C}" destId="{3D04DB70-2A45-FA4D-9982-AFA854C98D2D}" srcOrd="0" destOrd="0" presId="urn:microsoft.com/office/officeart/2005/8/layout/pyramid1"/>
    <dgm:cxn modelId="{5DEE8B22-0CD2-4742-8DC1-BFEE35BDF0E6}" type="presParOf" srcId="{1940E9C7-C111-2A44-8CF7-CFF36DE9D67C}" destId="{34577BAA-CD3C-C243-9C65-AAC12D7ECD1B}"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0C2E5-8DA5-3144-8629-1CE4DF13380E}">
      <dsp:nvSpPr>
        <dsp:cNvPr id="0" name=""/>
        <dsp:cNvSpPr/>
      </dsp:nvSpPr>
      <dsp:spPr>
        <a:xfrm>
          <a:off x="70088" y="50154"/>
          <a:ext cx="1728856" cy="1728856"/>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it-IT" sz="2400" kern="1200" dirty="0"/>
            <a:t>Ruolo</a:t>
          </a:r>
        </a:p>
      </dsp:txBody>
      <dsp:txXfrm>
        <a:off x="311505" y="254023"/>
        <a:ext cx="996817" cy="1321117"/>
      </dsp:txXfrm>
    </dsp:sp>
    <dsp:sp modelId="{7BC30CFE-F65A-0F4C-9DAA-6AF99AC1832B}">
      <dsp:nvSpPr>
        <dsp:cNvPr id="0" name=""/>
        <dsp:cNvSpPr/>
      </dsp:nvSpPr>
      <dsp:spPr>
        <a:xfrm>
          <a:off x="1316111" y="50154"/>
          <a:ext cx="1728856" cy="1728856"/>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it-IT" sz="2400" kern="1200" dirty="0"/>
            <a:t>Identità </a:t>
          </a:r>
        </a:p>
      </dsp:txBody>
      <dsp:txXfrm>
        <a:off x="1806732" y="254023"/>
        <a:ext cx="996817" cy="13211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98D52F-B9BD-A641-BE4C-34C98D324AB0}">
      <dsp:nvSpPr>
        <dsp:cNvPr id="0" name=""/>
        <dsp:cNvSpPr/>
      </dsp:nvSpPr>
      <dsp:spPr>
        <a:xfrm>
          <a:off x="1832864" y="0"/>
          <a:ext cx="1832864" cy="1119293"/>
        </a:xfrm>
        <a:prstGeom prst="trapezoid">
          <a:avLst>
            <a:gd name="adj" fmla="val 81876"/>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it-IT" sz="2000" kern="1200" dirty="0"/>
        </a:p>
        <a:p>
          <a:pPr marL="0" lvl="0" indent="0" algn="ctr" defTabSz="889000">
            <a:lnSpc>
              <a:spcPct val="90000"/>
            </a:lnSpc>
            <a:spcBef>
              <a:spcPct val="0"/>
            </a:spcBef>
            <a:spcAft>
              <a:spcPct val="35000"/>
            </a:spcAft>
            <a:buNone/>
          </a:pPr>
          <a:endParaRPr lang="it-IT" sz="2000" kern="1200" dirty="0"/>
        </a:p>
        <a:p>
          <a:pPr marL="0" lvl="0" indent="0" algn="ctr" defTabSz="889000">
            <a:lnSpc>
              <a:spcPct val="90000"/>
            </a:lnSpc>
            <a:spcBef>
              <a:spcPct val="0"/>
            </a:spcBef>
            <a:spcAft>
              <a:spcPct val="35000"/>
            </a:spcAft>
            <a:buNone/>
          </a:pPr>
          <a:r>
            <a:rPr lang="it-IT" sz="2000" kern="1200" dirty="0"/>
            <a:t>Convinzione</a:t>
          </a:r>
        </a:p>
      </dsp:txBody>
      <dsp:txXfrm>
        <a:off x="1832864" y="0"/>
        <a:ext cx="1832864" cy="1119293"/>
      </dsp:txXfrm>
    </dsp:sp>
    <dsp:sp modelId="{76971DC3-0431-3E4D-858E-D09878BC7B43}">
      <dsp:nvSpPr>
        <dsp:cNvPr id="0" name=""/>
        <dsp:cNvSpPr/>
      </dsp:nvSpPr>
      <dsp:spPr>
        <a:xfrm>
          <a:off x="916432" y="1119293"/>
          <a:ext cx="3665728" cy="1119293"/>
        </a:xfrm>
        <a:prstGeom prst="trapezoid">
          <a:avLst>
            <a:gd name="adj" fmla="val 81876"/>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it-IT" sz="2800" kern="1200" dirty="0"/>
        </a:p>
        <a:p>
          <a:pPr marL="0" lvl="0" indent="0" algn="ctr" defTabSz="1244600">
            <a:lnSpc>
              <a:spcPct val="90000"/>
            </a:lnSpc>
            <a:spcBef>
              <a:spcPct val="0"/>
            </a:spcBef>
            <a:spcAft>
              <a:spcPct val="35000"/>
            </a:spcAft>
            <a:buNone/>
          </a:pPr>
          <a:r>
            <a:rPr lang="it-IT" sz="2800" kern="1200" dirty="0"/>
            <a:t>Convenzione</a:t>
          </a:r>
        </a:p>
      </dsp:txBody>
      <dsp:txXfrm>
        <a:off x="1557934" y="1119293"/>
        <a:ext cx="2382723" cy="1119293"/>
      </dsp:txXfrm>
    </dsp:sp>
    <dsp:sp modelId="{3D04DB70-2A45-FA4D-9982-AFA854C98D2D}">
      <dsp:nvSpPr>
        <dsp:cNvPr id="0" name=""/>
        <dsp:cNvSpPr/>
      </dsp:nvSpPr>
      <dsp:spPr>
        <a:xfrm>
          <a:off x="0" y="2238586"/>
          <a:ext cx="5498592" cy="1119293"/>
        </a:xfrm>
        <a:prstGeom prst="trapezoid">
          <a:avLst>
            <a:gd name="adj" fmla="val 81876"/>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dirty="0"/>
        </a:p>
        <a:p>
          <a:pPr marL="0" lvl="0" indent="0" algn="ctr" defTabSz="1600200">
            <a:lnSpc>
              <a:spcPct val="90000"/>
            </a:lnSpc>
            <a:spcBef>
              <a:spcPct val="0"/>
            </a:spcBef>
            <a:spcAft>
              <a:spcPct val="35000"/>
            </a:spcAft>
            <a:buNone/>
          </a:pPr>
          <a:r>
            <a:rPr lang="it-IT" sz="3600" kern="1200" dirty="0"/>
            <a:t>Convenienza</a:t>
          </a:r>
        </a:p>
      </dsp:txBody>
      <dsp:txXfrm>
        <a:off x="962253" y="2238586"/>
        <a:ext cx="3574084" cy="111929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91EF8E-CC10-4C38-BC8B-30EA90136FB7}" type="datetimeFigureOut">
              <a:rPr lang="en-US" smtClean="0"/>
              <a:t>11/13/24</a:t>
            </a:fld>
            <a:endParaRPr lang="en-US"/>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D9C654-DC74-48E1-8348-E09DDA89A81D}" type="slidenum">
              <a:rPr lang="en-US" smtClean="0"/>
              <a:t>‹N›</a:t>
            </a:fld>
            <a:endParaRPr lang="en-US"/>
          </a:p>
        </p:txBody>
      </p:sp>
    </p:spTree>
    <p:extLst>
      <p:ext uri="{BB962C8B-B14F-4D97-AF65-F5344CB8AC3E}">
        <p14:creationId xmlns:p14="http://schemas.microsoft.com/office/powerpoint/2010/main" val="128482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032E7-A7C0-E2B1-10F6-47AC86D6215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A46A5E7-37E2-51AB-EC94-9710D852A1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3E7E7D-EDAA-62E0-29E9-A88FDC4C9B3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F0C42AA-B296-BAC6-0DEC-5C1240C7AA7A}"/>
              </a:ext>
            </a:extLst>
          </p:cNvPr>
          <p:cNvSpPr>
            <a:spLocks noGrp="1"/>
          </p:cNvSpPr>
          <p:nvPr>
            <p:ph type="sldNum" sz="quarter" idx="5"/>
          </p:nvPr>
        </p:nvSpPr>
        <p:spPr/>
        <p:txBody>
          <a:bodyPr/>
          <a:lstStyle/>
          <a:p>
            <a:fld id="{86D9C654-DC74-48E1-8348-E09DDA89A81D}" type="slidenum">
              <a:rPr lang="en-US" smtClean="0"/>
              <a:t>1</a:t>
            </a:fld>
            <a:endParaRPr lang="en-US"/>
          </a:p>
        </p:txBody>
      </p:sp>
    </p:spTree>
    <p:extLst>
      <p:ext uri="{BB962C8B-B14F-4D97-AF65-F5344CB8AC3E}">
        <p14:creationId xmlns:p14="http://schemas.microsoft.com/office/powerpoint/2010/main" val="385537197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pic>
        <p:nvPicPr>
          <p:cNvPr id="9" name="Picture 2" descr="Università degli studi di Macerata">
            <a:extLst>
              <a:ext uri="{FF2B5EF4-FFF2-40B4-BE49-F238E27FC236}">
                <a16:creationId xmlns:a16="http://schemas.microsoft.com/office/drawing/2014/main" id="{24A7F2A7-B1F6-9DEE-7007-9046C277E715}"/>
              </a:ext>
            </a:extLst>
          </p:cNvPr>
          <p:cNvPicPr>
            <a:picLocks noChangeAspect="1" noChangeArrowheads="1"/>
          </p:cNvPicPr>
          <p:nvPr userDrawn="1"/>
        </p:nvPicPr>
        <p:blipFill rotWithShape="1">
          <a:blip r:embed="rId2">
            <a:biLevel thresh="50000"/>
            <a:extLst>
              <a:ext uri="{BEBA8EAE-BF5A-486C-A8C5-ECC9F3942E4B}">
                <a14:imgProps xmlns:a14="http://schemas.microsoft.com/office/drawing/2010/main">
                  <a14:imgLayer r:embed="rId3">
                    <a14:imgEffect>
                      <a14:sharpenSoften amount="50000"/>
                    </a14:imgEffect>
                    <a14:imgEffect>
                      <a14:colorTemperature colorTemp="1500"/>
                    </a14:imgEffect>
                    <a14:imgEffect>
                      <a14:saturation sat="0"/>
                    </a14:imgEffect>
                  </a14:imgLayer>
                </a14:imgProps>
              </a:ext>
              <a:ext uri="{28A0092B-C50C-407E-A947-70E740481C1C}">
                <a14:useLocalDpi xmlns:a14="http://schemas.microsoft.com/office/drawing/2010/main" val="0"/>
              </a:ext>
            </a:extLst>
          </a:blip>
          <a:srcRect b="25865"/>
          <a:stretch/>
        </p:blipFill>
        <p:spPr bwMode="auto">
          <a:xfrm>
            <a:off x="7913836" y="6520404"/>
            <a:ext cx="1154827" cy="328552"/>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9">
            <a:extLst>
              <a:ext uri="{FF2B5EF4-FFF2-40B4-BE49-F238E27FC236}">
                <a16:creationId xmlns:a16="http://schemas.microsoft.com/office/drawing/2014/main" id="{66CB3697-2F9A-DEE8-23AF-AA4782E73CA4}"/>
              </a:ext>
            </a:extLst>
          </p:cNvPr>
          <p:cNvSpPr/>
          <p:nvPr userDrawn="1"/>
        </p:nvSpPr>
        <p:spPr bwMode="ltGray">
          <a:xfrm>
            <a:off x="-2" y="-27921"/>
            <a:ext cx="9144002" cy="5786547"/>
          </a:xfrm>
          <a:prstGeom prst="rect">
            <a:avLst/>
          </a:prstGeom>
          <a:solidFill>
            <a:srgbClr val="76376E"/>
          </a:solid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dirty="0">
              <a:ln>
                <a:noFill/>
              </a:ln>
              <a:solidFill>
                <a:prstClr val="white"/>
              </a:solidFill>
              <a:effectLst/>
              <a:uLnTx/>
              <a:uFillTx/>
              <a:latin typeface="Euphemia"/>
              <a:ea typeface="+mn-ea"/>
              <a:cs typeface="+mn-cs"/>
            </a:endParaRPr>
          </a:p>
        </p:txBody>
      </p:sp>
      <p:pic>
        <p:nvPicPr>
          <p:cNvPr id="11" name="Picture 2" descr="Università degli studi di Macerata">
            <a:extLst>
              <a:ext uri="{FF2B5EF4-FFF2-40B4-BE49-F238E27FC236}">
                <a16:creationId xmlns:a16="http://schemas.microsoft.com/office/drawing/2014/main" id="{D8189CAB-BFFF-B2AF-9EC5-B1853E5439E8}"/>
              </a:ext>
            </a:extLst>
          </p:cNvPr>
          <p:cNvPicPr>
            <a:picLocks noChangeAspect="1" noChangeArrowheads="1"/>
          </p:cNvPicPr>
          <p:nvPr userDrawn="1"/>
        </p:nvPicPr>
        <p:blipFill rotWithShape="1">
          <a:blip r:embed="rId4">
            <a:biLevel thresh="50000"/>
            <a:extLst>
              <a:ext uri="{BEBA8EAE-BF5A-486C-A8C5-ECC9F3942E4B}">
                <a14:imgProps xmlns:a14="http://schemas.microsoft.com/office/drawing/2010/main">
                  <a14:imgLayer r:embed="rId3">
                    <a14:imgEffect>
                      <a14:sharpenSoften amount="50000"/>
                    </a14:imgEffect>
                    <a14:imgEffect>
                      <a14:colorTemperature colorTemp="1500"/>
                    </a14:imgEffect>
                    <a14:imgEffect>
                      <a14:saturation sat="33000"/>
                    </a14:imgEffect>
                  </a14:imgLayer>
                </a14:imgProps>
              </a:ext>
              <a:ext uri="{28A0092B-C50C-407E-A947-70E740481C1C}">
                <a14:useLocalDpi xmlns:a14="http://schemas.microsoft.com/office/drawing/2010/main" val="0"/>
              </a:ext>
            </a:extLst>
          </a:blip>
          <a:srcRect b="32482"/>
          <a:stretch/>
        </p:blipFill>
        <p:spPr bwMode="auto">
          <a:xfrm>
            <a:off x="253686" y="6053396"/>
            <a:ext cx="2108366" cy="546302"/>
          </a:xfrm>
          <a:prstGeom prst="rect">
            <a:avLst/>
          </a:prstGeom>
          <a:noFill/>
          <a:extLst>
            <a:ext uri="{909E8E84-426E-40DD-AFC4-6F175D3DCCD1}">
              <a14:hiddenFill xmlns:a14="http://schemas.microsoft.com/office/drawing/2010/main">
                <a:solidFill>
                  <a:srgbClr val="FFFFFF"/>
                </a:solidFill>
              </a14:hiddenFill>
            </a:ext>
          </a:extLst>
        </p:spPr>
      </p:pic>
      <p:sp>
        <p:nvSpPr>
          <p:cNvPr id="12" name="CasellaDiTesto 11">
            <a:extLst>
              <a:ext uri="{FF2B5EF4-FFF2-40B4-BE49-F238E27FC236}">
                <a16:creationId xmlns:a16="http://schemas.microsoft.com/office/drawing/2014/main" id="{49D33A82-A970-93B2-0E5A-3FAF5E45BD89}"/>
              </a:ext>
            </a:extLst>
          </p:cNvPr>
          <p:cNvSpPr txBox="1"/>
          <p:nvPr userDrawn="1"/>
        </p:nvSpPr>
        <p:spPr>
          <a:xfrm>
            <a:off x="4737183" y="5895660"/>
            <a:ext cx="4406818" cy="861774"/>
          </a:xfrm>
          <a:prstGeom prst="rect">
            <a:avLst/>
          </a:prstGeom>
          <a:noFill/>
        </p:spPr>
        <p:txBody>
          <a:bodyPr wrap="square" rtlCol="0">
            <a:spAutoFit/>
          </a:bodyPr>
          <a:lstStyle/>
          <a:p>
            <a:r>
              <a:rPr lang="en-US" sz="1400" dirty="0">
                <a:solidFill>
                  <a:schemeClr val="tx1"/>
                </a:solidFill>
                <a:latin typeface="Raleway" pitchFamily="2" charset="0"/>
              </a:rPr>
              <a:t>DIPARTIMENTO DI</a:t>
            </a:r>
          </a:p>
          <a:p>
            <a:r>
              <a:rPr lang="en-US" sz="1800" b="1" dirty="0">
                <a:solidFill>
                  <a:srgbClr val="76376E"/>
                </a:solidFill>
                <a:latin typeface="Raleway" pitchFamily="2" charset="0"/>
              </a:rPr>
              <a:t>SCIENZE DELLA FORMAZIONE,</a:t>
            </a:r>
          </a:p>
          <a:p>
            <a:r>
              <a:rPr lang="en-US" sz="1800" b="1" dirty="0">
                <a:solidFill>
                  <a:srgbClr val="76376E"/>
                </a:solidFill>
                <a:latin typeface="Raleway" pitchFamily="2" charset="0"/>
              </a:rPr>
              <a:t>DEI BENI CULTURALI E DEL TURISMO</a:t>
            </a:r>
          </a:p>
        </p:txBody>
      </p:sp>
      <p:sp>
        <p:nvSpPr>
          <p:cNvPr id="16" name="Text Box 18">
            <a:extLst>
              <a:ext uri="{FF2B5EF4-FFF2-40B4-BE49-F238E27FC236}">
                <a16:creationId xmlns:a16="http://schemas.microsoft.com/office/drawing/2014/main" id="{0DF560D4-1155-21A9-6F30-A280E5320A1F}"/>
              </a:ext>
            </a:extLst>
          </p:cNvPr>
          <p:cNvSpPr txBox="1">
            <a:spLocks noChangeArrowheads="1"/>
          </p:cNvSpPr>
          <p:nvPr userDrawn="1"/>
        </p:nvSpPr>
        <p:spPr bwMode="auto">
          <a:xfrm>
            <a:off x="0" y="395288"/>
            <a:ext cx="9144000" cy="2277547"/>
          </a:xfrm>
          <a:prstGeom prst="rect">
            <a:avLst/>
          </a:prstGeom>
          <a:noFill/>
          <a:ln w="9525">
            <a:noFill/>
            <a:miter lim="800000"/>
            <a:headEnd/>
            <a:tailEnd/>
          </a:ln>
          <a:effectLst/>
        </p:spPr>
        <p:txBody>
          <a:bodyPr>
            <a:spAutoFit/>
          </a:bodyPr>
          <a:lstStyle>
            <a:lvl1pPr eaLnBrk="0" hangingPunct="0">
              <a:defRPr sz="2400">
                <a:solidFill>
                  <a:schemeClr val="tx1"/>
                </a:solidFill>
                <a:latin typeface="Times New Roman" charset="0"/>
                <a:ea typeface="ＭＳ Ｐゴシック" charset="-128"/>
              </a:defRPr>
            </a:lvl1pPr>
            <a:lvl2pPr marL="37931725" indent="-37474525" eaLnBrk="0" hangingPunct="0">
              <a:defRPr sz="2400">
                <a:solidFill>
                  <a:schemeClr val="tx1"/>
                </a:solidFill>
                <a:latin typeface="Times New Roman" charset="0"/>
                <a:ea typeface="ＭＳ Ｐゴシック" charset="-128"/>
              </a:defRPr>
            </a:lvl2pPr>
            <a:lvl3pPr eaLnBrk="0" hangingPunct="0">
              <a:defRPr sz="2400">
                <a:solidFill>
                  <a:schemeClr val="tx1"/>
                </a:solidFill>
                <a:latin typeface="Times New Roman" charset="0"/>
                <a:ea typeface="ＭＳ Ｐゴシック" charset="-128"/>
              </a:defRPr>
            </a:lvl3pPr>
            <a:lvl4pPr eaLnBrk="0" hangingPunct="0">
              <a:defRPr sz="2400">
                <a:solidFill>
                  <a:schemeClr val="tx1"/>
                </a:solidFill>
                <a:latin typeface="Times New Roman" charset="0"/>
                <a:ea typeface="ＭＳ Ｐゴシック" charset="-128"/>
              </a:defRPr>
            </a:lvl4pPr>
            <a:lvl5pPr eaLnBrk="0" hangingPunct="0">
              <a:defRPr sz="2400">
                <a:solidFill>
                  <a:schemeClr val="tx1"/>
                </a:solidFill>
                <a:latin typeface="Times New Roman" charset="0"/>
                <a:ea typeface="ＭＳ Ｐゴシック" charset="-128"/>
              </a:defRPr>
            </a:lvl5pPr>
            <a:lvl6pPr marL="457200" eaLnBrk="0" fontAlgn="base" hangingPunct="0">
              <a:spcBef>
                <a:spcPct val="0"/>
              </a:spcBef>
              <a:spcAft>
                <a:spcPct val="0"/>
              </a:spcAft>
              <a:defRPr sz="2400">
                <a:solidFill>
                  <a:schemeClr val="tx1"/>
                </a:solidFill>
                <a:latin typeface="Times New Roman" charset="0"/>
                <a:ea typeface="ＭＳ Ｐゴシック" charset="-128"/>
              </a:defRPr>
            </a:lvl6pPr>
            <a:lvl7pPr marL="914400" eaLnBrk="0" fontAlgn="base" hangingPunct="0">
              <a:spcBef>
                <a:spcPct val="0"/>
              </a:spcBef>
              <a:spcAft>
                <a:spcPct val="0"/>
              </a:spcAft>
              <a:defRPr sz="2400">
                <a:solidFill>
                  <a:schemeClr val="tx1"/>
                </a:solidFill>
                <a:latin typeface="Times New Roman" charset="0"/>
                <a:ea typeface="ＭＳ Ｐゴシック" charset="-128"/>
              </a:defRPr>
            </a:lvl7pPr>
            <a:lvl8pPr marL="1371600" eaLnBrk="0" fontAlgn="base" hangingPunct="0">
              <a:spcBef>
                <a:spcPct val="0"/>
              </a:spcBef>
              <a:spcAft>
                <a:spcPct val="0"/>
              </a:spcAft>
              <a:defRPr sz="2400">
                <a:solidFill>
                  <a:schemeClr val="tx1"/>
                </a:solidFill>
                <a:latin typeface="Times New Roman" charset="0"/>
                <a:ea typeface="ＭＳ Ｐゴシック" charset="-128"/>
              </a:defRPr>
            </a:lvl8pPr>
            <a:lvl9pPr marL="18288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defRPr/>
            </a:pPr>
            <a:r>
              <a:rPr lang="it-IT" altLang="x-none" sz="1600" b="1" dirty="0">
                <a:solidFill>
                  <a:schemeClr val="bg1"/>
                </a:solidFill>
                <a:latin typeface="Raleway" pitchFamily="2" charset="0"/>
                <a:ea typeface="Lato" charset="0"/>
                <a:cs typeface="Lato" charset="0"/>
              </a:rPr>
              <a:t>Dipartimento di Scienze della Formazione, dei Beni Culturali e del Turismo</a:t>
            </a:r>
            <a:endParaRPr lang="it-IT" altLang="x-none" sz="1800" b="1" dirty="0">
              <a:solidFill>
                <a:schemeClr val="bg1"/>
              </a:solidFill>
              <a:latin typeface="Raleway" pitchFamily="2" charset="0"/>
              <a:ea typeface="Lato" charset="0"/>
              <a:cs typeface="Lato" charset="0"/>
            </a:endParaRPr>
          </a:p>
          <a:p>
            <a:pPr algn="ctr" eaLnBrk="1" hangingPunct="1">
              <a:defRPr/>
            </a:pPr>
            <a:endParaRPr lang="it-IT" altLang="x-none" sz="1800" b="0" dirty="0">
              <a:solidFill>
                <a:schemeClr val="bg1"/>
              </a:solidFill>
              <a:latin typeface="Lato" charset="0"/>
              <a:ea typeface="Lato" charset="0"/>
              <a:cs typeface="Lato" charset="0"/>
            </a:endParaRPr>
          </a:p>
          <a:p>
            <a:pPr algn="ctr" eaLnBrk="1" hangingPunct="1">
              <a:spcAft>
                <a:spcPts val="600"/>
              </a:spcAft>
              <a:defRPr/>
            </a:pPr>
            <a:r>
              <a:rPr lang="it-IT" altLang="x-none" sz="1600" b="0" dirty="0">
                <a:solidFill>
                  <a:schemeClr val="bg1"/>
                </a:solidFill>
                <a:latin typeface="Raleway" pitchFamily="2" charset="0"/>
                <a:ea typeface="Lato" charset="0"/>
                <a:cs typeface="Lato" charset="0"/>
              </a:rPr>
              <a:t>Corso di Dottorato in </a:t>
            </a:r>
          </a:p>
          <a:p>
            <a:pPr algn="ctr" eaLnBrk="1" hangingPunct="1">
              <a:spcBef>
                <a:spcPts val="600"/>
              </a:spcBef>
              <a:spcAft>
                <a:spcPts val="0"/>
              </a:spcAft>
              <a:defRPr/>
            </a:pPr>
            <a:r>
              <a:rPr lang="it-IT" altLang="x-none" sz="2400" b="1" cap="all" baseline="0" dirty="0">
                <a:solidFill>
                  <a:schemeClr val="bg1"/>
                </a:solidFill>
                <a:latin typeface="Raleway" pitchFamily="2" charset="0"/>
                <a:ea typeface="Lato" charset="0"/>
                <a:cs typeface="Lato" charset="0"/>
              </a:rPr>
              <a:t>Formazione</a:t>
            </a:r>
          </a:p>
          <a:p>
            <a:pPr algn="ctr" eaLnBrk="1" hangingPunct="1">
              <a:spcBef>
                <a:spcPts val="600"/>
              </a:spcBef>
              <a:spcAft>
                <a:spcPts val="0"/>
              </a:spcAft>
              <a:defRPr/>
            </a:pPr>
            <a:r>
              <a:rPr lang="it-IT" altLang="x-none" sz="2400" b="1" cap="all" baseline="0" dirty="0">
                <a:solidFill>
                  <a:schemeClr val="bg1"/>
                </a:solidFill>
                <a:latin typeface="Raleway" pitchFamily="2" charset="0"/>
                <a:ea typeface="Lato" charset="0"/>
                <a:cs typeface="Lato" charset="0"/>
              </a:rPr>
              <a:t>Patrimonio Culturale e Territori</a:t>
            </a:r>
          </a:p>
          <a:p>
            <a:pPr algn="ctr" eaLnBrk="1" hangingPunct="1">
              <a:spcBef>
                <a:spcPts val="1200"/>
              </a:spcBef>
              <a:spcAft>
                <a:spcPts val="0"/>
              </a:spcAft>
              <a:defRPr/>
            </a:pPr>
            <a:r>
              <a:rPr lang="it-IT" altLang="x-none" sz="1800" b="1" cap="none" baseline="0" dirty="0">
                <a:solidFill>
                  <a:schemeClr val="bg1"/>
                </a:solidFill>
                <a:latin typeface="Raleway" pitchFamily="2" charset="0"/>
                <a:ea typeface="Lato" charset="0"/>
                <a:cs typeface="Lato" charset="0"/>
              </a:rPr>
              <a:t> </a:t>
            </a:r>
          </a:p>
        </p:txBody>
      </p:sp>
      <p:sp>
        <p:nvSpPr>
          <p:cNvPr id="4" name="Rectangle 12">
            <a:extLst>
              <a:ext uri="{FF2B5EF4-FFF2-40B4-BE49-F238E27FC236}">
                <a16:creationId xmlns:a16="http://schemas.microsoft.com/office/drawing/2014/main" id="{E2B2AE73-A495-7A05-203C-FC781C1D826A}"/>
              </a:ext>
            </a:extLst>
          </p:cNvPr>
          <p:cNvSpPr txBox="1">
            <a:spLocks noChangeArrowheads="1"/>
          </p:cNvSpPr>
          <p:nvPr userDrawn="1"/>
        </p:nvSpPr>
        <p:spPr>
          <a:xfrm>
            <a:off x="0" y="2808096"/>
            <a:ext cx="9144000" cy="2461917"/>
          </a:xfrm>
          <a:prstGeom prst="rect">
            <a:avLst/>
          </a:prstGeom>
          <a:solidFill>
            <a:schemeClr val="bg1"/>
          </a:solidFill>
        </p:spPr>
        <p:txBody>
          <a:bodyPr rtlCol="0" anchor="ctr">
            <a:normAutofit/>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1800"/>
              </a:spcBef>
              <a:spcAft>
                <a:spcPts val="1800"/>
              </a:spcAft>
              <a:defRPr/>
            </a:pPr>
            <a:endParaRPr lang="en-US" altLang="x-none" sz="3600" b="1" dirty="0">
              <a:solidFill>
                <a:schemeClr val="tx1"/>
              </a:solidFill>
              <a:latin typeface="Raleway" pitchFamily="2" charset="0"/>
              <a:ea typeface="Lato" charset="0"/>
              <a:cs typeface="Lato" charset="0"/>
            </a:endParaRPr>
          </a:p>
        </p:txBody>
      </p:sp>
      <p:sp>
        <p:nvSpPr>
          <p:cNvPr id="3" name="Segnaposto testo 2">
            <a:extLst>
              <a:ext uri="{FF2B5EF4-FFF2-40B4-BE49-F238E27FC236}">
                <a16:creationId xmlns:a16="http://schemas.microsoft.com/office/drawing/2014/main" id="{7DFD7A0C-C45A-4704-5C9E-A7F34F5AEE25}"/>
              </a:ext>
            </a:extLst>
          </p:cNvPr>
          <p:cNvSpPr>
            <a:spLocks noGrp="1"/>
          </p:cNvSpPr>
          <p:nvPr>
            <p:ph type="body" sz="quarter" idx="10" hasCustomPrompt="1"/>
          </p:nvPr>
        </p:nvSpPr>
        <p:spPr>
          <a:xfrm>
            <a:off x="0" y="2808287"/>
            <a:ext cx="9144000" cy="1651323"/>
          </a:xfrm>
        </p:spPr>
        <p:txBody>
          <a:bodyPr anchor="ctr">
            <a:normAutofit/>
          </a:bodyPr>
          <a:lstStyle>
            <a:lvl1pPr marL="0" indent="0" algn="ctr">
              <a:buNone/>
              <a:defRPr sz="3200" b="1">
                <a:latin typeface="Raleway"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Titolo della Ricerca</a:t>
            </a:r>
          </a:p>
        </p:txBody>
      </p:sp>
      <p:sp>
        <p:nvSpPr>
          <p:cNvPr id="7" name="Segnaposto testo 6">
            <a:extLst>
              <a:ext uri="{FF2B5EF4-FFF2-40B4-BE49-F238E27FC236}">
                <a16:creationId xmlns:a16="http://schemas.microsoft.com/office/drawing/2014/main" id="{1AFE1B1A-18A1-17DD-39AE-FF74724551E3}"/>
              </a:ext>
            </a:extLst>
          </p:cNvPr>
          <p:cNvSpPr>
            <a:spLocks noGrp="1"/>
          </p:cNvSpPr>
          <p:nvPr>
            <p:ph type="body" sz="quarter" idx="11" hasCustomPrompt="1"/>
          </p:nvPr>
        </p:nvSpPr>
        <p:spPr>
          <a:xfrm>
            <a:off x="0" y="4459288"/>
            <a:ext cx="9144000" cy="808037"/>
          </a:xfrm>
        </p:spPr>
        <p:txBody>
          <a:bodyPr anchor="ctr">
            <a:normAutofit/>
          </a:bodyPr>
          <a:lstStyle>
            <a:lvl1pPr marL="0" indent="0" algn="ctr">
              <a:buNone/>
              <a:defRPr sz="2000" b="0">
                <a:latin typeface="Raleway"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Dottorando/a: Nome e Cognome</a:t>
            </a:r>
          </a:p>
        </p:txBody>
      </p:sp>
      <p:sp>
        <p:nvSpPr>
          <p:cNvPr id="13" name="Segnaposto testo 12">
            <a:extLst>
              <a:ext uri="{FF2B5EF4-FFF2-40B4-BE49-F238E27FC236}">
                <a16:creationId xmlns:a16="http://schemas.microsoft.com/office/drawing/2014/main" id="{47700338-0595-F884-AB35-F6479D46F90D}"/>
              </a:ext>
            </a:extLst>
          </p:cNvPr>
          <p:cNvSpPr>
            <a:spLocks noGrp="1"/>
          </p:cNvSpPr>
          <p:nvPr>
            <p:ph type="body" sz="quarter" idx="12" hasCustomPrompt="1"/>
          </p:nvPr>
        </p:nvSpPr>
        <p:spPr>
          <a:xfrm>
            <a:off x="11798" y="2287428"/>
            <a:ext cx="9144000" cy="366712"/>
          </a:xfrm>
        </p:spPr>
        <p:txBody>
          <a:bodyPr anchor="ctr">
            <a:noAutofit/>
          </a:bodyPr>
          <a:lstStyle>
            <a:lvl1pPr marL="0" indent="0" algn="ctr">
              <a:buNone/>
              <a:defRPr sz="1600">
                <a:solidFill>
                  <a:schemeClr val="bg1"/>
                </a:solidFill>
                <a:latin typeface="Raleway" pitchFamily="2" charset="0"/>
              </a:defRPr>
            </a:lvl1pPr>
          </a:lstStyle>
          <a:p>
            <a:pPr lvl="0"/>
            <a:r>
              <a:rPr lang="it-IT" dirty="0"/>
              <a:t>Ciclo XXX…</a:t>
            </a:r>
          </a:p>
        </p:txBody>
      </p:sp>
    </p:spTree>
    <p:extLst>
      <p:ext uri="{BB962C8B-B14F-4D97-AF65-F5344CB8AC3E}">
        <p14:creationId xmlns:p14="http://schemas.microsoft.com/office/powerpoint/2010/main" val="269671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Fare clic per inserire contenuti e/o immagini">
    <p:spTree>
      <p:nvGrpSpPr>
        <p:cNvPr id="1" name=""/>
        <p:cNvGrpSpPr/>
        <p:nvPr/>
      </p:nvGrpSpPr>
      <p:grpSpPr>
        <a:xfrm>
          <a:off x="0" y="0"/>
          <a:ext cx="0" cy="0"/>
          <a:chOff x="0" y="0"/>
          <a:chExt cx="0" cy="0"/>
        </a:xfrm>
      </p:grpSpPr>
      <p:sp>
        <p:nvSpPr>
          <p:cNvPr id="8" name="Rettangolo 3">
            <a:extLst>
              <a:ext uri="{FF2B5EF4-FFF2-40B4-BE49-F238E27FC236}">
                <a16:creationId xmlns:a16="http://schemas.microsoft.com/office/drawing/2014/main" id="{31F8F48D-8170-39C8-0589-9F88C5E62C2B}"/>
              </a:ext>
            </a:extLst>
          </p:cNvPr>
          <p:cNvSpPr/>
          <p:nvPr userDrawn="1"/>
        </p:nvSpPr>
        <p:spPr bwMode="ltGray">
          <a:xfrm>
            <a:off x="3174" y="6489255"/>
            <a:ext cx="9140826" cy="328553"/>
          </a:xfrm>
          <a:prstGeom prst="rect">
            <a:avLst/>
          </a:prstGeom>
          <a:solidFill>
            <a:schemeClr val="bg1"/>
          </a:solidFill>
          <a:ln w="9525" cap="flat" cmpd="sng" algn="ctr">
            <a:noFill/>
            <a:prstDash val="solid"/>
          </a:ln>
          <a:effectLst/>
        </p:spPr>
        <p:txBody>
          <a:bodyPr rtlCol="0" anchor="ctr"/>
          <a:lstStyle/>
          <a:p>
            <a:pPr marR="0" lvl="0" indent="0" algn="ctr" rtl="0" fontAlgn="auto">
              <a:lnSpc>
                <a:spcPct val="100000"/>
              </a:lnSpc>
              <a:spcBef>
                <a:spcPts val="0"/>
              </a:spcBef>
              <a:spcAft>
                <a:spcPts val="0"/>
              </a:spcAft>
              <a:buClrTx/>
              <a:buSzTx/>
              <a:buFontTx/>
              <a:buNone/>
              <a:tabLst/>
            </a:pPr>
            <a:endParaRPr kumimoji="0" lang="it-IT" b="0" i="0" u="none" strike="noStrike" kern="0" cap="none" spc="0" normalizeH="0" baseline="0" noProof="0" dirty="0">
              <a:ln>
                <a:noFill/>
              </a:ln>
              <a:solidFill>
                <a:prstClr val="white"/>
              </a:solidFill>
              <a:effectLst/>
              <a:uLnTx/>
              <a:uFillTx/>
              <a:latin typeface="Euphemia"/>
            </a:endParaRPr>
          </a:p>
        </p:txBody>
      </p:sp>
      <p:sp>
        <p:nvSpPr>
          <p:cNvPr id="2" name="Title 1"/>
          <p:cNvSpPr>
            <a:spLocks noGrp="1"/>
          </p:cNvSpPr>
          <p:nvPr>
            <p:ph type="title" hasCustomPrompt="1"/>
          </p:nvPr>
        </p:nvSpPr>
        <p:spPr>
          <a:xfrm>
            <a:off x="534010" y="64543"/>
            <a:ext cx="8075980" cy="961232"/>
          </a:xfrm>
        </p:spPr>
        <p:txBody>
          <a:bodyPr>
            <a:normAutofit/>
          </a:bodyPr>
          <a:lstStyle>
            <a:lvl1pPr algn="r">
              <a:defRPr sz="2800" b="1" cap="small" baseline="0">
                <a:latin typeface="Raleway" pitchFamily="2" charset="0"/>
                <a:ea typeface="Lato" panose="020F0502020204030203" pitchFamily="34" charset="0"/>
                <a:cs typeface="Lato" panose="020F0502020204030203" pitchFamily="34" charset="0"/>
              </a:defRPr>
            </a:lvl1pPr>
          </a:lstStyle>
          <a:p>
            <a:r>
              <a:rPr lang="it-IT" dirty="0"/>
              <a:t>Fare clic per modificare il titolo</a:t>
            </a:r>
            <a:endParaRPr lang="en-US" dirty="0"/>
          </a:p>
        </p:txBody>
      </p:sp>
      <p:sp>
        <p:nvSpPr>
          <p:cNvPr id="3" name="Content Placeholder 2"/>
          <p:cNvSpPr>
            <a:spLocks noGrp="1"/>
          </p:cNvSpPr>
          <p:nvPr>
            <p:ph idx="1"/>
          </p:nvPr>
        </p:nvSpPr>
        <p:spPr>
          <a:xfrm>
            <a:off x="534010" y="1057920"/>
            <a:ext cx="8075980" cy="5098101"/>
          </a:xfrm>
        </p:spPr>
        <p:txBody>
          <a:bodyPr>
            <a:normAutofit/>
          </a:bodyPr>
          <a:lstStyle>
            <a:lvl1pPr marL="0" indent="0">
              <a:buNone/>
              <a:defRPr sz="2400">
                <a:latin typeface="Raleway" pitchFamily="2" charset="0"/>
                <a:ea typeface="Open Sans" pitchFamily="2" charset="0"/>
                <a:cs typeface="Open Sans" pitchFamily="2" charset="0"/>
              </a:defRPr>
            </a:lvl1pPr>
            <a:lvl2pPr marL="800100" indent="-342900">
              <a:buFont typeface="Arial" panose="020B0604020202020204" pitchFamily="34" charset="0"/>
              <a:buChar char="•"/>
              <a:defRPr>
                <a:latin typeface="Montserrat" panose="00000500000000000000" pitchFamily="2" charset="0"/>
                <a:ea typeface="Open Sans" pitchFamily="2" charset="0"/>
                <a:cs typeface="Open Sans" pitchFamily="2" charset="0"/>
              </a:defRPr>
            </a:lvl2pPr>
            <a:lvl3pPr marL="1257300" indent="-342900">
              <a:buFont typeface="Arial" panose="020B0604020202020204" pitchFamily="34" charset="0"/>
              <a:buChar char="•"/>
              <a:defRPr>
                <a:latin typeface="Montserrat" panose="00000500000000000000" pitchFamily="2" charset="0"/>
                <a:ea typeface="Open Sans" pitchFamily="2" charset="0"/>
                <a:cs typeface="Open Sans" pitchFamily="2" charset="0"/>
              </a:defRPr>
            </a:lvl3pPr>
            <a:lvl4pPr marL="1657350" indent="-285750">
              <a:buFont typeface="Arial" panose="020B0604020202020204" pitchFamily="34" charset="0"/>
              <a:buChar char="•"/>
              <a:defRPr>
                <a:latin typeface="Montserrat" panose="00000500000000000000" pitchFamily="2" charset="0"/>
                <a:ea typeface="Open Sans" pitchFamily="2" charset="0"/>
                <a:cs typeface="Open Sans" pitchFamily="2" charset="0"/>
              </a:defRPr>
            </a:lvl4pPr>
            <a:lvl5pPr marL="2114550" indent="-285750">
              <a:buFont typeface="Arial" panose="020B0604020202020204" pitchFamily="34" charset="0"/>
              <a:buChar char="•"/>
              <a:defRPr>
                <a:latin typeface="Montserrat" panose="00000500000000000000" pitchFamily="2" charset="0"/>
                <a:ea typeface="Open Sans" pitchFamily="2" charset="0"/>
                <a:cs typeface="Open Sans" pitchFamily="2" charset="0"/>
              </a:defRPr>
            </a:lvl5pPr>
          </a:lstStyle>
          <a:p>
            <a:pPr lvl="0"/>
            <a:r>
              <a:rPr lang="it-IT" dirty="0"/>
              <a:t>Fare clic per modificare gli stili del testo dello schema</a:t>
            </a:r>
          </a:p>
        </p:txBody>
      </p:sp>
      <p:cxnSp>
        <p:nvCxnSpPr>
          <p:cNvPr id="7" name="Connettore diritto 6">
            <a:extLst>
              <a:ext uri="{FF2B5EF4-FFF2-40B4-BE49-F238E27FC236}">
                <a16:creationId xmlns:a16="http://schemas.microsoft.com/office/drawing/2014/main" id="{4A6F2E19-0157-383B-FFB0-D58419C06A7B}"/>
              </a:ext>
            </a:extLst>
          </p:cNvPr>
          <p:cNvCxnSpPr>
            <a:cxnSpLocks/>
          </p:cNvCxnSpPr>
          <p:nvPr userDrawn="1"/>
        </p:nvCxnSpPr>
        <p:spPr>
          <a:xfrm>
            <a:off x="534010" y="809976"/>
            <a:ext cx="8609990" cy="0"/>
          </a:xfrm>
          <a:prstGeom prst="line">
            <a:avLst/>
          </a:prstGeom>
          <a:ln w="12700">
            <a:solidFill>
              <a:srgbClr val="76376E"/>
            </a:solidFill>
          </a:ln>
        </p:spPr>
        <p:style>
          <a:lnRef idx="1">
            <a:schemeClr val="dk1"/>
          </a:lnRef>
          <a:fillRef idx="0">
            <a:schemeClr val="dk1"/>
          </a:fillRef>
          <a:effectRef idx="0">
            <a:schemeClr val="dk1"/>
          </a:effectRef>
          <a:fontRef idx="minor">
            <a:schemeClr val="tx1"/>
          </a:fontRef>
        </p:style>
      </p:cxnSp>
      <p:sp>
        <p:nvSpPr>
          <p:cNvPr id="9" name="CasellaDiTesto 8">
            <a:extLst>
              <a:ext uri="{FF2B5EF4-FFF2-40B4-BE49-F238E27FC236}">
                <a16:creationId xmlns:a16="http://schemas.microsoft.com/office/drawing/2014/main" id="{595541D4-A36F-FAB3-259B-9CF09DDE83A9}"/>
              </a:ext>
            </a:extLst>
          </p:cNvPr>
          <p:cNvSpPr txBox="1"/>
          <p:nvPr userDrawn="1"/>
        </p:nvSpPr>
        <p:spPr>
          <a:xfrm>
            <a:off x="1568643" y="6558172"/>
            <a:ext cx="7811724" cy="230832"/>
          </a:xfrm>
          <a:prstGeom prst="rect">
            <a:avLst/>
          </a:prstGeom>
          <a:noFill/>
        </p:spPr>
        <p:txBody>
          <a:bodyPr wrap="square" rtlCol="0">
            <a:spAutoFit/>
          </a:bodyPr>
          <a:lstStyle/>
          <a:p>
            <a:pPr algn="l"/>
            <a:r>
              <a:rPr lang="it-IT" sz="900" b="0" cap="all" baseline="0" dirty="0">
                <a:solidFill>
                  <a:schemeClr val="tx1"/>
                </a:solidFill>
                <a:latin typeface="Raleway" pitchFamily="2" charset="0"/>
              </a:rPr>
              <a:t>Dipartimento di </a:t>
            </a:r>
            <a:r>
              <a:rPr lang="it-IT" sz="900" b="1" cap="all" baseline="0" dirty="0">
                <a:solidFill>
                  <a:srgbClr val="76376E"/>
                </a:solidFill>
                <a:latin typeface="Raleway" pitchFamily="2" charset="0"/>
              </a:rPr>
              <a:t>Scienze della Formazione, dei Beni Culturali e del Turismo, Università degli Studi di Macerata</a:t>
            </a:r>
          </a:p>
        </p:txBody>
      </p:sp>
      <p:pic>
        <p:nvPicPr>
          <p:cNvPr id="10" name="Picture 2" descr="Università degli studi di Macerata">
            <a:extLst>
              <a:ext uri="{FF2B5EF4-FFF2-40B4-BE49-F238E27FC236}">
                <a16:creationId xmlns:a16="http://schemas.microsoft.com/office/drawing/2014/main" id="{E4AFF41F-7A45-D92F-447C-5A38C37B152F}"/>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5865"/>
          <a:stretch/>
        </p:blipFill>
        <p:spPr bwMode="auto">
          <a:xfrm>
            <a:off x="27594" y="6495311"/>
            <a:ext cx="1253251" cy="356554"/>
          </a:xfrm>
          <a:prstGeom prst="rect">
            <a:avLst/>
          </a:prstGeom>
          <a:extLst>
            <a:ext uri="{909E8E84-426E-40DD-AFC4-6F175D3DCCD1}">
              <a14:hiddenFill xmlns:a14="http://schemas.microsoft.com/office/drawing/2010/main">
                <a:solidFill>
                  <a:srgbClr val="FFFFFF"/>
                </a:solidFill>
              </a14:hiddenFill>
            </a:ext>
          </a:extLst>
        </p:spPr>
      </p:pic>
      <p:cxnSp>
        <p:nvCxnSpPr>
          <p:cNvPr id="11" name="Connettore diritto 10">
            <a:extLst>
              <a:ext uri="{FF2B5EF4-FFF2-40B4-BE49-F238E27FC236}">
                <a16:creationId xmlns:a16="http://schemas.microsoft.com/office/drawing/2014/main" id="{FB7611D1-A43A-73A3-B4EE-7EA5674A7142}"/>
              </a:ext>
            </a:extLst>
          </p:cNvPr>
          <p:cNvCxnSpPr>
            <a:cxnSpLocks/>
          </p:cNvCxnSpPr>
          <p:nvPr userDrawn="1"/>
        </p:nvCxnSpPr>
        <p:spPr>
          <a:xfrm flipV="1">
            <a:off x="1356696" y="6519947"/>
            <a:ext cx="7787304" cy="775"/>
          </a:xfrm>
          <a:prstGeom prst="line">
            <a:avLst/>
          </a:prstGeom>
          <a:ln w="12700">
            <a:solidFill>
              <a:srgbClr val="76376E"/>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35785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AED12-CF83-4E9C-9C82-E647DB074AD5}" type="datetimeFigureOut">
              <a:rPr lang="en-US" smtClean="0"/>
              <a:t>11/13/24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60BCF-6BB3-4C62-BC68-D102576E9A49}" type="slidenum">
              <a:rPr lang="en-US" smtClean="0"/>
              <a:t>‹N›</a:t>
            </a:fld>
            <a:endParaRPr lang="en-US"/>
          </a:p>
        </p:txBody>
      </p:sp>
    </p:spTree>
    <p:extLst>
      <p:ext uri="{BB962C8B-B14F-4D97-AF65-F5344CB8AC3E}">
        <p14:creationId xmlns:p14="http://schemas.microsoft.com/office/powerpoint/2010/main" val="177978834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hyperlink" Target="https://celtibetico.blogspot.com/2011/03/el-mimo.html"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12A6E-3B5F-74EC-528D-D9519AA8EB82}"/>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3B94E0FE-A25C-AF75-B876-D6A363203C0D}"/>
              </a:ext>
            </a:extLst>
          </p:cNvPr>
          <p:cNvSpPr>
            <a:spLocks noGrp="1"/>
          </p:cNvSpPr>
          <p:nvPr>
            <p:ph type="body" sz="quarter" idx="10"/>
          </p:nvPr>
        </p:nvSpPr>
        <p:spPr/>
        <p:txBody>
          <a:bodyPr/>
          <a:lstStyle/>
          <a:p>
            <a:r>
              <a:rPr lang="it-IT"/>
              <a:t>Lezione 13</a:t>
            </a:r>
            <a:endParaRPr lang="it-IT" dirty="0"/>
          </a:p>
          <a:p>
            <a:r>
              <a:rPr lang="it-IT" sz="2800" dirty="0"/>
              <a:t>Il percorso verso l’adultità per le persone con disabilità</a:t>
            </a:r>
          </a:p>
        </p:txBody>
      </p:sp>
      <p:sp>
        <p:nvSpPr>
          <p:cNvPr id="3" name="Segnaposto testo 2">
            <a:extLst>
              <a:ext uri="{FF2B5EF4-FFF2-40B4-BE49-F238E27FC236}">
                <a16:creationId xmlns:a16="http://schemas.microsoft.com/office/drawing/2014/main" id="{B85449BC-BC4A-08C9-1F4E-03DB6451C7B9}"/>
              </a:ext>
            </a:extLst>
          </p:cNvPr>
          <p:cNvSpPr>
            <a:spLocks noGrp="1"/>
          </p:cNvSpPr>
          <p:nvPr>
            <p:ph type="body" sz="quarter" idx="11"/>
          </p:nvPr>
        </p:nvSpPr>
        <p:spPr/>
        <p:txBody>
          <a:bodyPr/>
          <a:lstStyle/>
          <a:p>
            <a:r>
              <a:rPr lang="it-IT" dirty="0"/>
              <a:t>Prof.ssa Taddei Arianna</a:t>
            </a:r>
          </a:p>
        </p:txBody>
      </p:sp>
      <p:sp>
        <p:nvSpPr>
          <p:cNvPr id="4" name="Segnaposto testo 3">
            <a:extLst>
              <a:ext uri="{FF2B5EF4-FFF2-40B4-BE49-F238E27FC236}">
                <a16:creationId xmlns:a16="http://schemas.microsoft.com/office/drawing/2014/main" id="{0DFB7457-82DA-E210-9C6A-3047769FB340}"/>
              </a:ext>
            </a:extLst>
          </p:cNvPr>
          <p:cNvSpPr>
            <a:spLocks noGrp="1"/>
          </p:cNvSpPr>
          <p:nvPr>
            <p:ph type="body" sz="quarter" idx="12"/>
          </p:nvPr>
        </p:nvSpPr>
        <p:spPr>
          <a:xfrm>
            <a:off x="11798" y="883403"/>
            <a:ext cx="9144000" cy="1770737"/>
          </a:xfrm>
          <a:solidFill>
            <a:srgbClr val="76376E"/>
          </a:solidFill>
        </p:spPr>
        <p:txBody>
          <a:bodyPr/>
          <a:lstStyle/>
          <a:p>
            <a:r>
              <a:rPr lang="it-IT" sz="2800" dirty="0"/>
              <a:t>Pedagogia delle disabilità </a:t>
            </a:r>
          </a:p>
          <a:p>
            <a:r>
              <a:rPr lang="it-IT" sz="2800" dirty="0"/>
              <a:t>2024/2025</a:t>
            </a:r>
          </a:p>
        </p:txBody>
      </p:sp>
    </p:spTree>
    <p:extLst>
      <p:ext uri="{BB962C8B-B14F-4D97-AF65-F5344CB8AC3E}">
        <p14:creationId xmlns:p14="http://schemas.microsoft.com/office/powerpoint/2010/main" val="2310722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1AC8A9-0985-FFE0-762B-E27EC7A795D9}"/>
              </a:ext>
            </a:extLst>
          </p:cNvPr>
          <p:cNvSpPr>
            <a:spLocks noGrp="1"/>
          </p:cNvSpPr>
          <p:nvPr>
            <p:ph type="title"/>
          </p:nvPr>
        </p:nvSpPr>
        <p:spPr/>
        <p:txBody>
          <a:bodyPr/>
          <a:lstStyle/>
          <a:p>
            <a:r>
              <a:rPr lang="it-IT" dirty="0"/>
              <a:t>L’importa di avere un ruolo</a:t>
            </a:r>
          </a:p>
        </p:txBody>
      </p:sp>
      <p:sp>
        <p:nvSpPr>
          <p:cNvPr id="4" name="CasellaDiTesto 3">
            <a:extLst>
              <a:ext uri="{FF2B5EF4-FFF2-40B4-BE49-F238E27FC236}">
                <a16:creationId xmlns:a16="http://schemas.microsoft.com/office/drawing/2014/main" id="{0E92A5D1-0271-85B0-5652-F8FE65BB5690}"/>
              </a:ext>
            </a:extLst>
          </p:cNvPr>
          <p:cNvSpPr txBox="1"/>
          <p:nvPr/>
        </p:nvSpPr>
        <p:spPr>
          <a:xfrm>
            <a:off x="904793" y="1097483"/>
            <a:ext cx="7532072" cy="1938992"/>
          </a:xfrm>
          <a:prstGeom prst="rect">
            <a:avLst/>
          </a:prstGeom>
          <a:noFill/>
        </p:spPr>
        <p:txBody>
          <a:bodyPr wrap="square" rtlCol="0">
            <a:spAutoFit/>
          </a:bodyPr>
          <a:lstStyle/>
          <a:p>
            <a:r>
              <a:rPr lang="it-IT" sz="2400" dirty="0"/>
              <a:t>Assumere un ruolo nel mondo degli adulti non vuol dire solo svolgere compiti pratici, impegnarsi in alcune performance, quanto piuttosto essere in grado di </a:t>
            </a:r>
            <a:r>
              <a:rPr lang="it-IT" sz="2400" b="1" dirty="0"/>
              <a:t>«saper stare» emotivamente nelle dinamiche relazionali insite del ruolo che ci si propone di interpretare</a:t>
            </a:r>
            <a:r>
              <a:rPr lang="it-IT" sz="2400" dirty="0"/>
              <a:t>. </a:t>
            </a:r>
          </a:p>
        </p:txBody>
      </p:sp>
      <p:sp>
        <p:nvSpPr>
          <p:cNvPr id="6" name="Freccia destra 5">
            <a:extLst>
              <a:ext uri="{FF2B5EF4-FFF2-40B4-BE49-F238E27FC236}">
                <a16:creationId xmlns:a16="http://schemas.microsoft.com/office/drawing/2014/main" id="{A7B331BF-5D3B-0222-A796-EA8CE02A9416}"/>
              </a:ext>
            </a:extLst>
          </p:cNvPr>
          <p:cNvSpPr/>
          <p:nvPr/>
        </p:nvSpPr>
        <p:spPr>
          <a:xfrm rot="5400000">
            <a:off x="4179720" y="3112254"/>
            <a:ext cx="847626" cy="570918"/>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a:extLst>
              <a:ext uri="{FF2B5EF4-FFF2-40B4-BE49-F238E27FC236}">
                <a16:creationId xmlns:a16="http://schemas.microsoft.com/office/drawing/2014/main" id="{7DFB13D2-6E2E-2C26-7829-0DFD8629640B}"/>
              </a:ext>
            </a:extLst>
          </p:cNvPr>
          <p:cNvSpPr txBox="1"/>
          <p:nvPr/>
        </p:nvSpPr>
        <p:spPr>
          <a:xfrm>
            <a:off x="747110" y="3821526"/>
            <a:ext cx="8075980" cy="1200329"/>
          </a:xfrm>
          <a:prstGeom prst="rect">
            <a:avLst/>
          </a:prstGeom>
          <a:noFill/>
        </p:spPr>
        <p:txBody>
          <a:bodyPr wrap="square" rtlCol="0">
            <a:spAutoFit/>
          </a:bodyPr>
          <a:lstStyle/>
          <a:p>
            <a:r>
              <a:rPr lang="it-IT" sz="2400" dirty="0"/>
              <a:t>La costruzione della propria identità e la capacità di assumere ruoli sociali sono processi che hanno bisogno di tempo e che si strutturano attraverso passaggi psicosociali ben distinti: </a:t>
            </a:r>
          </a:p>
        </p:txBody>
      </p:sp>
      <p:sp>
        <p:nvSpPr>
          <p:cNvPr id="8" name="Ovale 7">
            <a:extLst>
              <a:ext uri="{FF2B5EF4-FFF2-40B4-BE49-F238E27FC236}">
                <a16:creationId xmlns:a16="http://schemas.microsoft.com/office/drawing/2014/main" id="{01F9E345-A7D8-B156-479D-BB1D71FE4141}"/>
              </a:ext>
            </a:extLst>
          </p:cNvPr>
          <p:cNvSpPr/>
          <p:nvPr/>
        </p:nvSpPr>
        <p:spPr>
          <a:xfrm>
            <a:off x="747110" y="5193792"/>
            <a:ext cx="2691034" cy="950976"/>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Socializzazione Primaria</a:t>
            </a:r>
          </a:p>
        </p:txBody>
      </p:sp>
      <p:sp>
        <p:nvSpPr>
          <p:cNvPr id="11" name="Ovale 10">
            <a:extLst>
              <a:ext uri="{FF2B5EF4-FFF2-40B4-BE49-F238E27FC236}">
                <a16:creationId xmlns:a16="http://schemas.microsoft.com/office/drawing/2014/main" id="{02D09CC5-B5A1-9995-5EA7-F9F1702D5D3F}"/>
              </a:ext>
            </a:extLst>
          </p:cNvPr>
          <p:cNvSpPr/>
          <p:nvPr/>
        </p:nvSpPr>
        <p:spPr>
          <a:xfrm>
            <a:off x="3014824" y="5193792"/>
            <a:ext cx="2691034" cy="950976"/>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Socializzazione Anticipatoria</a:t>
            </a:r>
          </a:p>
        </p:txBody>
      </p:sp>
      <p:sp>
        <p:nvSpPr>
          <p:cNvPr id="12" name="Ovale 11">
            <a:extLst>
              <a:ext uri="{FF2B5EF4-FFF2-40B4-BE49-F238E27FC236}">
                <a16:creationId xmlns:a16="http://schemas.microsoft.com/office/drawing/2014/main" id="{42ACB446-AE24-4B28-CC56-77496FF0F28B}"/>
              </a:ext>
            </a:extLst>
          </p:cNvPr>
          <p:cNvSpPr/>
          <p:nvPr/>
        </p:nvSpPr>
        <p:spPr>
          <a:xfrm>
            <a:off x="5282538" y="5193792"/>
            <a:ext cx="2691034" cy="950976"/>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Socializzazione Secondaria</a:t>
            </a:r>
          </a:p>
        </p:txBody>
      </p:sp>
    </p:spTree>
    <p:extLst>
      <p:ext uri="{BB962C8B-B14F-4D97-AF65-F5344CB8AC3E}">
        <p14:creationId xmlns:p14="http://schemas.microsoft.com/office/powerpoint/2010/main" val="3818097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E457BA-B46B-0A6B-CFF5-0E3713AE0EE2}"/>
              </a:ext>
            </a:extLst>
          </p:cNvPr>
          <p:cNvSpPr>
            <a:spLocks noGrp="1"/>
          </p:cNvSpPr>
          <p:nvPr>
            <p:ph type="title"/>
          </p:nvPr>
        </p:nvSpPr>
        <p:spPr/>
        <p:txBody>
          <a:bodyPr/>
          <a:lstStyle/>
          <a:p>
            <a:r>
              <a:rPr lang="it-IT" dirty="0"/>
              <a:t>La socializzazione primaria</a:t>
            </a:r>
          </a:p>
        </p:txBody>
      </p:sp>
      <p:sp>
        <p:nvSpPr>
          <p:cNvPr id="5" name="CasellaDiTesto 4">
            <a:extLst>
              <a:ext uri="{FF2B5EF4-FFF2-40B4-BE49-F238E27FC236}">
                <a16:creationId xmlns:a16="http://schemas.microsoft.com/office/drawing/2014/main" id="{3B67643C-E4FE-5232-244E-EFA3AC91C03A}"/>
              </a:ext>
            </a:extLst>
          </p:cNvPr>
          <p:cNvSpPr txBox="1"/>
          <p:nvPr/>
        </p:nvSpPr>
        <p:spPr>
          <a:xfrm>
            <a:off x="458420" y="1025775"/>
            <a:ext cx="8207654" cy="1938992"/>
          </a:xfrm>
          <a:prstGeom prst="rect">
            <a:avLst/>
          </a:prstGeom>
          <a:noFill/>
        </p:spPr>
        <p:txBody>
          <a:bodyPr wrap="square" rtlCol="0">
            <a:spAutoFit/>
          </a:bodyPr>
          <a:lstStyle/>
          <a:p>
            <a:r>
              <a:rPr lang="it-IT" sz="2400" dirty="0"/>
              <a:t>Alla famiglia è attribuito il compito della socializzazione primaria, termine con il quale si intende il </a:t>
            </a:r>
            <a:r>
              <a:rPr lang="it-IT" sz="2400" b="1" dirty="0"/>
              <a:t>periodo nel quale il bambino apprende a sentirsi parte del mondo in cui abita, a riconoscere gli altri e</a:t>
            </a:r>
            <a:r>
              <a:rPr lang="it-IT" sz="2400" dirty="0"/>
              <a:t>, attraverso gli altri, a </a:t>
            </a:r>
            <a:r>
              <a:rPr lang="it-IT" sz="2400" b="1" dirty="0"/>
              <a:t>riconoscere sé stesso come distinto dagli altri. </a:t>
            </a:r>
          </a:p>
        </p:txBody>
      </p:sp>
      <p:sp>
        <p:nvSpPr>
          <p:cNvPr id="7" name="Freccia destra 6">
            <a:extLst>
              <a:ext uri="{FF2B5EF4-FFF2-40B4-BE49-F238E27FC236}">
                <a16:creationId xmlns:a16="http://schemas.microsoft.com/office/drawing/2014/main" id="{A6D63D7D-27FC-548D-8AA4-2E46EEB65779}"/>
              </a:ext>
            </a:extLst>
          </p:cNvPr>
          <p:cNvSpPr/>
          <p:nvPr/>
        </p:nvSpPr>
        <p:spPr>
          <a:xfrm rot="5400000">
            <a:off x="4280609" y="3752544"/>
            <a:ext cx="563271" cy="34691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8" name="Rettangolo 7">
            <a:extLst>
              <a:ext uri="{FF2B5EF4-FFF2-40B4-BE49-F238E27FC236}">
                <a16:creationId xmlns:a16="http://schemas.microsoft.com/office/drawing/2014/main" id="{F555A02F-0802-E52D-7B87-0613163E35C9}"/>
              </a:ext>
            </a:extLst>
          </p:cNvPr>
          <p:cNvSpPr/>
          <p:nvPr/>
        </p:nvSpPr>
        <p:spPr>
          <a:xfrm>
            <a:off x="2629813" y="3148265"/>
            <a:ext cx="3864865" cy="74496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solidFill>
                  <a:schemeClr val="tx1"/>
                </a:solidFill>
              </a:rPr>
              <a:t>L’altro generalizzato</a:t>
            </a:r>
          </a:p>
        </p:txBody>
      </p:sp>
      <p:sp>
        <p:nvSpPr>
          <p:cNvPr id="9" name="CasellaDiTesto 8">
            <a:extLst>
              <a:ext uri="{FF2B5EF4-FFF2-40B4-BE49-F238E27FC236}">
                <a16:creationId xmlns:a16="http://schemas.microsoft.com/office/drawing/2014/main" id="{C3AD1216-A689-A8FF-BD78-CA9106841F18}"/>
              </a:ext>
            </a:extLst>
          </p:cNvPr>
          <p:cNvSpPr txBox="1"/>
          <p:nvPr/>
        </p:nvSpPr>
        <p:spPr>
          <a:xfrm>
            <a:off x="375514" y="4207635"/>
            <a:ext cx="8234476" cy="1569660"/>
          </a:xfrm>
          <a:prstGeom prst="rect">
            <a:avLst/>
          </a:prstGeom>
          <a:noFill/>
        </p:spPr>
        <p:txBody>
          <a:bodyPr wrap="square" rtlCol="0">
            <a:spAutoFit/>
          </a:bodyPr>
          <a:lstStyle/>
          <a:p>
            <a:r>
              <a:rPr lang="it-IT" sz="2400" dirty="0"/>
              <a:t>Stadio dello sviluppo psicosociale che consente al bambino di comprendere che i ruoli e gli atteggiamenti delle figure vicine sono in realtà ruoli e atteggiamenti che esistono in generale nella società.</a:t>
            </a:r>
          </a:p>
        </p:txBody>
      </p:sp>
      <p:sp>
        <p:nvSpPr>
          <p:cNvPr id="10" name="Freccia destra 9">
            <a:extLst>
              <a:ext uri="{FF2B5EF4-FFF2-40B4-BE49-F238E27FC236}">
                <a16:creationId xmlns:a16="http://schemas.microsoft.com/office/drawing/2014/main" id="{CB6F9D62-2046-1B33-A8BD-DF891C81A83A}"/>
              </a:ext>
            </a:extLst>
          </p:cNvPr>
          <p:cNvSpPr/>
          <p:nvPr/>
        </p:nvSpPr>
        <p:spPr>
          <a:xfrm rot="5400000">
            <a:off x="4290364" y="5918241"/>
            <a:ext cx="563271" cy="34691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Tree>
    <p:extLst>
      <p:ext uri="{BB962C8B-B14F-4D97-AF65-F5344CB8AC3E}">
        <p14:creationId xmlns:p14="http://schemas.microsoft.com/office/powerpoint/2010/main" val="2650537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516BF4-A9BA-46E3-0F1F-4762F0F21A2E}"/>
              </a:ext>
            </a:extLst>
          </p:cNvPr>
          <p:cNvSpPr>
            <a:spLocks noGrp="1"/>
          </p:cNvSpPr>
          <p:nvPr>
            <p:ph type="title"/>
          </p:nvPr>
        </p:nvSpPr>
        <p:spPr/>
        <p:txBody>
          <a:bodyPr/>
          <a:lstStyle/>
          <a:p>
            <a:r>
              <a:rPr lang="it-IT" dirty="0"/>
              <a:t>L’interiorizzazione delle regole</a:t>
            </a:r>
          </a:p>
        </p:txBody>
      </p:sp>
      <p:sp>
        <p:nvSpPr>
          <p:cNvPr id="6" name="Freccia destra 5">
            <a:extLst>
              <a:ext uri="{FF2B5EF4-FFF2-40B4-BE49-F238E27FC236}">
                <a16:creationId xmlns:a16="http://schemas.microsoft.com/office/drawing/2014/main" id="{E975B9AB-2DB9-C4CA-6F72-2BD0E5C59961}"/>
              </a:ext>
            </a:extLst>
          </p:cNvPr>
          <p:cNvSpPr/>
          <p:nvPr/>
        </p:nvSpPr>
        <p:spPr>
          <a:xfrm rot="5400000">
            <a:off x="4278170" y="1359594"/>
            <a:ext cx="563271" cy="34691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8" name="Freccia destra 7">
            <a:extLst>
              <a:ext uri="{FF2B5EF4-FFF2-40B4-BE49-F238E27FC236}">
                <a16:creationId xmlns:a16="http://schemas.microsoft.com/office/drawing/2014/main" id="{E08C03BA-46AD-4F7D-00EE-9416A073D77A}"/>
              </a:ext>
            </a:extLst>
          </p:cNvPr>
          <p:cNvSpPr/>
          <p:nvPr/>
        </p:nvSpPr>
        <p:spPr>
          <a:xfrm rot="5400000">
            <a:off x="4278171" y="4811728"/>
            <a:ext cx="563271" cy="34691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12" name="Rettangolo 11">
            <a:extLst>
              <a:ext uri="{FF2B5EF4-FFF2-40B4-BE49-F238E27FC236}">
                <a16:creationId xmlns:a16="http://schemas.microsoft.com/office/drawing/2014/main" id="{FB33459F-F30D-95DF-9A32-25680D2782E5}"/>
              </a:ext>
            </a:extLst>
          </p:cNvPr>
          <p:cNvSpPr/>
          <p:nvPr/>
        </p:nvSpPr>
        <p:spPr>
          <a:xfrm>
            <a:off x="2670046" y="4066490"/>
            <a:ext cx="3803904" cy="8214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solidFill>
                  <a:schemeClr val="tx1"/>
                </a:solidFill>
              </a:rPr>
              <a:t>L’Interiorizzazione delle regole del vivere sociale</a:t>
            </a:r>
          </a:p>
        </p:txBody>
      </p:sp>
      <p:sp>
        <p:nvSpPr>
          <p:cNvPr id="13" name="CasellaDiTesto 12">
            <a:extLst>
              <a:ext uri="{FF2B5EF4-FFF2-40B4-BE49-F238E27FC236}">
                <a16:creationId xmlns:a16="http://schemas.microsoft.com/office/drawing/2014/main" id="{10A5F169-AA70-DE68-0B05-E744E9465E3C}"/>
              </a:ext>
            </a:extLst>
          </p:cNvPr>
          <p:cNvSpPr txBox="1"/>
          <p:nvPr/>
        </p:nvSpPr>
        <p:spPr>
          <a:xfrm>
            <a:off x="534008" y="1693884"/>
            <a:ext cx="8075980" cy="1015663"/>
          </a:xfrm>
          <a:prstGeom prst="rect">
            <a:avLst/>
          </a:prstGeom>
          <a:noFill/>
        </p:spPr>
        <p:txBody>
          <a:bodyPr wrap="square" rtlCol="0">
            <a:spAutoFit/>
          </a:bodyPr>
          <a:lstStyle/>
          <a:p>
            <a:r>
              <a:rPr lang="it-IT" sz="2000" dirty="0"/>
              <a:t>Processo attraverso il quale si comprende che il proprio comportamento si inserisce all’interno di regole che non sono stabilite unicamente dalle persone che ci circondano ma da una «società» al quale si appartiene </a:t>
            </a:r>
          </a:p>
        </p:txBody>
      </p:sp>
      <p:sp>
        <p:nvSpPr>
          <p:cNvPr id="14" name="Rettangolo 13">
            <a:extLst>
              <a:ext uri="{FF2B5EF4-FFF2-40B4-BE49-F238E27FC236}">
                <a16:creationId xmlns:a16="http://schemas.microsoft.com/office/drawing/2014/main" id="{9F9FD17A-6688-9EDE-F2F9-1B7BFA482181}"/>
              </a:ext>
            </a:extLst>
          </p:cNvPr>
          <p:cNvSpPr/>
          <p:nvPr/>
        </p:nvSpPr>
        <p:spPr>
          <a:xfrm>
            <a:off x="2670046" y="908318"/>
            <a:ext cx="3803904" cy="58662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solidFill>
                  <a:schemeClr val="tx1"/>
                </a:solidFill>
              </a:rPr>
              <a:t>Generalità della norma</a:t>
            </a:r>
          </a:p>
        </p:txBody>
      </p:sp>
      <p:sp>
        <p:nvSpPr>
          <p:cNvPr id="16" name="CasellaDiTesto 15">
            <a:extLst>
              <a:ext uri="{FF2B5EF4-FFF2-40B4-BE49-F238E27FC236}">
                <a16:creationId xmlns:a16="http://schemas.microsoft.com/office/drawing/2014/main" id="{2FCE53B8-3004-667A-5FB7-A013F3703A7F}"/>
              </a:ext>
            </a:extLst>
          </p:cNvPr>
          <p:cNvSpPr txBox="1"/>
          <p:nvPr/>
        </p:nvSpPr>
        <p:spPr>
          <a:xfrm>
            <a:off x="316988" y="5172568"/>
            <a:ext cx="8293000" cy="1015663"/>
          </a:xfrm>
          <a:prstGeom prst="rect">
            <a:avLst/>
          </a:prstGeom>
          <a:noFill/>
        </p:spPr>
        <p:txBody>
          <a:bodyPr wrap="square">
            <a:spAutoFit/>
          </a:bodyPr>
          <a:lstStyle/>
          <a:p>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Permette di fare proprie le norme con le quali chi intende assumere un ruolo sociale deve fare i conti. Si tratta di un’attitudine essenziale per la progressiva e futura assunzione dei ruoli sociali adulti. </a:t>
            </a:r>
            <a:endParaRPr lang="it-IT" sz="1600" dirty="0"/>
          </a:p>
        </p:txBody>
      </p:sp>
      <p:sp>
        <p:nvSpPr>
          <p:cNvPr id="18" name="Ovale 17">
            <a:extLst>
              <a:ext uri="{FF2B5EF4-FFF2-40B4-BE49-F238E27FC236}">
                <a16:creationId xmlns:a16="http://schemas.microsoft.com/office/drawing/2014/main" id="{47116ED6-DA6E-12E1-E184-968C4DAA44D9}"/>
              </a:ext>
            </a:extLst>
          </p:cNvPr>
          <p:cNvSpPr/>
          <p:nvPr/>
        </p:nvSpPr>
        <p:spPr>
          <a:xfrm>
            <a:off x="842628" y="2794433"/>
            <a:ext cx="7458739" cy="1015663"/>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1600" dirty="0"/>
              <a:t>Es: Lanciare i giochi dalla finestra non è più un qualcosa che non va bene ai soli genitori ma un’azione verso cui tutti sono contrari.</a:t>
            </a:r>
          </a:p>
        </p:txBody>
      </p:sp>
    </p:spTree>
    <p:extLst>
      <p:ext uri="{BB962C8B-B14F-4D97-AF65-F5344CB8AC3E}">
        <p14:creationId xmlns:p14="http://schemas.microsoft.com/office/powerpoint/2010/main" val="633646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35FDDF-3D1A-FF73-2619-694C0F774E42}"/>
              </a:ext>
            </a:extLst>
          </p:cNvPr>
          <p:cNvSpPr>
            <a:spLocks noGrp="1"/>
          </p:cNvSpPr>
          <p:nvPr>
            <p:ph type="title"/>
          </p:nvPr>
        </p:nvSpPr>
        <p:spPr/>
        <p:txBody>
          <a:bodyPr/>
          <a:lstStyle/>
          <a:p>
            <a:r>
              <a:rPr lang="it-IT" dirty="0"/>
              <a:t>Formula delle tre «C»</a:t>
            </a:r>
          </a:p>
        </p:txBody>
      </p:sp>
      <p:graphicFrame>
        <p:nvGraphicFramePr>
          <p:cNvPr id="4" name="Diagramma 3">
            <a:extLst>
              <a:ext uri="{FF2B5EF4-FFF2-40B4-BE49-F238E27FC236}">
                <a16:creationId xmlns:a16="http://schemas.microsoft.com/office/drawing/2014/main" id="{01925F2A-5369-BCCB-B266-9D0826661A56}"/>
              </a:ext>
            </a:extLst>
          </p:cNvPr>
          <p:cNvGraphicFramePr/>
          <p:nvPr>
            <p:extLst>
              <p:ext uri="{D42A27DB-BD31-4B8C-83A1-F6EECF244321}">
                <p14:modId xmlns:p14="http://schemas.microsoft.com/office/powerpoint/2010/main" val="331229934"/>
              </p:ext>
            </p:extLst>
          </p:nvPr>
        </p:nvGraphicFramePr>
        <p:xfrm>
          <a:off x="237398" y="1953577"/>
          <a:ext cx="5498592" cy="3357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asellaDiTesto 4">
            <a:extLst>
              <a:ext uri="{FF2B5EF4-FFF2-40B4-BE49-F238E27FC236}">
                <a16:creationId xmlns:a16="http://schemas.microsoft.com/office/drawing/2014/main" id="{39BFABAE-72D3-6A08-5179-0538D71D959F}"/>
              </a:ext>
            </a:extLst>
          </p:cNvPr>
          <p:cNvSpPr txBox="1"/>
          <p:nvPr/>
        </p:nvSpPr>
        <p:spPr>
          <a:xfrm>
            <a:off x="841248" y="1025775"/>
            <a:ext cx="7205472" cy="830997"/>
          </a:xfrm>
          <a:prstGeom prst="rect">
            <a:avLst/>
          </a:prstGeom>
          <a:noFill/>
        </p:spPr>
        <p:txBody>
          <a:bodyPr wrap="square" rtlCol="0">
            <a:spAutoFit/>
          </a:bodyPr>
          <a:lstStyle/>
          <a:p>
            <a:r>
              <a:rPr lang="it-IT" sz="2400" dirty="0"/>
              <a:t>Il processo di acquisizione delle norme è collegato  </a:t>
            </a:r>
          </a:p>
          <a:p>
            <a:r>
              <a:rPr lang="it-IT" sz="2400" dirty="0"/>
              <a:t>alla formula delle tre «C». </a:t>
            </a:r>
          </a:p>
        </p:txBody>
      </p:sp>
      <p:sp>
        <p:nvSpPr>
          <p:cNvPr id="6" name="CasellaDiTesto 5">
            <a:extLst>
              <a:ext uri="{FF2B5EF4-FFF2-40B4-BE49-F238E27FC236}">
                <a16:creationId xmlns:a16="http://schemas.microsoft.com/office/drawing/2014/main" id="{5FDE5EE3-7876-C061-49D2-971E397A0E32}"/>
              </a:ext>
            </a:extLst>
          </p:cNvPr>
          <p:cNvSpPr txBox="1"/>
          <p:nvPr/>
        </p:nvSpPr>
        <p:spPr>
          <a:xfrm>
            <a:off x="5479958" y="4320260"/>
            <a:ext cx="3426644" cy="646331"/>
          </a:xfrm>
          <a:prstGeom prst="rect">
            <a:avLst/>
          </a:prstGeom>
          <a:noFill/>
        </p:spPr>
        <p:txBody>
          <a:bodyPr wrap="none" rtlCol="0">
            <a:spAutoFit/>
          </a:bodyPr>
          <a:lstStyle/>
          <a:p>
            <a:r>
              <a:rPr lang="it-IT" dirty="0"/>
              <a:t>Ubbidisco per evitare la punizione </a:t>
            </a:r>
          </a:p>
          <a:p>
            <a:r>
              <a:rPr lang="it-IT" dirty="0"/>
              <a:t>o per ottenere vantaggi</a:t>
            </a:r>
          </a:p>
        </p:txBody>
      </p:sp>
      <p:sp>
        <p:nvSpPr>
          <p:cNvPr id="8" name="CasellaDiTesto 7">
            <a:extLst>
              <a:ext uri="{FF2B5EF4-FFF2-40B4-BE49-F238E27FC236}">
                <a16:creationId xmlns:a16="http://schemas.microsoft.com/office/drawing/2014/main" id="{2D14C60A-6359-721A-5742-AC56CC698E10}"/>
              </a:ext>
            </a:extLst>
          </p:cNvPr>
          <p:cNvSpPr txBox="1"/>
          <p:nvPr/>
        </p:nvSpPr>
        <p:spPr>
          <a:xfrm>
            <a:off x="4641479" y="3052065"/>
            <a:ext cx="4265123" cy="923330"/>
          </a:xfrm>
          <a:prstGeom prst="rect">
            <a:avLst/>
          </a:prstGeom>
          <a:noFill/>
        </p:spPr>
        <p:txBody>
          <a:bodyPr wrap="square" rtlCol="0">
            <a:spAutoFit/>
          </a:bodyPr>
          <a:lstStyle/>
          <a:p>
            <a:r>
              <a:rPr lang="it-IT" dirty="0"/>
              <a:t>Mi conformo alle regole per mantenere buone relazioni e per evitare la censura da parte dell’autorità</a:t>
            </a:r>
          </a:p>
        </p:txBody>
      </p:sp>
      <p:sp>
        <p:nvSpPr>
          <p:cNvPr id="9" name="CasellaDiTesto 8">
            <a:extLst>
              <a:ext uri="{FF2B5EF4-FFF2-40B4-BE49-F238E27FC236}">
                <a16:creationId xmlns:a16="http://schemas.microsoft.com/office/drawing/2014/main" id="{9D0AC389-2C29-169C-22B1-8208E92ACD0B}"/>
              </a:ext>
            </a:extLst>
          </p:cNvPr>
          <p:cNvSpPr txBox="1"/>
          <p:nvPr/>
        </p:nvSpPr>
        <p:spPr>
          <a:xfrm>
            <a:off x="3874184" y="1987007"/>
            <a:ext cx="5269816" cy="923330"/>
          </a:xfrm>
          <a:prstGeom prst="rect">
            <a:avLst/>
          </a:prstGeom>
          <a:noFill/>
        </p:spPr>
        <p:txBody>
          <a:bodyPr wrap="square" rtlCol="0">
            <a:spAutoFit/>
          </a:bodyPr>
          <a:lstStyle/>
          <a:p>
            <a:r>
              <a:rPr lang="it-IT" dirty="0"/>
              <a:t>Rispetto le regole per mantenere un buon funzionamento della società e per evitare l’autocondanna</a:t>
            </a:r>
          </a:p>
        </p:txBody>
      </p:sp>
      <p:sp>
        <p:nvSpPr>
          <p:cNvPr id="10" name="CasellaDiTesto 9">
            <a:extLst>
              <a:ext uri="{FF2B5EF4-FFF2-40B4-BE49-F238E27FC236}">
                <a16:creationId xmlns:a16="http://schemas.microsoft.com/office/drawing/2014/main" id="{1C557463-434D-A9FD-A24D-8415946E9918}"/>
              </a:ext>
            </a:extLst>
          </p:cNvPr>
          <p:cNvSpPr txBox="1"/>
          <p:nvPr/>
        </p:nvSpPr>
        <p:spPr>
          <a:xfrm>
            <a:off x="1209316" y="5762576"/>
            <a:ext cx="6725367" cy="369332"/>
          </a:xfrm>
          <a:prstGeom prst="rect">
            <a:avLst/>
          </a:prstGeom>
          <a:noFill/>
        </p:spPr>
        <p:txBody>
          <a:bodyPr wrap="none" rtlCol="0">
            <a:spAutoFit/>
          </a:bodyPr>
          <a:lstStyle/>
          <a:p>
            <a:r>
              <a:rPr lang="it-IT" sz="1800" dirty="0"/>
              <a:t>E’ importante sottolineare la naturale progressione di questi passaggi.</a:t>
            </a:r>
            <a:endParaRPr lang="it-IT" dirty="0"/>
          </a:p>
        </p:txBody>
      </p:sp>
    </p:spTree>
    <p:extLst>
      <p:ext uri="{BB962C8B-B14F-4D97-AF65-F5344CB8AC3E}">
        <p14:creationId xmlns:p14="http://schemas.microsoft.com/office/powerpoint/2010/main" val="383516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1C36D4-32E2-2C6E-B8F1-240C0F325DB8}"/>
              </a:ext>
            </a:extLst>
          </p:cNvPr>
          <p:cNvSpPr>
            <a:spLocks noGrp="1"/>
          </p:cNvSpPr>
          <p:nvPr>
            <p:ph type="title"/>
          </p:nvPr>
        </p:nvSpPr>
        <p:spPr/>
        <p:txBody>
          <a:bodyPr/>
          <a:lstStyle/>
          <a:p>
            <a:r>
              <a:rPr lang="it-IT" dirty="0"/>
              <a:t>Assunzione di ruolo</a:t>
            </a:r>
          </a:p>
        </p:txBody>
      </p:sp>
      <p:sp>
        <p:nvSpPr>
          <p:cNvPr id="4" name="CasellaDiTesto 3">
            <a:extLst>
              <a:ext uri="{FF2B5EF4-FFF2-40B4-BE49-F238E27FC236}">
                <a16:creationId xmlns:a16="http://schemas.microsoft.com/office/drawing/2014/main" id="{A3BD4331-B9E4-BCAF-F493-118E246B78DD}"/>
              </a:ext>
            </a:extLst>
          </p:cNvPr>
          <p:cNvSpPr txBox="1"/>
          <p:nvPr/>
        </p:nvSpPr>
        <p:spPr>
          <a:xfrm>
            <a:off x="401414" y="976027"/>
            <a:ext cx="8742586" cy="830997"/>
          </a:xfrm>
          <a:prstGeom prst="rect">
            <a:avLst/>
          </a:prstGeom>
          <a:noFill/>
        </p:spPr>
        <p:txBody>
          <a:bodyPr wrap="none" rtlCol="0">
            <a:spAutoFit/>
          </a:bodyPr>
          <a:lstStyle/>
          <a:p>
            <a:r>
              <a:rPr lang="it-IT" sz="2400" dirty="0"/>
              <a:t>Per assumere un ruolo è necessario porre se stessi dal punto di vista </a:t>
            </a:r>
          </a:p>
          <a:p>
            <a:r>
              <a:rPr lang="it-IT" sz="2400" dirty="0"/>
              <a:t>dell’altro in modo tale da anticiparne la risposta. </a:t>
            </a:r>
          </a:p>
        </p:txBody>
      </p:sp>
      <p:sp>
        <p:nvSpPr>
          <p:cNvPr id="7" name="Freccia destra 6">
            <a:extLst>
              <a:ext uri="{FF2B5EF4-FFF2-40B4-BE49-F238E27FC236}">
                <a16:creationId xmlns:a16="http://schemas.microsoft.com/office/drawing/2014/main" id="{A4EB95CD-F828-BDDF-6E06-0DAE6F9B8A75}"/>
              </a:ext>
            </a:extLst>
          </p:cNvPr>
          <p:cNvSpPr/>
          <p:nvPr/>
        </p:nvSpPr>
        <p:spPr>
          <a:xfrm rot="5400000">
            <a:off x="4290362" y="2516155"/>
            <a:ext cx="563271" cy="34691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8" name="Rettangolo 7">
            <a:extLst>
              <a:ext uri="{FF2B5EF4-FFF2-40B4-BE49-F238E27FC236}">
                <a16:creationId xmlns:a16="http://schemas.microsoft.com/office/drawing/2014/main" id="{1081A4FE-4136-6EE9-B157-4FD30987E1DC}"/>
              </a:ext>
            </a:extLst>
          </p:cNvPr>
          <p:cNvSpPr/>
          <p:nvPr/>
        </p:nvSpPr>
        <p:spPr>
          <a:xfrm>
            <a:off x="2670046" y="1862306"/>
            <a:ext cx="3803904" cy="8214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solidFill>
                  <a:schemeClr val="tx1"/>
                </a:solidFill>
              </a:rPr>
              <a:t>Assunzione di ruolo</a:t>
            </a:r>
          </a:p>
        </p:txBody>
      </p:sp>
      <p:sp>
        <p:nvSpPr>
          <p:cNvPr id="10" name="CasellaDiTesto 9">
            <a:extLst>
              <a:ext uri="{FF2B5EF4-FFF2-40B4-BE49-F238E27FC236}">
                <a16:creationId xmlns:a16="http://schemas.microsoft.com/office/drawing/2014/main" id="{DBEA275C-7DA2-B872-68C4-372C6924B5C2}"/>
              </a:ext>
            </a:extLst>
          </p:cNvPr>
          <p:cNvSpPr txBox="1"/>
          <p:nvPr/>
        </p:nvSpPr>
        <p:spPr>
          <a:xfrm>
            <a:off x="401414" y="2916749"/>
            <a:ext cx="8498746" cy="1200329"/>
          </a:xfrm>
          <a:prstGeom prst="rect">
            <a:avLst/>
          </a:prstGeom>
          <a:noFill/>
        </p:spPr>
        <p:txBody>
          <a:bodyPr wrap="square">
            <a:spAutoFit/>
          </a:bodyPr>
          <a:lstStyle/>
          <a:p>
            <a:r>
              <a:rPr lang="it-IT" sz="2400" dirty="0"/>
              <a:t>Consiste nell’azione di «mettersi nei panni dell’altro» per riuscire ad anticipare dentro di sé sia le aspettative degli altri sia la risposta che il proprio atteggiamento determinerà negli altri. </a:t>
            </a:r>
          </a:p>
        </p:txBody>
      </p:sp>
      <p:sp>
        <p:nvSpPr>
          <p:cNvPr id="11" name="Rettangolo 10">
            <a:extLst>
              <a:ext uri="{FF2B5EF4-FFF2-40B4-BE49-F238E27FC236}">
                <a16:creationId xmlns:a16="http://schemas.microsoft.com/office/drawing/2014/main" id="{403F4E3A-4365-3721-1621-361386039F77}"/>
              </a:ext>
            </a:extLst>
          </p:cNvPr>
          <p:cNvSpPr/>
          <p:nvPr/>
        </p:nvSpPr>
        <p:spPr>
          <a:xfrm>
            <a:off x="619022" y="4335322"/>
            <a:ext cx="7559040" cy="179473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000" dirty="0"/>
              <a:t>Nelle persone con disabilità intellettive la capacità di «assumere i panni dell’altro» non è legata alla presenza di un determinato livello di intelligenza quanto piuttosto al consolidamento di un processo di crescita emotiva basato, in primis, sulla qualità delle relazioni affettive con i genitori. </a:t>
            </a:r>
          </a:p>
        </p:txBody>
      </p:sp>
    </p:spTree>
    <p:extLst>
      <p:ext uri="{BB962C8B-B14F-4D97-AF65-F5344CB8AC3E}">
        <p14:creationId xmlns:p14="http://schemas.microsoft.com/office/powerpoint/2010/main" val="3874786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9ED32F-9049-4DCC-8BB8-CC749038708C}"/>
              </a:ext>
            </a:extLst>
          </p:cNvPr>
          <p:cNvSpPr>
            <a:spLocks noGrp="1"/>
          </p:cNvSpPr>
          <p:nvPr>
            <p:ph type="title"/>
          </p:nvPr>
        </p:nvSpPr>
        <p:spPr/>
        <p:txBody>
          <a:bodyPr/>
          <a:lstStyle/>
          <a:p>
            <a:r>
              <a:rPr lang="it-IT" dirty="0"/>
              <a:t>La socializzazione anticipatoria</a:t>
            </a:r>
          </a:p>
        </p:txBody>
      </p:sp>
      <p:sp>
        <p:nvSpPr>
          <p:cNvPr id="4" name="Ovale 3">
            <a:extLst>
              <a:ext uri="{FF2B5EF4-FFF2-40B4-BE49-F238E27FC236}">
                <a16:creationId xmlns:a16="http://schemas.microsoft.com/office/drawing/2014/main" id="{7C60B294-ABF4-2433-8F28-1D25303DED6D}"/>
              </a:ext>
            </a:extLst>
          </p:cNvPr>
          <p:cNvSpPr/>
          <p:nvPr/>
        </p:nvSpPr>
        <p:spPr>
          <a:xfrm>
            <a:off x="534010" y="1964559"/>
            <a:ext cx="3401568" cy="260687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000" dirty="0"/>
              <a:t>L’inizio della fase anticipatoria viene generalmente fatto coincidere con l’ingresso nel periodo adolescenziale</a:t>
            </a:r>
          </a:p>
        </p:txBody>
      </p:sp>
      <p:sp>
        <p:nvSpPr>
          <p:cNvPr id="10" name="Rettangolo 9">
            <a:extLst>
              <a:ext uri="{FF2B5EF4-FFF2-40B4-BE49-F238E27FC236}">
                <a16:creationId xmlns:a16="http://schemas.microsoft.com/office/drawing/2014/main" id="{AD15EC5F-BB3D-35E8-43A5-5CD071DC3828}"/>
              </a:ext>
            </a:extLst>
          </p:cNvPr>
          <p:cNvSpPr/>
          <p:nvPr/>
        </p:nvSpPr>
        <p:spPr>
          <a:xfrm>
            <a:off x="4123334" y="1374504"/>
            <a:ext cx="4486656" cy="41089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2400" dirty="0">
                <a:solidFill>
                  <a:prstClr val="black"/>
                </a:solidFill>
                <a:latin typeface="Calibri" panose="020F0502020204030204"/>
              </a:rPr>
              <a:t>Si tratta di quella fase che permette un progressivo avvicinamento al mondo degli adulti attraverso l’apprendimento di valori, regole, stili di comportamento tipici di un ambiente sociale al quale ancora non si appartiene ma di cui si vorrebbe far parte</a:t>
            </a:r>
          </a:p>
        </p:txBody>
      </p:sp>
    </p:spTree>
    <p:extLst>
      <p:ext uri="{BB962C8B-B14F-4D97-AF65-F5344CB8AC3E}">
        <p14:creationId xmlns:p14="http://schemas.microsoft.com/office/powerpoint/2010/main" val="1547068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7B74EE-6444-A7CC-0598-7BBBE96C9C1B}"/>
              </a:ext>
            </a:extLst>
          </p:cNvPr>
          <p:cNvSpPr>
            <a:spLocks noGrp="1"/>
          </p:cNvSpPr>
          <p:nvPr>
            <p:ph type="title"/>
          </p:nvPr>
        </p:nvSpPr>
        <p:spPr/>
        <p:txBody>
          <a:bodyPr/>
          <a:lstStyle/>
          <a:p>
            <a:r>
              <a:rPr lang="it-IT" dirty="0"/>
              <a:t>Aspettative e desiderio</a:t>
            </a:r>
          </a:p>
        </p:txBody>
      </p:sp>
      <p:sp>
        <p:nvSpPr>
          <p:cNvPr id="4" name="CasellaDiTesto 3">
            <a:extLst>
              <a:ext uri="{FF2B5EF4-FFF2-40B4-BE49-F238E27FC236}">
                <a16:creationId xmlns:a16="http://schemas.microsoft.com/office/drawing/2014/main" id="{1563B495-C034-5F32-EA98-B6073D561632}"/>
              </a:ext>
            </a:extLst>
          </p:cNvPr>
          <p:cNvSpPr txBox="1"/>
          <p:nvPr/>
        </p:nvSpPr>
        <p:spPr>
          <a:xfrm>
            <a:off x="337382" y="4088305"/>
            <a:ext cx="8273774" cy="1938992"/>
          </a:xfrm>
          <a:prstGeom prst="rect">
            <a:avLst/>
          </a:prstGeom>
          <a:noFill/>
        </p:spPr>
        <p:txBody>
          <a:bodyPr wrap="square" rtlCol="0">
            <a:spAutoFit/>
          </a:bodyPr>
          <a:lstStyle/>
          <a:p>
            <a:r>
              <a:rPr lang="it-IT" sz="2400" dirty="0"/>
              <a:t>Per diventare grandi è necessario desiderare di esserlo. </a:t>
            </a:r>
          </a:p>
          <a:p>
            <a:r>
              <a:rPr lang="it-IT" sz="2400" dirty="0"/>
              <a:t>Tuttavia, per maturare questo desiderio c’è bisogno che qualcuno, in fase di socializzazione primaria, abbia accesso questo sogno ponendo la fatidica domanda: Che vorresti fare da grande?</a:t>
            </a:r>
          </a:p>
        </p:txBody>
      </p:sp>
      <p:sp>
        <p:nvSpPr>
          <p:cNvPr id="5" name="CasellaDiTesto 4">
            <a:extLst>
              <a:ext uri="{FF2B5EF4-FFF2-40B4-BE49-F238E27FC236}">
                <a16:creationId xmlns:a16="http://schemas.microsoft.com/office/drawing/2014/main" id="{2DC7162C-B3E9-8CD1-11A5-BBC4D0741D47}"/>
              </a:ext>
            </a:extLst>
          </p:cNvPr>
          <p:cNvSpPr txBox="1"/>
          <p:nvPr/>
        </p:nvSpPr>
        <p:spPr>
          <a:xfrm>
            <a:off x="534009" y="830703"/>
            <a:ext cx="8273775" cy="830997"/>
          </a:xfrm>
          <a:prstGeom prst="rect">
            <a:avLst/>
          </a:prstGeom>
          <a:noFill/>
        </p:spPr>
        <p:txBody>
          <a:bodyPr wrap="square" rtlCol="0">
            <a:spAutoFit/>
          </a:bodyPr>
          <a:lstStyle/>
          <a:p>
            <a:r>
              <a:rPr lang="it-IT" sz="2400" dirty="0"/>
              <a:t>In fase di socializzazione anticipatoria avviene anche la definizione delle prime aspettative:</a:t>
            </a:r>
          </a:p>
        </p:txBody>
      </p:sp>
      <p:sp>
        <p:nvSpPr>
          <p:cNvPr id="6" name="Nuvola 5">
            <a:extLst>
              <a:ext uri="{FF2B5EF4-FFF2-40B4-BE49-F238E27FC236}">
                <a16:creationId xmlns:a16="http://schemas.microsoft.com/office/drawing/2014/main" id="{5937B75F-781C-94F7-6E4A-C7DA13D3F1D8}"/>
              </a:ext>
            </a:extLst>
          </p:cNvPr>
          <p:cNvSpPr/>
          <p:nvPr/>
        </p:nvSpPr>
        <p:spPr>
          <a:xfrm>
            <a:off x="1864986" y="1661700"/>
            <a:ext cx="5218566" cy="2284047"/>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000" dirty="0"/>
              <a:t>Potrò lavorare? Quale lavoro farò? Cosa devo imparare per porter lavorare? Come devo comportamenti per accedere al lavoro?</a:t>
            </a:r>
          </a:p>
        </p:txBody>
      </p:sp>
    </p:spTree>
    <p:extLst>
      <p:ext uri="{BB962C8B-B14F-4D97-AF65-F5344CB8AC3E}">
        <p14:creationId xmlns:p14="http://schemas.microsoft.com/office/powerpoint/2010/main" val="2910456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AC9677-21F5-CEC3-2130-B7DB1C67C41D}"/>
              </a:ext>
            </a:extLst>
          </p:cNvPr>
          <p:cNvSpPr>
            <a:spLocks noGrp="1"/>
          </p:cNvSpPr>
          <p:nvPr>
            <p:ph type="title"/>
          </p:nvPr>
        </p:nvSpPr>
        <p:spPr/>
        <p:txBody>
          <a:bodyPr/>
          <a:lstStyle/>
          <a:p>
            <a:r>
              <a:rPr lang="it-IT" dirty="0"/>
              <a:t>Allenamento alla vita indipendente</a:t>
            </a:r>
          </a:p>
        </p:txBody>
      </p:sp>
      <p:sp>
        <p:nvSpPr>
          <p:cNvPr id="4" name="CasellaDiTesto 3">
            <a:extLst>
              <a:ext uri="{FF2B5EF4-FFF2-40B4-BE49-F238E27FC236}">
                <a16:creationId xmlns:a16="http://schemas.microsoft.com/office/drawing/2014/main" id="{96CB0E1C-A3D7-2502-23E1-8F45890B5061}"/>
              </a:ext>
            </a:extLst>
          </p:cNvPr>
          <p:cNvSpPr txBox="1"/>
          <p:nvPr/>
        </p:nvSpPr>
        <p:spPr>
          <a:xfrm>
            <a:off x="534010" y="1079374"/>
            <a:ext cx="8075980" cy="1569660"/>
          </a:xfrm>
          <a:prstGeom prst="rect">
            <a:avLst/>
          </a:prstGeom>
          <a:noFill/>
        </p:spPr>
        <p:txBody>
          <a:bodyPr wrap="square" rtlCol="0">
            <a:spAutoFit/>
          </a:bodyPr>
          <a:lstStyle/>
          <a:p>
            <a:r>
              <a:rPr lang="it-IT" sz="2400" dirty="0"/>
              <a:t>Dedicare cura, attenzione, tempo e spazio alla socializzazione anticipatoria è uno degli elementi alla base del successo delle transizioni allo status di adulto dei giovani con disabilità intellettiva. </a:t>
            </a:r>
          </a:p>
        </p:txBody>
      </p:sp>
      <p:sp>
        <p:nvSpPr>
          <p:cNvPr id="5" name="Rettangolo 4">
            <a:extLst>
              <a:ext uri="{FF2B5EF4-FFF2-40B4-BE49-F238E27FC236}">
                <a16:creationId xmlns:a16="http://schemas.microsoft.com/office/drawing/2014/main" id="{A80AEDAD-4CE4-0FDA-DD59-9A5F7132BAB0}"/>
              </a:ext>
            </a:extLst>
          </p:cNvPr>
          <p:cNvSpPr/>
          <p:nvPr/>
        </p:nvSpPr>
        <p:spPr>
          <a:xfrm>
            <a:off x="1231392" y="2916615"/>
            <a:ext cx="6681216" cy="214579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sz="2400" dirty="0"/>
              <a:t>Necessità di confrontarsi con le proprie aspettative e desideri, di godere di «spazi e situazioni» all’interno dei quali anticipare e cominciare a sperimentare in modo sicuro ciò che si troverà nel mondo del quale si aspira a far parte</a:t>
            </a:r>
          </a:p>
        </p:txBody>
      </p:sp>
    </p:spTree>
    <p:extLst>
      <p:ext uri="{BB962C8B-B14F-4D97-AF65-F5344CB8AC3E}">
        <p14:creationId xmlns:p14="http://schemas.microsoft.com/office/powerpoint/2010/main" val="31267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78B8F1-DC95-4178-6C2E-7535EF09209B}"/>
              </a:ext>
            </a:extLst>
          </p:cNvPr>
          <p:cNvSpPr>
            <a:spLocks noGrp="1"/>
          </p:cNvSpPr>
          <p:nvPr>
            <p:ph type="title"/>
          </p:nvPr>
        </p:nvSpPr>
        <p:spPr/>
        <p:txBody>
          <a:bodyPr/>
          <a:lstStyle/>
          <a:p>
            <a:r>
              <a:rPr lang="it-IT" dirty="0"/>
              <a:t>Riflessione e lavoro di gruppo</a:t>
            </a:r>
          </a:p>
        </p:txBody>
      </p:sp>
      <p:sp>
        <p:nvSpPr>
          <p:cNvPr id="4" name="Nuvola 3">
            <a:extLst>
              <a:ext uri="{FF2B5EF4-FFF2-40B4-BE49-F238E27FC236}">
                <a16:creationId xmlns:a16="http://schemas.microsoft.com/office/drawing/2014/main" id="{1148F147-6E2B-6203-E8E5-9F3AD2C5A23F}"/>
              </a:ext>
            </a:extLst>
          </p:cNvPr>
          <p:cNvSpPr/>
          <p:nvPr/>
        </p:nvSpPr>
        <p:spPr>
          <a:xfrm>
            <a:off x="365760" y="980055"/>
            <a:ext cx="3425952" cy="2487168"/>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000" dirty="0"/>
              <a:t>Quali potrebbero essere gli spazi e le situazioni in cui sperimentare possibili ruoli di vita adulta?</a:t>
            </a:r>
          </a:p>
        </p:txBody>
      </p:sp>
      <p:sp>
        <p:nvSpPr>
          <p:cNvPr id="5" name="CasellaDiTesto 4">
            <a:extLst>
              <a:ext uri="{FF2B5EF4-FFF2-40B4-BE49-F238E27FC236}">
                <a16:creationId xmlns:a16="http://schemas.microsoft.com/office/drawing/2014/main" id="{637F703B-819A-EB61-66C0-36833F75F6C5}"/>
              </a:ext>
            </a:extLst>
          </p:cNvPr>
          <p:cNvSpPr txBox="1"/>
          <p:nvPr/>
        </p:nvSpPr>
        <p:spPr>
          <a:xfrm>
            <a:off x="4150156" y="1490008"/>
            <a:ext cx="4459834" cy="1938992"/>
          </a:xfrm>
          <a:prstGeom prst="rect">
            <a:avLst/>
          </a:prstGeom>
          <a:noFill/>
        </p:spPr>
        <p:txBody>
          <a:bodyPr wrap="square" rtlCol="0">
            <a:spAutoFit/>
          </a:bodyPr>
          <a:lstStyle/>
          <a:p>
            <a:r>
              <a:rPr lang="it-IT" sz="2400" dirty="0"/>
              <a:t>Immaginate di trovarvi a lavorare, in qualità di educatori domiciliari, con un ragazzo di 16 anni con Sindrome dello Spettro Autistico ad alto funzionamento. </a:t>
            </a:r>
          </a:p>
        </p:txBody>
      </p:sp>
      <p:sp>
        <p:nvSpPr>
          <p:cNvPr id="7" name="CasellaDiTesto 6">
            <a:extLst>
              <a:ext uri="{FF2B5EF4-FFF2-40B4-BE49-F238E27FC236}">
                <a16:creationId xmlns:a16="http://schemas.microsoft.com/office/drawing/2014/main" id="{89630533-D720-1050-7129-705E98381543}"/>
              </a:ext>
            </a:extLst>
          </p:cNvPr>
          <p:cNvSpPr txBox="1"/>
          <p:nvPr/>
        </p:nvSpPr>
        <p:spPr>
          <a:xfrm>
            <a:off x="365760" y="4199855"/>
            <a:ext cx="8473440" cy="954107"/>
          </a:xfrm>
          <a:prstGeom prst="rect">
            <a:avLst/>
          </a:prstGeom>
          <a:noFill/>
        </p:spPr>
        <p:txBody>
          <a:bodyPr wrap="square">
            <a:spAutoFit/>
          </a:bodyPr>
          <a:lstStyle/>
          <a:p>
            <a:r>
              <a:rPr lang="it-IT" sz="2800" dirty="0"/>
              <a:t>Dovete progettare un piano di attività che gli permetta di sperimentare il lavoro che sogna di fare da grande. </a:t>
            </a:r>
          </a:p>
        </p:txBody>
      </p:sp>
      <p:sp>
        <p:nvSpPr>
          <p:cNvPr id="8" name="CasellaDiTesto 7">
            <a:extLst>
              <a:ext uri="{FF2B5EF4-FFF2-40B4-BE49-F238E27FC236}">
                <a16:creationId xmlns:a16="http://schemas.microsoft.com/office/drawing/2014/main" id="{04E78A6F-7408-F902-7B3D-8917DA4DE68B}"/>
              </a:ext>
            </a:extLst>
          </p:cNvPr>
          <p:cNvSpPr txBox="1"/>
          <p:nvPr/>
        </p:nvSpPr>
        <p:spPr>
          <a:xfrm>
            <a:off x="1548384" y="5693279"/>
            <a:ext cx="6380849" cy="369332"/>
          </a:xfrm>
          <a:prstGeom prst="rect">
            <a:avLst/>
          </a:prstGeom>
          <a:noFill/>
        </p:spPr>
        <p:txBody>
          <a:bodyPr wrap="none" rtlCol="0">
            <a:spAutoFit/>
          </a:bodyPr>
          <a:lstStyle/>
          <a:p>
            <a:r>
              <a:rPr lang="it-IT" dirty="0"/>
              <a:t>Quali attività? Quali contesti? Quali modalità di sperimentazione? </a:t>
            </a:r>
          </a:p>
        </p:txBody>
      </p:sp>
    </p:spTree>
    <p:extLst>
      <p:ext uri="{BB962C8B-B14F-4D97-AF65-F5344CB8AC3E}">
        <p14:creationId xmlns:p14="http://schemas.microsoft.com/office/powerpoint/2010/main" val="3628888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3D2DE-D184-1E03-54C3-DD25DFF08DCE}"/>
              </a:ext>
            </a:extLst>
          </p:cNvPr>
          <p:cNvSpPr>
            <a:spLocks noGrp="1"/>
          </p:cNvSpPr>
          <p:nvPr>
            <p:ph type="title"/>
          </p:nvPr>
        </p:nvSpPr>
        <p:spPr/>
        <p:txBody>
          <a:bodyPr/>
          <a:lstStyle/>
          <a:p>
            <a:r>
              <a:rPr lang="it-IT" dirty="0"/>
              <a:t>Allenamento alla vita indipendente</a:t>
            </a:r>
          </a:p>
        </p:txBody>
      </p:sp>
      <p:sp>
        <p:nvSpPr>
          <p:cNvPr id="4" name="Segnaposto contenuto 3">
            <a:extLst>
              <a:ext uri="{FF2B5EF4-FFF2-40B4-BE49-F238E27FC236}">
                <a16:creationId xmlns:a16="http://schemas.microsoft.com/office/drawing/2014/main" id="{C734E3F7-273C-76F0-B91B-3003E73ED68A}"/>
              </a:ext>
            </a:extLst>
          </p:cNvPr>
          <p:cNvSpPr txBox="1">
            <a:spLocks noGrp="1"/>
          </p:cNvSpPr>
          <p:nvPr>
            <p:ph idx="1"/>
          </p:nvPr>
        </p:nvSpPr>
        <p:spPr>
          <a:xfrm>
            <a:off x="534010" y="1330447"/>
            <a:ext cx="8075980" cy="1089529"/>
          </a:xfrm>
          <a:prstGeom prst="rect">
            <a:avLst/>
          </a:prstGeom>
          <a:noFill/>
        </p:spPr>
        <p:txBody>
          <a:bodyPr wrap="square">
            <a:spAutoFit/>
          </a:bodyPr>
          <a:lstStyle/>
          <a:p>
            <a:r>
              <a:rPr lang="it-IT" sz="2400" dirty="0">
                <a:effectLst/>
                <a:latin typeface="+mn-lt"/>
              </a:rPr>
              <a:t>Tuttavia, durante questa fase il progetto di vita della persona con disabilità matura con maggiori difficoltà, soprattutto per quel che concerne </a:t>
            </a:r>
            <a:r>
              <a:rPr lang="it-IT" sz="2400" dirty="0">
                <a:latin typeface="+mn-lt"/>
              </a:rPr>
              <a:t>il</a:t>
            </a:r>
            <a:r>
              <a:rPr lang="it-IT" sz="2400" dirty="0">
                <a:effectLst/>
                <a:latin typeface="+mn-lt"/>
              </a:rPr>
              <a:t> veder compiere i propri desideri. </a:t>
            </a:r>
          </a:p>
        </p:txBody>
      </p:sp>
      <p:sp>
        <p:nvSpPr>
          <p:cNvPr id="5" name="Rettangolo 4">
            <a:extLst>
              <a:ext uri="{FF2B5EF4-FFF2-40B4-BE49-F238E27FC236}">
                <a16:creationId xmlns:a16="http://schemas.microsoft.com/office/drawing/2014/main" id="{CB8BEB4D-E941-BE63-E063-666BFD15F41F}"/>
              </a:ext>
            </a:extLst>
          </p:cNvPr>
          <p:cNvSpPr/>
          <p:nvPr/>
        </p:nvSpPr>
        <p:spPr>
          <a:xfrm>
            <a:off x="534010" y="3197352"/>
            <a:ext cx="7673009" cy="163878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Si </a:t>
            </a:r>
            <a:r>
              <a:rPr lang="it-IT" sz="2800" dirty="0">
                <a:solidFill>
                  <a:prstClr val="black"/>
                </a:solidFill>
                <a:latin typeface="Calibri" panose="020F0502020204030204"/>
              </a:rPr>
              <a:t>palesa dunque la necessità di sviluppare </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e consolidare i processi di autodeterminazione ed empowerment del/la ragazzo/a con disabilità</a:t>
            </a:r>
            <a:endParaRPr lang="it-IT" sz="2800" dirty="0">
              <a:solidFill>
                <a:prstClr val="black"/>
              </a:solidFill>
              <a:latin typeface="Calibri" panose="020F0502020204030204"/>
            </a:endParaRPr>
          </a:p>
        </p:txBody>
      </p:sp>
    </p:spTree>
    <p:extLst>
      <p:ext uri="{BB962C8B-B14F-4D97-AF65-F5344CB8AC3E}">
        <p14:creationId xmlns:p14="http://schemas.microsoft.com/office/powerpoint/2010/main" val="982251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98856F-71C4-DAA6-70CC-784B1B427DBB}"/>
              </a:ext>
            </a:extLst>
          </p:cNvPr>
          <p:cNvSpPr>
            <a:spLocks noGrp="1"/>
          </p:cNvSpPr>
          <p:nvPr>
            <p:ph type="title"/>
          </p:nvPr>
        </p:nvSpPr>
        <p:spPr>
          <a:xfrm>
            <a:off x="788894" y="136261"/>
            <a:ext cx="8075980" cy="961232"/>
          </a:xfrm>
        </p:spPr>
        <p:txBody>
          <a:bodyPr/>
          <a:lstStyle/>
          <a:p>
            <a:r>
              <a:rPr lang="it-IT" dirty="0"/>
              <a:t>Espandere l’immaginario..</a:t>
            </a:r>
          </a:p>
        </p:txBody>
      </p:sp>
      <p:sp>
        <p:nvSpPr>
          <p:cNvPr id="4" name="CasellaDiTesto 3">
            <a:extLst>
              <a:ext uri="{FF2B5EF4-FFF2-40B4-BE49-F238E27FC236}">
                <a16:creationId xmlns:a16="http://schemas.microsoft.com/office/drawing/2014/main" id="{F19D568D-5F83-3792-0711-021442A92FC3}"/>
              </a:ext>
            </a:extLst>
          </p:cNvPr>
          <p:cNvSpPr txBox="1"/>
          <p:nvPr/>
        </p:nvSpPr>
        <p:spPr>
          <a:xfrm>
            <a:off x="661452" y="1055418"/>
            <a:ext cx="7821096" cy="1815882"/>
          </a:xfrm>
          <a:prstGeom prst="rect">
            <a:avLst/>
          </a:prstGeom>
          <a:noFill/>
        </p:spPr>
        <p:txBody>
          <a:bodyPr wrap="square" rtlCol="0">
            <a:spAutoFit/>
          </a:bodyPr>
          <a:lstStyle/>
          <a:p>
            <a:r>
              <a:rPr lang="it-IT" sz="2800" dirty="0"/>
              <a:t>L’accesso alla condizione adulta delle persone con disabilità deve essere supportato in modo progettuale molto prima del momento di transizione specifico.</a:t>
            </a:r>
          </a:p>
        </p:txBody>
      </p:sp>
      <p:sp>
        <p:nvSpPr>
          <p:cNvPr id="5" name="CasellaDiTesto 4">
            <a:extLst>
              <a:ext uri="{FF2B5EF4-FFF2-40B4-BE49-F238E27FC236}">
                <a16:creationId xmlns:a16="http://schemas.microsoft.com/office/drawing/2014/main" id="{4786FEBF-F7DC-05D2-CCCB-E61174082986}"/>
              </a:ext>
            </a:extLst>
          </p:cNvPr>
          <p:cNvSpPr txBox="1"/>
          <p:nvPr/>
        </p:nvSpPr>
        <p:spPr>
          <a:xfrm>
            <a:off x="661452" y="3964575"/>
            <a:ext cx="7621936" cy="2246769"/>
          </a:xfrm>
          <a:prstGeom prst="rect">
            <a:avLst/>
          </a:prstGeom>
          <a:noFill/>
        </p:spPr>
        <p:txBody>
          <a:bodyPr wrap="square" rtlCol="0">
            <a:spAutoFit/>
          </a:bodyPr>
          <a:lstStyle/>
          <a:p>
            <a:r>
              <a:rPr lang="it-IT" sz="2800" dirty="0"/>
              <a:t>Occorre che la famiglia e la persona con disabilità vengano indirizzate, prima, verso un’espansione dell’immaginario e, poi, supportate nell’allargamento delle opportunità, delle esperienze, dei luoghi e della rete di relazioni. </a:t>
            </a:r>
          </a:p>
        </p:txBody>
      </p:sp>
      <p:sp>
        <p:nvSpPr>
          <p:cNvPr id="6" name="Freccia destra 5">
            <a:extLst>
              <a:ext uri="{FF2B5EF4-FFF2-40B4-BE49-F238E27FC236}">
                <a16:creationId xmlns:a16="http://schemas.microsoft.com/office/drawing/2014/main" id="{0EAEE898-1364-0545-8A15-286F77204A7F}"/>
              </a:ext>
            </a:extLst>
          </p:cNvPr>
          <p:cNvSpPr/>
          <p:nvPr/>
        </p:nvSpPr>
        <p:spPr>
          <a:xfrm rot="5400000">
            <a:off x="3887629" y="3206545"/>
            <a:ext cx="978117"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5223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CBD70E-5339-1F67-113E-065F535B878F}"/>
              </a:ext>
            </a:extLst>
          </p:cNvPr>
          <p:cNvSpPr>
            <a:spLocks noGrp="1"/>
          </p:cNvSpPr>
          <p:nvPr>
            <p:ph type="title"/>
          </p:nvPr>
        </p:nvSpPr>
        <p:spPr/>
        <p:txBody>
          <a:bodyPr/>
          <a:lstStyle/>
          <a:p>
            <a:r>
              <a:rPr lang="it-IT" dirty="0"/>
              <a:t>L’empowerment</a:t>
            </a:r>
          </a:p>
        </p:txBody>
      </p:sp>
      <p:sp>
        <p:nvSpPr>
          <p:cNvPr id="5" name="CasellaDiTesto 4">
            <a:extLst>
              <a:ext uri="{FF2B5EF4-FFF2-40B4-BE49-F238E27FC236}">
                <a16:creationId xmlns:a16="http://schemas.microsoft.com/office/drawing/2014/main" id="{B257C038-C47E-0D9C-ACE3-81DCF530968A}"/>
              </a:ext>
            </a:extLst>
          </p:cNvPr>
          <p:cNvSpPr txBox="1"/>
          <p:nvPr/>
        </p:nvSpPr>
        <p:spPr>
          <a:xfrm>
            <a:off x="313916" y="1111462"/>
            <a:ext cx="8687601" cy="10772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rPr>
              <a:t>Il processo di empowerment dovrebbe abbracciare le diverse sfere esistenziali della persona</a:t>
            </a:r>
          </a:p>
        </p:txBody>
      </p:sp>
      <p:sp>
        <p:nvSpPr>
          <p:cNvPr id="3" name="Ovale 2">
            <a:extLst>
              <a:ext uri="{FF2B5EF4-FFF2-40B4-BE49-F238E27FC236}">
                <a16:creationId xmlns:a16="http://schemas.microsoft.com/office/drawing/2014/main" id="{FD63D1B9-50B6-5A63-F543-A0E02433EA48}"/>
              </a:ext>
            </a:extLst>
          </p:cNvPr>
          <p:cNvSpPr/>
          <p:nvPr/>
        </p:nvSpPr>
        <p:spPr>
          <a:xfrm>
            <a:off x="362288" y="2577790"/>
            <a:ext cx="30016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EMOTIVA</a:t>
            </a:r>
          </a:p>
        </p:txBody>
      </p:sp>
      <p:sp>
        <p:nvSpPr>
          <p:cNvPr id="4" name="Ovale 3">
            <a:extLst>
              <a:ext uri="{FF2B5EF4-FFF2-40B4-BE49-F238E27FC236}">
                <a16:creationId xmlns:a16="http://schemas.microsoft.com/office/drawing/2014/main" id="{9DADDB70-4A8D-8923-071A-C96EF04A97BB}"/>
              </a:ext>
            </a:extLst>
          </p:cNvPr>
          <p:cNvSpPr/>
          <p:nvPr/>
        </p:nvSpPr>
        <p:spPr>
          <a:xfrm>
            <a:off x="382538" y="4360397"/>
            <a:ext cx="30016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RIABILITATIVA</a:t>
            </a:r>
          </a:p>
        </p:txBody>
      </p:sp>
      <p:sp>
        <p:nvSpPr>
          <p:cNvPr id="6" name="Ovale 5">
            <a:extLst>
              <a:ext uri="{FF2B5EF4-FFF2-40B4-BE49-F238E27FC236}">
                <a16:creationId xmlns:a16="http://schemas.microsoft.com/office/drawing/2014/main" id="{12448066-7575-3552-8053-FE051FDF432C}"/>
              </a:ext>
            </a:extLst>
          </p:cNvPr>
          <p:cNvSpPr/>
          <p:nvPr/>
        </p:nvSpPr>
        <p:spPr>
          <a:xfrm>
            <a:off x="5608372" y="2562736"/>
            <a:ext cx="30016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PERCETTIVA</a:t>
            </a:r>
          </a:p>
        </p:txBody>
      </p:sp>
      <p:sp>
        <p:nvSpPr>
          <p:cNvPr id="7" name="Ovale 6">
            <a:extLst>
              <a:ext uri="{FF2B5EF4-FFF2-40B4-BE49-F238E27FC236}">
                <a16:creationId xmlns:a16="http://schemas.microsoft.com/office/drawing/2014/main" id="{2BF45237-D20A-8259-AE4A-BE0DBECEA330}"/>
              </a:ext>
            </a:extLst>
          </p:cNvPr>
          <p:cNvSpPr/>
          <p:nvPr/>
        </p:nvSpPr>
        <p:spPr>
          <a:xfrm>
            <a:off x="3079534" y="4784276"/>
            <a:ext cx="30016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ABILITATIVA</a:t>
            </a:r>
          </a:p>
        </p:txBody>
      </p:sp>
      <p:sp>
        <p:nvSpPr>
          <p:cNvPr id="8" name="Ovale 7">
            <a:extLst>
              <a:ext uri="{FF2B5EF4-FFF2-40B4-BE49-F238E27FC236}">
                <a16:creationId xmlns:a16="http://schemas.microsoft.com/office/drawing/2014/main" id="{E19451E4-73AA-0C59-230E-E839DBA3C419}"/>
              </a:ext>
            </a:extLst>
          </p:cNvPr>
          <p:cNvSpPr/>
          <p:nvPr/>
        </p:nvSpPr>
        <p:spPr>
          <a:xfrm>
            <a:off x="3080708" y="2939102"/>
            <a:ext cx="31540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COMPORTAMENTALE</a:t>
            </a:r>
          </a:p>
        </p:txBody>
      </p:sp>
      <p:sp>
        <p:nvSpPr>
          <p:cNvPr id="9" name="Ovale 8">
            <a:extLst>
              <a:ext uri="{FF2B5EF4-FFF2-40B4-BE49-F238E27FC236}">
                <a16:creationId xmlns:a16="http://schemas.microsoft.com/office/drawing/2014/main" id="{373A8697-3ABB-0A88-E456-0C293C9703CE}"/>
              </a:ext>
            </a:extLst>
          </p:cNvPr>
          <p:cNvSpPr/>
          <p:nvPr/>
        </p:nvSpPr>
        <p:spPr>
          <a:xfrm>
            <a:off x="5776529" y="4476785"/>
            <a:ext cx="3001618" cy="15703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dirty="0"/>
              <a:t>INTELLETTIVA</a:t>
            </a:r>
          </a:p>
        </p:txBody>
      </p:sp>
    </p:spTree>
    <p:extLst>
      <p:ext uri="{BB962C8B-B14F-4D97-AF65-F5344CB8AC3E}">
        <p14:creationId xmlns:p14="http://schemas.microsoft.com/office/powerpoint/2010/main" val="333578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E76936-324F-9CDE-CD58-78234869E686}"/>
              </a:ext>
            </a:extLst>
          </p:cNvPr>
          <p:cNvSpPr>
            <a:spLocks noGrp="1"/>
          </p:cNvSpPr>
          <p:nvPr>
            <p:ph type="title"/>
          </p:nvPr>
        </p:nvSpPr>
        <p:spPr/>
        <p:txBody>
          <a:bodyPr/>
          <a:lstStyle/>
          <a:p>
            <a:r>
              <a:rPr lang="it-IT" dirty="0"/>
              <a:t>Socializzazione secondaria</a:t>
            </a:r>
          </a:p>
        </p:txBody>
      </p:sp>
      <p:sp>
        <p:nvSpPr>
          <p:cNvPr id="5" name="Ovale 4">
            <a:extLst>
              <a:ext uri="{FF2B5EF4-FFF2-40B4-BE49-F238E27FC236}">
                <a16:creationId xmlns:a16="http://schemas.microsoft.com/office/drawing/2014/main" id="{A950D368-CF17-0FD8-13EF-7D8C8AA58750}"/>
              </a:ext>
            </a:extLst>
          </p:cNvPr>
          <p:cNvSpPr/>
          <p:nvPr/>
        </p:nvSpPr>
        <p:spPr>
          <a:xfrm>
            <a:off x="436474" y="1762567"/>
            <a:ext cx="3681984" cy="333286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Ha inizio quando la persona, al termine del percorso scolastico e formativo, entra in modo diretto e concreto nelle dinamiche dei ruoli adulti così come sono culturalmente determinati</a:t>
            </a:r>
          </a:p>
        </p:txBody>
      </p:sp>
      <p:sp>
        <p:nvSpPr>
          <p:cNvPr id="6" name="Rettangolo 5">
            <a:extLst>
              <a:ext uri="{FF2B5EF4-FFF2-40B4-BE49-F238E27FC236}">
                <a16:creationId xmlns:a16="http://schemas.microsoft.com/office/drawing/2014/main" id="{7551EFCA-2BF3-7DAA-0952-935384F8CF66}"/>
              </a:ext>
            </a:extLst>
          </p:cNvPr>
          <p:cNvSpPr/>
          <p:nvPr/>
        </p:nvSpPr>
        <p:spPr>
          <a:xfrm>
            <a:off x="4572000" y="1581911"/>
            <a:ext cx="4037990" cy="369417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dirty="0"/>
              <a:t>E’ la fase in cui avviene l’acquisizione della conoscenza legata ad uno specifico ruolo. </a:t>
            </a:r>
          </a:p>
          <a:p>
            <a:pPr algn="ctr"/>
            <a:r>
              <a:rPr lang="it-IT" sz="2400" dirty="0"/>
              <a:t> In questa fase si iniziano a sperimentare e ad apprendere le conoscenze legate a un set di ruoli specifici, tipici della condizione adulta. </a:t>
            </a:r>
          </a:p>
          <a:p>
            <a:pPr algn="ctr"/>
            <a:endParaRPr lang="it-IT" dirty="0"/>
          </a:p>
        </p:txBody>
      </p:sp>
    </p:spTree>
    <p:extLst>
      <p:ext uri="{BB962C8B-B14F-4D97-AF65-F5344CB8AC3E}">
        <p14:creationId xmlns:p14="http://schemas.microsoft.com/office/powerpoint/2010/main" val="3146863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095AE2-E09E-02D3-1A3C-478206E1D7D4}"/>
              </a:ext>
            </a:extLst>
          </p:cNvPr>
          <p:cNvSpPr>
            <a:spLocks noGrp="1"/>
          </p:cNvSpPr>
          <p:nvPr>
            <p:ph type="title"/>
          </p:nvPr>
        </p:nvSpPr>
        <p:spPr/>
        <p:txBody>
          <a:bodyPr/>
          <a:lstStyle/>
          <a:p>
            <a:r>
              <a:rPr lang="it-IT" dirty="0"/>
              <a:t>Il permesso di crescere</a:t>
            </a:r>
          </a:p>
        </p:txBody>
      </p:sp>
      <p:sp>
        <p:nvSpPr>
          <p:cNvPr id="11" name="CasellaDiTesto 10">
            <a:extLst>
              <a:ext uri="{FF2B5EF4-FFF2-40B4-BE49-F238E27FC236}">
                <a16:creationId xmlns:a16="http://schemas.microsoft.com/office/drawing/2014/main" id="{85C06AE8-C14D-7AE4-1609-CF731F59C84C}"/>
              </a:ext>
            </a:extLst>
          </p:cNvPr>
          <p:cNvSpPr txBox="1"/>
          <p:nvPr/>
        </p:nvSpPr>
        <p:spPr>
          <a:xfrm>
            <a:off x="534010" y="2760620"/>
            <a:ext cx="8470842" cy="1200329"/>
          </a:xfrm>
          <a:prstGeom prst="rect">
            <a:avLst/>
          </a:prstGeom>
          <a:noFill/>
        </p:spPr>
        <p:txBody>
          <a:bodyPr wrap="square">
            <a:spAutoFit/>
          </a:bodyPr>
          <a:lstStyle/>
          <a:p>
            <a:r>
              <a:rPr lang="it-IT" sz="2400" dirty="0">
                <a:effectLst/>
              </a:rPr>
              <a:t>Diventare grandi dipende dall’aver ricevuto «il permesso </a:t>
            </a:r>
            <a:r>
              <a:rPr lang="it-IT" sz="2400" dirty="0"/>
              <a:t>di </a:t>
            </a:r>
            <a:r>
              <a:rPr lang="it-IT" sz="2400" dirty="0">
                <a:effectLst/>
              </a:rPr>
              <a:t>crescere» da parte della famiglia che dovrebbe assumere un comportamento di vicinanza sostenibile. </a:t>
            </a:r>
          </a:p>
        </p:txBody>
      </p:sp>
      <p:sp>
        <p:nvSpPr>
          <p:cNvPr id="13" name="Freccia destra 12">
            <a:extLst>
              <a:ext uri="{FF2B5EF4-FFF2-40B4-BE49-F238E27FC236}">
                <a16:creationId xmlns:a16="http://schemas.microsoft.com/office/drawing/2014/main" id="{39AC1EF6-FE08-6C77-66B7-262BFB2A89CF}"/>
              </a:ext>
            </a:extLst>
          </p:cNvPr>
          <p:cNvSpPr/>
          <p:nvPr/>
        </p:nvSpPr>
        <p:spPr>
          <a:xfrm rot="5400000">
            <a:off x="4202376" y="2238363"/>
            <a:ext cx="615415" cy="518691"/>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Freccia destra 3">
            <a:extLst>
              <a:ext uri="{FF2B5EF4-FFF2-40B4-BE49-F238E27FC236}">
                <a16:creationId xmlns:a16="http://schemas.microsoft.com/office/drawing/2014/main" id="{5A9D520E-8623-25B7-1D29-B1B70BA31200}"/>
              </a:ext>
            </a:extLst>
          </p:cNvPr>
          <p:cNvSpPr/>
          <p:nvPr/>
        </p:nvSpPr>
        <p:spPr>
          <a:xfrm rot="5400000">
            <a:off x="4201418" y="3992073"/>
            <a:ext cx="615415" cy="518691"/>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a:extLst>
              <a:ext uri="{FF2B5EF4-FFF2-40B4-BE49-F238E27FC236}">
                <a16:creationId xmlns:a16="http://schemas.microsoft.com/office/drawing/2014/main" id="{547CD026-CB34-DA4D-3131-4A9F81491E42}"/>
              </a:ext>
            </a:extLst>
          </p:cNvPr>
          <p:cNvSpPr txBox="1"/>
          <p:nvPr/>
        </p:nvSpPr>
        <p:spPr>
          <a:xfrm>
            <a:off x="515026" y="4635266"/>
            <a:ext cx="7988198" cy="1569660"/>
          </a:xfrm>
          <a:prstGeom prst="rect">
            <a:avLst/>
          </a:prstGeom>
          <a:noFill/>
        </p:spPr>
        <p:txBody>
          <a:bodyPr wrap="square" rtlCol="0">
            <a:spAutoFit/>
          </a:bodyPr>
          <a:lstStyle/>
          <a:p>
            <a:r>
              <a:rPr lang="it-IT" sz="2400" dirty="0"/>
              <a:t>Attraverso le sue influenze emotive, affettive ed educative la famiglia esercita sul bambino e sul suo processo di crescita una funzione di mediazione verso il mondo e gli fornisce gli strumenti per divenirne parte. </a:t>
            </a:r>
          </a:p>
        </p:txBody>
      </p:sp>
      <p:sp>
        <p:nvSpPr>
          <p:cNvPr id="6" name="CasellaDiTesto 5">
            <a:extLst>
              <a:ext uri="{FF2B5EF4-FFF2-40B4-BE49-F238E27FC236}">
                <a16:creationId xmlns:a16="http://schemas.microsoft.com/office/drawing/2014/main" id="{7DD676DD-80DB-85C2-1381-CFC17A1D55B7}"/>
              </a:ext>
            </a:extLst>
          </p:cNvPr>
          <p:cNvSpPr txBox="1"/>
          <p:nvPr/>
        </p:nvSpPr>
        <p:spPr>
          <a:xfrm>
            <a:off x="534010" y="996230"/>
            <a:ext cx="7988198" cy="1200329"/>
          </a:xfrm>
          <a:prstGeom prst="rect">
            <a:avLst/>
          </a:prstGeom>
          <a:noFill/>
        </p:spPr>
        <p:txBody>
          <a:bodyPr wrap="square" rtlCol="0">
            <a:spAutoFit/>
          </a:bodyPr>
          <a:lstStyle/>
          <a:p>
            <a:r>
              <a:rPr lang="it-IT" sz="2400" dirty="0">
                <a:effectLst/>
              </a:rPr>
              <a:t>La possibilità di crescere e vivere processi di emancipazione sono elementi che affondano le proprie radici nel periodo dell’infanzia.</a:t>
            </a:r>
          </a:p>
        </p:txBody>
      </p:sp>
    </p:spTree>
    <p:extLst>
      <p:ext uri="{BB962C8B-B14F-4D97-AF65-F5344CB8AC3E}">
        <p14:creationId xmlns:p14="http://schemas.microsoft.com/office/powerpoint/2010/main" val="2234832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08533B-03AD-2D93-1957-872F78A0B534}"/>
              </a:ext>
            </a:extLst>
          </p:cNvPr>
          <p:cNvSpPr>
            <a:spLocks noGrp="1"/>
          </p:cNvSpPr>
          <p:nvPr>
            <p:ph type="title"/>
          </p:nvPr>
        </p:nvSpPr>
        <p:spPr/>
        <p:txBody>
          <a:bodyPr/>
          <a:lstStyle/>
          <a:p>
            <a:r>
              <a:rPr lang="it-IT" dirty="0"/>
              <a:t>Il permesso di crescere</a:t>
            </a:r>
          </a:p>
        </p:txBody>
      </p:sp>
      <p:sp>
        <p:nvSpPr>
          <p:cNvPr id="7" name="CasellaDiTesto 6">
            <a:extLst>
              <a:ext uri="{FF2B5EF4-FFF2-40B4-BE49-F238E27FC236}">
                <a16:creationId xmlns:a16="http://schemas.microsoft.com/office/drawing/2014/main" id="{B618A5C2-95A8-69BD-7821-666D292C4613}"/>
              </a:ext>
            </a:extLst>
          </p:cNvPr>
          <p:cNvSpPr txBox="1"/>
          <p:nvPr/>
        </p:nvSpPr>
        <p:spPr>
          <a:xfrm>
            <a:off x="377686" y="1274564"/>
            <a:ext cx="8232303" cy="224676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I passaggi che dovrebbero seguire i genitori per facilitare il processo di crescita sono: </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Rinunciare al/alla bambino/a immaginata, sognato/a; </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Nuova accettazione-gestazione</a:t>
            </a:r>
          </a:p>
        </p:txBody>
      </p:sp>
      <p:sp>
        <p:nvSpPr>
          <p:cNvPr id="8" name="Rettangolo 7">
            <a:extLst>
              <a:ext uri="{FF2B5EF4-FFF2-40B4-BE49-F238E27FC236}">
                <a16:creationId xmlns:a16="http://schemas.microsoft.com/office/drawing/2014/main" id="{2ECA83A1-AA2D-6FCC-9728-B7920C13A4E6}"/>
              </a:ext>
            </a:extLst>
          </p:cNvPr>
          <p:cNvSpPr/>
          <p:nvPr/>
        </p:nvSpPr>
        <p:spPr>
          <a:xfrm>
            <a:off x="534010" y="4800879"/>
            <a:ext cx="7891670" cy="145111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dirty="0"/>
          </a:p>
        </p:txBody>
      </p:sp>
      <p:sp>
        <p:nvSpPr>
          <p:cNvPr id="9" name="CasellaDiTesto 8">
            <a:extLst>
              <a:ext uri="{FF2B5EF4-FFF2-40B4-BE49-F238E27FC236}">
                <a16:creationId xmlns:a16="http://schemas.microsoft.com/office/drawing/2014/main" id="{3CBB2543-EBE7-77D4-D20D-B2E91C833697}"/>
              </a:ext>
            </a:extLst>
          </p:cNvPr>
          <p:cNvSpPr txBox="1"/>
          <p:nvPr/>
        </p:nvSpPr>
        <p:spPr>
          <a:xfrm>
            <a:off x="772549" y="5049381"/>
            <a:ext cx="7414591" cy="954107"/>
          </a:xfrm>
          <a:prstGeom prst="rect">
            <a:avLst/>
          </a:prstGeom>
          <a:noFill/>
        </p:spPr>
        <p:txBody>
          <a:bodyPr wrap="square" rtlCol="0">
            <a:spAutoFit/>
          </a:bodyPr>
          <a:lstStyle/>
          <a:p>
            <a:r>
              <a:rPr lang="it-IT" sz="2800" dirty="0"/>
              <a:t>A</a:t>
            </a:r>
            <a:r>
              <a:rPr lang="it-IT" sz="2800" dirty="0">
                <a:effectLst/>
              </a:rPr>
              <a:t>d una prima nascita di tipo biologico ne segue una «culturale».</a:t>
            </a:r>
            <a:endParaRPr lang="it-IT" sz="2800" dirty="0"/>
          </a:p>
        </p:txBody>
      </p:sp>
      <p:sp>
        <p:nvSpPr>
          <p:cNvPr id="10" name="Freccia destra 9">
            <a:extLst>
              <a:ext uri="{FF2B5EF4-FFF2-40B4-BE49-F238E27FC236}">
                <a16:creationId xmlns:a16="http://schemas.microsoft.com/office/drawing/2014/main" id="{F2FD30C2-E19E-68C9-FFDC-9BD55FDDFF5F}"/>
              </a:ext>
            </a:extLst>
          </p:cNvPr>
          <p:cNvSpPr/>
          <p:nvPr/>
        </p:nvSpPr>
        <p:spPr>
          <a:xfrm rot="5400000">
            <a:off x="628448" y="3839490"/>
            <a:ext cx="678826"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51377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8232CF-604E-0445-0BDC-60C437447344}"/>
              </a:ext>
            </a:extLst>
          </p:cNvPr>
          <p:cNvSpPr>
            <a:spLocks noGrp="1"/>
          </p:cNvSpPr>
          <p:nvPr>
            <p:ph type="title"/>
          </p:nvPr>
        </p:nvSpPr>
        <p:spPr/>
        <p:txBody>
          <a:bodyPr/>
          <a:lstStyle/>
          <a:p>
            <a:r>
              <a:rPr lang="it-IT" dirty="0"/>
              <a:t>Il permesso di crescere</a:t>
            </a:r>
          </a:p>
        </p:txBody>
      </p:sp>
      <p:sp>
        <p:nvSpPr>
          <p:cNvPr id="6" name="CasellaDiTesto 5">
            <a:extLst>
              <a:ext uri="{FF2B5EF4-FFF2-40B4-BE49-F238E27FC236}">
                <a16:creationId xmlns:a16="http://schemas.microsoft.com/office/drawing/2014/main" id="{2E04C39F-045A-FE8C-6E23-AFB21B365D73}"/>
              </a:ext>
            </a:extLst>
          </p:cNvPr>
          <p:cNvSpPr txBox="1"/>
          <p:nvPr/>
        </p:nvSpPr>
        <p:spPr>
          <a:xfrm>
            <a:off x="924634" y="2595071"/>
            <a:ext cx="7931425"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La seconda nascita (</a:t>
            </a:r>
            <a:r>
              <a:rPr kumimoji="0" lang="it-IT" sz="2800" b="0" i="0" u="none" strike="noStrike" kern="1200" cap="none" spc="0" normalizeH="0" baseline="0" noProof="0" dirty="0" err="1">
                <a:ln>
                  <a:noFill/>
                </a:ln>
                <a:solidFill>
                  <a:prstClr val="black"/>
                </a:solidFill>
                <a:effectLst/>
                <a:uLnTx/>
                <a:uFillTx/>
                <a:latin typeface="Calibri" panose="020F0502020204030204"/>
                <a:ea typeface="+mn-ea"/>
                <a:cs typeface="+mn-cs"/>
              </a:rPr>
              <a:t>ri</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-nascita) culturale della persona con disabilità si configura come il risultato dell’intreccio complesso tra comportamenti individuali e sociali che la/il bambina/o sperimenta nel contesto di appartenenza </a:t>
            </a:r>
          </a:p>
        </p:txBody>
      </p:sp>
      <p:sp>
        <p:nvSpPr>
          <p:cNvPr id="7" name="Freccia destra 6">
            <a:extLst>
              <a:ext uri="{FF2B5EF4-FFF2-40B4-BE49-F238E27FC236}">
                <a16:creationId xmlns:a16="http://schemas.microsoft.com/office/drawing/2014/main" id="{56600FC1-9977-B5B3-8D42-A0A1297DFA14}"/>
              </a:ext>
            </a:extLst>
          </p:cNvPr>
          <p:cNvSpPr/>
          <p:nvPr/>
        </p:nvSpPr>
        <p:spPr>
          <a:xfrm rot="5400000">
            <a:off x="853872" y="1684160"/>
            <a:ext cx="678826"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47832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AADF4C-CC06-12D3-367F-FA273148A9DB}"/>
              </a:ext>
            </a:extLst>
          </p:cNvPr>
          <p:cNvSpPr>
            <a:spLocks noGrp="1"/>
          </p:cNvSpPr>
          <p:nvPr>
            <p:ph type="title"/>
          </p:nvPr>
        </p:nvSpPr>
        <p:spPr/>
        <p:txBody>
          <a:bodyPr/>
          <a:lstStyle/>
          <a:p>
            <a:r>
              <a:rPr lang="it-IT" dirty="0"/>
              <a:t>Il permesso di crescere</a:t>
            </a:r>
          </a:p>
        </p:txBody>
      </p:sp>
      <p:sp>
        <p:nvSpPr>
          <p:cNvPr id="6" name="CasellaDiTesto 5">
            <a:extLst>
              <a:ext uri="{FF2B5EF4-FFF2-40B4-BE49-F238E27FC236}">
                <a16:creationId xmlns:a16="http://schemas.microsoft.com/office/drawing/2014/main" id="{AC860EA9-7AD1-5664-DA40-7EDA7C24224D}"/>
              </a:ext>
            </a:extLst>
          </p:cNvPr>
          <p:cNvSpPr txBox="1"/>
          <p:nvPr/>
        </p:nvSpPr>
        <p:spPr>
          <a:xfrm>
            <a:off x="534010" y="998002"/>
            <a:ext cx="8075979" cy="5262979"/>
          </a:xfrm>
          <a:prstGeom prst="rect">
            <a:avLst/>
          </a:prstGeom>
          <a:noFill/>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Immaginare la/il figlia/o come un protagonista delle tappe di crescita comuni a tutti/e i/le bambini/e.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Superare la tentazione di continuare a vedere la/il propria figli/o come eterni Peter Pan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2800" dirty="0">
                <a:effectLst/>
              </a:rPr>
              <a:t>Riconoscere l’importanza dell’educazione nel percorso di crescita del figlio/figlia con disabilità</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2800" dirty="0">
              <a:effectLst/>
            </a:endParaRP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2800" dirty="0">
                <a:effectLst/>
              </a:rPr>
              <a:t>Riconoscere l’importanza delle figure di accompagnamento ai processi di crescita. </a:t>
            </a:r>
          </a:p>
        </p:txBody>
      </p:sp>
    </p:spTree>
    <p:extLst>
      <p:ext uri="{BB962C8B-B14F-4D97-AF65-F5344CB8AC3E}">
        <p14:creationId xmlns:p14="http://schemas.microsoft.com/office/powerpoint/2010/main" val="2234139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178AA1-BD11-17A2-CFDE-FC6717FE0C66}"/>
              </a:ext>
            </a:extLst>
          </p:cNvPr>
          <p:cNvSpPr>
            <a:spLocks noGrp="1"/>
          </p:cNvSpPr>
          <p:nvPr>
            <p:ph type="title"/>
          </p:nvPr>
        </p:nvSpPr>
        <p:spPr/>
        <p:txBody>
          <a:bodyPr/>
          <a:lstStyle/>
          <a:p>
            <a:r>
              <a:rPr lang="it-IT" dirty="0"/>
              <a:t>La socializzazione</a:t>
            </a:r>
          </a:p>
        </p:txBody>
      </p:sp>
      <p:sp>
        <p:nvSpPr>
          <p:cNvPr id="4" name="CasellaDiTesto 3">
            <a:extLst>
              <a:ext uri="{FF2B5EF4-FFF2-40B4-BE49-F238E27FC236}">
                <a16:creationId xmlns:a16="http://schemas.microsoft.com/office/drawing/2014/main" id="{63FBA136-2844-4442-9AE6-6BBAB595EC3A}"/>
              </a:ext>
            </a:extLst>
          </p:cNvPr>
          <p:cNvSpPr txBox="1"/>
          <p:nvPr/>
        </p:nvSpPr>
        <p:spPr>
          <a:xfrm>
            <a:off x="534010" y="1025775"/>
            <a:ext cx="8075980" cy="1938992"/>
          </a:xfrm>
          <a:prstGeom prst="rect">
            <a:avLst/>
          </a:prstGeom>
          <a:noFill/>
        </p:spPr>
        <p:txBody>
          <a:bodyPr wrap="square" rtlCol="0">
            <a:spAutoFit/>
          </a:bodyPr>
          <a:lstStyle/>
          <a:p>
            <a:r>
              <a:rPr lang="it-IT" sz="2400" dirty="0"/>
              <a:t>L’accesso alla condizione adulta non è un fatto automatico, collegato ad un timer biologico, ma il risultato di un processo educativo, emotivo, </a:t>
            </a:r>
            <a:r>
              <a:rPr lang="it-IT" sz="2400" dirty="0" err="1"/>
              <a:t>esperenziale</a:t>
            </a:r>
            <a:r>
              <a:rPr lang="it-IT" sz="2400" dirty="0"/>
              <a:t> e sociale in gran parte frutto di un «prima» che riguarda la storia della persona e la qualità della sua socializzazione. </a:t>
            </a:r>
          </a:p>
        </p:txBody>
      </p:sp>
      <p:sp>
        <p:nvSpPr>
          <p:cNvPr id="6" name="Rettangolo 5">
            <a:extLst>
              <a:ext uri="{FF2B5EF4-FFF2-40B4-BE49-F238E27FC236}">
                <a16:creationId xmlns:a16="http://schemas.microsoft.com/office/drawing/2014/main" id="{C907AF92-513A-0AB6-7385-86D269E10F09}"/>
              </a:ext>
            </a:extLst>
          </p:cNvPr>
          <p:cNvSpPr/>
          <p:nvPr/>
        </p:nvSpPr>
        <p:spPr>
          <a:xfrm>
            <a:off x="534010" y="3590943"/>
            <a:ext cx="7461503" cy="84943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rPr>
              <a:t>Filo lungo il quale si snoda il cammino di crescita psicologia e sociale di tutti gli esseri umani</a:t>
            </a:r>
          </a:p>
          <a:p>
            <a:pPr algn="ctr"/>
            <a:endParaRPr lang="it-IT" dirty="0"/>
          </a:p>
        </p:txBody>
      </p:sp>
      <p:sp>
        <p:nvSpPr>
          <p:cNvPr id="7" name="Freccia destra 6">
            <a:extLst>
              <a:ext uri="{FF2B5EF4-FFF2-40B4-BE49-F238E27FC236}">
                <a16:creationId xmlns:a16="http://schemas.microsoft.com/office/drawing/2014/main" id="{4C451E0F-78F9-167F-9CAB-621DC0990E87}"/>
              </a:ext>
            </a:extLst>
          </p:cNvPr>
          <p:cNvSpPr/>
          <p:nvPr/>
        </p:nvSpPr>
        <p:spPr>
          <a:xfrm rot="5400000">
            <a:off x="2288809" y="3016026"/>
            <a:ext cx="626176" cy="502062"/>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9" name="Rettangolo 8">
            <a:extLst>
              <a:ext uri="{FF2B5EF4-FFF2-40B4-BE49-F238E27FC236}">
                <a16:creationId xmlns:a16="http://schemas.microsoft.com/office/drawing/2014/main" id="{96B3DF2E-265E-0A33-335C-545BB0766ABB}"/>
              </a:ext>
            </a:extLst>
          </p:cNvPr>
          <p:cNvSpPr/>
          <p:nvPr/>
        </p:nvSpPr>
        <p:spPr>
          <a:xfrm>
            <a:off x="534010" y="5191974"/>
            <a:ext cx="7461503" cy="84943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2000" dirty="0">
                <a:solidFill>
                  <a:prstClr val="black"/>
                </a:solidFill>
                <a:latin typeface="Calibri" panose="020F0502020204030204"/>
              </a:rPr>
              <a:t>Per mezzo della socializzazione, inoltre, ogni individuo costruisce la propria identità</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Freccia destra 2">
            <a:extLst>
              <a:ext uri="{FF2B5EF4-FFF2-40B4-BE49-F238E27FC236}">
                <a16:creationId xmlns:a16="http://schemas.microsoft.com/office/drawing/2014/main" id="{B36995DC-291A-7688-EB89-1BFFBED389D3}"/>
              </a:ext>
            </a:extLst>
          </p:cNvPr>
          <p:cNvSpPr/>
          <p:nvPr/>
        </p:nvSpPr>
        <p:spPr>
          <a:xfrm rot="5400000">
            <a:off x="2288809" y="4552856"/>
            <a:ext cx="626176" cy="502062"/>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Tree>
    <p:extLst>
      <p:ext uri="{BB962C8B-B14F-4D97-AF65-F5344CB8AC3E}">
        <p14:creationId xmlns:p14="http://schemas.microsoft.com/office/powerpoint/2010/main" val="127323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38D1E-7A1F-47BE-034B-0CFA7F5D1805}"/>
              </a:ext>
            </a:extLst>
          </p:cNvPr>
          <p:cNvSpPr>
            <a:spLocks noGrp="1"/>
          </p:cNvSpPr>
          <p:nvPr>
            <p:ph type="title"/>
          </p:nvPr>
        </p:nvSpPr>
        <p:spPr>
          <a:xfrm>
            <a:off x="680314" y="88927"/>
            <a:ext cx="8075980" cy="961232"/>
          </a:xfrm>
        </p:spPr>
        <p:txBody>
          <a:bodyPr/>
          <a:lstStyle/>
          <a:p>
            <a:r>
              <a:rPr lang="it-IT" dirty="0"/>
              <a:t>L’importanza di avere un ruolo </a:t>
            </a:r>
          </a:p>
        </p:txBody>
      </p:sp>
      <p:sp>
        <p:nvSpPr>
          <p:cNvPr id="8" name="CasellaDiTesto 7">
            <a:extLst>
              <a:ext uri="{FF2B5EF4-FFF2-40B4-BE49-F238E27FC236}">
                <a16:creationId xmlns:a16="http://schemas.microsoft.com/office/drawing/2014/main" id="{16613E96-98D6-3965-7D14-41E036917E7D}"/>
              </a:ext>
            </a:extLst>
          </p:cNvPr>
          <p:cNvSpPr txBox="1"/>
          <p:nvPr/>
        </p:nvSpPr>
        <p:spPr>
          <a:xfrm>
            <a:off x="476554" y="5054852"/>
            <a:ext cx="7794981" cy="1200329"/>
          </a:xfrm>
          <a:prstGeom prst="rect">
            <a:avLst/>
          </a:prstGeom>
          <a:noFill/>
        </p:spPr>
        <p:txBody>
          <a:bodyPr wrap="square" rtlCol="0">
            <a:spAutoFit/>
          </a:bodyPr>
          <a:lstStyle/>
          <a:p>
            <a:r>
              <a:rPr lang="it-IT" sz="2400" dirty="0"/>
              <a:t>Gli individui sono leggibili non soltanto in quanto identità naturali/personali ma anche in quanto identità che interpretano ruoli sociali regolati da norme. </a:t>
            </a:r>
          </a:p>
        </p:txBody>
      </p:sp>
      <p:graphicFrame>
        <p:nvGraphicFramePr>
          <p:cNvPr id="10" name="Diagramma 9">
            <a:extLst>
              <a:ext uri="{FF2B5EF4-FFF2-40B4-BE49-F238E27FC236}">
                <a16:creationId xmlns:a16="http://schemas.microsoft.com/office/drawing/2014/main" id="{85E92BEC-5351-B7DF-A87B-C99026D1761E}"/>
              </a:ext>
            </a:extLst>
          </p:cNvPr>
          <p:cNvGraphicFramePr/>
          <p:nvPr>
            <p:extLst>
              <p:ext uri="{D42A27DB-BD31-4B8C-83A1-F6EECF244321}">
                <p14:modId xmlns:p14="http://schemas.microsoft.com/office/powerpoint/2010/main" val="3786148284"/>
              </p:ext>
            </p:extLst>
          </p:nvPr>
        </p:nvGraphicFramePr>
        <p:xfrm>
          <a:off x="3005092" y="2109205"/>
          <a:ext cx="3115056" cy="1829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Gruppo 10">
            <a:extLst>
              <a:ext uri="{FF2B5EF4-FFF2-40B4-BE49-F238E27FC236}">
                <a16:creationId xmlns:a16="http://schemas.microsoft.com/office/drawing/2014/main" id="{DB721750-08F5-72F3-501C-F87643964653}"/>
              </a:ext>
            </a:extLst>
          </p:cNvPr>
          <p:cNvGrpSpPr/>
          <p:nvPr/>
        </p:nvGrpSpPr>
        <p:grpSpPr>
          <a:xfrm>
            <a:off x="3650326" y="3167733"/>
            <a:ext cx="1836074" cy="1670357"/>
            <a:chOff x="625821" y="831635"/>
            <a:chExt cx="1287694" cy="1287694"/>
          </a:xfrm>
        </p:grpSpPr>
        <p:sp>
          <p:nvSpPr>
            <p:cNvPr id="12" name="Ovale 11">
              <a:extLst>
                <a:ext uri="{FF2B5EF4-FFF2-40B4-BE49-F238E27FC236}">
                  <a16:creationId xmlns:a16="http://schemas.microsoft.com/office/drawing/2014/main" id="{ED5E29F6-4684-2B5B-BEDC-2F80C4F3F677}"/>
                </a:ext>
              </a:extLst>
            </p:cNvPr>
            <p:cNvSpPr/>
            <p:nvPr/>
          </p:nvSpPr>
          <p:spPr>
            <a:xfrm>
              <a:off x="625821" y="831635"/>
              <a:ext cx="1287694" cy="1287694"/>
            </a:xfrm>
            <a:prstGeom prst="ellipse">
              <a:avLst/>
            </a:prstGeom>
          </p:spPr>
          <p:style>
            <a:lnRef idx="2">
              <a:schemeClr val="lt1">
                <a:hueOff val="0"/>
                <a:satOff val="0"/>
                <a:lumOff val="0"/>
                <a:alphaOff val="0"/>
              </a:schemeClr>
            </a:lnRef>
            <a:fillRef idx="1">
              <a:schemeClr val="accent4">
                <a:alpha val="50000"/>
                <a:hueOff val="0"/>
                <a:satOff val="0"/>
                <a:lumOff val="0"/>
                <a:alphaOff val="0"/>
              </a:schemeClr>
            </a:fillRef>
            <a:effectRef idx="0">
              <a:schemeClr val="accent4">
                <a:alpha val="50000"/>
                <a:hueOff val="0"/>
                <a:satOff val="0"/>
                <a:lumOff val="0"/>
                <a:alphaOff val="0"/>
              </a:schemeClr>
            </a:effectRef>
            <a:fontRef idx="minor">
              <a:schemeClr val="tx1"/>
            </a:fontRef>
          </p:style>
          <p:txBody>
            <a:bodyPr/>
            <a:lstStyle/>
            <a:p>
              <a:endParaRPr lang="it-IT"/>
            </a:p>
          </p:txBody>
        </p:sp>
        <p:sp>
          <p:nvSpPr>
            <p:cNvPr id="13" name="Ovale 4">
              <a:extLst>
                <a:ext uri="{FF2B5EF4-FFF2-40B4-BE49-F238E27FC236}">
                  <a16:creationId xmlns:a16="http://schemas.microsoft.com/office/drawing/2014/main" id="{DBE360C9-8FE5-77E7-E241-4A579A9FDEAD}"/>
                </a:ext>
              </a:extLst>
            </p:cNvPr>
            <p:cNvSpPr txBox="1"/>
            <p:nvPr/>
          </p:nvSpPr>
          <p:spPr>
            <a:xfrm>
              <a:off x="747079" y="1164290"/>
              <a:ext cx="772616" cy="708231"/>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it-IT" sz="2200" kern="1200"/>
            </a:p>
          </p:txBody>
        </p:sp>
      </p:grpSp>
      <p:sp>
        <p:nvSpPr>
          <p:cNvPr id="14" name="CasellaDiTesto 13">
            <a:extLst>
              <a:ext uri="{FF2B5EF4-FFF2-40B4-BE49-F238E27FC236}">
                <a16:creationId xmlns:a16="http://schemas.microsoft.com/office/drawing/2014/main" id="{E3CDF5F2-6BCB-601F-68AE-9A610C3CD3A1}"/>
              </a:ext>
            </a:extLst>
          </p:cNvPr>
          <p:cNvSpPr txBox="1"/>
          <p:nvPr/>
        </p:nvSpPr>
        <p:spPr>
          <a:xfrm>
            <a:off x="3558114" y="3704647"/>
            <a:ext cx="2009012" cy="707886"/>
          </a:xfrm>
          <a:prstGeom prst="rect">
            <a:avLst/>
          </a:prstGeom>
          <a:noFill/>
        </p:spPr>
        <p:txBody>
          <a:bodyPr wrap="square" rtlCol="0">
            <a:spAutoFit/>
          </a:bodyPr>
          <a:lstStyle/>
          <a:p>
            <a:pPr algn="ctr"/>
            <a:r>
              <a:rPr lang="it-IT" sz="2000" dirty="0"/>
              <a:t>Auto-</a:t>
            </a:r>
          </a:p>
          <a:p>
            <a:pPr algn="ctr"/>
            <a:r>
              <a:rPr lang="it-IT" sz="2000" dirty="0"/>
              <a:t>identificazione</a:t>
            </a:r>
          </a:p>
        </p:txBody>
      </p:sp>
      <p:sp>
        <p:nvSpPr>
          <p:cNvPr id="15" name="CasellaDiTesto 14">
            <a:extLst>
              <a:ext uri="{FF2B5EF4-FFF2-40B4-BE49-F238E27FC236}">
                <a16:creationId xmlns:a16="http://schemas.microsoft.com/office/drawing/2014/main" id="{7E0C460B-B974-936A-6E23-0E5C038C8598}"/>
              </a:ext>
            </a:extLst>
          </p:cNvPr>
          <p:cNvSpPr txBox="1"/>
          <p:nvPr/>
        </p:nvSpPr>
        <p:spPr>
          <a:xfrm>
            <a:off x="476554" y="908358"/>
            <a:ext cx="8075980" cy="1200329"/>
          </a:xfrm>
          <a:prstGeom prst="rect">
            <a:avLst/>
          </a:prstGeom>
          <a:noFill/>
        </p:spPr>
        <p:txBody>
          <a:bodyPr wrap="square" rtlCol="0">
            <a:spAutoFit/>
          </a:bodyPr>
          <a:lstStyle/>
          <a:p>
            <a:r>
              <a:rPr lang="it-IT" sz="2400" dirty="0"/>
              <a:t>La costruzione della propria identità (chi sono io?) è collegata all’insieme di ruoli che, durante il percorso di socializzazione, si è chiamati (o non si è chiamati) ad interpretare. </a:t>
            </a:r>
          </a:p>
        </p:txBody>
      </p:sp>
    </p:spTree>
    <p:extLst>
      <p:ext uri="{BB962C8B-B14F-4D97-AF65-F5344CB8AC3E}">
        <p14:creationId xmlns:p14="http://schemas.microsoft.com/office/powerpoint/2010/main" val="2141035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190D5E-0543-BB12-4126-266EE4AC6516}"/>
              </a:ext>
            </a:extLst>
          </p:cNvPr>
          <p:cNvSpPr>
            <a:spLocks noGrp="1"/>
          </p:cNvSpPr>
          <p:nvPr>
            <p:ph type="title"/>
          </p:nvPr>
        </p:nvSpPr>
        <p:spPr/>
        <p:txBody>
          <a:bodyPr/>
          <a:lstStyle/>
          <a:p>
            <a:r>
              <a:rPr lang="it-IT" dirty="0"/>
              <a:t>Ruoli inautentici</a:t>
            </a:r>
          </a:p>
        </p:txBody>
      </p:sp>
      <p:sp>
        <p:nvSpPr>
          <p:cNvPr id="9" name="CasellaDiTesto 8">
            <a:extLst>
              <a:ext uri="{FF2B5EF4-FFF2-40B4-BE49-F238E27FC236}">
                <a16:creationId xmlns:a16="http://schemas.microsoft.com/office/drawing/2014/main" id="{768A7223-0C2F-EC28-AAA3-FAA14E98C247}"/>
              </a:ext>
            </a:extLst>
          </p:cNvPr>
          <p:cNvSpPr txBox="1"/>
          <p:nvPr/>
        </p:nvSpPr>
        <p:spPr>
          <a:xfrm>
            <a:off x="642788" y="1025775"/>
            <a:ext cx="8075980" cy="1200329"/>
          </a:xfrm>
          <a:prstGeom prst="rect">
            <a:avLst/>
          </a:prstGeom>
          <a:noFill/>
        </p:spPr>
        <p:txBody>
          <a:bodyPr wrap="square" rtlCol="0">
            <a:spAutoFit/>
          </a:bodyPr>
          <a:lstStyle/>
          <a:p>
            <a:r>
              <a:rPr lang="it-IT" sz="2400" dirty="0"/>
              <a:t>Le persone con disabilità si trovano spesso di fronte a proposte di ruoli inautentici e, come dei mimi, si trovano costrette a fare il gioco del «facciamo finta che»</a:t>
            </a:r>
          </a:p>
        </p:txBody>
      </p:sp>
      <p:pic>
        <p:nvPicPr>
          <p:cNvPr id="11" name="Immagine 10" descr="Immagine che contiene Viso umano, vestiti, persona, Accessorio di moda&#10;&#10;Descrizione generata automaticamente">
            <a:extLst>
              <a:ext uri="{FF2B5EF4-FFF2-40B4-BE49-F238E27FC236}">
                <a16:creationId xmlns:a16="http://schemas.microsoft.com/office/drawing/2014/main" id="{561A4457-6D4E-98A3-25FE-53DBB0F4E95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42788" y="2459736"/>
            <a:ext cx="2473167" cy="3429000"/>
          </a:xfrm>
          <a:prstGeom prst="rect">
            <a:avLst/>
          </a:prstGeom>
        </p:spPr>
      </p:pic>
      <p:sp>
        <p:nvSpPr>
          <p:cNvPr id="15" name="Freccia destra 14">
            <a:extLst>
              <a:ext uri="{FF2B5EF4-FFF2-40B4-BE49-F238E27FC236}">
                <a16:creationId xmlns:a16="http://schemas.microsoft.com/office/drawing/2014/main" id="{8C94963C-E307-D5E6-C54C-18F7EE453CB3}"/>
              </a:ext>
            </a:extLst>
          </p:cNvPr>
          <p:cNvSpPr/>
          <p:nvPr/>
        </p:nvSpPr>
        <p:spPr>
          <a:xfrm>
            <a:off x="3301649" y="3038376"/>
            <a:ext cx="1316304"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asellaDiTesto 15">
            <a:extLst>
              <a:ext uri="{FF2B5EF4-FFF2-40B4-BE49-F238E27FC236}">
                <a16:creationId xmlns:a16="http://schemas.microsoft.com/office/drawing/2014/main" id="{BD473D26-C9F0-D238-86E8-467361514C9D}"/>
              </a:ext>
            </a:extLst>
          </p:cNvPr>
          <p:cNvSpPr txBox="1"/>
          <p:nvPr/>
        </p:nvSpPr>
        <p:spPr>
          <a:xfrm>
            <a:off x="4680778" y="2772023"/>
            <a:ext cx="4011168" cy="1569660"/>
          </a:xfrm>
          <a:prstGeom prst="rect">
            <a:avLst/>
          </a:prstGeom>
          <a:noFill/>
        </p:spPr>
        <p:txBody>
          <a:bodyPr wrap="square" rtlCol="0">
            <a:spAutoFit/>
          </a:bodyPr>
          <a:lstStyle/>
          <a:p>
            <a:r>
              <a:rPr lang="it-IT" sz="2400" dirty="0"/>
              <a:t>Un’identità costruita su queste basi sarà un’identità molto fragile cristallizzata attorno ad UN FALSO SÉ</a:t>
            </a:r>
          </a:p>
        </p:txBody>
      </p:sp>
    </p:spTree>
    <p:extLst>
      <p:ext uri="{BB962C8B-B14F-4D97-AF65-F5344CB8AC3E}">
        <p14:creationId xmlns:p14="http://schemas.microsoft.com/office/powerpoint/2010/main" val="54451763"/>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7518</TotalTime>
  <Words>1438</Words>
  <Application>Microsoft Macintosh PowerPoint</Application>
  <PresentationFormat>Presentazione su schermo (4:3)</PresentationFormat>
  <Paragraphs>111</Paragraphs>
  <Slides>21</Slides>
  <Notes>1</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21</vt:i4>
      </vt:variant>
    </vt:vector>
  </HeadingPairs>
  <TitlesOfParts>
    <vt:vector size="29" baseType="lpstr">
      <vt:lpstr>Arial</vt:lpstr>
      <vt:lpstr>Calibri</vt:lpstr>
      <vt:lpstr>Calibri Light</vt:lpstr>
      <vt:lpstr>Euphemia</vt:lpstr>
      <vt:lpstr>Lato</vt:lpstr>
      <vt:lpstr>Montserrat</vt:lpstr>
      <vt:lpstr>Raleway</vt:lpstr>
      <vt:lpstr>Tema di Office</vt:lpstr>
      <vt:lpstr>Presentazione standard di PowerPoint</vt:lpstr>
      <vt:lpstr>Espandere l’immaginario..</vt:lpstr>
      <vt:lpstr>Il permesso di crescere</vt:lpstr>
      <vt:lpstr>Il permesso di crescere</vt:lpstr>
      <vt:lpstr>Il permesso di crescere</vt:lpstr>
      <vt:lpstr>Il permesso di crescere</vt:lpstr>
      <vt:lpstr>La socializzazione</vt:lpstr>
      <vt:lpstr>L’importanza di avere un ruolo </vt:lpstr>
      <vt:lpstr>Ruoli inautentici</vt:lpstr>
      <vt:lpstr>L’importa di avere un ruolo</vt:lpstr>
      <vt:lpstr>La socializzazione primaria</vt:lpstr>
      <vt:lpstr>L’interiorizzazione delle regole</vt:lpstr>
      <vt:lpstr>Formula delle tre «C»</vt:lpstr>
      <vt:lpstr>Assunzione di ruolo</vt:lpstr>
      <vt:lpstr>La socializzazione anticipatoria</vt:lpstr>
      <vt:lpstr>Aspettative e desiderio</vt:lpstr>
      <vt:lpstr>Allenamento alla vita indipendente</vt:lpstr>
      <vt:lpstr>Riflessione e lavoro di gruppo</vt:lpstr>
      <vt:lpstr>Allenamento alla vita indipendente</vt:lpstr>
      <vt:lpstr>L’empowerment</vt:lpstr>
      <vt:lpstr>Socializzazione secondaria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silvia.ceccacci@unimc.it</dc:creator>
  <cp:lastModifiedBy>Barbara Alesi</cp:lastModifiedBy>
  <cp:revision>63</cp:revision>
  <dcterms:created xsi:type="dcterms:W3CDTF">2022-11-09T11:37:26Z</dcterms:created>
  <dcterms:modified xsi:type="dcterms:W3CDTF">2024-11-13T14:56:12Z</dcterms:modified>
</cp:coreProperties>
</file>