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4"/>
  </p:notesMasterIdLst>
  <p:sldIdLst>
    <p:sldId id="398" r:id="rId2"/>
    <p:sldId id="393" r:id="rId3"/>
    <p:sldId id="394" r:id="rId4"/>
    <p:sldId id="399" r:id="rId5"/>
    <p:sldId id="400" r:id="rId6"/>
    <p:sldId id="401" r:id="rId7"/>
    <p:sldId id="402" r:id="rId8"/>
    <p:sldId id="403" r:id="rId9"/>
    <p:sldId id="404" r:id="rId10"/>
    <p:sldId id="405" r:id="rId11"/>
    <p:sldId id="406" r:id="rId12"/>
    <p:sldId id="407" r:id="rId13"/>
    <p:sldId id="408" r:id="rId14"/>
    <p:sldId id="409" r:id="rId15"/>
    <p:sldId id="410" r:id="rId16"/>
    <p:sldId id="353" r:id="rId17"/>
    <p:sldId id="334" r:id="rId18"/>
    <p:sldId id="330" r:id="rId19"/>
    <p:sldId id="331" r:id="rId20"/>
    <p:sldId id="336" r:id="rId21"/>
    <p:sldId id="352" r:id="rId22"/>
    <p:sldId id="350" r:id="rId23"/>
    <p:sldId id="411" r:id="rId24"/>
    <p:sldId id="412" r:id="rId25"/>
    <p:sldId id="413" r:id="rId26"/>
    <p:sldId id="414" r:id="rId27"/>
    <p:sldId id="415" r:id="rId28"/>
    <p:sldId id="416" r:id="rId29"/>
    <p:sldId id="417" r:id="rId30"/>
    <p:sldId id="418" r:id="rId31"/>
    <p:sldId id="419" r:id="rId32"/>
    <p:sldId id="420" r:id="rId3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D7A0C5"/>
    <a:srgbClr val="D461C6"/>
    <a:srgbClr val="76376E"/>
    <a:srgbClr val="21294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4843" autoAdjust="0"/>
    <p:restoredTop sz="77742" autoAdjust="0"/>
  </p:normalViewPr>
  <p:slideViewPr>
    <p:cSldViewPr snapToGrid="0">
      <p:cViewPr varScale="1">
        <p:scale>
          <a:sx n="83" d="100"/>
          <a:sy n="83" d="100"/>
        </p:scale>
        <p:origin x="1376" y="1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05A4BDC-4F20-F740-8245-615F9F0DF4BC}" type="doc">
      <dgm:prSet loTypeId="urn:microsoft.com/office/officeart/2005/8/layout/hChevron3" loCatId="" qsTypeId="urn:microsoft.com/office/officeart/2005/8/quickstyle/simple1" qsCatId="simple" csTypeId="urn:microsoft.com/office/officeart/2005/8/colors/colorful1" csCatId="colorful" phldr="1"/>
      <dgm:spPr/>
    </dgm:pt>
    <dgm:pt modelId="{F81DB1FA-6AFB-6F42-A993-AA6C6F9D9464}">
      <dgm:prSet phldrT="[Testo]" custT="1"/>
      <dgm:spPr/>
      <dgm:t>
        <a:bodyPr/>
        <a:lstStyle/>
        <a:p>
          <a:r>
            <a:rPr lang="it-IT" sz="2400" dirty="0"/>
            <a:t>Fase di separazione</a:t>
          </a:r>
        </a:p>
      </dgm:t>
    </dgm:pt>
    <dgm:pt modelId="{3C484757-AEC8-7743-9086-76F41EA10F35}" type="parTrans" cxnId="{4E46AD0D-E6DE-044E-A924-1C0EDCA0ED17}">
      <dgm:prSet/>
      <dgm:spPr/>
      <dgm:t>
        <a:bodyPr/>
        <a:lstStyle/>
        <a:p>
          <a:endParaRPr lang="it-IT"/>
        </a:p>
      </dgm:t>
    </dgm:pt>
    <dgm:pt modelId="{89C6DA6B-09B7-1B4B-8FEE-BCBE08BA0E35}" type="sibTrans" cxnId="{4E46AD0D-E6DE-044E-A924-1C0EDCA0ED17}">
      <dgm:prSet/>
      <dgm:spPr/>
      <dgm:t>
        <a:bodyPr/>
        <a:lstStyle/>
        <a:p>
          <a:endParaRPr lang="it-IT"/>
        </a:p>
      </dgm:t>
    </dgm:pt>
    <dgm:pt modelId="{9ABAF40D-BAB1-A745-B1DF-08AC1A9B29C8}">
      <dgm:prSet phldrT="[Testo]" custT="1"/>
      <dgm:spPr/>
      <dgm:t>
        <a:bodyPr/>
        <a:lstStyle/>
        <a:p>
          <a:r>
            <a:rPr lang="it-IT" sz="2400" dirty="0"/>
            <a:t>Fase liminale </a:t>
          </a:r>
        </a:p>
      </dgm:t>
    </dgm:pt>
    <dgm:pt modelId="{0051ACC8-14CE-2342-93CE-5A19C2B9D81D}" type="parTrans" cxnId="{7B5E65F9-2DBF-9144-B2BB-4D421CF041AA}">
      <dgm:prSet/>
      <dgm:spPr/>
      <dgm:t>
        <a:bodyPr/>
        <a:lstStyle/>
        <a:p>
          <a:endParaRPr lang="it-IT"/>
        </a:p>
      </dgm:t>
    </dgm:pt>
    <dgm:pt modelId="{97273DE4-6824-4A45-B81A-22B975F779C3}" type="sibTrans" cxnId="{7B5E65F9-2DBF-9144-B2BB-4D421CF041AA}">
      <dgm:prSet/>
      <dgm:spPr/>
      <dgm:t>
        <a:bodyPr/>
        <a:lstStyle/>
        <a:p>
          <a:endParaRPr lang="it-IT"/>
        </a:p>
      </dgm:t>
    </dgm:pt>
    <dgm:pt modelId="{F262A089-68BD-594B-8B7D-E09FACEC1EBE}">
      <dgm:prSet phldrT="[Testo]" custT="1"/>
      <dgm:spPr/>
      <dgm:t>
        <a:bodyPr/>
        <a:lstStyle/>
        <a:p>
          <a:r>
            <a:rPr lang="it-IT" sz="2400" dirty="0"/>
            <a:t>Fase di riaggregazione</a:t>
          </a:r>
        </a:p>
      </dgm:t>
    </dgm:pt>
    <dgm:pt modelId="{95FC768E-0050-464F-A03C-7BE4AF1DFF00}" type="parTrans" cxnId="{83A8CCAB-EECF-B646-AB5F-A52C1C82F854}">
      <dgm:prSet/>
      <dgm:spPr/>
      <dgm:t>
        <a:bodyPr/>
        <a:lstStyle/>
        <a:p>
          <a:endParaRPr lang="it-IT"/>
        </a:p>
      </dgm:t>
    </dgm:pt>
    <dgm:pt modelId="{EB597FC0-D548-9049-B069-440BE6951DD7}" type="sibTrans" cxnId="{83A8CCAB-EECF-B646-AB5F-A52C1C82F854}">
      <dgm:prSet/>
      <dgm:spPr/>
      <dgm:t>
        <a:bodyPr/>
        <a:lstStyle/>
        <a:p>
          <a:endParaRPr lang="it-IT"/>
        </a:p>
      </dgm:t>
    </dgm:pt>
    <dgm:pt modelId="{54F78ED7-7386-4C45-BC67-6D0E576CA776}" type="pres">
      <dgm:prSet presAssocID="{105A4BDC-4F20-F740-8245-615F9F0DF4BC}" presName="Name0" presStyleCnt="0">
        <dgm:presLayoutVars>
          <dgm:dir/>
          <dgm:resizeHandles val="exact"/>
        </dgm:presLayoutVars>
      </dgm:prSet>
      <dgm:spPr/>
    </dgm:pt>
    <dgm:pt modelId="{21AD3AAF-28CF-8E41-A87E-9B3DB4AFDA04}" type="pres">
      <dgm:prSet presAssocID="{F81DB1FA-6AFB-6F42-A993-AA6C6F9D9464}" presName="parTxOnly" presStyleLbl="node1" presStyleIdx="0" presStyleCnt="3">
        <dgm:presLayoutVars>
          <dgm:bulletEnabled val="1"/>
        </dgm:presLayoutVars>
      </dgm:prSet>
      <dgm:spPr/>
    </dgm:pt>
    <dgm:pt modelId="{A6E76188-86A4-A54D-B9A5-019513C3456F}" type="pres">
      <dgm:prSet presAssocID="{89C6DA6B-09B7-1B4B-8FEE-BCBE08BA0E35}" presName="parSpace" presStyleCnt="0"/>
      <dgm:spPr/>
    </dgm:pt>
    <dgm:pt modelId="{4EE07B77-2E83-A54E-B969-6A9BDA03F359}" type="pres">
      <dgm:prSet presAssocID="{9ABAF40D-BAB1-A745-B1DF-08AC1A9B29C8}" presName="parTxOnly" presStyleLbl="node1" presStyleIdx="1" presStyleCnt="3">
        <dgm:presLayoutVars>
          <dgm:bulletEnabled val="1"/>
        </dgm:presLayoutVars>
      </dgm:prSet>
      <dgm:spPr/>
    </dgm:pt>
    <dgm:pt modelId="{A5F5CBF0-49E7-3040-9456-1A3417508506}" type="pres">
      <dgm:prSet presAssocID="{97273DE4-6824-4A45-B81A-22B975F779C3}" presName="parSpace" presStyleCnt="0"/>
      <dgm:spPr/>
    </dgm:pt>
    <dgm:pt modelId="{D6026C08-4297-0C48-8218-A3A61D7FF3B7}" type="pres">
      <dgm:prSet presAssocID="{F262A089-68BD-594B-8B7D-E09FACEC1EBE}" presName="parTxOnly" presStyleLbl="node1" presStyleIdx="2" presStyleCnt="3" custScaleX="115924" custScaleY="97044">
        <dgm:presLayoutVars>
          <dgm:bulletEnabled val="1"/>
        </dgm:presLayoutVars>
      </dgm:prSet>
      <dgm:spPr/>
    </dgm:pt>
  </dgm:ptLst>
  <dgm:cxnLst>
    <dgm:cxn modelId="{4E46AD0D-E6DE-044E-A924-1C0EDCA0ED17}" srcId="{105A4BDC-4F20-F740-8245-615F9F0DF4BC}" destId="{F81DB1FA-6AFB-6F42-A993-AA6C6F9D9464}" srcOrd="0" destOrd="0" parTransId="{3C484757-AEC8-7743-9086-76F41EA10F35}" sibTransId="{89C6DA6B-09B7-1B4B-8FEE-BCBE08BA0E35}"/>
    <dgm:cxn modelId="{617E6B5D-41FB-714B-AB91-840E4206395B}" type="presOf" srcId="{9ABAF40D-BAB1-A745-B1DF-08AC1A9B29C8}" destId="{4EE07B77-2E83-A54E-B969-6A9BDA03F359}" srcOrd="0" destOrd="0" presId="urn:microsoft.com/office/officeart/2005/8/layout/hChevron3"/>
    <dgm:cxn modelId="{23AC8561-5C16-4549-B4F8-51922847A955}" type="presOf" srcId="{F262A089-68BD-594B-8B7D-E09FACEC1EBE}" destId="{D6026C08-4297-0C48-8218-A3A61D7FF3B7}" srcOrd="0" destOrd="0" presId="urn:microsoft.com/office/officeart/2005/8/layout/hChevron3"/>
    <dgm:cxn modelId="{F70D3FA4-EE02-E844-9F99-2658B9879260}" type="presOf" srcId="{105A4BDC-4F20-F740-8245-615F9F0DF4BC}" destId="{54F78ED7-7386-4C45-BC67-6D0E576CA776}" srcOrd="0" destOrd="0" presId="urn:microsoft.com/office/officeart/2005/8/layout/hChevron3"/>
    <dgm:cxn modelId="{83A8CCAB-EECF-B646-AB5F-A52C1C82F854}" srcId="{105A4BDC-4F20-F740-8245-615F9F0DF4BC}" destId="{F262A089-68BD-594B-8B7D-E09FACEC1EBE}" srcOrd="2" destOrd="0" parTransId="{95FC768E-0050-464F-A03C-7BE4AF1DFF00}" sibTransId="{EB597FC0-D548-9049-B069-440BE6951DD7}"/>
    <dgm:cxn modelId="{7B5E65F9-2DBF-9144-B2BB-4D421CF041AA}" srcId="{105A4BDC-4F20-F740-8245-615F9F0DF4BC}" destId="{9ABAF40D-BAB1-A745-B1DF-08AC1A9B29C8}" srcOrd="1" destOrd="0" parTransId="{0051ACC8-14CE-2342-93CE-5A19C2B9D81D}" sibTransId="{97273DE4-6824-4A45-B81A-22B975F779C3}"/>
    <dgm:cxn modelId="{197089FE-2D03-E247-9F0F-3E2ABF74BEDD}" type="presOf" srcId="{F81DB1FA-6AFB-6F42-A993-AA6C6F9D9464}" destId="{21AD3AAF-28CF-8E41-A87E-9B3DB4AFDA04}" srcOrd="0" destOrd="0" presId="urn:microsoft.com/office/officeart/2005/8/layout/hChevron3"/>
    <dgm:cxn modelId="{24246D96-6780-4745-8C14-6EE11B53C505}" type="presParOf" srcId="{54F78ED7-7386-4C45-BC67-6D0E576CA776}" destId="{21AD3AAF-28CF-8E41-A87E-9B3DB4AFDA04}" srcOrd="0" destOrd="0" presId="urn:microsoft.com/office/officeart/2005/8/layout/hChevron3"/>
    <dgm:cxn modelId="{7CAA9E9C-94EA-194D-8687-636E594757C5}" type="presParOf" srcId="{54F78ED7-7386-4C45-BC67-6D0E576CA776}" destId="{A6E76188-86A4-A54D-B9A5-019513C3456F}" srcOrd="1" destOrd="0" presId="urn:microsoft.com/office/officeart/2005/8/layout/hChevron3"/>
    <dgm:cxn modelId="{C1F3C0EB-998E-FD40-817E-6A45C277AF59}" type="presParOf" srcId="{54F78ED7-7386-4C45-BC67-6D0E576CA776}" destId="{4EE07B77-2E83-A54E-B969-6A9BDA03F359}" srcOrd="2" destOrd="0" presId="urn:microsoft.com/office/officeart/2005/8/layout/hChevron3"/>
    <dgm:cxn modelId="{D46CDE80-3197-5A46-B23D-7A36354F4478}" type="presParOf" srcId="{54F78ED7-7386-4C45-BC67-6D0E576CA776}" destId="{A5F5CBF0-49E7-3040-9456-1A3417508506}" srcOrd="3" destOrd="0" presId="urn:microsoft.com/office/officeart/2005/8/layout/hChevron3"/>
    <dgm:cxn modelId="{D3C1E653-CB0C-9E4B-AD9F-08CA3CA5726A}" type="presParOf" srcId="{54F78ED7-7386-4C45-BC67-6D0E576CA776}" destId="{D6026C08-4297-0C48-8218-A3A61D7FF3B7}" srcOrd="4" destOrd="0" presId="urn:microsoft.com/office/officeart/2005/8/layout/hChevron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2674813-5945-D34F-A34A-0C9DF8F52ECE}" type="doc">
      <dgm:prSet loTypeId="urn:microsoft.com/office/officeart/2005/8/layout/hChevron3" loCatId="" qsTypeId="urn:microsoft.com/office/officeart/2005/8/quickstyle/simple1" qsCatId="simple" csTypeId="urn:microsoft.com/office/officeart/2005/8/colors/accent1_2" csCatId="accent1" phldr="1"/>
      <dgm:spPr/>
    </dgm:pt>
    <dgm:pt modelId="{5592B8FC-CAC8-3D41-9474-D92537514ADB}">
      <dgm:prSet phldrT="[Testo]"/>
      <dgm:spPr/>
      <dgm:t>
        <a:bodyPr/>
        <a:lstStyle/>
        <a:p>
          <a:r>
            <a:rPr lang="it-IT" dirty="0"/>
            <a:t>Monitorare e supportare l’ingresso nel mondo della scuola</a:t>
          </a:r>
        </a:p>
      </dgm:t>
    </dgm:pt>
    <dgm:pt modelId="{92E2E26E-4B8F-0F43-931E-7E80849E7675}" type="parTrans" cxnId="{67E7DD7B-1A61-154F-B2B0-0247773B7D3D}">
      <dgm:prSet/>
      <dgm:spPr/>
      <dgm:t>
        <a:bodyPr/>
        <a:lstStyle/>
        <a:p>
          <a:endParaRPr lang="it-IT"/>
        </a:p>
      </dgm:t>
    </dgm:pt>
    <dgm:pt modelId="{20305C6A-5175-084C-9EE8-5E61E601B2AC}" type="sibTrans" cxnId="{67E7DD7B-1A61-154F-B2B0-0247773B7D3D}">
      <dgm:prSet/>
      <dgm:spPr/>
      <dgm:t>
        <a:bodyPr/>
        <a:lstStyle/>
        <a:p>
          <a:endParaRPr lang="it-IT"/>
        </a:p>
      </dgm:t>
    </dgm:pt>
    <dgm:pt modelId="{F273AC9F-2A8E-8842-935F-447D3DAAA205}">
      <dgm:prSet phldrT="[Testo]"/>
      <dgm:spPr/>
      <dgm:t>
        <a:bodyPr/>
        <a:lstStyle/>
        <a:p>
          <a:r>
            <a:rPr lang="it-IT" dirty="0"/>
            <a:t>Per la transizione da un livello di istruzione al successivo</a:t>
          </a:r>
        </a:p>
      </dgm:t>
    </dgm:pt>
    <dgm:pt modelId="{3C30332F-4806-8F45-8FB4-FA8E66DA3285}" type="parTrans" cxnId="{08C9943D-B22E-954D-B94B-B484D2C61015}">
      <dgm:prSet/>
      <dgm:spPr/>
      <dgm:t>
        <a:bodyPr/>
        <a:lstStyle/>
        <a:p>
          <a:endParaRPr lang="it-IT"/>
        </a:p>
      </dgm:t>
    </dgm:pt>
    <dgm:pt modelId="{7D118ECC-88C1-4641-BFB8-554F8015BD34}" type="sibTrans" cxnId="{08C9943D-B22E-954D-B94B-B484D2C61015}">
      <dgm:prSet/>
      <dgm:spPr/>
      <dgm:t>
        <a:bodyPr/>
        <a:lstStyle/>
        <a:p>
          <a:endParaRPr lang="it-IT"/>
        </a:p>
      </dgm:t>
    </dgm:pt>
    <dgm:pt modelId="{BB99F27C-BB5F-AF45-8E12-A51D111B3A0A}">
      <dgm:prSet phldrT="[Testo]"/>
      <dgm:spPr/>
      <dgm:t>
        <a:bodyPr/>
        <a:lstStyle/>
        <a:p>
          <a:r>
            <a:rPr lang="it-IT" dirty="0"/>
            <a:t>Per la fase di entrata nel mondo adulto quando termina la scuola</a:t>
          </a:r>
        </a:p>
      </dgm:t>
    </dgm:pt>
    <dgm:pt modelId="{F9F4C330-5F99-B246-8B30-06CAEC7AD535}" type="parTrans" cxnId="{CCE5F097-CD25-704B-B657-153A73A0B632}">
      <dgm:prSet/>
      <dgm:spPr/>
      <dgm:t>
        <a:bodyPr/>
        <a:lstStyle/>
        <a:p>
          <a:endParaRPr lang="it-IT"/>
        </a:p>
      </dgm:t>
    </dgm:pt>
    <dgm:pt modelId="{93F69AC6-5E08-1349-8C78-8A68D06CBD5D}" type="sibTrans" cxnId="{CCE5F097-CD25-704B-B657-153A73A0B632}">
      <dgm:prSet/>
      <dgm:spPr/>
      <dgm:t>
        <a:bodyPr/>
        <a:lstStyle/>
        <a:p>
          <a:endParaRPr lang="it-IT"/>
        </a:p>
      </dgm:t>
    </dgm:pt>
    <dgm:pt modelId="{5AC6DA19-B151-244F-96FA-2709233EBC06}" type="pres">
      <dgm:prSet presAssocID="{02674813-5945-D34F-A34A-0C9DF8F52ECE}" presName="Name0" presStyleCnt="0">
        <dgm:presLayoutVars>
          <dgm:dir/>
          <dgm:resizeHandles val="exact"/>
        </dgm:presLayoutVars>
      </dgm:prSet>
      <dgm:spPr/>
    </dgm:pt>
    <dgm:pt modelId="{A25B25ED-6DC0-D945-981E-8FD2A60CB21A}" type="pres">
      <dgm:prSet presAssocID="{5592B8FC-CAC8-3D41-9474-D92537514ADB}" presName="parTxOnly" presStyleLbl="node1" presStyleIdx="0" presStyleCnt="3">
        <dgm:presLayoutVars>
          <dgm:bulletEnabled val="1"/>
        </dgm:presLayoutVars>
      </dgm:prSet>
      <dgm:spPr/>
    </dgm:pt>
    <dgm:pt modelId="{65268EE6-9136-A944-BBA9-9DAFE1C59C38}" type="pres">
      <dgm:prSet presAssocID="{20305C6A-5175-084C-9EE8-5E61E601B2AC}" presName="parSpace" presStyleCnt="0"/>
      <dgm:spPr/>
    </dgm:pt>
    <dgm:pt modelId="{86150209-40C7-4C45-895E-5D4EB4269672}" type="pres">
      <dgm:prSet presAssocID="{F273AC9F-2A8E-8842-935F-447D3DAAA205}" presName="parTxOnly" presStyleLbl="node1" presStyleIdx="1" presStyleCnt="3">
        <dgm:presLayoutVars>
          <dgm:bulletEnabled val="1"/>
        </dgm:presLayoutVars>
      </dgm:prSet>
      <dgm:spPr/>
    </dgm:pt>
    <dgm:pt modelId="{BE21EB39-09B1-4F4B-8E29-7D603A4EC95B}" type="pres">
      <dgm:prSet presAssocID="{7D118ECC-88C1-4641-BFB8-554F8015BD34}" presName="parSpace" presStyleCnt="0"/>
      <dgm:spPr/>
    </dgm:pt>
    <dgm:pt modelId="{13FE432C-8937-F748-BA16-E4B248611702}" type="pres">
      <dgm:prSet presAssocID="{BB99F27C-BB5F-AF45-8E12-A51D111B3A0A}" presName="parTxOnly" presStyleLbl="node1" presStyleIdx="2" presStyleCnt="3">
        <dgm:presLayoutVars>
          <dgm:bulletEnabled val="1"/>
        </dgm:presLayoutVars>
      </dgm:prSet>
      <dgm:spPr/>
    </dgm:pt>
  </dgm:ptLst>
  <dgm:cxnLst>
    <dgm:cxn modelId="{0D9B8D1E-DC92-2647-B9D9-341FEE9AE77E}" type="presOf" srcId="{02674813-5945-D34F-A34A-0C9DF8F52ECE}" destId="{5AC6DA19-B151-244F-96FA-2709233EBC06}" srcOrd="0" destOrd="0" presId="urn:microsoft.com/office/officeart/2005/8/layout/hChevron3"/>
    <dgm:cxn modelId="{57AE3135-F4F7-214B-B4C5-F706DB93FD88}" type="presOf" srcId="{F273AC9F-2A8E-8842-935F-447D3DAAA205}" destId="{86150209-40C7-4C45-895E-5D4EB4269672}" srcOrd="0" destOrd="0" presId="urn:microsoft.com/office/officeart/2005/8/layout/hChevron3"/>
    <dgm:cxn modelId="{08C9943D-B22E-954D-B94B-B484D2C61015}" srcId="{02674813-5945-D34F-A34A-0C9DF8F52ECE}" destId="{F273AC9F-2A8E-8842-935F-447D3DAAA205}" srcOrd="1" destOrd="0" parTransId="{3C30332F-4806-8F45-8FB4-FA8E66DA3285}" sibTransId="{7D118ECC-88C1-4641-BFB8-554F8015BD34}"/>
    <dgm:cxn modelId="{037D8858-044F-DA4D-996E-E30D2B977D7E}" type="presOf" srcId="{5592B8FC-CAC8-3D41-9474-D92537514ADB}" destId="{A25B25ED-6DC0-D945-981E-8FD2A60CB21A}" srcOrd="0" destOrd="0" presId="urn:microsoft.com/office/officeart/2005/8/layout/hChevron3"/>
    <dgm:cxn modelId="{67E7DD7B-1A61-154F-B2B0-0247773B7D3D}" srcId="{02674813-5945-D34F-A34A-0C9DF8F52ECE}" destId="{5592B8FC-CAC8-3D41-9474-D92537514ADB}" srcOrd="0" destOrd="0" parTransId="{92E2E26E-4B8F-0F43-931E-7E80849E7675}" sibTransId="{20305C6A-5175-084C-9EE8-5E61E601B2AC}"/>
    <dgm:cxn modelId="{CCE5F097-CD25-704B-B657-153A73A0B632}" srcId="{02674813-5945-D34F-A34A-0C9DF8F52ECE}" destId="{BB99F27C-BB5F-AF45-8E12-A51D111B3A0A}" srcOrd="2" destOrd="0" parTransId="{F9F4C330-5F99-B246-8B30-06CAEC7AD535}" sibTransId="{93F69AC6-5E08-1349-8C78-8A68D06CBD5D}"/>
    <dgm:cxn modelId="{C293CAC4-D70C-2543-A7A3-C8BA66808D34}" type="presOf" srcId="{BB99F27C-BB5F-AF45-8E12-A51D111B3A0A}" destId="{13FE432C-8937-F748-BA16-E4B248611702}" srcOrd="0" destOrd="0" presId="urn:microsoft.com/office/officeart/2005/8/layout/hChevron3"/>
    <dgm:cxn modelId="{843703D8-3531-9549-8099-997151FB8731}" type="presParOf" srcId="{5AC6DA19-B151-244F-96FA-2709233EBC06}" destId="{A25B25ED-6DC0-D945-981E-8FD2A60CB21A}" srcOrd="0" destOrd="0" presId="urn:microsoft.com/office/officeart/2005/8/layout/hChevron3"/>
    <dgm:cxn modelId="{B7778124-6C87-B54C-8ADA-2D75FD865755}" type="presParOf" srcId="{5AC6DA19-B151-244F-96FA-2709233EBC06}" destId="{65268EE6-9136-A944-BBA9-9DAFE1C59C38}" srcOrd="1" destOrd="0" presId="urn:microsoft.com/office/officeart/2005/8/layout/hChevron3"/>
    <dgm:cxn modelId="{C9813043-CFC5-0344-8F6B-F4240928F201}" type="presParOf" srcId="{5AC6DA19-B151-244F-96FA-2709233EBC06}" destId="{86150209-40C7-4C45-895E-5D4EB4269672}" srcOrd="2" destOrd="0" presId="urn:microsoft.com/office/officeart/2005/8/layout/hChevron3"/>
    <dgm:cxn modelId="{17A3A8C5-B8D5-FB41-8408-82D953D6D7F4}" type="presParOf" srcId="{5AC6DA19-B151-244F-96FA-2709233EBC06}" destId="{BE21EB39-09B1-4F4B-8E29-7D603A4EC95B}" srcOrd="3" destOrd="0" presId="urn:microsoft.com/office/officeart/2005/8/layout/hChevron3"/>
    <dgm:cxn modelId="{38B2A6DE-3B50-614B-B2CB-3E0BD5EDA220}" type="presParOf" srcId="{5AC6DA19-B151-244F-96FA-2709233EBC06}" destId="{13FE432C-8937-F748-BA16-E4B248611702}" srcOrd="4" destOrd="0" presId="urn:microsoft.com/office/officeart/2005/8/layout/hChevron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1AD3AAF-28CF-8E41-A87E-9B3DB4AFDA04}">
      <dsp:nvSpPr>
        <dsp:cNvPr id="0" name=""/>
        <dsp:cNvSpPr/>
      </dsp:nvSpPr>
      <dsp:spPr>
        <a:xfrm>
          <a:off x="1294" y="476770"/>
          <a:ext cx="2983025" cy="1193210"/>
        </a:xfrm>
        <a:prstGeom prst="homePlate">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64008" rIns="32004" bIns="64008" numCol="1" spcCol="1270" anchor="ctr" anchorCtr="0">
          <a:noAutofit/>
        </a:bodyPr>
        <a:lstStyle/>
        <a:p>
          <a:pPr marL="0" lvl="0" indent="0" algn="ctr" defTabSz="1066800">
            <a:lnSpc>
              <a:spcPct val="90000"/>
            </a:lnSpc>
            <a:spcBef>
              <a:spcPct val="0"/>
            </a:spcBef>
            <a:spcAft>
              <a:spcPct val="35000"/>
            </a:spcAft>
            <a:buNone/>
          </a:pPr>
          <a:r>
            <a:rPr lang="it-IT" sz="2400" kern="1200" dirty="0"/>
            <a:t>Fase di separazione</a:t>
          </a:r>
        </a:p>
      </dsp:txBody>
      <dsp:txXfrm>
        <a:off x="1294" y="476770"/>
        <a:ext cx="2684723" cy="1193210"/>
      </dsp:txXfrm>
    </dsp:sp>
    <dsp:sp modelId="{4EE07B77-2E83-A54E-B969-6A9BDA03F359}">
      <dsp:nvSpPr>
        <dsp:cNvPr id="0" name=""/>
        <dsp:cNvSpPr/>
      </dsp:nvSpPr>
      <dsp:spPr>
        <a:xfrm>
          <a:off x="2387714" y="476770"/>
          <a:ext cx="2983025" cy="1193210"/>
        </a:xfrm>
        <a:prstGeom prst="chevron">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6012" tIns="64008" rIns="32004" bIns="64008" numCol="1" spcCol="1270" anchor="ctr" anchorCtr="0">
          <a:noAutofit/>
        </a:bodyPr>
        <a:lstStyle/>
        <a:p>
          <a:pPr marL="0" lvl="0" indent="0" algn="ctr" defTabSz="1066800">
            <a:lnSpc>
              <a:spcPct val="90000"/>
            </a:lnSpc>
            <a:spcBef>
              <a:spcPct val="0"/>
            </a:spcBef>
            <a:spcAft>
              <a:spcPct val="35000"/>
            </a:spcAft>
            <a:buNone/>
          </a:pPr>
          <a:r>
            <a:rPr lang="it-IT" sz="2400" kern="1200" dirty="0"/>
            <a:t>Fase liminale </a:t>
          </a:r>
        </a:p>
      </dsp:txBody>
      <dsp:txXfrm>
        <a:off x="2984319" y="476770"/>
        <a:ext cx="1789815" cy="1193210"/>
      </dsp:txXfrm>
    </dsp:sp>
    <dsp:sp modelId="{D6026C08-4297-0C48-8218-A3A61D7FF3B7}">
      <dsp:nvSpPr>
        <dsp:cNvPr id="0" name=""/>
        <dsp:cNvSpPr/>
      </dsp:nvSpPr>
      <dsp:spPr>
        <a:xfrm>
          <a:off x="4774135" y="494406"/>
          <a:ext cx="3458042" cy="1157938"/>
        </a:xfrm>
        <a:prstGeom prst="chevron">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6012" tIns="64008" rIns="32004" bIns="64008" numCol="1" spcCol="1270" anchor="ctr" anchorCtr="0">
          <a:noAutofit/>
        </a:bodyPr>
        <a:lstStyle/>
        <a:p>
          <a:pPr marL="0" lvl="0" indent="0" algn="ctr" defTabSz="1066800">
            <a:lnSpc>
              <a:spcPct val="90000"/>
            </a:lnSpc>
            <a:spcBef>
              <a:spcPct val="0"/>
            </a:spcBef>
            <a:spcAft>
              <a:spcPct val="35000"/>
            </a:spcAft>
            <a:buNone/>
          </a:pPr>
          <a:r>
            <a:rPr lang="it-IT" sz="2400" kern="1200" dirty="0"/>
            <a:t>Fase di riaggregazione</a:t>
          </a:r>
        </a:p>
      </dsp:txBody>
      <dsp:txXfrm>
        <a:off x="5353104" y="494406"/>
        <a:ext cx="2300104" cy="1157938"/>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25B25ED-6DC0-D945-981E-8FD2A60CB21A}">
      <dsp:nvSpPr>
        <dsp:cNvPr id="0" name=""/>
        <dsp:cNvSpPr/>
      </dsp:nvSpPr>
      <dsp:spPr>
        <a:xfrm>
          <a:off x="3657" y="1700858"/>
          <a:ext cx="3198386" cy="1279354"/>
        </a:xfrm>
        <a:prstGeom prst="homePlate">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6012" tIns="48006" rIns="24003" bIns="48006" numCol="1" spcCol="1270" anchor="ctr" anchorCtr="0">
          <a:noAutofit/>
        </a:bodyPr>
        <a:lstStyle/>
        <a:p>
          <a:pPr marL="0" lvl="0" indent="0" algn="ctr" defTabSz="800100">
            <a:lnSpc>
              <a:spcPct val="90000"/>
            </a:lnSpc>
            <a:spcBef>
              <a:spcPct val="0"/>
            </a:spcBef>
            <a:spcAft>
              <a:spcPct val="35000"/>
            </a:spcAft>
            <a:buNone/>
          </a:pPr>
          <a:r>
            <a:rPr lang="it-IT" sz="1800" kern="1200" dirty="0"/>
            <a:t>Monitorare e supportare l’ingresso nel mondo della scuola</a:t>
          </a:r>
        </a:p>
      </dsp:txBody>
      <dsp:txXfrm>
        <a:off x="3657" y="1700858"/>
        <a:ext cx="2878548" cy="1279354"/>
      </dsp:txXfrm>
    </dsp:sp>
    <dsp:sp modelId="{86150209-40C7-4C45-895E-5D4EB4269672}">
      <dsp:nvSpPr>
        <dsp:cNvPr id="0" name=""/>
        <dsp:cNvSpPr/>
      </dsp:nvSpPr>
      <dsp:spPr>
        <a:xfrm>
          <a:off x="2562366" y="1700858"/>
          <a:ext cx="3198386" cy="1279354"/>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48006" rIns="24003" bIns="48006" numCol="1" spcCol="1270" anchor="ctr" anchorCtr="0">
          <a:noAutofit/>
        </a:bodyPr>
        <a:lstStyle/>
        <a:p>
          <a:pPr marL="0" lvl="0" indent="0" algn="ctr" defTabSz="800100">
            <a:lnSpc>
              <a:spcPct val="90000"/>
            </a:lnSpc>
            <a:spcBef>
              <a:spcPct val="0"/>
            </a:spcBef>
            <a:spcAft>
              <a:spcPct val="35000"/>
            </a:spcAft>
            <a:buNone/>
          </a:pPr>
          <a:r>
            <a:rPr lang="it-IT" sz="1800" kern="1200" dirty="0"/>
            <a:t>Per la transizione da un livello di istruzione al successivo</a:t>
          </a:r>
        </a:p>
      </dsp:txBody>
      <dsp:txXfrm>
        <a:off x="3202043" y="1700858"/>
        <a:ext cx="1919032" cy="1279354"/>
      </dsp:txXfrm>
    </dsp:sp>
    <dsp:sp modelId="{13FE432C-8937-F748-BA16-E4B248611702}">
      <dsp:nvSpPr>
        <dsp:cNvPr id="0" name=""/>
        <dsp:cNvSpPr/>
      </dsp:nvSpPr>
      <dsp:spPr>
        <a:xfrm>
          <a:off x="5121075" y="1700858"/>
          <a:ext cx="3198386" cy="1279354"/>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72009" tIns="48006" rIns="24003" bIns="48006" numCol="1" spcCol="1270" anchor="ctr" anchorCtr="0">
          <a:noAutofit/>
        </a:bodyPr>
        <a:lstStyle/>
        <a:p>
          <a:pPr marL="0" lvl="0" indent="0" algn="ctr" defTabSz="800100">
            <a:lnSpc>
              <a:spcPct val="90000"/>
            </a:lnSpc>
            <a:spcBef>
              <a:spcPct val="0"/>
            </a:spcBef>
            <a:spcAft>
              <a:spcPct val="35000"/>
            </a:spcAft>
            <a:buNone/>
          </a:pPr>
          <a:r>
            <a:rPr lang="it-IT" sz="1800" kern="1200" dirty="0"/>
            <a:t>Per la fase di entrata nel mondo adulto quando termina la scuola</a:t>
          </a:r>
        </a:p>
      </dsp:txBody>
      <dsp:txXfrm>
        <a:off x="5760752" y="1700858"/>
        <a:ext cx="1919032" cy="1279354"/>
      </dsp:txXfrm>
    </dsp:sp>
  </dsp:spTree>
</dsp:drawing>
</file>

<file path=ppt/diagrams/layout1.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05/8/layout/hChevron3">
  <dgm:title val=""/>
  <dgm:desc val=""/>
  <dgm:catLst>
    <dgm:cat type="process" pri="10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root des" func="maxDepth" op="gte" val="2">
        <dgm:constrLst>
          <dgm:constr type="w" for="ch" forName="parAndChTx" refType="w"/>
          <dgm:constr type="primFontSz" for="ch" ptType="node" op="equ"/>
          <dgm:constr type="w" for="ch" forName="parAndChSpace" refType="w" refFor="ch" refForName="parAndChTx" fact="-0.2"/>
          <dgm:constr type="w" for="ch" ptType="sibTrans" op="equ"/>
        </dgm:constrLst>
        <dgm:ruleLst/>
        <dgm:forEach name="Name6" axis="ch" ptType="node">
          <dgm:layoutNode name="parAndChTx">
            <dgm:varLst>
              <dgm:bulletEnabled val="1"/>
            </dgm:varLst>
            <dgm:alg type="tx"/>
            <dgm:choose name="Name7">
              <dgm:if name="Name8" func="var" arg="dir" op="equ" val="norm">
                <dgm:choose name="Name9">
                  <dgm:if name="Name10" axis="self" ptType="node" func="pos" op="equ" val="1">
                    <dgm:shape xmlns:r="http://schemas.openxmlformats.org/officeDocument/2006/relationships"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4"/>
                    </dgm:constrLst>
                  </dgm:if>
                  <dgm:else name="Name11">
                    <dgm:shape xmlns:r="http://schemas.openxmlformats.org/officeDocument/2006/relationships"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if>
              <dgm:else name="Name12">
                <dgm:choose name="Name13">
                  <dgm:if name="Name14" axis="self" ptType="node" func="pos" op="equ" val="1">
                    <dgm:shape xmlns:r="http://schemas.openxmlformats.org/officeDocument/2006/relationships" rot="180" type="homePlate"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4"/>
                      <dgm:constr type="rMarg" refType="w" fact="0.1"/>
                    </dgm:constrLst>
                  </dgm:if>
                  <dgm:else name="Name15">
                    <dgm:shape xmlns:r="http://schemas.openxmlformats.org/officeDocument/2006/relationships" rot="180" type="chevron" r:blip="">
                      <dgm:adjLst>
                        <dgm:adj idx="1" val="0.25"/>
                      </dgm:adjLst>
                    </dgm:shape>
                    <dgm:presOf axis="desOrSelf" ptType="node"/>
                    <dgm:constrLst>
                      <dgm:constr type="h" refType="w" op="equ" fact="0.8"/>
                      <dgm:constr type="primFontSz" val="65"/>
                      <dgm:constr type="tMarg" refType="primFontSz" fact="0.2"/>
                      <dgm:constr type="bMarg" refType="primFontSz" fact="0.2"/>
                      <dgm:constr type="lMarg" refType="w" fact="0.1"/>
                      <dgm:constr type="rMarg" refType="w" fact="0.1"/>
                    </dgm:constrLst>
                  </dgm:else>
                </dgm:choose>
              </dgm:else>
            </dgm:choose>
            <dgm:ruleLst>
              <dgm:rule type="primFontSz" val="5" fact="NaN" max="NaN"/>
            </dgm:ruleLst>
          </dgm:layoutNode>
          <dgm:forEach name="Name16" axis="followSib" ptType="sibTrans" cnt="1">
            <dgm:layoutNode name="parAndChSpace">
              <dgm:alg type="sp"/>
              <dgm:shape xmlns:r="http://schemas.openxmlformats.org/officeDocument/2006/relationships" r:blip="">
                <dgm:adjLst/>
              </dgm:shape>
              <dgm:presOf/>
              <dgm:constrLst/>
              <dgm:ruleLst/>
            </dgm:layoutNode>
          </dgm:forEach>
        </dgm:forEach>
      </dgm:if>
      <dgm:else name="Name17">
        <dgm:constrLst>
          <dgm:constr type="w" for="ch" forName="parTxOnly" refType="w"/>
          <dgm:constr type="primFontSz" for="ch" ptType="node" op="equ"/>
          <dgm:constr type="w" for="ch" forName="parSpace" refType="w" refFor="ch" refForName="parTxOnly" fact="-0.2"/>
          <dgm:constr type="w" for="ch" ptType="sibTrans" op="equ"/>
        </dgm:constrLst>
        <dgm:ruleLst/>
        <dgm:forEach name="Name18" axis="ch" ptType="node">
          <dgm:layoutNode name="parTxOnly">
            <dgm:varLst>
              <dgm:bulletEnabled val="1"/>
            </dgm:varLst>
            <dgm:alg type="tx"/>
            <dgm:presOf axis="desOrSelf" ptType="node"/>
            <dgm:choose name="Name19">
              <dgm:if name="Name20" func="var" arg="dir" op="equ" val="norm">
                <dgm:choose name="Name21">
                  <dgm:if name="Name22" axis="self" ptType="node" func="pos" op="equ" val="1">
                    <dgm:shape xmlns:r="http://schemas.openxmlformats.org/officeDocument/2006/relationships" type="homePlate" r:blip="">
                      <dgm:adjLst/>
                    </dgm:shape>
                    <dgm:constrLst>
                      <dgm:constr type="h" refType="w" op="equ" fact="0.4"/>
                      <dgm:constr type="primFontSz" val="65"/>
                      <dgm:constr type="tMarg" refType="primFontSz" fact="0.21"/>
                      <dgm:constr type="bMarg" refType="primFontSz" fact="0.21"/>
                      <dgm:constr type="lMarg" refType="primFontSz" fact="0.42"/>
                      <dgm:constr type="rMarg" refType="primFontSz" fact="0.105"/>
                    </dgm:constrLst>
                  </dgm:if>
                  <dgm:else name="Name23">
                    <dgm:shape xmlns:r="http://schemas.openxmlformats.org/officeDocument/2006/relationships" type="chevron" r:blip="">
                      <dgm:adjLst/>
                    </dgm:shape>
                    <dgm:constrLst>
                      <dgm:constr type="h" refType="w" op="equ" fact="0.4"/>
                      <dgm:constr type="primFontSz" val="65"/>
                      <dgm:constr type="tMarg" refType="primFontSz" fact="0.21"/>
                      <dgm:constr type="bMarg" refType="primFontSz" fact="0.21"/>
                      <dgm:constr type="lMarg" refType="primFontSz" fact="0.315"/>
                      <dgm:constr type="rMarg" refType="primFontSz" fact="0.105"/>
                    </dgm:constrLst>
                  </dgm:else>
                </dgm:choose>
              </dgm:if>
              <dgm:else name="Name24">
                <dgm:choose name="Name25">
                  <dgm:if name="Name26" axis="self" ptType="node" func="pos" op="equ" val="1">
                    <dgm:shape xmlns:r="http://schemas.openxmlformats.org/officeDocument/2006/relationships" rot="180" type="homePlate"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42"/>
                    </dgm:constrLst>
                  </dgm:if>
                  <dgm:else name="Name27">
                    <dgm:shape xmlns:r="http://schemas.openxmlformats.org/officeDocument/2006/relationships" rot="180" type="chevron" r:blip="">
                      <dgm:adjLst/>
                    </dgm:shape>
                    <dgm:constrLst>
                      <dgm:constr type="h" refType="w" op="equ" fact="0.4"/>
                      <dgm:constr type="primFontSz" val="65"/>
                      <dgm:constr type="tMarg" refType="primFontSz" fact="0.21"/>
                      <dgm:constr type="bMarg" refType="primFontSz" fact="0.21"/>
                      <dgm:constr type="lMarg" refType="primFontSz" fact="0.105"/>
                      <dgm:constr type="rMarg" refType="primFontSz" fact="0.315"/>
                    </dgm:constrLst>
                  </dgm:else>
                </dgm:choose>
              </dgm:else>
            </dgm:choose>
            <dgm:ruleLst>
              <dgm:rule type="primFontSz" val="5" fact="NaN" max="NaN"/>
            </dgm:ruleLst>
          </dgm:layoutNode>
          <dgm:forEach name="Name28" axis="followSib" ptType="sibTrans" cnt="1">
            <dgm:layoutNode name="par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791EF8E-CC10-4C38-BC8B-30EA90136FB7}" type="datetimeFigureOut">
              <a:rPr lang="en-US" smtClean="0"/>
              <a:t>11/13/24</a:t>
            </a:fld>
            <a:endParaRPr lang="en-US"/>
          </a:p>
        </p:txBody>
      </p:sp>
      <p:sp>
        <p:nvSpPr>
          <p:cNvPr id="4" name="Segnaposto immagine diapositiva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6D9C654-DC74-48E1-8348-E09DDA89A81D}" type="slidenum">
              <a:rPr lang="en-US" smtClean="0"/>
              <a:t>‹N›</a:t>
            </a:fld>
            <a:endParaRPr lang="en-US"/>
          </a:p>
        </p:txBody>
      </p:sp>
    </p:spTree>
    <p:extLst>
      <p:ext uri="{BB962C8B-B14F-4D97-AF65-F5344CB8AC3E}">
        <p14:creationId xmlns:p14="http://schemas.microsoft.com/office/powerpoint/2010/main" val="12848269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8032E7-A7C0-E2B1-10F6-47AC86D62153}"/>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1A46A5E7-37E2-51AB-EC94-9710D852A102}"/>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FB3E7E7D-EDAA-62E0-29E9-A88FDC4C9B37}"/>
              </a:ext>
            </a:extLst>
          </p:cNvPr>
          <p:cNvSpPr>
            <a:spLocks noGrp="1"/>
          </p:cNvSpPr>
          <p:nvPr>
            <p:ph type="body" idx="1"/>
          </p:nvPr>
        </p:nvSpPr>
        <p:spPr/>
        <p:txBody>
          <a:bodyPr/>
          <a:lstStyle/>
          <a:p>
            <a:endParaRPr lang="it-IT" dirty="0"/>
          </a:p>
        </p:txBody>
      </p:sp>
      <p:sp>
        <p:nvSpPr>
          <p:cNvPr id="4" name="Segnaposto numero diapositiva 3">
            <a:extLst>
              <a:ext uri="{FF2B5EF4-FFF2-40B4-BE49-F238E27FC236}">
                <a16:creationId xmlns:a16="http://schemas.microsoft.com/office/drawing/2014/main" id="{DF0C42AA-B296-BAC6-0DEC-5C1240C7AA7A}"/>
              </a:ext>
            </a:extLst>
          </p:cNvPr>
          <p:cNvSpPr>
            <a:spLocks noGrp="1"/>
          </p:cNvSpPr>
          <p:nvPr>
            <p:ph type="sldNum" sz="quarter" idx="5"/>
          </p:nvPr>
        </p:nvSpPr>
        <p:spPr/>
        <p:txBody>
          <a:bodyPr/>
          <a:lstStyle/>
          <a:p>
            <a:fld id="{86D9C654-DC74-48E1-8348-E09DDA89A81D}" type="slidenum">
              <a:rPr lang="en-US" smtClean="0"/>
              <a:t>1</a:t>
            </a:fld>
            <a:endParaRPr lang="en-US"/>
          </a:p>
        </p:txBody>
      </p:sp>
    </p:spTree>
    <p:extLst>
      <p:ext uri="{BB962C8B-B14F-4D97-AF65-F5344CB8AC3E}">
        <p14:creationId xmlns:p14="http://schemas.microsoft.com/office/powerpoint/2010/main" val="385537197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86D9C654-DC74-48E1-8348-E09DDA89A81D}" type="slidenum">
              <a:rPr lang="en-US" smtClean="0"/>
              <a:t>29</a:t>
            </a:fld>
            <a:endParaRPr lang="en-US"/>
          </a:p>
        </p:txBody>
      </p:sp>
    </p:spTree>
    <p:extLst>
      <p:ext uri="{BB962C8B-B14F-4D97-AF65-F5344CB8AC3E}">
        <p14:creationId xmlns:p14="http://schemas.microsoft.com/office/powerpoint/2010/main" val="106688252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dirty="0"/>
              <a:t>La gratificazione prodotta dalla vicinanza deriva dal sentirsi indispensabili per la persona e quindi può arrivare a rappresentare un ostacolo allo sviluppo dell’autonomia della persona. </a:t>
            </a:r>
            <a:br>
              <a:rPr lang="it-IT" dirty="0"/>
            </a:br>
            <a:r>
              <a:rPr lang="it-IT" dirty="0"/>
              <a:t>La gratificazione che deriva dal distanziamento invece produce una soddisfazione che è legata al vedere la persona che si sta aiutando sempre più autonoma, indipendente. </a:t>
            </a:r>
          </a:p>
          <a:p>
            <a:endParaRPr lang="it-IT" dirty="0"/>
          </a:p>
          <a:p>
            <a:r>
              <a:rPr lang="it-IT" dirty="0"/>
              <a:t>Non solo chi è accompagnato ma anche chi accompagna vive il cambiamento dell’asimmetria. L’esito di questo processo di cambiamento dovrebbe portare a un grado di distanziamento tale per cui la persona con disabilità non ha più bisogno della persona che riveste un ruolo educativo. </a:t>
            </a:r>
          </a:p>
        </p:txBody>
      </p:sp>
      <p:sp>
        <p:nvSpPr>
          <p:cNvPr id="4" name="Segnaposto numero diapositiva 3"/>
          <p:cNvSpPr>
            <a:spLocks noGrp="1"/>
          </p:cNvSpPr>
          <p:nvPr>
            <p:ph type="sldNum" sz="quarter" idx="5"/>
          </p:nvPr>
        </p:nvSpPr>
        <p:spPr/>
        <p:txBody>
          <a:bodyPr/>
          <a:lstStyle/>
          <a:p>
            <a:fld id="{86D9C654-DC74-48E1-8348-E09DDA89A81D}" type="slidenum">
              <a:rPr lang="en-US" smtClean="0"/>
              <a:t>31</a:t>
            </a:fld>
            <a:endParaRPr lang="en-US"/>
          </a:p>
        </p:txBody>
      </p:sp>
    </p:spTree>
    <p:extLst>
      <p:ext uri="{BB962C8B-B14F-4D97-AF65-F5344CB8AC3E}">
        <p14:creationId xmlns:p14="http://schemas.microsoft.com/office/powerpoint/2010/main" val="385864634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it-IT" sz="1200" dirty="0"/>
              <a:t>SEPARAZIONE: L’individuo esce </a:t>
            </a:r>
            <a:r>
              <a:rPr lang="it-IT" sz="1200" b="1" dirty="0"/>
              <a:t>temporaneamente</a:t>
            </a:r>
            <a:r>
              <a:rPr lang="it-IT" sz="1200" dirty="0"/>
              <a:t> dal gruppo sociale di appartenenza (famiglia</a:t>
            </a:r>
            <a:r>
              <a:rPr lang="it-IT" dirty="0"/>
              <a:t>)</a:t>
            </a:r>
          </a:p>
          <a:p>
            <a:pPr marL="0" marR="0" lvl="0" indent="0" algn="l" defTabSz="914400" rtl="0" eaLnBrk="1" fontAlgn="auto" latinLnBrk="0" hangingPunct="1">
              <a:lnSpc>
                <a:spcPct val="100000"/>
              </a:lnSpc>
              <a:spcBef>
                <a:spcPts val="0"/>
              </a:spcBef>
              <a:spcAft>
                <a:spcPts val="0"/>
              </a:spcAft>
              <a:buClrTx/>
              <a:buSzTx/>
              <a:buFontTx/>
              <a:buNone/>
              <a:tabLst/>
              <a:defRPr/>
            </a:pPr>
            <a:r>
              <a:rPr lang="it-IT" dirty="0"/>
              <a:t>LIMINALE: </a:t>
            </a:r>
            <a:r>
              <a:rPr lang="it-IT" sz="1200" dirty="0"/>
              <a:t>L’individuo ha abbandonato lo status precedente ma non ha ancora raggiunto quello successivo </a:t>
            </a:r>
            <a:br>
              <a:rPr lang="it-IT" sz="1200" dirty="0"/>
            </a:br>
            <a:r>
              <a:rPr lang="it-IT" sz="1200" dirty="0"/>
              <a:t>RIAGGREGAZIONE: L’individuo rientra, con il nuovo status, nel gruppo di origine</a:t>
            </a:r>
            <a:br>
              <a:rPr lang="it-IT" sz="1200" dirty="0"/>
            </a:br>
            <a:endParaRPr lang="it-IT" sz="1200" dirty="0"/>
          </a:p>
          <a:p>
            <a:pPr marL="0" marR="0" lvl="0" indent="0" algn="l" defTabSz="914400" rtl="0" eaLnBrk="1" fontAlgn="auto" latinLnBrk="0" hangingPunct="1">
              <a:lnSpc>
                <a:spcPct val="100000"/>
              </a:lnSpc>
              <a:spcBef>
                <a:spcPts val="0"/>
              </a:spcBef>
              <a:spcAft>
                <a:spcPts val="0"/>
              </a:spcAft>
              <a:buClrTx/>
              <a:buSzTx/>
              <a:buFontTx/>
              <a:buNone/>
              <a:tabLst/>
              <a:defRPr/>
            </a:pPr>
            <a:r>
              <a:rPr lang="it-IT" sz="1200" dirty="0"/>
              <a:t>Es: Nella leva militare -&gt; fase di separazione (ingresso in caserma ed uscita di casa), fase liminale (permanenza in caserma per il periodo di ferma), fase di riaggregazione (rientro in casa con vesti da adulto forte e formato)</a:t>
            </a:r>
            <a:endParaRPr lang="it-IT" dirty="0"/>
          </a:p>
        </p:txBody>
      </p:sp>
      <p:sp>
        <p:nvSpPr>
          <p:cNvPr id="4" name="Segnaposto numero diapositiva 3"/>
          <p:cNvSpPr>
            <a:spLocks noGrp="1"/>
          </p:cNvSpPr>
          <p:nvPr>
            <p:ph type="sldNum" sz="quarter" idx="5"/>
          </p:nvPr>
        </p:nvSpPr>
        <p:spPr/>
        <p:txBody>
          <a:bodyPr/>
          <a:lstStyle/>
          <a:p>
            <a:fld id="{86D9C654-DC74-48E1-8348-E09DDA89A81D}" type="slidenum">
              <a:rPr lang="en-US" smtClean="0"/>
              <a:t>4</a:t>
            </a:fld>
            <a:endParaRPr lang="en-US"/>
          </a:p>
        </p:txBody>
      </p:sp>
    </p:spTree>
    <p:extLst>
      <p:ext uri="{BB962C8B-B14F-4D97-AF65-F5344CB8AC3E}">
        <p14:creationId xmlns:p14="http://schemas.microsoft.com/office/powerpoint/2010/main" val="45281353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86D9C654-DC74-48E1-8348-E09DDA89A81D}" type="slidenum">
              <a:rPr lang="en-US" smtClean="0"/>
              <a:t>12</a:t>
            </a:fld>
            <a:endParaRPr lang="en-US"/>
          </a:p>
        </p:txBody>
      </p:sp>
    </p:spTree>
    <p:extLst>
      <p:ext uri="{BB962C8B-B14F-4D97-AF65-F5344CB8AC3E}">
        <p14:creationId xmlns:p14="http://schemas.microsoft.com/office/powerpoint/2010/main" val="402444519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86D9C654-DC74-48E1-8348-E09DDA89A81D}" type="slidenum">
              <a:rPr lang="en-US" smtClean="0"/>
              <a:t>13</a:t>
            </a:fld>
            <a:endParaRPr lang="en-US"/>
          </a:p>
        </p:txBody>
      </p:sp>
    </p:spTree>
    <p:extLst>
      <p:ext uri="{BB962C8B-B14F-4D97-AF65-F5344CB8AC3E}">
        <p14:creationId xmlns:p14="http://schemas.microsoft.com/office/powerpoint/2010/main" val="24587527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86D9C654-DC74-48E1-8348-E09DDA89A81D}" type="slidenum">
              <a:rPr lang="en-US" smtClean="0"/>
              <a:t>15</a:t>
            </a:fld>
            <a:endParaRPr lang="en-US"/>
          </a:p>
        </p:txBody>
      </p:sp>
    </p:spTree>
    <p:extLst>
      <p:ext uri="{BB962C8B-B14F-4D97-AF65-F5344CB8AC3E}">
        <p14:creationId xmlns:p14="http://schemas.microsoft.com/office/powerpoint/2010/main" val="18605573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86D9C654-DC74-48E1-8348-E09DDA89A81D}" type="slidenum">
              <a:rPr lang="en-US" smtClean="0"/>
              <a:t>24</a:t>
            </a:fld>
            <a:endParaRPr lang="en-US"/>
          </a:p>
        </p:txBody>
      </p:sp>
    </p:spTree>
    <p:extLst>
      <p:ext uri="{BB962C8B-B14F-4D97-AF65-F5344CB8AC3E}">
        <p14:creationId xmlns:p14="http://schemas.microsoft.com/office/powerpoint/2010/main" val="16833769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dirty="0"/>
              <a:t>Immaginiamo di disporre ciascuna parola dell’acronimo all’estremo di una linea, disponendo all’altro estremo la parola che raffigura il suo contrario. </a:t>
            </a:r>
          </a:p>
        </p:txBody>
      </p:sp>
      <p:sp>
        <p:nvSpPr>
          <p:cNvPr id="4" name="Segnaposto numero diapositiva 3"/>
          <p:cNvSpPr>
            <a:spLocks noGrp="1"/>
          </p:cNvSpPr>
          <p:nvPr>
            <p:ph type="sldNum" sz="quarter" idx="5"/>
          </p:nvPr>
        </p:nvSpPr>
        <p:spPr/>
        <p:txBody>
          <a:bodyPr/>
          <a:lstStyle/>
          <a:p>
            <a:fld id="{86D9C654-DC74-48E1-8348-E09DDA89A81D}" type="slidenum">
              <a:rPr lang="en-US" smtClean="0"/>
              <a:t>25</a:t>
            </a:fld>
            <a:endParaRPr lang="en-US"/>
          </a:p>
        </p:txBody>
      </p:sp>
    </p:spTree>
    <p:extLst>
      <p:ext uri="{BB962C8B-B14F-4D97-AF65-F5344CB8AC3E}">
        <p14:creationId xmlns:p14="http://schemas.microsoft.com/office/powerpoint/2010/main" val="30572393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endParaRPr lang="it-IT" dirty="0"/>
          </a:p>
        </p:txBody>
      </p:sp>
      <p:sp>
        <p:nvSpPr>
          <p:cNvPr id="4" name="Segnaposto numero diapositiva 3"/>
          <p:cNvSpPr>
            <a:spLocks noGrp="1"/>
          </p:cNvSpPr>
          <p:nvPr>
            <p:ph type="sldNum" sz="quarter" idx="5"/>
          </p:nvPr>
        </p:nvSpPr>
        <p:spPr/>
        <p:txBody>
          <a:bodyPr/>
          <a:lstStyle/>
          <a:p>
            <a:fld id="{86D9C654-DC74-48E1-8348-E09DDA89A81D}" type="slidenum">
              <a:rPr lang="en-US" smtClean="0"/>
              <a:t>26</a:t>
            </a:fld>
            <a:endParaRPr lang="en-US"/>
          </a:p>
        </p:txBody>
      </p:sp>
    </p:spTree>
    <p:extLst>
      <p:ext uri="{BB962C8B-B14F-4D97-AF65-F5344CB8AC3E}">
        <p14:creationId xmlns:p14="http://schemas.microsoft.com/office/powerpoint/2010/main" val="281129457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p:sp>
      <p:sp>
        <p:nvSpPr>
          <p:cNvPr id="3" name="Segnaposto note 2"/>
          <p:cNvSpPr>
            <a:spLocks noGrp="1"/>
          </p:cNvSpPr>
          <p:nvPr>
            <p:ph type="body" idx="1"/>
          </p:nvPr>
        </p:nvSpPr>
        <p:spPr/>
        <p:txBody>
          <a:bodyPr/>
          <a:lstStyle/>
          <a:p>
            <a:r>
              <a:rPr lang="it-IT" sz="1200" dirty="0"/>
              <a:t>E’ il divenire capaci di attendere attivamente il raggiungimento del proprio desiderio</a:t>
            </a:r>
            <a:endParaRPr lang="it-IT" dirty="0"/>
          </a:p>
        </p:txBody>
      </p:sp>
      <p:sp>
        <p:nvSpPr>
          <p:cNvPr id="4" name="Segnaposto numero diapositiva 3"/>
          <p:cNvSpPr>
            <a:spLocks noGrp="1"/>
          </p:cNvSpPr>
          <p:nvPr>
            <p:ph type="sldNum" sz="quarter" idx="5"/>
          </p:nvPr>
        </p:nvSpPr>
        <p:spPr/>
        <p:txBody>
          <a:bodyPr/>
          <a:lstStyle/>
          <a:p>
            <a:fld id="{86D9C654-DC74-48E1-8348-E09DDA89A81D}" type="slidenum">
              <a:rPr lang="en-US" smtClean="0"/>
              <a:t>28</a:t>
            </a:fld>
            <a:endParaRPr lang="en-US"/>
          </a:p>
        </p:txBody>
      </p:sp>
    </p:spTree>
    <p:extLst>
      <p:ext uri="{BB962C8B-B14F-4D97-AF65-F5344CB8AC3E}">
        <p14:creationId xmlns:p14="http://schemas.microsoft.com/office/powerpoint/2010/main" val="2658558414"/>
      </p:ext>
    </p:extLst>
  </p:cSld>
  <p:clrMapOvr>
    <a:masterClrMapping/>
  </p:clrMapOvr>
</p:notes>
</file>

<file path=ppt/slideLayouts/_rels/slideLayout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1.pn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Diapositiva titolo">
    <p:spTree>
      <p:nvGrpSpPr>
        <p:cNvPr id="1" name=""/>
        <p:cNvGrpSpPr/>
        <p:nvPr/>
      </p:nvGrpSpPr>
      <p:grpSpPr>
        <a:xfrm>
          <a:off x="0" y="0"/>
          <a:ext cx="0" cy="0"/>
          <a:chOff x="0" y="0"/>
          <a:chExt cx="0" cy="0"/>
        </a:xfrm>
      </p:grpSpPr>
      <p:pic>
        <p:nvPicPr>
          <p:cNvPr id="9" name="Picture 2" descr="Università degli studi di Macerata">
            <a:extLst>
              <a:ext uri="{FF2B5EF4-FFF2-40B4-BE49-F238E27FC236}">
                <a16:creationId xmlns:a16="http://schemas.microsoft.com/office/drawing/2014/main" id="{24A7F2A7-B1F6-9DEE-7007-9046C277E715}"/>
              </a:ext>
            </a:extLst>
          </p:cNvPr>
          <p:cNvPicPr>
            <a:picLocks noChangeAspect="1" noChangeArrowheads="1"/>
          </p:cNvPicPr>
          <p:nvPr userDrawn="1"/>
        </p:nvPicPr>
        <p:blipFill rotWithShape="1">
          <a:blip r:embed="rId2">
            <a:biLevel thresh="50000"/>
            <a:extLst>
              <a:ext uri="{BEBA8EAE-BF5A-486C-A8C5-ECC9F3942E4B}">
                <a14:imgProps xmlns:a14="http://schemas.microsoft.com/office/drawing/2010/main">
                  <a14:imgLayer r:embed="rId3">
                    <a14:imgEffect>
                      <a14:sharpenSoften amount="50000"/>
                    </a14:imgEffect>
                    <a14:imgEffect>
                      <a14:colorTemperature colorTemp="1500"/>
                    </a14:imgEffect>
                    <a14:imgEffect>
                      <a14:saturation sat="0"/>
                    </a14:imgEffect>
                  </a14:imgLayer>
                </a14:imgProps>
              </a:ext>
              <a:ext uri="{28A0092B-C50C-407E-A947-70E740481C1C}">
                <a14:useLocalDpi xmlns:a14="http://schemas.microsoft.com/office/drawing/2010/main" val="0"/>
              </a:ext>
            </a:extLst>
          </a:blip>
          <a:srcRect b="25865"/>
          <a:stretch/>
        </p:blipFill>
        <p:spPr bwMode="auto">
          <a:xfrm>
            <a:off x="7913836" y="6520404"/>
            <a:ext cx="1154827" cy="328552"/>
          </a:xfrm>
          <a:prstGeom prst="rect">
            <a:avLst/>
          </a:prstGeom>
          <a:noFill/>
          <a:extLst>
            <a:ext uri="{909E8E84-426E-40DD-AFC4-6F175D3DCCD1}">
              <a14:hiddenFill xmlns:a14="http://schemas.microsoft.com/office/drawing/2010/main">
                <a:solidFill>
                  <a:srgbClr val="FFFFFF"/>
                </a:solidFill>
              </a14:hiddenFill>
            </a:ext>
          </a:extLst>
        </p:spPr>
      </p:pic>
      <p:sp>
        <p:nvSpPr>
          <p:cNvPr id="10" name="Rettangolo 9">
            <a:extLst>
              <a:ext uri="{FF2B5EF4-FFF2-40B4-BE49-F238E27FC236}">
                <a16:creationId xmlns:a16="http://schemas.microsoft.com/office/drawing/2014/main" id="{66CB3697-2F9A-DEE8-23AF-AA4782E73CA4}"/>
              </a:ext>
            </a:extLst>
          </p:cNvPr>
          <p:cNvSpPr/>
          <p:nvPr userDrawn="1"/>
        </p:nvSpPr>
        <p:spPr bwMode="ltGray">
          <a:xfrm>
            <a:off x="-2" y="-27921"/>
            <a:ext cx="9144002" cy="5786547"/>
          </a:xfrm>
          <a:prstGeom prst="rect">
            <a:avLst/>
          </a:prstGeom>
          <a:solidFill>
            <a:srgbClr val="76376E"/>
          </a:solidFill>
          <a:ln w="9525" cap="flat" cmpd="sng" algn="ctr">
            <a:noFill/>
            <a:prstDash val="solid"/>
          </a:ln>
          <a:effectLst/>
        </p:spPr>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it-IT" sz="1800" b="0" i="0" u="none" strike="noStrike" kern="0" cap="none" spc="0" normalizeH="0" baseline="0" dirty="0">
              <a:ln>
                <a:noFill/>
              </a:ln>
              <a:solidFill>
                <a:prstClr val="white"/>
              </a:solidFill>
              <a:effectLst/>
              <a:uLnTx/>
              <a:uFillTx/>
              <a:latin typeface="Euphemia"/>
              <a:ea typeface="+mn-ea"/>
              <a:cs typeface="+mn-cs"/>
            </a:endParaRPr>
          </a:p>
        </p:txBody>
      </p:sp>
      <p:pic>
        <p:nvPicPr>
          <p:cNvPr id="11" name="Picture 2" descr="Università degli studi di Macerata">
            <a:extLst>
              <a:ext uri="{FF2B5EF4-FFF2-40B4-BE49-F238E27FC236}">
                <a16:creationId xmlns:a16="http://schemas.microsoft.com/office/drawing/2014/main" id="{D8189CAB-BFFF-B2AF-9EC5-B1853E5439E8}"/>
              </a:ext>
            </a:extLst>
          </p:cNvPr>
          <p:cNvPicPr>
            <a:picLocks noChangeAspect="1" noChangeArrowheads="1"/>
          </p:cNvPicPr>
          <p:nvPr userDrawn="1"/>
        </p:nvPicPr>
        <p:blipFill rotWithShape="1">
          <a:blip r:embed="rId4">
            <a:biLevel thresh="50000"/>
            <a:extLst>
              <a:ext uri="{BEBA8EAE-BF5A-486C-A8C5-ECC9F3942E4B}">
                <a14:imgProps xmlns:a14="http://schemas.microsoft.com/office/drawing/2010/main">
                  <a14:imgLayer r:embed="rId3">
                    <a14:imgEffect>
                      <a14:sharpenSoften amount="50000"/>
                    </a14:imgEffect>
                    <a14:imgEffect>
                      <a14:colorTemperature colorTemp="1500"/>
                    </a14:imgEffect>
                    <a14:imgEffect>
                      <a14:saturation sat="33000"/>
                    </a14:imgEffect>
                  </a14:imgLayer>
                </a14:imgProps>
              </a:ext>
              <a:ext uri="{28A0092B-C50C-407E-A947-70E740481C1C}">
                <a14:useLocalDpi xmlns:a14="http://schemas.microsoft.com/office/drawing/2010/main" val="0"/>
              </a:ext>
            </a:extLst>
          </a:blip>
          <a:srcRect b="32482"/>
          <a:stretch/>
        </p:blipFill>
        <p:spPr bwMode="auto">
          <a:xfrm>
            <a:off x="253686" y="6053396"/>
            <a:ext cx="2108366" cy="546302"/>
          </a:xfrm>
          <a:prstGeom prst="rect">
            <a:avLst/>
          </a:prstGeom>
          <a:noFill/>
          <a:extLst>
            <a:ext uri="{909E8E84-426E-40DD-AFC4-6F175D3DCCD1}">
              <a14:hiddenFill xmlns:a14="http://schemas.microsoft.com/office/drawing/2010/main">
                <a:solidFill>
                  <a:srgbClr val="FFFFFF"/>
                </a:solidFill>
              </a14:hiddenFill>
            </a:ext>
          </a:extLst>
        </p:spPr>
      </p:pic>
      <p:sp>
        <p:nvSpPr>
          <p:cNvPr id="12" name="CasellaDiTesto 11">
            <a:extLst>
              <a:ext uri="{FF2B5EF4-FFF2-40B4-BE49-F238E27FC236}">
                <a16:creationId xmlns:a16="http://schemas.microsoft.com/office/drawing/2014/main" id="{49D33A82-A970-93B2-0E5A-3FAF5E45BD89}"/>
              </a:ext>
            </a:extLst>
          </p:cNvPr>
          <p:cNvSpPr txBox="1"/>
          <p:nvPr userDrawn="1"/>
        </p:nvSpPr>
        <p:spPr>
          <a:xfrm>
            <a:off x="4737183" y="5895660"/>
            <a:ext cx="4406818" cy="861774"/>
          </a:xfrm>
          <a:prstGeom prst="rect">
            <a:avLst/>
          </a:prstGeom>
          <a:noFill/>
        </p:spPr>
        <p:txBody>
          <a:bodyPr wrap="square" rtlCol="0">
            <a:spAutoFit/>
          </a:bodyPr>
          <a:lstStyle/>
          <a:p>
            <a:r>
              <a:rPr lang="en-US" sz="1400" dirty="0">
                <a:solidFill>
                  <a:schemeClr val="tx1"/>
                </a:solidFill>
                <a:latin typeface="Raleway" pitchFamily="2" charset="0"/>
              </a:rPr>
              <a:t>DIPARTIMENTO DI</a:t>
            </a:r>
          </a:p>
          <a:p>
            <a:r>
              <a:rPr lang="en-US" sz="1800" b="1" dirty="0">
                <a:solidFill>
                  <a:srgbClr val="76376E"/>
                </a:solidFill>
                <a:latin typeface="Raleway" pitchFamily="2" charset="0"/>
              </a:rPr>
              <a:t>SCIENZE DELLA FORMAZIONE,</a:t>
            </a:r>
          </a:p>
          <a:p>
            <a:r>
              <a:rPr lang="en-US" sz="1800" b="1" dirty="0">
                <a:solidFill>
                  <a:srgbClr val="76376E"/>
                </a:solidFill>
                <a:latin typeface="Raleway" pitchFamily="2" charset="0"/>
              </a:rPr>
              <a:t>DEI BENI CULTURALI E DEL TURISMO</a:t>
            </a:r>
          </a:p>
        </p:txBody>
      </p:sp>
      <p:sp>
        <p:nvSpPr>
          <p:cNvPr id="16" name="Text Box 18">
            <a:extLst>
              <a:ext uri="{FF2B5EF4-FFF2-40B4-BE49-F238E27FC236}">
                <a16:creationId xmlns:a16="http://schemas.microsoft.com/office/drawing/2014/main" id="{0DF560D4-1155-21A9-6F30-A280E5320A1F}"/>
              </a:ext>
            </a:extLst>
          </p:cNvPr>
          <p:cNvSpPr txBox="1">
            <a:spLocks noChangeArrowheads="1"/>
          </p:cNvSpPr>
          <p:nvPr userDrawn="1"/>
        </p:nvSpPr>
        <p:spPr bwMode="auto">
          <a:xfrm>
            <a:off x="0" y="395288"/>
            <a:ext cx="9144000" cy="2277547"/>
          </a:xfrm>
          <a:prstGeom prst="rect">
            <a:avLst/>
          </a:prstGeom>
          <a:noFill/>
          <a:ln w="9525">
            <a:noFill/>
            <a:miter lim="800000"/>
            <a:headEnd/>
            <a:tailEnd/>
          </a:ln>
          <a:effectLst/>
        </p:spPr>
        <p:txBody>
          <a:bodyPr>
            <a:spAutoFit/>
          </a:bodyPr>
          <a:lstStyle>
            <a:lvl1pPr eaLnBrk="0" hangingPunct="0">
              <a:defRPr sz="2400">
                <a:solidFill>
                  <a:schemeClr val="tx1"/>
                </a:solidFill>
                <a:latin typeface="Times New Roman" charset="0"/>
                <a:ea typeface="ＭＳ Ｐゴシック" charset="-128"/>
              </a:defRPr>
            </a:lvl1pPr>
            <a:lvl2pPr marL="37931725" indent="-37474525" eaLnBrk="0" hangingPunct="0">
              <a:defRPr sz="2400">
                <a:solidFill>
                  <a:schemeClr val="tx1"/>
                </a:solidFill>
                <a:latin typeface="Times New Roman" charset="0"/>
                <a:ea typeface="ＭＳ Ｐゴシック" charset="-128"/>
              </a:defRPr>
            </a:lvl2pPr>
            <a:lvl3pPr eaLnBrk="0" hangingPunct="0">
              <a:defRPr sz="2400">
                <a:solidFill>
                  <a:schemeClr val="tx1"/>
                </a:solidFill>
                <a:latin typeface="Times New Roman" charset="0"/>
                <a:ea typeface="ＭＳ Ｐゴシック" charset="-128"/>
              </a:defRPr>
            </a:lvl3pPr>
            <a:lvl4pPr eaLnBrk="0" hangingPunct="0">
              <a:defRPr sz="2400">
                <a:solidFill>
                  <a:schemeClr val="tx1"/>
                </a:solidFill>
                <a:latin typeface="Times New Roman" charset="0"/>
                <a:ea typeface="ＭＳ Ｐゴシック" charset="-128"/>
              </a:defRPr>
            </a:lvl4pPr>
            <a:lvl5pPr eaLnBrk="0" hangingPunct="0">
              <a:defRPr sz="2400">
                <a:solidFill>
                  <a:schemeClr val="tx1"/>
                </a:solidFill>
                <a:latin typeface="Times New Roman" charset="0"/>
                <a:ea typeface="ＭＳ Ｐゴシック" charset="-128"/>
              </a:defRPr>
            </a:lvl5pPr>
            <a:lvl6pPr marL="457200" eaLnBrk="0" fontAlgn="base" hangingPunct="0">
              <a:spcBef>
                <a:spcPct val="0"/>
              </a:spcBef>
              <a:spcAft>
                <a:spcPct val="0"/>
              </a:spcAft>
              <a:defRPr sz="2400">
                <a:solidFill>
                  <a:schemeClr val="tx1"/>
                </a:solidFill>
                <a:latin typeface="Times New Roman" charset="0"/>
                <a:ea typeface="ＭＳ Ｐゴシック" charset="-128"/>
              </a:defRPr>
            </a:lvl6pPr>
            <a:lvl7pPr marL="914400" eaLnBrk="0" fontAlgn="base" hangingPunct="0">
              <a:spcBef>
                <a:spcPct val="0"/>
              </a:spcBef>
              <a:spcAft>
                <a:spcPct val="0"/>
              </a:spcAft>
              <a:defRPr sz="2400">
                <a:solidFill>
                  <a:schemeClr val="tx1"/>
                </a:solidFill>
                <a:latin typeface="Times New Roman" charset="0"/>
                <a:ea typeface="ＭＳ Ｐゴシック" charset="-128"/>
              </a:defRPr>
            </a:lvl7pPr>
            <a:lvl8pPr marL="1371600" eaLnBrk="0" fontAlgn="base" hangingPunct="0">
              <a:spcBef>
                <a:spcPct val="0"/>
              </a:spcBef>
              <a:spcAft>
                <a:spcPct val="0"/>
              </a:spcAft>
              <a:defRPr sz="2400">
                <a:solidFill>
                  <a:schemeClr val="tx1"/>
                </a:solidFill>
                <a:latin typeface="Times New Roman" charset="0"/>
                <a:ea typeface="ＭＳ Ｐゴシック" charset="-128"/>
              </a:defRPr>
            </a:lvl8pPr>
            <a:lvl9pPr marL="1828800" eaLnBrk="0" fontAlgn="base" hangingPunct="0">
              <a:spcBef>
                <a:spcPct val="0"/>
              </a:spcBef>
              <a:spcAft>
                <a:spcPct val="0"/>
              </a:spcAft>
              <a:defRPr sz="2400">
                <a:solidFill>
                  <a:schemeClr val="tx1"/>
                </a:solidFill>
                <a:latin typeface="Times New Roman" charset="0"/>
                <a:ea typeface="ＭＳ Ｐゴシック" charset="-128"/>
              </a:defRPr>
            </a:lvl9pPr>
          </a:lstStyle>
          <a:p>
            <a:pPr algn="ctr" eaLnBrk="1" hangingPunct="1">
              <a:defRPr/>
            </a:pPr>
            <a:r>
              <a:rPr lang="it-IT" altLang="x-none" sz="1600" b="1" dirty="0">
                <a:solidFill>
                  <a:schemeClr val="bg1"/>
                </a:solidFill>
                <a:latin typeface="Raleway" pitchFamily="2" charset="0"/>
                <a:ea typeface="Lato" charset="0"/>
                <a:cs typeface="Lato" charset="0"/>
              </a:rPr>
              <a:t>Dipartimento di Scienze della Formazione, dei Beni Culturali e del Turismo</a:t>
            </a:r>
            <a:endParaRPr lang="it-IT" altLang="x-none" sz="1800" b="1" dirty="0">
              <a:solidFill>
                <a:schemeClr val="bg1"/>
              </a:solidFill>
              <a:latin typeface="Raleway" pitchFamily="2" charset="0"/>
              <a:ea typeface="Lato" charset="0"/>
              <a:cs typeface="Lato" charset="0"/>
            </a:endParaRPr>
          </a:p>
          <a:p>
            <a:pPr algn="ctr" eaLnBrk="1" hangingPunct="1">
              <a:defRPr/>
            </a:pPr>
            <a:endParaRPr lang="it-IT" altLang="x-none" sz="1800" b="0" dirty="0">
              <a:solidFill>
                <a:schemeClr val="bg1"/>
              </a:solidFill>
              <a:latin typeface="Lato" charset="0"/>
              <a:ea typeface="Lato" charset="0"/>
              <a:cs typeface="Lato" charset="0"/>
            </a:endParaRPr>
          </a:p>
          <a:p>
            <a:pPr algn="ctr" eaLnBrk="1" hangingPunct="1">
              <a:spcAft>
                <a:spcPts val="600"/>
              </a:spcAft>
              <a:defRPr/>
            </a:pPr>
            <a:r>
              <a:rPr lang="it-IT" altLang="x-none" sz="1600" b="0" dirty="0">
                <a:solidFill>
                  <a:schemeClr val="bg1"/>
                </a:solidFill>
                <a:latin typeface="Raleway" pitchFamily="2" charset="0"/>
                <a:ea typeface="Lato" charset="0"/>
                <a:cs typeface="Lato" charset="0"/>
              </a:rPr>
              <a:t>Corso di Dottorato in </a:t>
            </a:r>
          </a:p>
          <a:p>
            <a:pPr algn="ctr" eaLnBrk="1" hangingPunct="1">
              <a:spcBef>
                <a:spcPts val="600"/>
              </a:spcBef>
              <a:spcAft>
                <a:spcPts val="0"/>
              </a:spcAft>
              <a:defRPr/>
            </a:pPr>
            <a:r>
              <a:rPr lang="it-IT" altLang="x-none" sz="2400" b="1" cap="all" baseline="0" dirty="0">
                <a:solidFill>
                  <a:schemeClr val="bg1"/>
                </a:solidFill>
                <a:latin typeface="Raleway" pitchFamily="2" charset="0"/>
                <a:ea typeface="Lato" charset="0"/>
                <a:cs typeface="Lato" charset="0"/>
              </a:rPr>
              <a:t>Formazione</a:t>
            </a:r>
          </a:p>
          <a:p>
            <a:pPr algn="ctr" eaLnBrk="1" hangingPunct="1">
              <a:spcBef>
                <a:spcPts val="600"/>
              </a:spcBef>
              <a:spcAft>
                <a:spcPts val="0"/>
              </a:spcAft>
              <a:defRPr/>
            </a:pPr>
            <a:r>
              <a:rPr lang="it-IT" altLang="x-none" sz="2400" b="1" cap="all" baseline="0" dirty="0">
                <a:solidFill>
                  <a:schemeClr val="bg1"/>
                </a:solidFill>
                <a:latin typeface="Raleway" pitchFamily="2" charset="0"/>
                <a:ea typeface="Lato" charset="0"/>
                <a:cs typeface="Lato" charset="0"/>
              </a:rPr>
              <a:t>Patrimonio Culturale e Territori</a:t>
            </a:r>
          </a:p>
          <a:p>
            <a:pPr algn="ctr" eaLnBrk="1" hangingPunct="1">
              <a:spcBef>
                <a:spcPts val="1200"/>
              </a:spcBef>
              <a:spcAft>
                <a:spcPts val="0"/>
              </a:spcAft>
              <a:defRPr/>
            </a:pPr>
            <a:r>
              <a:rPr lang="it-IT" altLang="x-none" sz="1800" b="1" cap="none" baseline="0" dirty="0">
                <a:solidFill>
                  <a:schemeClr val="bg1"/>
                </a:solidFill>
                <a:latin typeface="Raleway" pitchFamily="2" charset="0"/>
                <a:ea typeface="Lato" charset="0"/>
                <a:cs typeface="Lato" charset="0"/>
              </a:rPr>
              <a:t> </a:t>
            </a:r>
          </a:p>
        </p:txBody>
      </p:sp>
      <p:sp>
        <p:nvSpPr>
          <p:cNvPr id="4" name="Rectangle 12">
            <a:extLst>
              <a:ext uri="{FF2B5EF4-FFF2-40B4-BE49-F238E27FC236}">
                <a16:creationId xmlns:a16="http://schemas.microsoft.com/office/drawing/2014/main" id="{E2B2AE73-A495-7A05-203C-FC781C1D826A}"/>
              </a:ext>
            </a:extLst>
          </p:cNvPr>
          <p:cNvSpPr txBox="1">
            <a:spLocks noChangeArrowheads="1"/>
          </p:cNvSpPr>
          <p:nvPr userDrawn="1"/>
        </p:nvSpPr>
        <p:spPr>
          <a:xfrm>
            <a:off x="0" y="2808096"/>
            <a:ext cx="9144000" cy="2461917"/>
          </a:xfrm>
          <a:prstGeom prst="rect">
            <a:avLst/>
          </a:prstGeom>
          <a:solidFill>
            <a:schemeClr val="bg1"/>
          </a:solidFill>
        </p:spPr>
        <p:txBody>
          <a:bodyPr rtlCol="0" anchor="ctr">
            <a:normAutofit/>
          </a:bodyPr>
          <a:lstStyle>
            <a:lvl1pPr algn="ctr"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0000"/>
              </a:lnSpc>
              <a:spcBef>
                <a:spcPts val="1800"/>
              </a:spcBef>
              <a:spcAft>
                <a:spcPts val="1800"/>
              </a:spcAft>
              <a:defRPr/>
            </a:pPr>
            <a:endParaRPr lang="en-US" altLang="x-none" sz="3600" b="1" dirty="0">
              <a:solidFill>
                <a:schemeClr val="tx1"/>
              </a:solidFill>
              <a:latin typeface="Raleway" pitchFamily="2" charset="0"/>
              <a:ea typeface="Lato" charset="0"/>
              <a:cs typeface="Lato" charset="0"/>
            </a:endParaRPr>
          </a:p>
        </p:txBody>
      </p:sp>
      <p:sp>
        <p:nvSpPr>
          <p:cNvPr id="3" name="Segnaposto testo 2">
            <a:extLst>
              <a:ext uri="{FF2B5EF4-FFF2-40B4-BE49-F238E27FC236}">
                <a16:creationId xmlns:a16="http://schemas.microsoft.com/office/drawing/2014/main" id="{7DFD7A0C-C45A-4704-5C9E-A7F34F5AEE25}"/>
              </a:ext>
            </a:extLst>
          </p:cNvPr>
          <p:cNvSpPr>
            <a:spLocks noGrp="1"/>
          </p:cNvSpPr>
          <p:nvPr>
            <p:ph type="body" sz="quarter" idx="10" hasCustomPrompt="1"/>
          </p:nvPr>
        </p:nvSpPr>
        <p:spPr>
          <a:xfrm>
            <a:off x="0" y="2808287"/>
            <a:ext cx="9144000" cy="1651323"/>
          </a:xfrm>
        </p:spPr>
        <p:txBody>
          <a:bodyPr anchor="ctr">
            <a:normAutofit/>
          </a:bodyPr>
          <a:lstStyle>
            <a:lvl1pPr marL="0" indent="0" algn="ctr">
              <a:buNone/>
              <a:defRPr sz="3200" b="1">
                <a:latin typeface="Raleway" pitchFamily="2" charset="0"/>
              </a:defRPr>
            </a:lvl1pPr>
            <a:lvl2pPr marL="457200" indent="0">
              <a:buNone/>
              <a:defRPr/>
            </a:lvl2pPr>
            <a:lvl3pPr marL="914400" indent="0">
              <a:buNone/>
              <a:defRPr/>
            </a:lvl3pPr>
            <a:lvl4pPr marL="1371600" indent="0">
              <a:buNone/>
              <a:defRPr/>
            </a:lvl4pPr>
            <a:lvl5pPr marL="1828800" indent="0">
              <a:buNone/>
              <a:defRPr/>
            </a:lvl5pPr>
          </a:lstStyle>
          <a:p>
            <a:pPr lvl="0"/>
            <a:r>
              <a:rPr lang="it-IT" dirty="0"/>
              <a:t>Titolo della Ricerca</a:t>
            </a:r>
          </a:p>
        </p:txBody>
      </p:sp>
      <p:sp>
        <p:nvSpPr>
          <p:cNvPr id="7" name="Segnaposto testo 6">
            <a:extLst>
              <a:ext uri="{FF2B5EF4-FFF2-40B4-BE49-F238E27FC236}">
                <a16:creationId xmlns:a16="http://schemas.microsoft.com/office/drawing/2014/main" id="{1AFE1B1A-18A1-17DD-39AE-FF74724551E3}"/>
              </a:ext>
            </a:extLst>
          </p:cNvPr>
          <p:cNvSpPr>
            <a:spLocks noGrp="1"/>
          </p:cNvSpPr>
          <p:nvPr>
            <p:ph type="body" sz="quarter" idx="11" hasCustomPrompt="1"/>
          </p:nvPr>
        </p:nvSpPr>
        <p:spPr>
          <a:xfrm>
            <a:off x="0" y="4459288"/>
            <a:ext cx="9144000" cy="808037"/>
          </a:xfrm>
        </p:spPr>
        <p:txBody>
          <a:bodyPr anchor="ctr">
            <a:normAutofit/>
          </a:bodyPr>
          <a:lstStyle>
            <a:lvl1pPr marL="0" indent="0" algn="ctr">
              <a:buNone/>
              <a:defRPr sz="2000" b="0">
                <a:latin typeface="Raleway" pitchFamily="2" charset="0"/>
              </a:defRPr>
            </a:lvl1pPr>
            <a:lvl2pPr marL="457200" indent="0">
              <a:buNone/>
              <a:defRPr/>
            </a:lvl2pPr>
            <a:lvl3pPr marL="914400" indent="0">
              <a:buNone/>
              <a:defRPr/>
            </a:lvl3pPr>
            <a:lvl4pPr marL="1371600" indent="0">
              <a:buNone/>
              <a:defRPr/>
            </a:lvl4pPr>
            <a:lvl5pPr marL="1828800" indent="0">
              <a:buNone/>
              <a:defRPr/>
            </a:lvl5pPr>
          </a:lstStyle>
          <a:p>
            <a:pPr lvl="0"/>
            <a:r>
              <a:rPr lang="it-IT" dirty="0"/>
              <a:t>Dottorando/a: Nome e Cognome</a:t>
            </a:r>
          </a:p>
        </p:txBody>
      </p:sp>
      <p:sp>
        <p:nvSpPr>
          <p:cNvPr id="13" name="Segnaposto testo 12">
            <a:extLst>
              <a:ext uri="{FF2B5EF4-FFF2-40B4-BE49-F238E27FC236}">
                <a16:creationId xmlns:a16="http://schemas.microsoft.com/office/drawing/2014/main" id="{47700338-0595-F884-AB35-F6479D46F90D}"/>
              </a:ext>
            </a:extLst>
          </p:cNvPr>
          <p:cNvSpPr>
            <a:spLocks noGrp="1"/>
          </p:cNvSpPr>
          <p:nvPr>
            <p:ph type="body" sz="quarter" idx="12" hasCustomPrompt="1"/>
          </p:nvPr>
        </p:nvSpPr>
        <p:spPr>
          <a:xfrm>
            <a:off x="11798" y="2287428"/>
            <a:ext cx="9144000" cy="366712"/>
          </a:xfrm>
        </p:spPr>
        <p:txBody>
          <a:bodyPr anchor="ctr">
            <a:noAutofit/>
          </a:bodyPr>
          <a:lstStyle>
            <a:lvl1pPr marL="0" indent="0" algn="ctr">
              <a:buNone/>
              <a:defRPr sz="1600">
                <a:solidFill>
                  <a:schemeClr val="bg1"/>
                </a:solidFill>
                <a:latin typeface="Raleway" pitchFamily="2" charset="0"/>
              </a:defRPr>
            </a:lvl1pPr>
          </a:lstStyle>
          <a:p>
            <a:pPr lvl="0"/>
            <a:r>
              <a:rPr lang="it-IT" dirty="0"/>
              <a:t>Ciclo XXX…</a:t>
            </a:r>
          </a:p>
        </p:txBody>
      </p:sp>
    </p:spTree>
    <p:extLst>
      <p:ext uri="{BB962C8B-B14F-4D97-AF65-F5344CB8AC3E}">
        <p14:creationId xmlns:p14="http://schemas.microsoft.com/office/powerpoint/2010/main" val="26967116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Fare clic per inserire contenuti e/o immagini">
    <p:spTree>
      <p:nvGrpSpPr>
        <p:cNvPr id="1" name=""/>
        <p:cNvGrpSpPr/>
        <p:nvPr/>
      </p:nvGrpSpPr>
      <p:grpSpPr>
        <a:xfrm>
          <a:off x="0" y="0"/>
          <a:ext cx="0" cy="0"/>
          <a:chOff x="0" y="0"/>
          <a:chExt cx="0" cy="0"/>
        </a:xfrm>
      </p:grpSpPr>
      <p:sp>
        <p:nvSpPr>
          <p:cNvPr id="8" name="Rettangolo 3">
            <a:extLst>
              <a:ext uri="{FF2B5EF4-FFF2-40B4-BE49-F238E27FC236}">
                <a16:creationId xmlns:a16="http://schemas.microsoft.com/office/drawing/2014/main" id="{31F8F48D-8170-39C8-0589-9F88C5E62C2B}"/>
              </a:ext>
            </a:extLst>
          </p:cNvPr>
          <p:cNvSpPr/>
          <p:nvPr userDrawn="1"/>
        </p:nvSpPr>
        <p:spPr bwMode="ltGray">
          <a:xfrm>
            <a:off x="3174" y="6489255"/>
            <a:ext cx="9140826" cy="328553"/>
          </a:xfrm>
          <a:prstGeom prst="rect">
            <a:avLst/>
          </a:prstGeom>
          <a:solidFill>
            <a:schemeClr val="bg1"/>
          </a:solidFill>
          <a:ln w="9525" cap="flat" cmpd="sng" algn="ctr">
            <a:noFill/>
            <a:prstDash val="solid"/>
          </a:ln>
          <a:effectLst/>
        </p:spPr>
        <p:txBody>
          <a:bodyPr rtlCol="0" anchor="ctr"/>
          <a:lstStyle/>
          <a:p>
            <a:pPr marR="0" lvl="0" indent="0" algn="ctr" rtl="0" fontAlgn="auto">
              <a:lnSpc>
                <a:spcPct val="100000"/>
              </a:lnSpc>
              <a:spcBef>
                <a:spcPts val="0"/>
              </a:spcBef>
              <a:spcAft>
                <a:spcPts val="0"/>
              </a:spcAft>
              <a:buClrTx/>
              <a:buSzTx/>
              <a:buFontTx/>
              <a:buNone/>
              <a:tabLst/>
            </a:pPr>
            <a:endParaRPr kumimoji="0" lang="it-IT" b="0" i="0" u="none" strike="noStrike" kern="0" cap="none" spc="0" normalizeH="0" baseline="0" noProof="0" dirty="0">
              <a:ln>
                <a:noFill/>
              </a:ln>
              <a:solidFill>
                <a:prstClr val="white"/>
              </a:solidFill>
              <a:effectLst/>
              <a:uLnTx/>
              <a:uFillTx/>
              <a:latin typeface="Euphemia"/>
            </a:endParaRPr>
          </a:p>
        </p:txBody>
      </p:sp>
      <p:sp>
        <p:nvSpPr>
          <p:cNvPr id="2" name="Title 1"/>
          <p:cNvSpPr>
            <a:spLocks noGrp="1"/>
          </p:cNvSpPr>
          <p:nvPr>
            <p:ph type="title" hasCustomPrompt="1"/>
          </p:nvPr>
        </p:nvSpPr>
        <p:spPr>
          <a:xfrm>
            <a:off x="534010" y="64543"/>
            <a:ext cx="8075980" cy="961232"/>
          </a:xfrm>
        </p:spPr>
        <p:txBody>
          <a:bodyPr>
            <a:normAutofit/>
          </a:bodyPr>
          <a:lstStyle>
            <a:lvl1pPr algn="r">
              <a:defRPr sz="2800" b="1" cap="small" baseline="0">
                <a:latin typeface="Raleway" pitchFamily="2" charset="0"/>
                <a:ea typeface="Lato" panose="020F0502020204030203" pitchFamily="34" charset="0"/>
                <a:cs typeface="Lato" panose="020F0502020204030203" pitchFamily="34" charset="0"/>
              </a:defRPr>
            </a:lvl1pPr>
          </a:lstStyle>
          <a:p>
            <a:r>
              <a:rPr lang="it-IT" dirty="0"/>
              <a:t>Fare clic per modificare il titolo</a:t>
            </a:r>
            <a:endParaRPr lang="en-US" dirty="0"/>
          </a:p>
        </p:txBody>
      </p:sp>
      <p:sp>
        <p:nvSpPr>
          <p:cNvPr id="3" name="Content Placeholder 2"/>
          <p:cNvSpPr>
            <a:spLocks noGrp="1"/>
          </p:cNvSpPr>
          <p:nvPr>
            <p:ph idx="1"/>
          </p:nvPr>
        </p:nvSpPr>
        <p:spPr>
          <a:xfrm>
            <a:off x="534010" y="1057920"/>
            <a:ext cx="8075980" cy="5098101"/>
          </a:xfrm>
        </p:spPr>
        <p:txBody>
          <a:bodyPr>
            <a:normAutofit/>
          </a:bodyPr>
          <a:lstStyle>
            <a:lvl1pPr marL="0" indent="0">
              <a:buNone/>
              <a:defRPr sz="2400">
                <a:latin typeface="Raleway" pitchFamily="2" charset="0"/>
                <a:ea typeface="Open Sans" pitchFamily="2" charset="0"/>
                <a:cs typeface="Open Sans" pitchFamily="2" charset="0"/>
              </a:defRPr>
            </a:lvl1pPr>
            <a:lvl2pPr marL="800100" indent="-342900">
              <a:buFont typeface="Arial" panose="020B0604020202020204" pitchFamily="34" charset="0"/>
              <a:buChar char="•"/>
              <a:defRPr>
                <a:latin typeface="Montserrat" panose="00000500000000000000" pitchFamily="2" charset="0"/>
                <a:ea typeface="Open Sans" pitchFamily="2" charset="0"/>
                <a:cs typeface="Open Sans" pitchFamily="2" charset="0"/>
              </a:defRPr>
            </a:lvl2pPr>
            <a:lvl3pPr marL="1257300" indent="-342900">
              <a:buFont typeface="Arial" panose="020B0604020202020204" pitchFamily="34" charset="0"/>
              <a:buChar char="•"/>
              <a:defRPr>
                <a:latin typeface="Montserrat" panose="00000500000000000000" pitchFamily="2" charset="0"/>
                <a:ea typeface="Open Sans" pitchFamily="2" charset="0"/>
                <a:cs typeface="Open Sans" pitchFamily="2" charset="0"/>
              </a:defRPr>
            </a:lvl3pPr>
            <a:lvl4pPr marL="1657350" indent="-285750">
              <a:buFont typeface="Arial" panose="020B0604020202020204" pitchFamily="34" charset="0"/>
              <a:buChar char="•"/>
              <a:defRPr>
                <a:latin typeface="Montserrat" panose="00000500000000000000" pitchFamily="2" charset="0"/>
                <a:ea typeface="Open Sans" pitchFamily="2" charset="0"/>
                <a:cs typeface="Open Sans" pitchFamily="2" charset="0"/>
              </a:defRPr>
            </a:lvl4pPr>
            <a:lvl5pPr marL="2114550" indent="-285750">
              <a:buFont typeface="Arial" panose="020B0604020202020204" pitchFamily="34" charset="0"/>
              <a:buChar char="•"/>
              <a:defRPr>
                <a:latin typeface="Montserrat" panose="00000500000000000000" pitchFamily="2" charset="0"/>
                <a:ea typeface="Open Sans" pitchFamily="2" charset="0"/>
                <a:cs typeface="Open Sans" pitchFamily="2" charset="0"/>
              </a:defRPr>
            </a:lvl5pPr>
          </a:lstStyle>
          <a:p>
            <a:pPr lvl="0"/>
            <a:r>
              <a:rPr lang="it-IT" dirty="0"/>
              <a:t>Fare clic per modificare gli stili del testo dello schema</a:t>
            </a:r>
          </a:p>
        </p:txBody>
      </p:sp>
      <p:cxnSp>
        <p:nvCxnSpPr>
          <p:cNvPr id="7" name="Connettore diritto 6">
            <a:extLst>
              <a:ext uri="{FF2B5EF4-FFF2-40B4-BE49-F238E27FC236}">
                <a16:creationId xmlns:a16="http://schemas.microsoft.com/office/drawing/2014/main" id="{4A6F2E19-0157-383B-FFB0-D58419C06A7B}"/>
              </a:ext>
            </a:extLst>
          </p:cNvPr>
          <p:cNvCxnSpPr>
            <a:cxnSpLocks/>
          </p:cNvCxnSpPr>
          <p:nvPr userDrawn="1"/>
        </p:nvCxnSpPr>
        <p:spPr>
          <a:xfrm>
            <a:off x="534010" y="809976"/>
            <a:ext cx="8609990" cy="0"/>
          </a:xfrm>
          <a:prstGeom prst="line">
            <a:avLst/>
          </a:prstGeom>
          <a:ln w="12700">
            <a:solidFill>
              <a:srgbClr val="76376E"/>
            </a:solidFill>
          </a:ln>
        </p:spPr>
        <p:style>
          <a:lnRef idx="1">
            <a:schemeClr val="dk1"/>
          </a:lnRef>
          <a:fillRef idx="0">
            <a:schemeClr val="dk1"/>
          </a:fillRef>
          <a:effectRef idx="0">
            <a:schemeClr val="dk1"/>
          </a:effectRef>
          <a:fontRef idx="minor">
            <a:schemeClr val="tx1"/>
          </a:fontRef>
        </p:style>
      </p:cxnSp>
      <p:sp>
        <p:nvSpPr>
          <p:cNvPr id="9" name="CasellaDiTesto 8">
            <a:extLst>
              <a:ext uri="{FF2B5EF4-FFF2-40B4-BE49-F238E27FC236}">
                <a16:creationId xmlns:a16="http://schemas.microsoft.com/office/drawing/2014/main" id="{595541D4-A36F-FAB3-259B-9CF09DDE83A9}"/>
              </a:ext>
            </a:extLst>
          </p:cNvPr>
          <p:cNvSpPr txBox="1"/>
          <p:nvPr userDrawn="1"/>
        </p:nvSpPr>
        <p:spPr>
          <a:xfrm>
            <a:off x="1568643" y="6558172"/>
            <a:ext cx="7811724" cy="230832"/>
          </a:xfrm>
          <a:prstGeom prst="rect">
            <a:avLst/>
          </a:prstGeom>
          <a:noFill/>
        </p:spPr>
        <p:txBody>
          <a:bodyPr wrap="square" rtlCol="0">
            <a:spAutoFit/>
          </a:bodyPr>
          <a:lstStyle/>
          <a:p>
            <a:pPr algn="l"/>
            <a:r>
              <a:rPr lang="it-IT" sz="900" b="0" cap="all" baseline="0" dirty="0">
                <a:solidFill>
                  <a:schemeClr val="tx1"/>
                </a:solidFill>
                <a:latin typeface="Raleway" pitchFamily="2" charset="0"/>
              </a:rPr>
              <a:t>Dipartimento di </a:t>
            </a:r>
            <a:r>
              <a:rPr lang="it-IT" sz="900" b="1" cap="all" baseline="0" dirty="0">
                <a:solidFill>
                  <a:srgbClr val="76376E"/>
                </a:solidFill>
                <a:latin typeface="Raleway" pitchFamily="2" charset="0"/>
              </a:rPr>
              <a:t>Scienze della Formazione, dei Beni Culturali e del Turismo, Università degli Studi di Macerata</a:t>
            </a:r>
          </a:p>
        </p:txBody>
      </p:sp>
      <p:pic>
        <p:nvPicPr>
          <p:cNvPr id="10" name="Picture 2" descr="Università degli studi di Macerata">
            <a:extLst>
              <a:ext uri="{FF2B5EF4-FFF2-40B4-BE49-F238E27FC236}">
                <a16:creationId xmlns:a16="http://schemas.microsoft.com/office/drawing/2014/main" id="{E4AFF41F-7A45-D92F-447C-5A38C37B152F}"/>
              </a:ext>
            </a:extLst>
          </p:cNvPr>
          <p:cNvPicPr>
            <a:picLocks noChangeAspect="1" noChangeArrowheads="1"/>
          </p:cNvPicPr>
          <p:nvPr userDrawn="1"/>
        </p:nvPicPr>
        <p:blipFill rotWithShape="1">
          <a:blip r:embed="rId2">
            <a:extLst>
              <a:ext uri="{28A0092B-C50C-407E-A947-70E740481C1C}">
                <a14:useLocalDpi xmlns:a14="http://schemas.microsoft.com/office/drawing/2010/main" val="0"/>
              </a:ext>
            </a:extLst>
          </a:blip>
          <a:srcRect b="25865"/>
          <a:stretch/>
        </p:blipFill>
        <p:spPr bwMode="auto">
          <a:xfrm>
            <a:off x="27594" y="6495311"/>
            <a:ext cx="1253251" cy="356554"/>
          </a:xfrm>
          <a:prstGeom prst="rect">
            <a:avLst/>
          </a:prstGeom>
          <a:extLst>
            <a:ext uri="{909E8E84-426E-40DD-AFC4-6F175D3DCCD1}">
              <a14:hiddenFill xmlns:a14="http://schemas.microsoft.com/office/drawing/2010/main">
                <a:solidFill>
                  <a:srgbClr val="FFFFFF"/>
                </a:solidFill>
              </a14:hiddenFill>
            </a:ext>
          </a:extLst>
        </p:spPr>
      </p:pic>
      <p:cxnSp>
        <p:nvCxnSpPr>
          <p:cNvPr id="11" name="Connettore diritto 10">
            <a:extLst>
              <a:ext uri="{FF2B5EF4-FFF2-40B4-BE49-F238E27FC236}">
                <a16:creationId xmlns:a16="http://schemas.microsoft.com/office/drawing/2014/main" id="{FB7611D1-A43A-73A3-B4EE-7EA5674A7142}"/>
              </a:ext>
            </a:extLst>
          </p:cNvPr>
          <p:cNvCxnSpPr>
            <a:cxnSpLocks/>
          </p:cNvCxnSpPr>
          <p:nvPr userDrawn="1"/>
        </p:nvCxnSpPr>
        <p:spPr>
          <a:xfrm flipV="1">
            <a:off x="1356696" y="6519947"/>
            <a:ext cx="7787304" cy="775"/>
          </a:xfrm>
          <a:prstGeom prst="line">
            <a:avLst/>
          </a:prstGeom>
          <a:ln w="12700">
            <a:solidFill>
              <a:srgbClr val="76376E"/>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8357855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it-IT" dirty="0"/>
              <a:t>Fare clic per modificare lo stile del titolo dello schema</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F9AED12-CF83-4E9C-9C82-E647DB074AD5}" type="datetimeFigureOut">
              <a:rPr lang="en-US" smtClean="0"/>
              <a:t>11/13/24</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9E60BCF-6BB3-4C62-BC68-D102576E9A49}" type="slidenum">
              <a:rPr lang="en-US" smtClean="0"/>
              <a:t>‹N›</a:t>
            </a:fld>
            <a:endParaRPr lang="en-US"/>
          </a:p>
        </p:txBody>
      </p:sp>
    </p:spTree>
    <p:extLst>
      <p:ext uri="{BB962C8B-B14F-4D97-AF65-F5344CB8AC3E}">
        <p14:creationId xmlns:p14="http://schemas.microsoft.com/office/powerpoint/2010/main" val="1779788348"/>
      </p:ext>
    </p:extLst>
  </p:cSld>
  <p:clrMap bg1="lt1" tx1="dk1" bg2="lt2" tx2="dk2" accent1="accent1" accent2="accent2" accent3="accent3" accent4="accent4" accent5="accent5" accent6="accent6" hlink="hlink" folHlink="folHlink"/>
  <p:sldLayoutIdLst>
    <p:sldLayoutId id="2147483661" r:id="rId1"/>
    <p:sldLayoutId id="2147483662" r:id="rId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pixabay.com/it/via-giunzione-direzione-bivio-1020288/" TargetMode="External"/><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A12A6E-3B5F-74EC-528D-D9519AA8EB82}"/>
            </a:ext>
          </a:extLst>
        </p:cNvPr>
        <p:cNvGrpSpPr/>
        <p:nvPr/>
      </p:nvGrpSpPr>
      <p:grpSpPr>
        <a:xfrm>
          <a:off x="0" y="0"/>
          <a:ext cx="0" cy="0"/>
          <a:chOff x="0" y="0"/>
          <a:chExt cx="0" cy="0"/>
        </a:xfrm>
      </p:grpSpPr>
      <p:sp>
        <p:nvSpPr>
          <p:cNvPr id="2" name="Segnaposto testo 1">
            <a:extLst>
              <a:ext uri="{FF2B5EF4-FFF2-40B4-BE49-F238E27FC236}">
                <a16:creationId xmlns:a16="http://schemas.microsoft.com/office/drawing/2014/main" id="{3B94E0FE-A25C-AF75-B876-D6A363203C0D}"/>
              </a:ext>
            </a:extLst>
          </p:cNvPr>
          <p:cNvSpPr>
            <a:spLocks noGrp="1"/>
          </p:cNvSpPr>
          <p:nvPr>
            <p:ph type="body" sz="quarter" idx="10"/>
          </p:nvPr>
        </p:nvSpPr>
        <p:spPr/>
        <p:txBody>
          <a:bodyPr/>
          <a:lstStyle/>
          <a:p>
            <a:r>
              <a:rPr lang="it-IT" dirty="0"/>
              <a:t>Lezione 14</a:t>
            </a:r>
          </a:p>
          <a:p>
            <a:r>
              <a:rPr lang="it-IT" sz="2800" dirty="0"/>
              <a:t>Il percorso verso l’adultità per le persone con disabilità</a:t>
            </a:r>
          </a:p>
        </p:txBody>
      </p:sp>
      <p:sp>
        <p:nvSpPr>
          <p:cNvPr id="3" name="Segnaposto testo 2">
            <a:extLst>
              <a:ext uri="{FF2B5EF4-FFF2-40B4-BE49-F238E27FC236}">
                <a16:creationId xmlns:a16="http://schemas.microsoft.com/office/drawing/2014/main" id="{B85449BC-BC4A-08C9-1F4E-03DB6451C7B9}"/>
              </a:ext>
            </a:extLst>
          </p:cNvPr>
          <p:cNvSpPr>
            <a:spLocks noGrp="1"/>
          </p:cNvSpPr>
          <p:nvPr>
            <p:ph type="body" sz="quarter" idx="11"/>
          </p:nvPr>
        </p:nvSpPr>
        <p:spPr/>
        <p:txBody>
          <a:bodyPr/>
          <a:lstStyle/>
          <a:p>
            <a:r>
              <a:rPr lang="it-IT" dirty="0"/>
              <a:t>Prof.ssa Taddei Arianna</a:t>
            </a:r>
          </a:p>
        </p:txBody>
      </p:sp>
      <p:sp>
        <p:nvSpPr>
          <p:cNvPr id="4" name="Segnaposto testo 3">
            <a:extLst>
              <a:ext uri="{FF2B5EF4-FFF2-40B4-BE49-F238E27FC236}">
                <a16:creationId xmlns:a16="http://schemas.microsoft.com/office/drawing/2014/main" id="{0DFB7457-82DA-E210-9C6A-3047769FB340}"/>
              </a:ext>
            </a:extLst>
          </p:cNvPr>
          <p:cNvSpPr>
            <a:spLocks noGrp="1"/>
          </p:cNvSpPr>
          <p:nvPr>
            <p:ph type="body" sz="quarter" idx="12"/>
          </p:nvPr>
        </p:nvSpPr>
        <p:spPr>
          <a:xfrm>
            <a:off x="11798" y="883403"/>
            <a:ext cx="9144000" cy="1770737"/>
          </a:xfrm>
          <a:solidFill>
            <a:srgbClr val="76376E"/>
          </a:solidFill>
        </p:spPr>
        <p:txBody>
          <a:bodyPr/>
          <a:lstStyle/>
          <a:p>
            <a:r>
              <a:rPr lang="it-IT" sz="2800" dirty="0"/>
              <a:t>Pedagogia delle disabilità </a:t>
            </a:r>
          </a:p>
          <a:p>
            <a:r>
              <a:rPr lang="it-IT" sz="2800" dirty="0"/>
              <a:t>2024/2025</a:t>
            </a:r>
          </a:p>
        </p:txBody>
      </p:sp>
    </p:spTree>
    <p:extLst>
      <p:ext uri="{BB962C8B-B14F-4D97-AF65-F5344CB8AC3E}">
        <p14:creationId xmlns:p14="http://schemas.microsoft.com/office/powerpoint/2010/main" val="92302931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D8F66C5-D640-E6D0-40E3-6830ECFBCB61}"/>
              </a:ext>
            </a:extLst>
          </p:cNvPr>
          <p:cNvSpPr>
            <a:spLocks noGrp="1"/>
          </p:cNvSpPr>
          <p:nvPr>
            <p:ph type="title"/>
          </p:nvPr>
        </p:nvSpPr>
        <p:spPr/>
        <p:txBody>
          <a:bodyPr/>
          <a:lstStyle/>
          <a:p>
            <a:r>
              <a:rPr lang="it-IT" dirty="0"/>
              <a:t>I sentieri per l’adultità</a:t>
            </a:r>
          </a:p>
        </p:txBody>
      </p:sp>
      <p:pic>
        <p:nvPicPr>
          <p:cNvPr id="5" name="Immagine 4" descr="Immagine che contiene giocattolo&#10;&#10;Descrizione generata automaticamente">
            <a:extLst>
              <a:ext uri="{FF2B5EF4-FFF2-40B4-BE49-F238E27FC236}">
                <a16:creationId xmlns:a16="http://schemas.microsoft.com/office/drawing/2014/main" id="{1BE78A79-CD43-A1C3-6414-B55B6EFEF0D1}"/>
              </a:ext>
            </a:extLst>
          </p:cNvPr>
          <p:cNvPicPr>
            <a:picLocks noChangeAspect="1"/>
          </p:cNvPicPr>
          <p:nvPr/>
        </p:nvPicPr>
        <p:blipFill>
          <a:blip r:embed="rId2">
            <a:extLst>
              <a:ext uri="{28A0092B-C50C-407E-A947-70E740481C1C}">
                <a14:useLocalDpi xmlns:a14="http://schemas.microsoft.com/office/drawing/2010/main" val="0"/>
              </a:ext>
              <a:ext uri="{837473B0-CC2E-450A-ABE3-18F120FF3D39}">
                <a1611:picAttrSrcUrl xmlns:a1611="http://schemas.microsoft.com/office/drawing/2016/11/main" r:id="rId3"/>
              </a:ext>
            </a:extLst>
          </a:blip>
          <a:stretch>
            <a:fillRect/>
          </a:stretch>
        </p:blipFill>
        <p:spPr>
          <a:xfrm>
            <a:off x="0" y="1207994"/>
            <a:ext cx="4859618" cy="2915771"/>
          </a:xfrm>
          <a:prstGeom prst="rect">
            <a:avLst/>
          </a:prstGeom>
        </p:spPr>
      </p:pic>
      <p:sp>
        <p:nvSpPr>
          <p:cNvPr id="6" name="CasellaDiTesto 5">
            <a:extLst>
              <a:ext uri="{FF2B5EF4-FFF2-40B4-BE49-F238E27FC236}">
                <a16:creationId xmlns:a16="http://schemas.microsoft.com/office/drawing/2014/main" id="{0AC008C5-2FB8-3E77-6918-BB4783995147}"/>
              </a:ext>
            </a:extLst>
          </p:cNvPr>
          <p:cNvSpPr txBox="1"/>
          <p:nvPr/>
        </p:nvSpPr>
        <p:spPr>
          <a:xfrm>
            <a:off x="4356848" y="1178859"/>
            <a:ext cx="4643717" cy="2677656"/>
          </a:xfrm>
          <a:prstGeom prst="rect">
            <a:avLst/>
          </a:prstGeom>
          <a:noFill/>
        </p:spPr>
        <p:txBody>
          <a:bodyPr wrap="square" rtlCol="0">
            <a:spAutoFit/>
          </a:bodyPr>
          <a:lstStyle/>
          <a:p>
            <a:r>
              <a:rPr lang="it-IT" sz="2800" dirty="0"/>
              <a:t>Le persone non si trovano più di fronte ad una sola via di accesso al mondo adulto, ma di fronte a diversi sentieri luogo i quali si determina una specie di «erranza». </a:t>
            </a:r>
          </a:p>
        </p:txBody>
      </p:sp>
      <p:sp>
        <p:nvSpPr>
          <p:cNvPr id="7" name="CasellaDiTesto 6">
            <a:extLst>
              <a:ext uri="{FF2B5EF4-FFF2-40B4-BE49-F238E27FC236}">
                <a16:creationId xmlns:a16="http://schemas.microsoft.com/office/drawing/2014/main" id="{8F236DF2-4B03-CA69-7C53-3B9132C71EF6}"/>
              </a:ext>
            </a:extLst>
          </p:cNvPr>
          <p:cNvSpPr txBox="1"/>
          <p:nvPr/>
        </p:nvSpPr>
        <p:spPr>
          <a:xfrm>
            <a:off x="534010" y="4485278"/>
            <a:ext cx="8444753" cy="1815882"/>
          </a:xfrm>
          <a:prstGeom prst="rect">
            <a:avLst/>
          </a:prstGeom>
          <a:noFill/>
        </p:spPr>
        <p:txBody>
          <a:bodyPr wrap="square" rtlCol="0">
            <a:spAutoFit/>
          </a:bodyPr>
          <a:lstStyle/>
          <a:p>
            <a:r>
              <a:rPr lang="it-IT" sz="2800" dirty="0"/>
              <a:t>Gli elementi «portanti» la condizione di adultità pur retando importanti nel processo di costruzione identitaria, possono entrare in vario modo a far parte dell’esperienza delle persone.</a:t>
            </a:r>
          </a:p>
        </p:txBody>
      </p:sp>
    </p:spTree>
    <p:extLst>
      <p:ext uri="{BB962C8B-B14F-4D97-AF65-F5344CB8AC3E}">
        <p14:creationId xmlns:p14="http://schemas.microsoft.com/office/powerpoint/2010/main" val="619416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1C43F8D-C6FA-45E1-B0CC-C182BC90EDE1}"/>
              </a:ext>
            </a:extLst>
          </p:cNvPr>
          <p:cNvSpPr>
            <a:spLocks noGrp="1"/>
          </p:cNvSpPr>
          <p:nvPr>
            <p:ph type="title"/>
          </p:nvPr>
        </p:nvSpPr>
        <p:spPr/>
        <p:txBody>
          <a:bodyPr/>
          <a:lstStyle/>
          <a:p>
            <a:r>
              <a:rPr lang="it-IT" dirty="0"/>
              <a:t>Riflessione</a:t>
            </a:r>
          </a:p>
        </p:txBody>
      </p:sp>
      <p:sp>
        <p:nvSpPr>
          <p:cNvPr id="4" name="Nuvola 3">
            <a:extLst>
              <a:ext uri="{FF2B5EF4-FFF2-40B4-BE49-F238E27FC236}">
                <a16:creationId xmlns:a16="http://schemas.microsoft.com/office/drawing/2014/main" id="{81D81690-4AF6-E191-BCF5-7366AF8C762C}"/>
              </a:ext>
            </a:extLst>
          </p:cNvPr>
          <p:cNvSpPr/>
          <p:nvPr/>
        </p:nvSpPr>
        <p:spPr>
          <a:xfrm>
            <a:off x="810696" y="1255058"/>
            <a:ext cx="7799294" cy="4643717"/>
          </a:xfrm>
          <a:prstGeom prst="cloud">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it-IT" sz="2800" dirty="0"/>
              <a:t>QUALI SONO LE CONDIZIONI, AL DI LÀ DEI RITI DI PASSAGGIO E DELL’ETÀ ANAGRAFICA, CHE CONSENTONO AD UNA PERSONA DI CONFORMARSI CON LE NORME CHE ABITANO IL MONDO DEGLI ADULTI?</a:t>
            </a:r>
          </a:p>
        </p:txBody>
      </p:sp>
    </p:spTree>
    <p:extLst>
      <p:ext uri="{BB962C8B-B14F-4D97-AF65-F5344CB8AC3E}">
        <p14:creationId xmlns:p14="http://schemas.microsoft.com/office/powerpoint/2010/main" val="30932002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84EEAC6-415C-B0EE-E17D-A5695EE2E567}"/>
              </a:ext>
            </a:extLst>
          </p:cNvPr>
          <p:cNvSpPr>
            <a:spLocks noGrp="1"/>
          </p:cNvSpPr>
          <p:nvPr>
            <p:ph type="title"/>
          </p:nvPr>
        </p:nvSpPr>
        <p:spPr/>
        <p:txBody>
          <a:bodyPr/>
          <a:lstStyle/>
          <a:p>
            <a:r>
              <a:rPr lang="it-IT" dirty="0"/>
              <a:t>LE CONDIZIONI</a:t>
            </a:r>
          </a:p>
        </p:txBody>
      </p:sp>
      <p:sp>
        <p:nvSpPr>
          <p:cNvPr id="4" name="Ettagono 3">
            <a:extLst>
              <a:ext uri="{FF2B5EF4-FFF2-40B4-BE49-F238E27FC236}">
                <a16:creationId xmlns:a16="http://schemas.microsoft.com/office/drawing/2014/main" id="{7BE690DB-CEB7-824B-AEAE-5BED587F8643}"/>
              </a:ext>
            </a:extLst>
          </p:cNvPr>
          <p:cNvSpPr/>
          <p:nvPr/>
        </p:nvSpPr>
        <p:spPr>
          <a:xfrm>
            <a:off x="663388" y="1025775"/>
            <a:ext cx="1255059" cy="1089896"/>
          </a:xfrm>
          <a:prstGeom prst="heptagon">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it-IT" sz="4000" b="1" dirty="0"/>
              <a:t>1</a:t>
            </a:r>
          </a:p>
        </p:txBody>
      </p:sp>
      <p:sp>
        <p:nvSpPr>
          <p:cNvPr id="6" name="Rettangolo 5">
            <a:extLst>
              <a:ext uri="{FF2B5EF4-FFF2-40B4-BE49-F238E27FC236}">
                <a16:creationId xmlns:a16="http://schemas.microsoft.com/office/drawing/2014/main" id="{DCE936E8-4CFC-A60F-39A1-2A9CCD9B7982}"/>
              </a:ext>
            </a:extLst>
          </p:cNvPr>
          <p:cNvSpPr/>
          <p:nvPr/>
        </p:nvSpPr>
        <p:spPr>
          <a:xfrm>
            <a:off x="2330824" y="1025775"/>
            <a:ext cx="4733364" cy="1089896"/>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it-IT" sz="2400" b="1" dirty="0"/>
              <a:t>PERCEPIRSI COME UN’ENTITÀ AUTONOMA</a:t>
            </a:r>
          </a:p>
        </p:txBody>
      </p:sp>
      <p:sp>
        <p:nvSpPr>
          <p:cNvPr id="7" name="CasellaDiTesto 6">
            <a:extLst>
              <a:ext uri="{FF2B5EF4-FFF2-40B4-BE49-F238E27FC236}">
                <a16:creationId xmlns:a16="http://schemas.microsoft.com/office/drawing/2014/main" id="{753086F5-ADA9-D9A6-0D51-6B424D9F362D}"/>
              </a:ext>
            </a:extLst>
          </p:cNvPr>
          <p:cNvSpPr txBox="1"/>
          <p:nvPr/>
        </p:nvSpPr>
        <p:spPr>
          <a:xfrm>
            <a:off x="878541" y="2280606"/>
            <a:ext cx="7731449" cy="1569660"/>
          </a:xfrm>
          <a:prstGeom prst="rect">
            <a:avLst/>
          </a:prstGeom>
          <a:noFill/>
        </p:spPr>
        <p:txBody>
          <a:bodyPr wrap="square" rtlCol="0">
            <a:spAutoFit/>
          </a:bodyPr>
          <a:lstStyle/>
          <a:p>
            <a:r>
              <a:rPr lang="it-IT" sz="2400" dirty="0"/>
              <a:t>Cioè come un’entità separata e differenziata dagli altri; come un soggetto che può esprimere il proprio punto di vista su di sé e sulle cose che lo riguardano attraverso un pensiero indipendente</a:t>
            </a:r>
          </a:p>
        </p:txBody>
      </p:sp>
      <p:sp>
        <p:nvSpPr>
          <p:cNvPr id="8" name="Nuvola 7">
            <a:extLst>
              <a:ext uri="{FF2B5EF4-FFF2-40B4-BE49-F238E27FC236}">
                <a16:creationId xmlns:a16="http://schemas.microsoft.com/office/drawing/2014/main" id="{1460E154-83B2-B123-F965-81AF855DAD90}"/>
              </a:ext>
            </a:extLst>
          </p:cNvPr>
          <p:cNvSpPr/>
          <p:nvPr/>
        </p:nvSpPr>
        <p:spPr>
          <a:xfrm>
            <a:off x="1696265" y="3991577"/>
            <a:ext cx="5751470" cy="2227039"/>
          </a:xfrm>
          <a:prstGeom prst="cloud">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it-IT" sz="2800" dirty="0"/>
              <a:t>Quale dominio della Qualità di Vita vi viene in mente?</a:t>
            </a:r>
          </a:p>
        </p:txBody>
      </p:sp>
    </p:spTree>
    <p:extLst>
      <p:ext uri="{BB962C8B-B14F-4D97-AF65-F5344CB8AC3E}">
        <p14:creationId xmlns:p14="http://schemas.microsoft.com/office/powerpoint/2010/main" val="39823913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0BEE712-D64A-3752-6027-250AC1E5DA01}"/>
              </a:ext>
            </a:extLst>
          </p:cNvPr>
          <p:cNvSpPr>
            <a:spLocks noGrp="1"/>
          </p:cNvSpPr>
          <p:nvPr>
            <p:ph type="title"/>
          </p:nvPr>
        </p:nvSpPr>
        <p:spPr/>
        <p:txBody>
          <a:bodyPr/>
          <a:lstStyle/>
          <a:p>
            <a:r>
              <a:rPr lang="it-IT" dirty="0"/>
              <a:t>Le condizioni</a:t>
            </a:r>
          </a:p>
        </p:txBody>
      </p:sp>
      <p:sp>
        <p:nvSpPr>
          <p:cNvPr id="4" name="Ettagono 3">
            <a:extLst>
              <a:ext uri="{FF2B5EF4-FFF2-40B4-BE49-F238E27FC236}">
                <a16:creationId xmlns:a16="http://schemas.microsoft.com/office/drawing/2014/main" id="{ED7B61BD-A26E-F5AF-8F2A-C7D6D3B58F7E}"/>
              </a:ext>
            </a:extLst>
          </p:cNvPr>
          <p:cNvSpPr/>
          <p:nvPr/>
        </p:nvSpPr>
        <p:spPr>
          <a:xfrm>
            <a:off x="663388" y="1025775"/>
            <a:ext cx="1255059" cy="1089896"/>
          </a:xfrm>
          <a:prstGeom prst="heptagon">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it-IT" sz="4000" b="1" dirty="0"/>
              <a:t>2</a:t>
            </a:r>
          </a:p>
        </p:txBody>
      </p:sp>
      <p:sp>
        <p:nvSpPr>
          <p:cNvPr id="5" name="Rettangolo 4">
            <a:extLst>
              <a:ext uri="{FF2B5EF4-FFF2-40B4-BE49-F238E27FC236}">
                <a16:creationId xmlns:a16="http://schemas.microsoft.com/office/drawing/2014/main" id="{BC61F0F6-3A55-587B-68F7-64438283D3C3}"/>
              </a:ext>
            </a:extLst>
          </p:cNvPr>
          <p:cNvSpPr/>
          <p:nvPr/>
        </p:nvSpPr>
        <p:spPr>
          <a:xfrm>
            <a:off x="2330824" y="1025775"/>
            <a:ext cx="4733364" cy="1089896"/>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it-IT" sz="2400" b="1" dirty="0"/>
              <a:t>PERCEPIRSI COME «INTERDIPENDENTE»</a:t>
            </a:r>
          </a:p>
        </p:txBody>
      </p:sp>
      <p:sp>
        <p:nvSpPr>
          <p:cNvPr id="7" name="CasellaDiTesto 6">
            <a:extLst>
              <a:ext uri="{FF2B5EF4-FFF2-40B4-BE49-F238E27FC236}">
                <a16:creationId xmlns:a16="http://schemas.microsoft.com/office/drawing/2014/main" id="{F1FCAEB9-B672-8927-A862-7009A671FDA0}"/>
              </a:ext>
            </a:extLst>
          </p:cNvPr>
          <p:cNvSpPr txBox="1"/>
          <p:nvPr/>
        </p:nvSpPr>
        <p:spPr>
          <a:xfrm>
            <a:off x="824753" y="2305615"/>
            <a:ext cx="8075980" cy="1938992"/>
          </a:xfrm>
          <a:prstGeom prst="rect">
            <a:avLst/>
          </a:prstGeom>
          <a:noFill/>
        </p:spPr>
        <p:txBody>
          <a:bodyPr wrap="square" rtlCol="0">
            <a:spAutoFit/>
          </a:bodyPr>
          <a:lstStyle/>
          <a:p>
            <a:r>
              <a:rPr lang="it-IT" sz="2400" dirty="0"/>
              <a:t>L’interdipendenza è la facoltà che, partendo da una condizione di dipendenza (bambino) e dopo aver attraversato la </a:t>
            </a:r>
            <a:r>
              <a:rPr lang="it-IT" sz="2400" dirty="0" err="1"/>
              <a:t>controdipendenza</a:t>
            </a:r>
            <a:r>
              <a:rPr lang="it-IT" sz="2400" dirty="0"/>
              <a:t> (adolescente), permette all’adulto di raggiungere la consapevolezza dell’</a:t>
            </a:r>
            <a:r>
              <a:rPr lang="it-IT" sz="2400" b="1" dirty="0"/>
              <a:t>ineluttabilità del legame sociale</a:t>
            </a:r>
          </a:p>
        </p:txBody>
      </p:sp>
      <p:sp>
        <p:nvSpPr>
          <p:cNvPr id="8" name="Ovale 7">
            <a:extLst>
              <a:ext uri="{FF2B5EF4-FFF2-40B4-BE49-F238E27FC236}">
                <a16:creationId xmlns:a16="http://schemas.microsoft.com/office/drawing/2014/main" id="{0939A49B-C047-0675-4A58-908C810A02A3}"/>
              </a:ext>
            </a:extLst>
          </p:cNvPr>
          <p:cNvSpPr/>
          <p:nvPr/>
        </p:nvSpPr>
        <p:spPr>
          <a:xfrm>
            <a:off x="391183" y="4243636"/>
            <a:ext cx="3518037" cy="1938992"/>
          </a:xfrm>
          <a:prstGeom prst="ellipse">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it-IT"/>
          </a:p>
        </p:txBody>
      </p:sp>
      <p:sp>
        <p:nvSpPr>
          <p:cNvPr id="9" name="CasellaDiTesto 8">
            <a:extLst>
              <a:ext uri="{FF2B5EF4-FFF2-40B4-BE49-F238E27FC236}">
                <a16:creationId xmlns:a16="http://schemas.microsoft.com/office/drawing/2014/main" id="{9F300FDF-454C-3D14-7FB7-15704B73BEB0}"/>
              </a:ext>
            </a:extLst>
          </p:cNvPr>
          <p:cNvSpPr txBox="1"/>
          <p:nvPr/>
        </p:nvSpPr>
        <p:spPr>
          <a:xfrm>
            <a:off x="536554" y="4463669"/>
            <a:ext cx="3227294" cy="1200329"/>
          </a:xfrm>
          <a:prstGeom prst="rect">
            <a:avLst/>
          </a:prstGeom>
          <a:noFill/>
        </p:spPr>
        <p:txBody>
          <a:bodyPr wrap="square" rtlCol="0">
            <a:spAutoFit/>
          </a:bodyPr>
          <a:lstStyle/>
          <a:p>
            <a:pPr algn="ctr"/>
            <a:r>
              <a:rPr lang="it-IT" sz="2400" dirty="0"/>
              <a:t>Consapevolezza </a:t>
            </a:r>
          </a:p>
          <a:p>
            <a:pPr algn="ctr"/>
            <a:r>
              <a:rPr lang="it-IT" sz="2400" dirty="0"/>
              <a:t>delle proprie possibilità e dei propri limiti.</a:t>
            </a:r>
          </a:p>
        </p:txBody>
      </p:sp>
      <p:sp>
        <p:nvSpPr>
          <p:cNvPr id="10" name="Ovale 9">
            <a:extLst>
              <a:ext uri="{FF2B5EF4-FFF2-40B4-BE49-F238E27FC236}">
                <a16:creationId xmlns:a16="http://schemas.microsoft.com/office/drawing/2014/main" id="{B41EA796-183E-373B-7551-024B6DC31C6E}"/>
              </a:ext>
            </a:extLst>
          </p:cNvPr>
          <p:cNvSpPr/>
          <p:nvPr/>
        </p:nvSpPr>
        <p:spPr>
          <a:xfrm>
            <a:off x="5056702" y="4243636"/>
            <a:ext cx="3518037" cy="1938992"/>
          </a:xfrm>
          <a:prstGeom prst="ellipse">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it-IT" sz="2400" dirty="0"/>
          </a:p>
        </p:txBody>
      </p:sp>
      <p:sp>
        <p:nvSpPr>
          <p:cNvPr id="12" name="CasellaDiTesto 11">
            <a:extLst>
              <a:ext uri="{FF2B5EF4-FFF2-40B4-BE49-F238E27FC236}">
                <a16:creationId xmlns:a16="http://schemas.microsoft.com/office/drawing/2014/main" id="{7FA73A56-D804-4979-9356-C3D0858AAFCE}"/>
              </a:ext>
            </a:extLst>
          </p:cNvPr>
          <p:cNvSpPr txBox="1"/>
          <p:nvPr/>
        </p:nvSpPr>
        <p:spPr>
          <a:xfrm>
            <a:off x="5329819" y="4458075"/>
            <a:ext cx="2971801" cy="1200329"/>
          </a:xfrm>
          <a:prstGeom prst="rect">
            <a:avLst/>
          </a:prstGeom>
          <a:noFill/>
        </p:spPr>
        <p:txBody>
          <a:bodyPr wrap="square">
            <a:spAutoFit/>
          </a:bodyPr>
          <a:lstStyle/>
          <a:p>
            <a:pPr algn="ctr"/>
            <a:r>
              <a:rPr lang="it-IT" sz="2400" dirty="0"/>
              <a:t>Capacità di</a:t>
            </a:r>
          </a:p>
          <a:p>
            <a:pPr algn="ctr"/>
            <a:r>
              <a:rPr lang="it-IT" sz="2400" dirty="0"/>
              <a:t> saper chiedere aiuto </a:t>
            </a:r>
          </a:p>
          <a:p>
            <a:pPr algn="ctr"/>
            <a:r>
              <a:rPr lang="it-IT" sz="2400" dirty="0"/>
              <a:t>e saper dare aiuto</a:t>
            </a:r>
          </a:p>
        </p:txBody>
      </p:sp>
      <p:sp>
        <p:nvSpPr>
          <p:cNvPr id="13" name="Freccia destra 12">
            <a:extLst>
              <a:ext uri="{FF2B5EF4-FFF2-40B4-BE49-F238E27FC236}">
                <a16:creationId xmlns:a16="http://schemas.microsoft.com/office/drawing/2014/main" id="{26301CFB-8331-755B-A5EF-808AA413EDD1}"/>
              </a:ext>
            </a:extLst>
          </p:cNvPr>
          <p:cNvSpPr/>
          <p:nvPr/>
        </p:nvSpPr>
        <p:spPr>
          <a:xfrm>
            <a:off x="3909220" y="4990496"/>
            <a:ext cx="1147480" cy="44527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38563765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8E1B81A-4209-899F-9BB9-9A97EEC54938}"/>
              </a:ext>
            </a:extLst>
          </p:cNvPr>
          <p:cNvSpPr>
            <a:spLocks noGrp="1"/>
          </p:cNvSpPr>
          <p:nvPr>
            <p:ph type="title"/>
          </p:nvPr>
        </p:nvSpPr>
        <p:spPr/>
        <p:txBody>
          <a:bodyPr/>
          <a:lstStyle/>
          <a:p>
            <a:r>
              <a:rPr lang="it-IT" dirty="0"/>
              <a:t>Le condizioni</a:t>
            </a:r>
          </a:p>
        </p:txBody>
      </p:sp>
      <p:sp>
        <p:nvSpPr>
          <p:cNvPr id="4" name="Ettagono 3">
            <a:extLst>
              <a:ext uri="{FF2B5EF4-FFF2-40B4-BE49-F238E27FC236}">
                <a16:creationId xmlns:a16="http://schemas.microsoft.com/office/drawing/2014/main" id="{4A0D0EC2-7A00-C37F-E50A-24F1D7E65806}"/>
              </a:ext>
            </a:extLst>
          </p:cNvPr>
          <p:cNvSpPr/>
          <p:nvPr/>
        </p:nvSpPr>
        <p:spPr>
          <a:xfrm>
            <a:off x="534009" y="1124386"/>
            <a:ext cx="1255059" cy="1089896"/>
          </a:xfrm>
          <a:prstGeom prst="heptagon">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it-IT" sz="4000" b="1" dirty="0"/>
              <a:t>3</a:t>
            </a:r>
          </a:p>
        </p:txBody>
      </p:sp>
      <p:sp>
        <p:nvSpPr>
          <p:cNvPr id="5" name="Rettangolo 4">
            <a:extLst>
              <a:ext uri="{FF2B5EF4-FFF2-40B4-BE49-F238E27FC236}">
                <a16:creationId xmlns:a16="http://schemas.microsoft.com/office/drawing/2014/main" id="{46E88E90-313B-311A-707A-46FCD0FE81B8}"/>
              </a:ext>
            </a:extLst>
          </p:cNvPr>
          <p:cNvSpPr/>
          <p:nvPr/>
        </p:nvSpPr>
        <p:spPr>
          <a:xfrm>
            <a:off x="2187388" y="1025775"/>
            <a:ext cx="4769223" cy="1287119"/>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it-IT" sz="2400" b="1" dirty="0"/>
              <a:t>CAPACITÀ DI ASSUMERE E FAR PROPRIA LA COMPLESSITÀ DEL «RUOLO SOCIALE»</a:t>
            </a:r>
          </a:p>
        </p:txBody>
      </p:sp>
      <p:sp>
        <p:nvSpPr>
          <p:cNvPr id="6" name="CasellaDiTesto 5">
            <a:extLst>
              <a:ext uri="{FF2B5EF4-FFF2-40B4-BE49-F238E27FC236}">
                <a16:creationId xmlns:a16="http://schemas.microsoft.com/office/drawing/2014/main" id="{664999F8-EBFD-0C39-D557-DDBC990C142A}"/>
              </a:ext>
            </a:extLst>
          </p:cNvPr>
          <p:cNvSpPr txBox="1"/>
          <p:nvPr/>
        </p:nvSpPr>
        <p:spPr>
          <a:xfrm>
            <a:off x="534009" y="3055958"/>
            <a:ext cx="7666029" cy="2677656"/>
          </a:xfrm>
          <a:prstGeom prst="rect">
            <a:avLst/>
          </a:prstGeom>
          <a:noFill/>
        </p:spPr>
        <p:txBody>
          <a:bodyPr wrap="square" rtlCol="0">
            <a:spAutoFit/>
          </a:bodyPr>
          <a:lstStyle/>
          <a:p>
            <a:r>
              <a:rPr lang="it-IT" sz="2400" dirty="0"/>
              <a:t>Essere in grado di stare dentro i ruoli adulti e interpretarli autenticamente significa tenere sotto controllo atteggiamenti infantili, dipendenti, parziali. </a:t>
            </a:r>
            <a:br>
              <a:rPr lang="it-IT" sz="2400" dirty="0"/>
            </a:br>
            <a:r>
              <a:rPr lang="it-IT" sz="2400" dirty="0"/>
              <a:t>Aver raggiunto sul piano psicologico il livello di maturazione emotiva necessario per transitare da una qualità della socializzazione di tipo «personale» (primaria) ad una di tipo «posizionale» (secondaria)</a:t>
            </a:r>
          </a:p>
        </p:txBody>
      </p:sp>
    </p:spTree>
    <p:extLst>
      <p:ext uri="{BB962C8B-B14F-4D97-AF65-F5344CB8AC3E}">
        <p14:creationId xmlns:p14="http://schemas.microsoft.com/office/powerpoint/2010/main" val="54662189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151E6CE-6D4A-76C9-4E50-8764BBD97AC6}"/>
              </a:ext>
            </a:extLst>
          </p:cNvPr>
          <p:cNvSpPr>
            <a:spLocks noGrp="1"/>
          </p:cNvSpPr>
          <p:nvPr>
            <p:ph type="title"/>
          </p:nvPr>
        </p:nvSpPr>
        <p:spPr/>
        <p:txBody>
          <a:bodyPr/>
          <a:lstStyle/>
          <a:p>
            <a:r>
              <a:rPr lang="it-IT" dirty="0"/>
              <a:t>Quindi, per le persone con disabilità?</a:t>
            </a:r>
          </a:p>
        </p:txBody>
      </p:sp>
      <p:sp>
        <p:nvSpPr>
          <p:cNvPr id="4" name="CasellaDiTesto 3">
            <a:extLst>
              <a:ext uri="{FF2B5EF4-FFF2-40B4-BE49-F238E27FC236}">
                <a16:creationId xmlns:a16="http://schemas.microsoft.com/office/drawing/2014/main" id="{1815AF6B-1CA6-B904-3C67-4D581949D610}"/>
              </a:ext>
            </a:extLst>
          </p:cNvPr>
          <p:cNvSpPr txBox="1"/>
          <p:nvPr/>
        </p:nvSpPr>
        <p:spPr>
          <a:xfrm>
            <a:off x="372643" y="1025774"/>
            <a:ext cx="8287261" cy="1200329"/>
          </a:xfrm>
          <a:prstGeom prst="rect">
            <a:avLst/>
          </a:prstGeom>
          <a:noFill/>
        </p:spPr>
        <p:txBody>
          <a:bodyPr wrap="square" rtlCol="0">
            <a:spAutoFit/>
          </a:bodyPr>
          <a:lstStyle/>
          <a:p>
            <a:r>
              <a:rPr lang="it-IT" sz="2400" dirty="0"/>
              <a:t>Diventare adulti ormai assume le forme di un’impresa congiunta, un processo alla cui riuscita partecipano tutti i membri della famiglia, attivamente. </a:t>
            </a:r>
          </a:p>
        </p:txBody>
      </p:sp>
      <p:sp>
        <p:nvSpPr>
          <p:cNvPr id="6" name="Rettangolo 5">
            <a:extLst>
              <a:ext uri="{FF2B5EF4-FFF2-40B4-BE49-F238E27FC236}">
                <a16:creationId xmlns:a16="http://schemas.microsoft.com/office/drawing/2014/main" id="{D52FD39F-DB7D-A943-0E09-27B11217D90A}"/>
              </a:ext>
            </a:extLst>
          </p:cNvPr>
          <p:cNvSpPr/>
          <p:nvPr/>
        </p:nvSpPr>
        <p:spPr>
          <a:xfrm>
            <a:off x="1084729" y="2442127"/>
            <a:ext cx="6974541" cy="1883981"/>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endParaRPr>
          </a:p>
          <a:p>
            <a:pPr marL="0" marR="0" lvl="0" indent="0" algn="ctr" defTabSz="457200" rtl="0" eaLnBrk="1" fontAlgn="auto" latinLnBrk="0" hangingPunct="1">
              <a:lnSpc>
                <a:spcPct val="100000"/>
              </a:lnSpc>
              <a:spcBef>
                <a:spcPts val="0"/>
              </a:spcBef>
              <a:spcAft>
                <a:spcPts val="0"/>
              </a:spcAft>
              <a:buClrTx/>
              <a:buSzTx/>
              <a:buFontTx/>
              <a:buNone/>
              <a:tabLst/>
              <a:defRPr/>
            </a:pP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Nel caso delle persone con disabilità, se il processo/progetto di transizione verso l’adultità non è anche un </a:t>
            </a:r>
            <a:r>
              <a:rPr kumimoji="0" lang="it-IT" sz="2400" b="1" i="0" u="none" strike="noStrike" kern="1200" cap="none" spc="0" normalizeH="0" baseline="0" noProof="0" dirty="0">
                <a:ln>
                  <a:noFill/>
                </a:ln>
                <a:solidFill>
                  <a:prstClr val="black"/>
                </a:solidFill>
                <a:effectLst/>
                <a:uLnTx/>
                <a:uFillTx/>
                <a:latin typeface="Calibri" panose="020F0502020204030204"/>
                <a:ea typeface="+mn-ea"/>
                <a:cs typeface="+mn-cs"/>
              </a:rPr>
              <a:t>«progetto della famiglia»</a:t>
            </a:r>
            <a:r>
              <a:rPr kumimoji="0" lang="it-IT" sz="2400" b="0" i="0" u="none" strike="noStrike" kern="1200" cap="none" spc="0" normalizeH="0" baseline="0" noProof="0" dirty="0">
                <a:ln>
                  <a:noFill/>
                </a:ln>
                <a:solidFill>
                  <a:prstClr val="black"/>
                </a:solidFill>
                <a:effectLst/>
                <a:uLnTx/>
                <a:uFillTx/>
                <a:latin typeface="Calibri" panose="020F0502020204030204"/>
                <a:ea typeface="+mn-ea"/>
                <a:cs typeface="+mn-cs"/>
              </a:rPr>
              <a:t> esso rischia di arenarsi </a:t>
            </a:r>
          </a:p>
          <a:p>
            <a:pPr algn="ctr"/>
            <a:endParaRPr lang="it-IT" dirty="0"/>
          </a:p>
        </p:txBody>
      </p:sp>
      <p:sp>
        <p:nvSpPr>
          <p:cNvPr id="8" name="CasellaDiTesto 7">
            <a:extLst>
              <a:ext uri="{FF2B5EF4-FFF2-40B4-BE49-F238E27FC236}">
                <a16:creationId xmlns:a16="http://schemas.microsoft.com/office/drawing/2014/main" id="{28BE436B-701C-7F3F-61FE-5461BBDABF4E}"/>
              </a:ext>
            </a:extLst>
          </p:cNvPr>
          <p:cNvSpPr txBox="1"/>
          <p:nvPr/>
        </p:nvSpPr>
        <p:spPr>
          <a:xfrm>
            <a:off x="372643" y="4631897"/>
            <a:ext cx="8609991" cy="1569660"/>
          </a:xfrm>
          <a:prstGeom prst="rect">
            <a:avLst/>
          </a:prstGeom>
          <a:noFill/>
        </p:spPr>
        <p:txBody>
          <a:bodyPr wrap="square" rtlCol="0">
            <a:spAutoFit/>
          </a:bodyPr>
          <a:lstStyle/>
          <a:p>
            <a:r>
              <a:rPr lang="it-IT" sz="2400" dirty="0"/>
              <a:t>Non tutte le famiglie riescono ad immaginare che le traiettorie di vita del proprio figlio possano coincidere con l’ingresso nel mondo degli adulti e non tutte riescono a mettersi in gioco in percorsi di autonomia per i loro figli</a:t>
            </a:r>
          </a:p>
        </p:txBody>
      </p:sp>
    </p:spTree>
    <p:extLst>
      <p:ext uri="{BB962C8B-B14F-4D97-AF65-F5344CB8AC3E}">
        <p14:creationId xmlns:p14="http://schemas.microsoft.com/office/powerpoint/2010/main" val="194728887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2599169-920A-9039-7FDE-9C1361C0DBFA}"/>
              </a:ext>
            </a:extLst>
          </p:cNvPr>
          <p:cNvSpPr>
            <a:spLocks noGrp="1"/>
          </p:cNvSpPr>
          <p:nvPr>
            <p:ph type="title"/>
          </p:nvPr>
        </p:nvSpPr>
        <p:spPr/>
        <p:txBody>
          <a:bodyPr/>
          <a:lstStyle/>
          <a:p>
            <a:r>
              <a:rPr lang="it-IT" dirty="0"/>
              <a:t>Una testimonianza</a:t>
            </a:r>
          </a:p>
        </p:txBody>
      </p:sp>
      <p:sp>
        <p:nvSpPr>
          <p:cNvPr id="4" name="CasellaDiTesto 3">
            <a:extLst>
              <a:ext uri="{FF2B5EF4-FFF2-40B4-BE49-F238E27FC236}">
                <a16:creationId xmlns:a16="http://schemas.microsoft.com/office/drawing/2014/main" id="{2693183F-CC7A-DD6B-8C19-A4DE1576775D}"/>
              </a:ext>
            </a:extLst>
          </p:cNvPr>
          <p:cNvSpPr txBox="1"/>
          <p:nvPr/>
        </p:nvSpPr>
        <p:spPr>
          <a:xfrm>
            <a:off x="534009" y="1025775"/>
            <a:ext cx="8075979" cy="4708981"/>
          </a:xfrm>
          <a:prstGeom prst="rect">
            <a:avLst/>
          </a:prstGeom>
          <a:noFill/>
        </p:spPr>
        <p:txBody>
          <a:bodyPr wrap="square" rtlCol="0">
            <a:spAutoFit/>
          </a:bodyPr>
          <a:lstStyle/>
          <a:p>
            <a:r>
              <a:rPr lang="it-IT" sz="2800" dirty="0"/>
              <a:t>La percezione costruisce la realtà</a:t>
            </a:r>
          </a:p>
          <a:p>
            <a:endParaRPr lang="it-IT" sz="2800" dirty="0"/>
          </a:p>
          <a:p>
            <a:endParaRPr lang="it-IT" sz="2800" dirty="0"/>
          </a:p>
          <a:p>
            <a:endParaRPr lang="it-IT" sz="2400" dirty="0">
              <a:solidFill>
                <a:srgbClr val="0000FF"/>
              </a:solidFill>
              <a:effectLst/>
              <a:latin typeface="ArialMT"/>
            </a:endParaRPr>
          </a:p>
          <a:p>
            <a:r>
              <a:rPr lang="it-IT" sz="2400" dirty="0">
                <a:solidFill>
                  <a:srgbClr val="0000FF"/>
                </a:solidFill>
                <a:effectLst/>
                <a:latin typeface="ArialMT"/>
              </a:rPr>
              <a:t>https://</a:t>
            </a:r>
            <a:r>
              <a:rPr lang="it-IT" sz="2400" dirty="0" err="1">
                <a:solidFill>
                  <a:srgbClr val="0000FF"/>
                </a:solidFill>
                <a:effectLst/>
                <a:latin typeface="ArialMT"/>
              </a:rPr>
              <a:t>www.youtube.com</a:t>
            </a:r>
            <a:r>
              <a:rPr lang="it-IT" sz="2400" dirty="0">
                <a:solidFill>
                  <a:srgbClr val="0000FF"/>
                </a:solidFill>
                <a:effectLst/>
                <a:latin typeface="ArialMT"/>
              </a:rPr>
              <a:t>/</a:t>
            </a:r>
            <a:r>
              <a:rPr lang="it-IT" sz="2400" dirty="0" err="1">
                <a:solidFill>
                  <a:srgbClr val="0000FF"/>
                </a:solidFill>
                <a:effectLst/>
                <a:latin typeface="ArialMT"/>
              </a:rPr>
              <a:t>watch?v</a:t>
            </a:r>
            <a:r>
              <a:rPr lang="it-IT" sz="2400" dirty="0">
                <a:solidFill>
                  <a:srgbClr val="0000FF"/>
                </a:solidFill>
                <a:effectLst/>
                <a:latin typeface="ArialMT"/>
              </a:rPr>
              <a:t>=</a:t>
            </a:r>
            <a:r>
              <a:rPr lang="it-IT" sz="2400" dirty="0" err="1">
                <a:solidFill>
                  <a:srgbClr val="0000FF"/>
                </a:solidFill>
                <a:effectLst/>
                <a:latin typeface="ArialMT"/>
              </a:rPr>
              <a:t>nLqPoO</a:t>
            </a:r>
            <a:r>
              <a:rPr lang="it-IT" sz="2400" dirty="0">
                <a:solidFill>
                  <a:srgbClr val="0000FF"/>
                </a:solidFill>
                <a:effectLst/>
                <a:latin typeface="ArialMT"/>
              </a:rPr>
              <a:t> 4NX7g </a:t>
            </a:r>
            <a:endParaRPr lang="it-IT" sz="3600" dirty="0"/>
          </a:p>
          <a:p>
            <a:endParaRPr lang="it-IT" sz="2800" dirty="0"/>
          </a:p>
          <a:p>
            <a:endParaRPr lang="it-IT" sz="2800" dirty="0"/>
          </a:p>
          <a:p>
            <a:r>
              <a:rPr lang="it-IT" sz="2800" dirty="0"/>
              <a:t>Con il giusto supporto familiare e professionale, i giusti strumenti compensativi ed una buona dose di empowerment, costruirsi una vita indipendente è possibile </a:t>
            </a:r>
          </a:p>
        </p:txBody>
      </p:sp>
    </p:spTree>
    <p:extLst>
      <p:ext uri="{BB962C8B-B14F-4D97-AF65-F5344CB8AC3E}">
        <p14:creationId xmlns:p14="http://schemas.microsoft.com/office/powerpoint/2010/main" val="34345276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ACA1DBA-0C68-F2EB-C37C-3801D41FACA8}"/>
              </a:ext>
            </a:extLst>
          </p:cNvPr>
          <p:cNvSpPr>
            <a:spLocks noGrp="1"/>
          </p:cNvSpPr>
          <p:nvPr>
            <p:ph type="title"/>
          </p:nvPr>
        </p:nvSpPr>
        <p:spPr/>
        <p:txBody>
          <a:bodyPr/>
          <a:lstStyle/>
          <a:p>
            <a:r>
              <a:rPr lang="it-IT" dirty="0"/>
              <a:t>la transizione all’adultità</a:t>
            </a:r>
          </a:p>
        </p:txBody>
      </p:sp>
      <p:sp>
        <p:nvSpPr>
          <p:cNvPr id="4" name="CasellaDiTesto 3">
            <a:extLst>
              <a:ext uri="{FF2B5EF4-FFF2-40B4-BE49-F238E27FC236}">
                <a16:creationId xmlns:a16="http://schemas.microsoft.com/office/drawing/2014/main" id="{926CC5A7-C083-FC8A-1E3C-23A461D5B9B0}"/>
              </a:ext>
            </a:extLst>
          </p:cNvPr>
          <p:cNvSpPr txBox="1"/>
          <p:nvPr/>
        </p:nvSpPr>
        <p:spPr>
          <a:xfrm>
            <a:off x="534010" y="1067653"/>
            <a:ext cx="8211671" cy="1815882"/>
          </a:xfrm>
          <a:prstGeom prst="rect">
            <a:avLst/>
          </a:prstGeom>
          <a:noFill/>
        </p:spPr>
        <p:txBody>
          <a:bodyPr wrap="square" rtlCol="0">
            <a:spAutoFit/>
          </a:bodyPr>
          <a:lstStyle/>
          <a:p>
            <a:r>
              <a:rPr lang="it-IT" sz="2800" dirty="0"/>
              <a:t>Quando termina la scuola, per le persone con disabilità la transizione verso l’adultità spesso si manifesta come un momento critico,  non adeguatamente supportato, strutturato e sostenuto. </a:t>
            </a:r>
          </a:p>
        </p:txBody>
      </p:sp>
      <p:sp>
        <p:nvSpPr>
          <p:cNvPr id="6" name="Ovale 5">
            <a:extLst>
              <a:ext uri="{FF2B5EF4-FFF2-40B4-BE49-F238E27FC236}">
                <a16:creationId xmlns:a16="http://schemas.microsoft.com/office/drawing/2014/main" id="{68EF27F8-1BD0-29D1-3D5D-79F6893AF889}"/>
              </a:ext>
            </a:extLst>
          </p:cNvPr>
          <p:cNvSpPr/>
          <p:nvPr/>
        </p:nvSpPr>
        <p:spPr>
          <a:xfrm>
            <a:off x="534009" y="2955407"/>
            <a:ext cx="1990164" cy="1921547"/>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it-IT" dirty="0"/>
              <a:t>Nessun luogo di condivisione con i pari</a:t>
            </a:r>
          </a:p>
        </p:txBody>
      </p:sp>
      <p:sp>
        <p:nvSpPr>
          <p:cNvPr id="8" name="Ovale 7">
            <a:extLst>
              <a:ext uri="{FF2B5EF4-FFF2-40B4-BE49-F238E27FC236}">
                <a16:creationId xmlns:a16="http://schemas.microsoft.com/office/drawing/2014/main" id="{17DF8959-4603-417C-C09F-40F9958305D0}"/>
              </a:ext>
            </a:extLst>
          </p:cNvPr>
          <p:cNvSpPr/>
          <p:nvPr/>
        </p:nvSpPr>
        <p:spPr>
          <a:xfrm>
            <a:off x="2581836" y="4389773"/>
            <a:ext cx="1990164" cy="1921547"/>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it-IT" dirty="0"/>
              <a:t>La </a:t>
            </a:r>
            <a:r>
              <a:rPr lang="it-IT"/>
              <a:t>rete relazionale </a:t>
            </a:r>
            <a:r>
              <a:rPr lang="it-IT" dirty="0"/>
              <a:t>si impoverisce e </a:t>
            </a:r>
          </a:p>
          <a:p>
            <a:pPr algn="ctr"/>
            <a:r>
              <a:rPr lang="it-IT" dirty="0"/>
              <a:t>ristringe</a:t>
            </a:r>
          </a:p>
        </p:txBody>
      </p:sp>
      <p:sp>
        <p:nvSpPr>
          <p:cNvPr id="9" name="Ovale 8">
            <a:extLst>
              <a:ext uri="{FF2B5EF4-FFF2-40B4-BE49-F238E27FC236}">
                <a16:creationId xmlns:a16="http://schemas.microsoft.com/office/drawing/2014/main" id="{0089B964-2A5A-43AB-E4CE-1DEFFA788CFE}"/>
              </a:ext>
            </a:extLst>
          </p:cNvPr>
          <p:cNvSpPr/>
          <p:nvPr/>
        </p:nvSpPr>
        <p:spPr>
          <a:xfrm>
            <a:off x="4580971" y="2883535"/>
            <a:ext cx="1990164" cy="1921547"/>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it-IT" dirty="0"/>
              <a:t>Cambio repentino di routine e assetti quotidiani</a:t>
            </a:r>
          </a:p>
        </p:txBody>
      </p:sp>
      <p:sp>
        <p:nvSpPr>
          <p:cNvPr id="10" name="Ovale 9">
            <a:extLst>
              <a:ext uri="{FF2B5EF4-FFF2-40B4-BE49-F238E27FC236}">
                <a16:creationId xmlns:a16="http://schemas.microsoft.com/office/drawing/2014/main" id="{2EABD647-9823-7D41-C30C-A0777CBAB8B2}"/>
              </a:ext>
            </a:extLst>
          </p:cNvPr>
          <p:cNvSpPr/>
          <p:nvPr/>
        </p:nvSpPr>
        <p:spPr>
          <a:xfrm>
            <a:off x="6663326" y="4389773"/>
            <a:ext cx="1990164" cy="1921547"/>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it-IT" dirty="0"/>
              <a:t>Cambiano le spinte educative, terapeutiche e sociali</a:t>
            </a:r>
          </a:p>
        </p:txBody>
      </p:sp>
    </p:spTree>
    <p:extLst>
      <p:ext uri="{BB962C8B-B14F-4D97-AF65-F5344CB8AC3E}">
        <p14:creationId xmlns:p14="http://schemas.microsoft.com/office/powerpoint/2010/main" val="13953744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0A76C0B-E8D1-498F-0670-9AAFC01ED1CF}"/>
              </a:ext>
            </a:extLst>
          </p:cNvPr>
          <p:cNvSpPr>
            <a:spLocks noGrp="1"/>
          </p:cNvSpPr>
          <p:nvPr>
            <p:ph type="title"/>
          </p:nvPr>
        </p:nvSpPr>
        <p:spPr/>
        <p:txBody>
          <a:bodyPr/>
          <a:lstStyle/>
          <a:p>
            <a:r>
              <a:rPr lang="it-IT" dirty="0"/>
              <a:t>L’ICF come strumento di connessione</a:t>
            </a:r>
          </a:p>
        </p:txBody>
      </p:sp>
      <p:graphicFrame>
        <p:nvGraphicFramePr>
          <p:cNvPr id="4" name="Diagramma 3">
            <a:extLst>
              <a:ext uri="{FF2B5EF4-FFF2-40B4-BE49-F238E27FC236}">
                <a16:creationId xmlns:a16="http://schemas.microsoft.com/office/drawing/2014/main" id="{1DABB216-2409-E665-D9BB-C256DB9EB0F8}"/>
              </a:ext>
            </a:extLst>
          </p:cNvPr>
          <p:cNvGraphicFramePr/>
          <p:nvPr/>
        </p:nvGraphicFramePr>
        <p:xfrm>
          <a:off x="534010" y="-518518"/>
          <a:ext cx="8323119" cy="468107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Rettangolo 5">
            <a:extLst>
              <a:ext uri="{FF2B5EF4-FFF2-40B4-BE49-F238E27FC236}">
                <a16:creationId xmlns:a16="http://schemas.microsoft.com/office/drawing/2014/main" id="{0724A684-6C4C-D10C-02F2-9B4B53CBA712}"/>
              </a:ext>
            </a:extLst>
          </p:cNvPr>
          <p:cNvSpPr/>
          <p:nvPr/>
        </p:nvSpPr>
        <p:spPr>
          <a:xfrm>
            <a:off x="905435" y="3808663"/>
            <a:ext cx="7333130" cy="2136539"/>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it-IT" sz="4800" dirty="0">
              <a:effectLst/>
            </a:endParaRPr>
          </a:p>
        </p:txBody>
      </p:sp>
      <p:sp>
        <p:nvSpPr>
          <p:cNvPr id="7" name="CasellaDiTesto 6">
            <a:extLst>
              <a:ext uri="{FF2B5EF4-FFF2-40B4-BE49-F238E27FC236}">
                <a16:creationId xmlns:a16="http://schemas.microsoft.com/office/drawing/2014/main" id="{9CC863F6-E8E1-6550-EEDC-B44C2C3E2460}"/>
              </a:ext>
            </a:extLst>
          </p:cNvPr>
          <p:cNvSpPr txBox="1"/>
          <p:nvPr/>
        </p:nvSpPr>
        <p:spPr>
          <a:xfrm>
            <a:off x="1312669" y="4162554"/>
            <a:ext cx="6167717" cy="1384995"/>
          </a:xfrm>
          <a:prstGeom prst="rect">
            <a:avLst/>
          </a:prstGeom>
          <a:noFill/>
        </p:spPr>
        <p:txBody>
          <a:bodyPr wrap="square" rtlCol="0">
            <a:spAutoFit/>
          </a:bodyPr>
          <a:lstStyle/>
          <a:p>
            <a:r>
              <a:rPr lang="it-IT" sz="2800" dirty="0"/>
              <a:t>Permette anche un coordinamento tra tutti gli attori del processo inclusivo: area educativa, area sociale, area sanitaria. </a:t>
            </a:r>
          </a:p>
        </p:txBody>
      </p:sp>
      <p:sp>
        <p:nvSpPr>
          <p:cNvPr id="8" name="Freccia destra 7">
            <a:extLst>
              <a:ext uri="{FF2B5EF4-FFF2-40B4-BE49-F238E27FC236}">
                <a16:creationId xmlns:a16="http://schemas.microsoft.com/office/drawing/2014/main" id="{F0F9B5BB-FD72-AB3F-6FD1-76091EB414B3}"/>
              </a:ext>
            </a:extLst>
          </p:cNvPr>
          <p:cNvSpPr/>
          <p:nvPr/>
        </p:nvSpPr>
        <p:spPr>
          <a:xfrm rot="5400000">
            <a:off x="4126313" y="3111192"/>
            <a:ext cx="891371" cy="350940"/>
          </a:xfrm>
          <a:prstGeom prst="rightArrow">
            <a:avLst>
              <a:gd name="adj1" fmla="val 50000"/>
              <a:gd name="adj2" fmla="val 56154"/>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157357430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4040013-0831-8AF9-495A-61EC3553341D}"/>
              </a:ext>
            </a:extLst>
          </p:cNvPr>
          <p:cNvSpPr>
            <a:spLocks noGrp="1"/>
          </p:cNvSpPr>
          <p:nvPr>
            <p:ph type="title"/>
          </p:nvPr>
        </p:nvSpPr>
        <p:spPr/>
        <p:txBody>
          <a:bodyPr/>
          <a:lstStyle/>
          <a:p>
            <a:r>
              <a:rPr lang="it-IT" dirty="0"/>
              <a:t>L’ICF come strumento di connessione</a:t>
            </a:r>
          </a:p>
        </p:txBody>
      </p:sp>
      <p:sp>
        <p:nvSpPr>
          <p:cNvPr id="4" name="CasellaDiTesto 3">
            <a:extLst>
              <a:ext uri="{FF2B5EF4-FFF2-40B4-BE49-F238E27FC236}">
                <a16:creationId xmlns:a16="http://schemas.microsoft.com/office/drawing/2014/main" id="{98CCB156-3C5A-DEB4-7CED-C68463F5494D}"/>
              </a:ext>
            </a:extLst>
          </p:cNvPr>
          <p:cNvSpPr txBox="1"/>
          <p:nvPr/>
        </p:nvSpPr>
        <p:spPr>
          <a:xfrm>
            <a:off x="920537" y="1025775"/>
            <a:ext cx="7302926" cy="1200329"/>
          </a:xfrm>
          <a:prstGeom prst="rect">
            <a:avLst/>
          </a:prstGeom>
          <a:noFill/>
        </p:spPr>
        <p:txBody>
          <a:bodyPr wrap="square" rtlCol="0">
            <a:spAutoFit/>
          </a:bodyPr>
          <a:lstStyle/>
          <a:p>
            <a:r>
              <a:rPr lang="it-IT" sz="2400" dirty="0"/>
              <a:t>L’ICF costituisce uno strumento di connessione nel momento di transizione dalla scuola all’adultità quando orienta la progettazione di un PEI che</a:t>
            </a:r>
          </a:p>
        </p:txBody>
      </p:sp>
      <p:sp>
        <p:nvSpPr>
          <p:cNvPr id="6" name="Rettangolo 5">
            <a:extLst>
              <a:ext uri="{FF2B5EF4-FFF2-40B4-BE49-F238E27FC236}">
                <a16:creationId xmlns:a16="http://schemas.microsoft.com/office/drawing/2014/main" id="{1D6379B6-9E42-CBBD-6CAF-FE918F04C4F9}"/>
              </a:ext>
            </a:extLst>
          </p:cNvPr>
          <p:cNvSpPr/>
          <p:nvPr/>
        </p:nvSpPr>
        <p:spPr>
          <a:xfrm>
            <a:off x="920537" y="2958353"/>
            <a:ext cx="7689453" cy="2873872"/>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it-IT" sz="4800" dirty="0">
              <a:effectLst/>
            </a:endParaRPr>
          </a:p>
        </p:txBody>
      </p:sp>
      <p:sp>
        <p:nvSpPr>
          <p:cNvPr id="7" name="CasellaDiTesto 6">
            <a:extLst>
              <a:ext uri="{FF2B5EF4-FFF2-40B4-BE49-F238E27FC236}">
                <a16:creationId xmlns:a16="http://schemas.microsoft.com/office/drawing/2014/main" id="{D18274AD-1F32-96AF-A8F2-96E41F09B8E6}"/>
              </a:ext>
            </a:extLst>
          </p:cNvPr>
          <p:cNvSpPr txBox="1"/>
          <p:nvPr/>
        </p:nvSpPr>
        <p:spPr>
          <a:xfrm>
            <a:off x="1283889" y="3187336"/>
            <a:ext cx="6939574" cy="2308324"/>
          </a:xfrm>
          <a:prstGeom prst="rect">
            <a:avLst/>
          </a:prstGeom>
          <a:noFill/>
        </p:spPr>
        <p:txBody>
          <a:bodyPr wrap="square" rtlCol="0">
            <a:spAutoFit/>
          </a:bodyPr>
          <a:lstStyle/>
          <a:p>
            <a:r>
              <a:rPr lang="it-IT" sz="2400" dirty="0"/>
              <a:t> faccia parte fin da subito del più ampio Progetto di Vita dell’alunno, pensandolo come appartenente a contesti altri oltre la scuola, allargando quindi la rete di opportunità e relazioni e ponendo su di esso un pensiero di </a:t>
            </a:r>
            <a:r>
              <a:rPr lang="it-IT" sz="2400" b="1" dirty="0"/>
              <a:t>ADULTITÀ POSSIBILE</a:t>
            </a:r>
            <a:r>
              <a:rPr lang="it-IT" sz="2400" dirty="0"/>
              <a:t>, soprattutto in termini di autodeterminazione. </a:t>
            </a:r>
          </a:p>
        </p:txBody>
      </p:sp>
      <p:sp>
        <p:nvSpPr>
          <p:cNvPr id="3" name="Freccia destra 2">
            <a:extLst>
              <a:ext uri="{FF2B5EF4-FFF2-40B4-BE49-F238E27FC236}">
                <a16:creationId xmlns:a16="http://schemas.microsoft.com/office/drawing/2014/main" id="{F2F0DBE6-39AB-0C81-A8CD-F180C34F0839}"/>
              </a:ext>
            </a:extLst>
          </p:cNvPr>
          <p:cNvSpPr/>
          <p:nvPr/>
        </p:nvSpPr>
        <p:spPr>
          <a:xfrm rot="5400000">
            <a:off x="5151371" y="2265730"/>
            <a:ext cx="655983" cy="576731"/>
          </a:xfrm>
          <a:prstGeom prst="rightArrow">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it-IT"/>
          </a:p>
        </p:txBody>
      </p:sp>
    </p:spTree>
    <p:extLst>
      <p:ext uri="{BB962C8B-B14F-4D97-AF65-F5344CB8AC3E}">
        <p14:creationId xmlns:p14="http://schemas.microsoft.com/office/powerpoint/2010/main" val="19252012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1025352-543C-9A37-4F01-984C62CBB516}"/>
              </a:ext>
            </a:extLst>
          </p:cNvPr>
          <p:cNvSpPr>
            <a:spLocks noGrp="1"/>
          </p:cNvSpPr>
          <p:nvPr>
            <p:ph type="title"/>
          </p:nvPr>
        </p:nvSpPr>
        <p:spPr/>
        <p:txBody>
          <a:bodyPr/>
          <a:lstStyle/>
          <a:p>
            <a:r>
              <a:rPr lang="it-IT" dirty="0"/>
              <a:t>Riprendiamo dalle differenze...</a:t>
            </a:r>
          </a:p>
        </p:txBody>
      </p:sp>
      <p:sp>
        <p:nvSpPr>
          <p:cNvPr id="4" name="Rettangolo 3">
            <a:extLst>
              <a:ext uri="{FF2B5EF4-FFF2-40B4-BE49-F238E27FC236}">
                <a16:creationId xmlns:a16="http://schemas.microsoft.com/office/drawing/2014/main" id="{66A84983-A9ED-9388-36AE-9D3342E118F0}"/>
              </a:ext>
            </a:extLst>
          </p:cNvPr>
          <p:cNvSpPr/>
          <p:nvPr/>
        </p:nvSpPr>
        <p:spPr>
          <a:xfrm>
            <a:off x="753584" y="1366846"/>
            <a:ext cx="2989478" cy="4888992"/>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it-IT" dirty="0"/>
              <a:t>Avviene attraverso un’identificazione emotiva. </a:t>
            </a:r>
          </a:p>
          <a:p>
            <a:pPr algn="ctr"/>
            <a:endParaRPr lang="it-IT" dirty="0"/>
          </a:p>
          <a:p>
            <a:pPr algn="ctr"/>
            <a:r>
              <a:rPr lang="it-IT" dirty="0"/>
              <a:t>Contenuto emotivo intenso e coinvolgente. </a:t>
            </a:r>
          </a:p>
          <a:p>
            <a:pPr algn="ctr"/>
            <a:endParaRPr lang="it-IT" dirty="0"/>
          </a:p>
          <a:p>
            <a:pPr algn="ctr"/>
            <a:r>
              <a:rPr lang="it-IT" dirty="0"/>
              <a:t>Relazione con gli altri fortemente asimmetrica.</a:t>
            </a:r>
          </a:p>
          <a:p>
            <a:pPr algn="ctr"/>
            <a:endParaRPr lang="it-IT" dirty="0"/>
          </a:p>
          <a:p>
            <a:pPr algn="ctr"/>
            <a:r>
              <a:rPr lang="it-IT" dirty="0"/>
              <a:t>E’ una socializzazione PERSONALE dove l’uno è </a:t>
            </a:r>
            <a:r>
              <a:rPr lang="it-IT" i="1" dirty="0"/>
              <a:t>PER</a:t>
            </a:r>
            <a:r>
              <a:rPr lang="it-IT" dirty="0"/>
              <a:t> l’altro.</a:t>
            </a:r>
          </a:p>
          <a:p>
            <a:pPr algn="ctr"/>
            <a:endParaRPr lang="it-IT" dirty="0"/>
          </a:p>
          <a:p>
            <a:pPr algn="ctr"/>
            <a:r>
              <a:rPr lang="it-IT" dirty="0"/>
              <a:t>(la mamma è per il bambino)</a:t>
            </a:r>
          </a:p>
        </p:txBody>
      </p:sp>
      <p:sp>
        <p:nvSpPr>
          <p:cNvPr id="5" name="Rettangolo 4">
            <a:extLst>
              <a:ext uri="{FF2B5EF4-FFF2-40B4-BE49-F238E27FC236}">
                <a16:creationId xmlns:a16="http://schemas.microsoft.com/office/drawing/2014/main" id="{3715967C-2513-4A37-9233-61D0D19E5B62}"/>
              </a:ext>
            </a:extLst>
          </p:cNvPr>
          <p:cNvSpPr/>
          <p:nvPr/>
        </p:nvSpPr>
        <p:spPr>
          <a:xfrm>
            <a:off x="4888874" y="1366846"/>
            <a:ext cx="3367430" cy="4888992"/>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it-IT" dirty="0"/>
              <a:t>Avviene attraverso un grado minimo di identificazione emotiva. </a:t>
            </a:r>
          </a:p>
          <a:p>
            <a:pPr algn="ctr"/>
            <a:endParaRPr lang="it-IT" dirty="0"/>
          </a:p>
          <a:p>
            <a:pPr algn="ctr"/>
            <a:r>
              <a:rPr lang="it-IT" dirty="0"/>
              <a:t>Contenuto emotivo neutro, distaccato. </a:t>
            </a:r>
            <a:br>
              <a:rPr lang="it-IT" dirty="0"/>
            </a:br>
            <a:br>
              <a:rPr lang="it-IT" dirty="0"/>
            </a:br>
            <a:r>
              <a:rPr lang="it-IT" dirty="0"/>
              <a:t>La relazione con gli altri è simmetrica, formale. </a:t>
            </a:r>
          </a:p>
          <a:p>
            <a:pPr algn="ctr"/>
            <a:endParaRPr lang="it-IT" dirty="0"/>
          </a:p>
          <a:p>
            <a:pPr algn="ctr"/>
            <a:r>
              <a:rPr lang="it-IT" dirty="0"/>
              <a:t>E’ una socializzazione POSIZIONALE dove l’altro è più PER me ma </a:t>
            </a:r>
            <a:r>
              <a:rPr lang="it-IT" i="1" dirty="0"/>
              <a:t>CON</a:t>
            </a:r>
            <a:r>
              <a:rPr lang="it-IT" dirty="0"/>
              <a:t> me nella situazione. </a:t>
            </a:r>
          </a:p>
        </p:txBody>
      </p:sp>
      <p:sp>
        <p:nvSpPr>
          <p:cNvPr id="9" name="CasellaDiTesto 8">
            <a:extLst>
              <a:ext uri="{FF2B5EF4-FFF2-40B4-BE49-F238E27FC236}">
                <a16:creationId xmlns:a16="http://schemas.microsoft.com/office/drawing/2014/main" id="{15448754-8AC0-1AE0-812C-D4790DC3DD1B}"/>
              </a:ext>
            </a:extLst>
          </p:cNvPr>
          <p:cNvSpPr txBox="1"/>
          <p:nvPr/>
        </p:nvSpPr>
        <p:spPr>
          <a:xfrm>
            <a:off x="374124" y="806027"/>
            <a:ext cx="3748398" cy="523220"/>
          </a:xfrm>
          <a:prstGeom prst="rect">
            <a:avLst/>
          </a:prstGeom>
          <a:noFill/>
        </p:spPr>
        <p:txBody>
          <a:bodyPr wrap="none" rtlCol="0">
            <a:spAutoFit/>
          </a:bodyPr>
          <a:lstStyle/>
          <a:p>
            <a:r>
              <a:rPr lang="it-IT" sz="2800" b="1" dirty="0"/>
              <a:t>Socializzazione Primaria</a:t>
            </a:r>
          </a:p>
        </p:txBody>
      </p:sp>
      <p:sp>
        <p:nvSpPr>
          <p:cNvPr id="11" name="CasellaDiTesto 10">
            <a:extLst>
              <a:ext uri="{FF2B5EF4-FFF2-40B4-BE49-F238E27FC236}">
                <a16:creationId xmlns:a16="http://schemas.microsoft.com/office/drawing/2014/main" id="{1816CD0E-4D56-78A8-DFB2-744F6FE0FB84}"/>
              </a:ext>
            </a:extLst>
          </p:cNvPr>
          <p:cNvSpPr txBox="1"/>
          <p:nvPr/>
        </p:nvSpPr>
        <p:spPr>
          <a:xfrm>
            <a:off x="4572000" y="806027"/>
            <a:ext cx="4126579" cy="523220"/>
          </a:xfrm>
          <a:prstGeom prst="rect">
            <a:avLst/>
          </a:prstGeom>
          <a:noFill/>
        </p:spPr>
        <p:txBody>
          <a:bodyPr wrap="none" rtlCol="0">
            <a:spAutoFit/>
          </a:bodyPr>
          <a:lstStyle/>
          <a:p>
            <a:r>
              <a:rPr lang="it-IT" sz="2800" b="1" dirty="0"/>
              <a:t>Socializzazione Secondaria</a:t>
            </a:r>
          </a:p>
        </p:txBody>
      </p:sp>
    </p:spTree>
    <p:extLst>
      <p:ext uri="{BB962C8B-B14F-4D97-AF65-F5344CB8AC3E}">
        <p14:creationId xmlns:p14="http://schemas.microsoft.com/office/powerpoint/2010/main" val="224370538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D65B04C-1118-BF08-549F-5D710BE1276D}"/>
              </a:ext>
            </a:extLst>
          </p:cNvPr>
          <p:cNvSpPr>
            <a:spLocks noGrp="1"/>
          </p:cNvSpPr>
          <p:nvPr>
            <p:ph type="title"/>
          </p:nvPr>
        </p:nvSpPr>
        <p:spPr/>
        <p:txBody>
          <a:bodyPr/>
          <a:lstStyle/>
          <a:p>
            <a:r>
              <a:rPr lang="it-IT" dirty="0"/>
              <a:t>Ambiti di applicazione dell’ICF </a:t>
            </a:r>
          </a:p>
        </p:txBody>
      </p:sp>
      <p:sp>
        <p:nvSpPr>
          <p:cNvPr id="4" name="CasellaDiTesto 3">
            <a:extLst>
              <a:ext uri="{FF2B5EF4-FFF2-40B4-BE49-F238E27FC236}">
                <a16:creationId xmlns:a16="http://schemas.microsoft.com/office/drawing/2014/main" id="{BA2ADEA6-3914-5BC5-88C9-D38323C0C930}"/>
              </a:ext>
            </a:extLst>
          </p:cNvPr>
          <p:cNvSpPr txBox="1"/>
          <p:nvPr/>
        </p:nvSpPr>
        <p:spPr>
          <a:xfrm>
            <a:off x="534010" y="1025775"/>
            <a:ext cx="7879976" cy="1384995"/>
          </a:xfrm>
          <a:prstGeom prst="rect">
            <a:avLst/>
          </a:prstGeom>
          <a:noFill/>
        </p:spPr>
        <p:txBody>
          <a:bodyPr wrap="square" rtlCol="0">
            <a:spAutoFit/>
          </a:bodyPr>
          <a:lstStyle/>
          <a:p>
            <a:r>
              <a:rPr lang="it-IT" sz="2800" dirty="0"/>
              <a:t>La progettazione deve tener conto degli ambiti di vita quotidiani nei quali la persona può scandire il suo essere, ben messi in risalto dall’ICF nella sezione</a:t>
            </a:r>
          </a:p>
        </p:txBody>
      </p:sp>
      <p:sp>
        <p:nvSpPr>
          <p:cNvPr id="5" name="Callout con freccia in giù 4">
            <a:extLst>
              <a:ext uri="{FF2B5EF4-FFF2-40B4-BE49-F238E27FC236}">
                <a16:creationId xmlns:a16="http://schemas.microsoft.com/office/drawing/2014/main" id="{249373D3-A09E-C4F9-A8A9-CC0F568906BA}"/>
              </a:ext>
            </a:extLst>
          </p:cNvPr>
          <p:cNvSpPr/>
          <p:nvPr/>
        </p:nvSpPr>
        <p:spPr>
          <a:xfrm>
            <a:off x="2869313" y="2410770"/>
            <a:ext cx="3209365" cy="2187389"/>
          </a:xfrm>
          <a:prstGeom prst="downArrowCallou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it-IT" sz="2400" b="1" dirty="0"/>
              <a:t>ATTIVITÀ e PARTECIPAZIONE</a:t>
            </a:r>
          </a:p>
        </p:txBody>
      </p:sp>
      <p:sp>
        <p:nvSpPr>
          <p:cNvPr id="7" name="Ovale 6">
            <a:extLst>
              <a:ext uri="{FF2B5EF4-FFF2-40B4-BE49-F238E27FC236}">
                <a16:creationId xmlns:a16="http://schemas.microsoft.com/office/drawing/2014/main" id="{501AACDB-083A-C171-23E2-642FF60724EE}"/>
              </a:ext>
            </a:extLst>
          </p:cNvPr>
          <p:cNvSpPr/>
          <p:nvPr/>
        </p:nvSpPr>
        <p:spPr>
          <a:xfrm>
            <a:off x="3756820" y="4778921"/>
            <a:ext cx="1434353" cy="1506071"/>
          </a:xfrm>
          <a:prstGeom prst="ellipse">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it-IT" dirty="0"/>
              <a:t>LAVORO</a:t>
            </a:r>
          </a:p>
        </p:txBody>
      </p:sp>
      <p:sp>
        <p:nvSpPr>
          <p:cNvPr id="8" name="Ovale 7">
            <a:extLst>
              <a:ext uri="{FF2B5EF4-FFF2-40B4-BE49-F238E27FC236}">
                <a16:creationId xmlns:a16="http://schemas.microsoft.com/office/drawing/2014/main" id="{4BDF1942-D0D5-45BD-9754-F7046A41D6D3}"/>
              </a:ext>
            </a:extLst>
          </p:cNvPr>
          <p:cNvSpPr/>
          <p:nvPr/>
        </p:nvSpPr>
        <p:spPr>
          <a:xfrm>
            <a:off x="1585536" y="4805079"/>
            <a:ext cx="1434353" cy="1506071"/>
          </a:xfrm>
          <a:prstGeom prst="ellipse">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it-IT" dirty="0"/>
              <a:t>ABITARE</a:t>
            </a:r>
          </a:p>
        </p:txBody>
      </p:sp>
      <p:sp>
        <p:nvSpPr>
          <p:cNvPr id="9" name="Ovale 8">
            <a:extLst>
              <a:ext uri="{FF2B5EF4-FFF2-40B4-BE49-F238E27FC236}">
                <a16:creationId xmlns:a16="http://schemas.microsoft.com/office/drawing/2014/main" id="{CBC0BAB1-02F1-6468-1192-910D81B524F9}"/>
              </a:ext>
            </a:extLst>
          </p:cNvPr>
          <p:cNvSpPr/>
          <p:nvPr/>
        </p:nvSpPr>
        <p:spPr>
          <a:xfrm>
            <a:off x="6124112" y="4769222"/>
            <a:ext cx="1434353" cy="1506071"/>
          </a:xfrm>
          <a:prstGeom prst="ellipse">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it-IT" dirty="0"/>
              <a:t>TEMPO</a:t>
            </a:r>
            <a:br>
              <a:rPr lang="it-IT" dirty="0"/>
            </a:br>
            <a:r>
              <a:rPr lang="it-IT" dirty="0"/>
              <a:t>LIBERO</a:t>
            </a:r>
          </a:p>
        </p:txBody>
      </p:sp>
    </p:spTree>
    <p:extLst>
      <p:ext uri="{BB962C8B-B14F-4D97-AF65-F5344CB8AC3E}">
        <p14:creationId xmlns:p14="http://schemas.microsoft.com/office/powerpoint/2010/main" val="7619818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FA21CA-E6BB-60C0-B325-AA509CE17C0F}"/>
              </a:ext>
            </a:extLst>
          </p:cNvPr>
          <p:cNvSpPr>
            <a:spLocks noGrp="1"/>
          </p:cNvSpPr>
          <p:nvPr>
            <p:ph type="title"/>
          </p:nvPr>
        </p:nvSpPr>
        <p:spPr/>
        <p:txBody>
          <a:bodyPr/>
          <a:lstStyle/>
          <a:p>
            <a:r>
              <a:rPr lang="it-IT" dirty="0"/>
              <a:t>Dopo di noi e vita indipendente</a:t>
            </a:r>
          </a:p>
        </p:txBody>
      </p:sp>
      <p:sp>
        <p:nvSpPr>
          <p:cNvPr id="5" name="CasellaDiTesto 4">
            <a:extLst>
              <a:ext uri="{FF2B5EF4-FFF2-40B4-BE49-F238E27FC236}">
                <a16:creationId xmlns:a16="http://schemas.microsoft.com/office/drawing/2014/main" id="{C73EF807-00A4-4B77-2833-B93CB4389AD6}"/>
              </a:ext>
            </a:extLst>
          </p:cNvPr>
          <p:cNvSpPr txBox="1"/>
          <p:nvPr/>
        </p:nvSpPr>
        <p:spPr>
          <a:xfrm>
            <a:off x="534010" y="1025775"/>
            <a:ext cx="8309113" cy="1815882"/>
          </a:xfrm>
          <a:prstGeom prst="rect">
            <a:avLst/>
          </a:prstGeom>
          <a:noFill/>
        </p:spPr>
        <p:txBody>
          <a:bodyPr wrap="square">
            <a:spAutoFit/>
          </a:bodyPr>
          <a:lstStyle/>
          <a:p>
            <a:r>
              <a:rPr lang="it-IT" sz="2800" dirty="0">
                <a:effectLst/>
              </a:rPr>
              <a:t>Per consentire alla persona con disabilità di vivere la propria condizione di adultità è necessario progettare e realizzare </a:t>
            </a:r>
            <a:r>
              <a:rPr lang="it-IT" sz="2800" b="1" dirty="0">
                <a:effectLst/>
              </a:rPr>
              <a:t>spazi di vita indipendente</a:t>
            </a:r>
            <a:r>
              <a:rPr lang="it-IT" sz="2800" dirty="0">
                <a:effectLst/>
              </a:rPr>
              <a:t>. </a:t>
            </a:r>
            <a:r>
              <a:rPr lang="it-IT" sz="2800" dirty="0"/>
              <a:t>Questo </a:t>
            </a:r>
            <a:r>
              <a:rPr lang="it-IT" sz="2800" dirty="0">
                <a:effectLst/>
              </a:rPr>
              <a:t>richiede:</a:t>
            </a:r>
          </a:p>
          <a:p>
            <a:endParaRPr lang="it-IT" sz="2800" dirty="0">
              <a:effectLst/>
            </a:endParaRPr>
          </a:p>
        </p:txBody>
      </p:sp>
      <p:sp>
        <p:nvSpPr>
          <p:cNvPr id="6" name="Callout con freccia in giù 5">
            <a:extLst>
              <a:ext uri="{FF2B5EF4-FFF2-40B4-BE49-F238E27FC236}">
                <a16:creationId xmlns:a16="http://schemas.microsoft.com/office/drawing/2014/main" id="{B501DB8B-2B9C-864C-A958-07D7BADFEA11}"/>
              </a:ext>
            </a:extLst>
          </p:cNvPr>
          <p:cNvSpPr/>
          <p:nvPr/>
        </p:nvSpPr>
        <p:spPr>
          <a:xfrm>
            <a:off x="630699" y="2679504"/>
            <a:ext cx="3553676" cy="1846659"/>
          </a:xfrm>
          <a:prstGeom prst="downArrowCallou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it-IT" sz="2400" dirty="0"/>
              <a:t>INTEGRAZIONE DI POLITICHE E COMPETENZE MULTIDISCIPLINARI</a:t>
            </a:r>
          </a:p>
        </p:txBody>
      </p:sp>
      <p:sp>
        <p:nvSpPr>
          <p:cNvPr id="7" name="CasellaDiTesto 6">
            <a:extLst>
              <a:ext uri="{FF2B5EF4-FFF2-40B4-BE49-F238E27FC236}">
                <a16:creationId xmlns:a16="http://schemas.microsoft.com/office/drawing/2014/main" id="{C463A832-EC52-C96A-7981-25963F81BE33}"/>
              </a:ext>
            </a:extLst>
          </p:cNvPr>
          <p:cNvSpPr txBox="1"/>
          <p:nvPr/>
        </p:nvSpPr>
        <p:spPr>
          <a:xfrm>
            <a:off x="210551" y="4526163"/>
            <a:ext cx="4478015" cy="1846659"/>
          </a:xfrm>
          <a:prstGeom prst="rect">
            <a:avLst/>
          </a:prstGeom>
          <a:noFill/>
        </p:spPr>
        <p:txBody>
          <a:bodyPr wrap="square" rtlCol="0">
            <a:spAutoFit/>
          </a:bodyPr>
          <a:lstStyle/>
          <a:p>
            <a:r>
              <a:rPr lang="it-IT" sz="2400" dirty="0"/>
              <a:t>I</a:t>
            </a:r>
            <a:r>
              <a:rPr lang="it-IT" sz="2400" dirty="0">
                <a:effectLst/>
              </a:rPr>
              <a:t>nvestimento di tipo strutturale in termini di risorse umane e di politiche che contrastino la deriva dell’istituzionalizzazione. </a:t>
            </a:r>
          </a:p>
          <a:p>
            <a:endParaRPr lang="it-IT" dirty="0"/>
          </a:p>
        </p:txBody>
      </p:sp>
      <p:sp>
        <p:nvSpPr>
          <p:cNvPr id="8" name="Callout con freccia in giù 7">
            <a:extLst>
              <a:ext uri="{FF2B5EF4-FFF2-40B4-BE49-F238E27FC236}">
                <a16:creationId xmlns:a16="http://schemas.microsoft.com/office/drawing/2014/main" id="{FA84A816-0212-BE90-7AF9-A89EA706487D}"/>
              </a:ext>
            </a:extLst>
          </p:cNvPr>
          <p:cNvSpPr/>
          <p:nvPr/>
        </p:nvSpPr>
        <p:spPr>
          <a:xfrm>
            <a:off x="4803303" y="2679504"/>
            <a:ext cx="3806687" cy="1862188"/>
          </a:xfrm>
          <a:prstGeom prst="downArrowCallou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it-IT" sz="2400" dirty="0"/>
              <a:t>COOPERAZIONE TRA I DIVERSI ATTORI SUL TERRITORIO</a:t>
            </a:r>
          </a:p>
        </p:txBody>
      </p:sp>
      <p:sp>
        <p:nvSpPr>
          <p:cNvPr id="9" name="CasellaDiTesto 8">
            <a:extLst>
              <a:ext uri="{FF2B5EF4-FFF2-40B4-BE49-F238E27FC236}">
                <a16:creationId xmlns:a16="http://schemas.microsoft.com/office/drawing/2014/main" id="{0A556AB1-2642-6695-F49A-C2A256594FEE}"/>
              </a:ext>
            </a:extLst>
          </p:cNvPr>
          <p:cNvSpPr txBox="1"/>
          <p:nvPr/>
        </p:nvSpPr>
        <p:spPr>
          <a:xfrm>
            <a:off x="4688566" y="4557920"/>
            <a:ext cx="4154557" cy="461665"/>
          </a:xfrm>
          <a:prstGeom prst="rect">
            <a:avLst/>
          </a:prstGeom>
          <a:noFill/>
        </p:spPr>
        <p:txBody>
          <a:bodyPr wrap="square" rtlCol="0">
            <a:spAutoFit/>
          </a:bodyPr>
          <a:lstStyle/>
          <a:p>
            <a:pPr algn="ctr"/>
            <a:r>
              <a:rPr lang="it-IT" sz="2400" dirty="0">
                <a:effectLst/>
              </a:rPr>
              <a:t>Investimento di tipo culturale </a:t>
            </a:r>
          </a:p>
        </p:txBody>
      </p:sp>
    </p:spTree>
    <p:extLst>
      <p:ext uri="{BB962C8B-B14F-4D97-AF65-F5344CB8AC3E}">
        <p14:creationId xmlns:p14="http://schemas.microsoft.com/office/powerpoint/2010/main" val="22161726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260B1AE-A11D-E9A3-54FF-4CE89F19DA0C}"/>
              </a:ext>
            </a:extLst>
          </p:cNvPr>
          <p:cNvSpPr>
            <a:spLocks noGrp="1"/>
          </p:cNvSpPr>
          <p:nvPr>
            <p:ph type="title"/>
          </p:nvPr>
        </p:nvSpPr>
        <p:spPr/>
        <p:txBody>
          <a:bodyPr/>
          <a:lstStyle/>
          <a:p>
            <a:r>
              <a:rPr lang="it-IT" dirty="0"/>
              <a:t>Tre principali direzioni inclusive per l’adultità</a:t>
            </a:r>
          </a:p>
        </p:txBody>
      </p:sp>
      <p:sp>
        <p:nvSpPr>
          <p:cNvPr id="4" name="Rettangolo 3">
            <a:extLst>
              <a:ext uri="{FF2B5EF4-FFF2-40B4-BE49-F238E27FC236}">
                <a16:creationId xmlns:a16="http://schemas.microsoft.com/office/drawing/2014/main" id="{DEB9608D-391E-AC8C-2B31-37CAC682D2B5}"/>
              </a:ext>
            </a:extLst>
          </p:cNvPr>
          <p:cNvSpPr/>
          <p:nvPr/>
        </p:nvSpPr>
        <p:spPr>
          <a:xfrm>
            <a:off x="675861" y="1311965"/>
            <a:ext cx="3478696" cy="1172818"/>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it-IT" dirty="0"/>
              <a:t>DISTANZIAMENTO EDUCATIVO</a:t>
            </a:r>
          </a:p>
        </p:txBody>
      </p:sp>
      <p:sp>
        <p:nvSpPr>
          <p:cNvPr id="5" name="Rettangolo 4">
            <a:extLst>
              <a:ext uri="{FF2B5EF4-FFF2-40B4-BE49-F238E27FC236}">
                <a16:creationId xmlns:a16="http://schemas.microsoft.com/office/drawing/2014/main" id="{0069318B-E5F2-BA9D-C2AB-6E4FD485DFDC}"/>
              </a:ext>
            </a:extLst>
          </p:cNvPr>
          <p:cNvSpPr/>
          <p:nvPr/>
        </p:nvSpPr>
        <p:spPr>
          <a:xfrm>
            <a:off x="4989443" y="1311965"/>
            <a:ext cx="3478696" cy="1172818"/>
          </a:xfrm>
          <a:prstGeom prst="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it-IT" dirty="0"/>
              <a:t>ESERCIZIO DELLA PROPRIA AUTONOMIA</a:t>
            </a:r>
          </a:p>
        </p:txBody>
      </p:sp>
      <p:sp>
        <p:nvSpPr>
          <p:cNvPr id="6" name="CasellaDiTesto 5">
            <a:extLst>
              <a:ext uri="{FF2B5EF4-FFF2-40B4-BE49-F238E27FC236}">
                <a16:creationId xmlns:a16="http://schemas.microsoft.com/office/drawing/2014/main" id="{EA77494E-0320-99AC-E95C-983DB8E9AF8F}"/>
              </a:ext>
            </a:extLst>
          </p:cNvPr>
          <p:cNvSpPr txBox="1"/>
          <p:nvPr/>
        </p:nvSpPr>
        <p:spPr>
          <a:xfrm>
            <a:off x="1108560" y="2770973"/>
            <a:ext cx="7761765" cy="3816429"/>
          </a:xfrm>
          <a:prstGeom prst="rect">
            <a:avLst/>
          </a:prstGeom>
          <a:noFill/>
        </p:spPr>
        <p:txBody>
          <a:bodyPr wrap="square" rtlCol="0">
            <a:spAutoFit/>
          </a:bodyPr>
          <a:lstStyle/>
          <a:p>
            <a:r>
              <a:rPr lang="it-IT" sz="2800" dirty="0"/>
              <a:t>Costruire un’alternativa a una vita isolata o di dipendenza </a:t>
            </a:r>
          </a:p>
          <a:p>
            <a:endParaRPr lang="it-IT" sz="2800" dirty="0"/>
          </a:p>
          <a:p>
            <a:r>
              <a:rPr lang="it-IT" sz="2800" dirty="0"/>
              <a:t>Acquisire un ruolo professionale </a:t>
            </a:r>
          </a:p>
          <a:p>
            <a:endParaRPr lang="it-IT" sz="2800" dirty="0"/>
          </a:p>
          <a:p>
            <a:r>
              <a:rPr lang="it-IT" sz="2800" dirty="0"/>
              <a:t>Partecipare a contesti di vita sociale cercando e costruendo corrispondenze tra gli interessi e i servizi sul territorio. </a:t>
            </a:r>
          </a:p>
          <a:p>
            <a:endParaRPr lang="it-IT" dirty="0"/>
          </a:p>
        </p:txBody>
      </p:sp>
      <p:sp>
        <p:nvSpPr>
          <p:cNvPr id="7" name="Freccia destra 6">
            <a:extLst>
              <a:ext uri="{FF2B5EF4-FFF2-40B4-BE49-F238E27FC236}">
                <a16:creationId xmlns:a16="http://schemas.microsoft.com/office/drawing/2014/main" id="{8EF1121F-3F44-62B9-7F63-7B70F4C5411A}"/>
              </a:ext>
            </a:extLst>
          </p:cNvPr>
          <p:cNvSpPr/>
          <p:nvPr/>
        </p:nvSpPr>
        <p:spPr>
          <a:xfrm>
            <a:off x="429734" y="2856657"/>
            <a:ext cx="678826" cy="390624"/>
          </a:xfrm>
          <a:prstGeom prst="rightArrow">
            <a:avLst>
              <a:gd name="adj1" fmla="val 50000"/>
              <a:gd name="adj2" fmla="val 56154"/>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8" name="Freccia destra 7">
            <a:extLst>
              <a:ext uri="{FF2B5EF4-FFF2-40B4-BE49-F238E27FC236}">
                <a16:creationId xmlns:a16="http://schemas.microsoft.com/office/drawing/2014/main" id="{FC8D1D55-F10F-C21D-8BDF-9AEFE6DB3B44}"/>
              </a:ext>
            </a:extLst>
          </p:cNvPr>
          <p:cNvSpPr/>
          <p:nvPr/>
        </p:nvSpPr>
        <p:spPr>
          <a:xfrm>
            <a:off x="429734" y="4124495"/>
            <a:ext cx="678826" cy="390624"/>
          </a:xfrm>
          <a:prstGeom prst="rightArrow">
            <a:avLst>
              <a:gd name="adj1" fmla="val 50000"/>
              <a:gd name="adj2" fmla="val 56154"/>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9" name="Freccia destra 8">
            <a:extLst>
              <a:ext uri="{FF2B5EF4-FFF2-40B4-BE49-F238E27FC236}">
                <a16:creationId xmlns:a16="http://schemas.microsoft.com/office/drawing/2014/main" id="{799CC536-47ED-6FCA-82D5-6C5AB619688C}"/>
              </a:ext>
            </a:extLst>
          </p:cNvPr>
          <p:cNvSpPr/>
          <p:nvPr/>
        </p:nvSpPr>
        <p:spPr>
          <a:xfrm>
            <a:off x="429734" y="4957566"/>
            <a:ext cx="678826" cy="390624"/>
          </a:xfrm>
          <a:prstGeom prst="rightArrow">
            <a:avLst>
              <a:gd name="adj1" fmla="val 50000"/>
              <a:gd name="adj2" fmla="val 56154"/>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186111535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FCD8711-A742-CB42-0C5C-42C15CE2E3F8}"/>
              </a:ext>
            </a:extLst>
          </p:cNvPr>
          <p:cNvSpPr>
            <a:spLocks noGrp="1"/>
          </p:cNvSpPr>
          <p:nvPr>
            <p:ph type="title"/>
          </p:nvPr>
        </p:nvSpPr>
        <p:spPr>
          <a:xfrm>
            <a:off x="663388" y="-10888"/>
            <a:ext cx="7946602" cy="961232"/>
          </a:xfrm>
        </p:spPr>
        <p:txBody>
          <a:bodyPr>
            <a:normAutofit/>
          </a:bodyPr>
          <a:lstStyle/>
          <a:p>
            <a:r>
              <a:rPr lang="it-IT" dirty="0"/>
              <a:t>Il compito di chi detiene responsabilità educative</a:t>
            </a:r>
          </a:p>
        </p:txBody>
      </p:sp>
      <p:sp>
        <p:nvSpPr>
          <p:cNvPr id="5" name="Ettagono 4">
            <a:extLst>
              <a:ext uri="{FF2B5EF4-FFF2-40B4-BE49-F238E27FC236}">
                <a16:creationId xmlns:a16="http://schemas.microsoft.com/office/drawing/2014/main" id="{32D1BAF5-B03B-6DFE-0E10-8496AE92F067}"/>
              </a:ext>
            </a:extLst>
          </p:cNvPr>
          <p:cNvSpPr/>
          <p:nvPr/>
        </p:nvSpPr>
        <p:spPr>
          <a:xfrm>
            <a:off x="453672" y="2790178"/>
            <a:ext cx="1362635" cy="1129553"/>
          </a:xfrm>
          <a:prstGeom prst="heptagon">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it-IT" sz="3200" b="1" dirty="0"/>
              <a:t>1</a:t>
            </a:r>
          </a:p>
        </p:txBody>
      </p:sp>
      <p:sp>
        <p:nvSpPr>
          <p:cNvPr id="7" name="Rettangolo 6">
            <a:extLst>
              <a:ext uri="{FF2B5EF4-FFF2-40B4-BE49-F238E27FC236}">
                <a16:creationId xmlns:a16="http://schemas.microsoft.com/office/drawing/2014/main" id="{BA7612AC-ECA8-769D-CD35-04D053BBF3A2}"/>
              </a:ext>
            </a:extLst>
          </p:cNvPr>
          <p:cNvSpPr/>
          <p:nvPr/>
        </p:nvSpPr>
        <p:spPr>
          <a:xfrm>
            <a:off x="2142565" y="2911116"/>
            <a:ext cx="4858870" cy="986203"/>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it-IT" sz="2800" b="1" dirty="0"/>
              <a:t>LA CAPACITÀ DI INDIGNARSI</a:t>
            </a:r>
          </a:p>
        </p:txBody>
      </p:sp>
      <p:sp>
        <p:nvSpPr>
          <p:cNvPr id="8" name="CasellaDiTesto 7">
            <a:extLst>
              <a:ext uri="{FF2B5EF4-FFF2-40B4-BE49-F238E27FC236}">
                <a16:creationId xmlns:a16="http://schemas.microsoft.com/office/drawing/2014/main" id="{E2B68338-62F7-0CAE-954B-46ABBC3BADC5}"/>
              </a:ext>
            </a:extLst>
          </p:cNvPr>
          <p:cNvSpPr txBox="1"/>
          <p:nvPr/>
        </p:nvSpPr>
        <p:spPr>
          <a:xfrm>
            <a:off x="579177" y="815866"/>
            <a:ext cx="8052865" cy="1569660"/>
          </a:xfrm>
          <a:prstGeom prst="rect">
            <a:avLst/>
          </a:prstGeom>
          <a:noFill/>
        </p:spPr>
        <p:txBody>
          <a:bodyPr wrap="square" rtlCol="0">
            <a:spAutoFit/>
          </a:bodyPr>
          <a:lstStyle/>
          <a:p>
            <a:r>
              <a:rPr lang="it-IT" sz="2400" dirty="0"/>
              <a:t>Per supportare la famiglia e la persona nel processo di crescita e transizione verso l’adultità, chi ha responsabilità educative deve disporre di alcune capacità che sappiano guidare il lavoro educativo</a:t>
            </a:r>
            <a:r>
              <a:rPr lang="it-IT" dirty="0"/>
              <a:t>.</a:t>
            </a:r>
          </a:p>
        </p:txBody>
      </p:sp>
      <p:sp>
        <p:nvSpPr>
          <p:cNvPr id="10" name="CasellaDiTesto 9">
            <a:extLst>
              <a:ext uri="{FF2B5EF4-FFF2-40B4-BE49-F238E27FC236}">
                <a16:creationId xmlns:a16="http://schemas.microsoft.com/office/drawing/2014/main" id="{F945F1F0-969F-2873-042A-1222CC1F24CE}"/>
              </a:ext>
            </a:extLst>
          </p:cNvPr>
          <p:cNvSpPr txBox="1"/>
          <p:nvPr/>
        </p:nvSpPr>
        <p:spPr>
          <a:xfrm>
            <a:off x="359947" y="4462597"/>
            <a:ext cx="8424106" cy="1200329"/>
          </a:xfrm>
          <a:prstGeom prst="rect">
            <a:avLst/>
          </a:prstGeom>
          <a:noFill/>
        </p:spPr>
        <p:txBody>
          <a:bodyPr wrap="square" rtlCol="0">
            <a:spAutoFit/>
          </a:bodyPr>
          <a:lstStyle/>
          <a:p>
            <a:r>
              <a:rPr lang="it-IT" sz="2400" dirty="0"/>
              <a:t>Deve sfociare in un impegno attivo ed esercitato sulla società per cercare di scardinare le rappresentazioni sociali inautentiche delle persone con disabilità (malato/bambino)</a:t>
            </a:r>
          </a:p>
        </p:txBody>
      </p:sp>
    </p:spTree>
    <p:extLst>
      <p:ext uri="{BB962C8B-B14F-4D97-AF65-F5344CB8AC3E}">
        <p14:creationId xmlns:p14="http://schemas.microsoft.com/office/powerpoint/2010/main" val="120270032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Ettagono 3">
            <a:extLst>
              <a:ext uri="{FF2B5EF4-FFF2-40B4-BE49-F238E27FC236}">
                <a16:creationId xmlns:a16="http://schemas.microsoft.com/office/drawing/2014/main" id="{B98BC446-49AA-95B3-656D-D7DEA878C644}"/>
              </a:ext>
            </a:extLst>
          </p:cNvPr>
          <p:cNvSpPr/>
          <p:nvPr/>
        </p:nvSpPr>
        <p:spPr>
          <a:xfrm>
            <a:off x="534010" y="954099"/>
            <a:ext cx="1362635" cy="1129553"/>
          </a:xfrm>
          <a:prstGeom prst="heptagon">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it-IT" sz="3200" b="1" dirty="0"/>
              <a:t>2</a:t>
            </a:r>
          </a:p>
        </p:txBody>
      </p:sp>
      <p:sp>
        <p:nvSpPr>
          <p:cNvPr id="5" name="Rettangolo 4">
            <a:extLst>
              <a:ext uri="{FF2B5EF4-FFF2-40B4-BE49-F238E27FC236}">
                <a16:creationId xmlns:a16="http://schemas.microsoft.com/office/drawing/2014/main" id="{9AC67D10-A0C3-3FCC-FA13-92F52EB91428}"/>
              </a:ext>
            </a:extLst>
          </p:cNvPr>
          <p:cNvSpPr/>
          <p:nvPr/>
        </p:nvSpPr>
        <p:spPr>
          <a:xfrm>
            <a:off x="2061883" y="1097449"/>
            <a:ext cx="4858870" cy="986203"/>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it-IT" sz="2800" b="1" dirty="0"/>
              <a:t>SAPER STARE NELL’IMPREVISTO</a:t>
            </a:r>
          </a:p>
        </p:txBody>
      </p:sp>
      <p:sp>
        <p:nvSpPr>
          <p:cNvPr id="6" name="CasellaDiTesto 5">
            <a:extLst>
              <a:ext uri="{FF2B5EF4-FFF2-40B4-BE49-F238E27FC236}">
                <a16:creationId xmlns:a16="http://schemas.microsoft.com/office/drawing/2014/main" id="{FD895CC7-28D7-C25B-F47F-DD97819AA39F}"/>
              </a:ext>
            </a:extLst>
          </p:cNvPr>
          <p:cNvSpPr txBox="1"/>
          <p:nvPr/>
        </p:nvSpPr>
        <p:spPr>
          <a:xfrm>
            <a:off x="372645" y="2194747"/>
            <a:ext cx="8520342" cy="1200329"/>
          </a:xfrm>
          <a:prstGeom prst="rect">
            <a:avLst/>
          </a:prstGeom>
          <a:noFill/>
        </p:spPr>
        <p:txBody>
          <a:bodyPr wrap="square" rtlCol="0">
            <a:spAutoFit/>
          </a:bodyPr>
          <a:lstStyle/>
          <a:p>
            <a:r>
              <a:rPr lang="it-IT" sz="2400" dirty="0"/>
              <a:t>È inutile cercare di progettare luoghi o situazioni prive di imprevisti poiché rappresenterebbero situazioni «inautentiche», non naturalmente orientate verso l’adultità. </a:t>
            </a:r>
          </a:p>
        </p:txBody>
      </p:sp>
      <p:sp>
        <p:nvSpPr>
          <p:cNvPr id="7" name="Freccia destra 6">
            <a:extLst>
              <a:ext uri="{FF2B5EF4-FFF2-40B4-BE49-F238E27FC236}">
                <a16:creationId xmlns:a16="http://schemas.microsoft.com/office/drawing/2014/main" id="{14491D44-9472-476E-B491-48188BE5B2C8}"/>
              </a:ext>
            </a:extLst>
          </p:cNvPr>
          <p:cNvSpPr/>
          <p:nvPr/>
        </p:nvSpPr>
        <p:spPr>
          <a:xfrm rot="5400000">
            <a:off x="4194904" y="3445181"/>
            <a:ext cx="592824" cy="519169"/>
          </a:xfrm>
          <a:prstGeom prst="rightArrow">
            <a:avLst/>
          </a:prstGeom>
        </p:spPr>
        <p:style>
          <a:lnRef idx="1">
            <a:schemeClr val="accent2"/>
          </a:lnRef>
          <a:fillRef idx="2">
            <a:schemeClr val="accent2"/>
          </a:fillRef>
          <a:effectRef idx="1">
            <a:schemeClr val="accent2"/>
          </a:effectRef>
          <a:fontRef idx="minor">
            <a:schemeClr val="dk1"/>
          </a:fontRef>
        </p:style>
        <p:txBody>
          <a:bodyPr rtlCol="0" anchor="ctr"/>
          <a:lstStyle/>
          <a:p>
            <a:pPr algn="ctr"/>
            <a:endParaRPr lang="it-IT"/>
          </a:p>
        </p:txBody>
      </p:sp>
      <p:sp>
        <p:nvSpPr>
          <p:cNvPr id="8" name="CasellaDiTesto 7">
            <a:extLst>
              <a:ext uri="{FF2B5EF4-FFF2-40B4-BE49-F238E27FC236}">
                <a16:creationId xmlns:a16="http://schemas.microsoft.com/office/drawing/2014/main" id="{D826BD9B-CC58-333C-9B9A-DE8A444E7529}"/>
              </a:ext>
            </a:extLst>
          </p:cNvPr>
          <p:cNvSpPr txBox="1"/>
          <p:nvPr/>
        </p:nvSpPr>
        <p:spPr>
          <a:xfrm>
            <a:off x="372645" y="4060291"/>
            <a:ext cx="8237344" cy="1938992"/>
          </a:xfrm>
          <a:prstGeom prst="rect">
            <a:avLst/>
          </a:prstGeom>
          <a:noFill/>
        </p:spPr>
        <p:txBody>
          <a:bodyPr wrap="square" rtlCol="0">
            <a:spAutoFit/>
          </a:bodyPr>
          <a:lstStyle/>
          <a:p>
            <a:r>
              <a:rPr lang="it-IT" sz="2400" dirty="0"/>
              <a:t>Proporre alle persone con disabilità contesti reali e ruoli sociali veri  significa esporle sia ai vantaggi sia agli imprevisti/disagi che questa esperienza comporta. Ma solo così si concorre alla crescita della persona e allo sviluppo della sua capacità di «saper stare nella situazione» ed «assumere i ruoli sociali adulti»</a:t>
            </a:r>
          </a:p>
        </p:txBody>
      </p:sp>
      <p:sp>
        <p:nvSpPr>
          <p:cNvPr id="9" name="Titolo 1">
            <a:extLst>
              <a:ext uri="{FF2B5EF4-FFF2-40B4-BE49-F238E27FC236}">
                <a16:creationId xmlns:a16="http://schemas.microsoft.com/office/drawing/2014/main" id="{9C6D03A3-7AE7-6BA3-170F-95F1C32655CE}"/>
              </a:ext>
            </a:extLst>
          </p:cNvPr>
          <p:cNvSpPr>
            <a:spLocks noGrp="1"/>
          </p:cNvSpPr>
          <p:nvPr>
            <p:ph type="title"/>
          </p:nvPr>
        </p:nvSpPr>
        <p:spPr>
          <a:xfrm>
            <a:off x="817007" y="-48382"/>
            <a:ext cx="8075980" cy="961232"/>
          </a:xfrm>
        </p:spPr>
        <p:txBody>
          <a:bodyPr>
            <a:normAutofit/>
          </a:bodyPr>
          <a:lstStyle/>
          <a:p>
            <a:r>
              <a:rPr lang="it-IT" dirty="0"/>
              <a:t>Il compito di chi detiene responsabilità educative</a:t>
            </a:r>
          </a:p>
        </p:txBody>
      </p:sp>
    </p:spTree>
    <p:extLst>
      <p:ext uri="{BB962C8B-B14F-4D97-AF65-F5344CB8AC3E}">
        <p14:creationId xmlns:p14="http://schemas.microsoft.com/office/powerpoint/2010/main" val="120502674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1">
            <a:extLst>
              <a:ext uri="{FF2B5EF4-FFF2-40B4-BE49-F238E27FC236}">
                <a16:creationId xmlns:a16="http://schemas.microsoft.com/office/drawing/2014/main" id="{BF82D5DE-E728-976E-3075-A09D496248BC}"/>
              </a:ext>
            </a:extLst>
          </p:cNvPr>
          <p:cNvSpPr>
            <a:spLocks noGrp="1"/>
          </p:cNvSpPr>
          <p:nvPr>
            <p:ph type="title"/>
          </p:nvPr>
        </p:nvSpPr>
        <p:spPr>
          <a:xfrm>
            <a:off x="534010" y="0"/>
            <a:ext cx="8075980" cy="961232"/>
          </a:xfrm>
        </p:spPr>
        <p:txBody>
          <a:bodyPr>
            <a:normAutofit/>
          </a:bodyPr>
          <a:lstStyle/>
          <a:p>
            <a:r>
              <a:rPr lang="it-IT" dirty="0"/>
              <a:t>Il compito di chi detiene responsabilità educative</a:t>
            </a:r>
          </a:p>
        </p:txBody>
      </p:sp>
      <p:sp>
        <p:nvSpPr>
          <p:cNvPr id="5" name="Ettagono 4">
            <a:extLst>
              <a:ext uri="{FF2B5EF4-FFF2-40B4-BE49-F238E27FC236}">
                <a16:creationId xmlns:a16="http://schemas.microsoft.com/office/drawing/2014/main" id="{C17D632B-7781-CBA0-7D57-0708D3ABD6D3}"/>
              </a:ext>
            </a:extLst>
          </p:cNvPr>
          <p:cNvSpPr/>
          <p:nvPr/>
        </p:nvSpPr>
        <p:spPr>
          <a:xfrm>
            <a:off x="534010" y="1090215"/>
            <a:ext cx="1362635" cy="1129553"/>
          </a:xfrm>
          <a:prstGeom prst="heptagon">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it-IT" sz="3200" b="1" dirty="0"/>
              <a:t>3</a:t>
            </a:r>
          </a:p>
        </p:txBody>
      </p:sp>
      <p:sp>
        <p:nvSpPr>
          <p:cNvPr id="6" name="Rettangolo 5">
            <a:extLst>
              <a:ext uri="{FF2B5EF4-FFF2-40B4-BE49-F238E27FC236}">
                <a16:creationId xmlns:a16="http://schemas.microsoft.com/office/drawing/2014/main" id="{7A1EEA6D-3C53-507E-7D49-EAA2708491D6}"/>
              </a:ext>
            </a:extLst>
          </p:cNvPr>
          <p:cNvSpPr/>
          <p:nvPr/>
        </p:nvSpPr>
        <p:spPr>
          <a:xfrm>
            <a:off x="2061882" y="961232"/>
            <a:ext cx="5432611" cy="1387521"/>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it-IT" sz="2800" b="1" dirty="0"/>
              <a:t>AFFRONTARE IL COMPITO EDUCATIVO CON STRUMENTI COMPLESSI</a:t>
            </a:r>
          </a:p>
        </p:txBody>
      </p:sp>
      <p:sp>
        <p:nvSpPr>
          <p:cNvPr id="7" name="CasellaDiTesto 6">
            <a:extLst>
              <a:ext uri="{FF2B5EF4-FFF2-40B4-BE49-F238E27FC236}">
                <a16:creationId xmlns:a16="http://schemas.microsoft.com/office/drawing/2014/main" id="{B1517608-A6B9-CC61-9ED5-5F7BE8A55BB1}"/>
              </a:ext>
            </a:extLst>
          </p:cNvPr>
          <p:cNvSpPr txBox="1"/>
          <p:nvPr/>
        </p:nvSpPr>
        <p:spPr>
          <a:xfrm>
            <a:off x="534009" y="2759368"/>
            <a:ext cx="8075979" cy="1200329"/>
          </a:xfrm>
          <a:prstGeom prst="rect">
            <a:avLst/>
          </a:prstGeom>
          <a:noFill/>
        </p:spPr>
        <p:txBody>
          <a:bodyPr wrap="square" rtlCol="0">
            <a:spAutoFit/>
          </a:bodyPr>
          <a:lstStyle/>
          <a:p>
            <a:r>
              <a:rPr lang="it-IT" sz="2400" dirty="0"/>
              <a:t>Lepri, attraverso un acronimo, intende fornire un promemoria di quali ambiti strategici è opportuno tenere a mente quando si progetta un </a:t>
            </a:r>
            <a:r>
              <a:rPr lang="it-IT" sz="2400" dirty="0" err="1"/>
              <a:t>PdV</a:t>
            </a:r>
            <a:r>
              <a:rPr lang="it-IT" sz="2400" dirty="0"/>
              <a:t> </a:t>
            </a:r>
            <a:r>
              <a:rPr lang="it-IT" sz="2400" i="1" dirty="0"/>
              <a:t>per</a:t>
            </a:r>
            <a:r>
              <a:rPr lang="it-IT" sz="2400" dirty="0"/>
              <a:t> e </a:t>
            </a:r>
            <a:r>
              <a:rPr lang="it-IT" sz="2400" i="1" dirty="0"/>
              <a:t>con</a:t>
            </a:r>
            <a:r>
              <a:rPr lang="it-IT" sz="2400" dirty="0"/>
              <a:t> le persone con disabilità. </a:t>
            </a:r>
          </a:p>
        </p:txBody>
      </p:sp>
      <p:cxnSp>
        <p:nvCxnSpPr>
          <p:cNvPr id="9" name="Connettore 1 8">
            <a:extLst>
              <a:ext uri="{FF2B5EF4-FFF2-40B4-BE49-F238E27FC236}">
                <a16:creationId xmlns:a16="http://schemas.microsoft.com/office/drawing/2014/main" id="{3B4620F3-3E5E-936C-F233-08FF38889280}"/>
              </a:ext>
            </a:extLst>
          </p:cNvPr>
          <p:cNvCxnSpPr/>
          <p:nvPr/>
        </p:nvCxnSpPr>
        <p:spPr>
          <a:xfrm>
            <a:off x="2259106" y="4518212"/>
            <a:ext cx="419548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0" name="Connettore 1 9">
            <a:extLst>
              <a:ext uri="{FF2B5EF4-FFF2-40B4-BE49-F238E27FC236}">
                <a16:creationId xmlns:a16="http://schemas.microsoft.com/office/drawing/2014/main" id="{CFE4CB7A-CEE7-215B-6535-7E91E4167F66}"/>
              </a:ext>
            </a:extLst>
          </p:cNvPr>
          <p:cNvCxnSpPr/>
          <p:nvPr/>
        </p:nvCxnSpPr>
        <p:spPr>
          <a:xfrm>
            <a:off x="2259106" y="5567083"/>
            <a:ext cx="419548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Connettore 1 10">
            <a:extLst>
              <a:ext uri="{FF2B5EF4-FFF2-40B4-BE49-F238E27FC236}">
                <a16:creationId xmlns:a16="http://schemas.microsoft.com/office/drawing/2014/main" id="{6C293759-91C1-3F92-5EFF-D39F0E59BD09}"/>
              </a:ext>
            </a:extLst>
          </p:cNvPr>
          <p:cNvCxnSpPr/>
          <p:nvPr/>
        </p:nvCxnSpPr>
        <p:spPr>
          <a:xfrm>
            <a:off x="2259106" y="4885765"/>
            <a:ext cx="419548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2" name="Connettore 1 11">
            <a:extLst>
              <a:ext uri="{FF2B5EF4-FFF2-40B4-BE49-F238E27FC236}">
                <a16:creationId xmlns:a16="http://schemas.microsoft.com/office/drawing/2014/main" id="{97805036-0660-AA27-3B74-0CCC17847604}"/>
              </a:ext>
            </a:extLst>
          </p:cNvPr>
          <p:cNvCxnSpPr/>
          <p:nvPr/>
        </p:nvCxnSpPr>
        <p:spPr>
          <a:xfrm>
            <a:off x="2259106" y="5190565"/>
            <a:ext cx="4195482" cy="0"/>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Connettore 1 12">
            <a:extLst>
              <a:ext uri="{FF2B5EF4-FFF2-40B4-BE49-F238E27FC236}">
                <a16:creationId xmlns:a16="http://schemas.microsoft.com/office/drawing/2014/main" id="{E0F561D2-E603-AD01-C96E-6F31AA06534C}"/>
              </a:ext>
            </a:extLst>
          </p:cNvPr>
          <p:cNvCxnSpPr/>
          <p:nvPr/>
        </p:nvCxnSpPr>
        <p:spPr>
          <a:xfrm>
            <a:off x="2259106" y="5970494"/>
            <a:ext cx="4195482" cy="0"/>
          </a:xfrm>
          <a:prstGeom prst="line">
            <a:avLst/>
          </a:prstGeom>
        </p:spPr>
        <p:style>
          <a:lnRef idx="1">
            <a:schemeClr val="accent1"/>
          </a:lnRef>
          <a:fillRef idx="0">
            <a:schemeClr val="accent1"/>
          </a:fillRef>
          <a:effectRef idx="0">
            <a:schemeClr val="accent1"/>
          </a:effectRef>
          <a:fontRef idx="minor">
            <a:schemeClr val="tx1"/>
          </a:fontRef>
        </p:style>
      </p:cxnSp>
      <p:sp>
        <p:nvSpPr>
          <p:cNvPr id="14" name="CasellaDiTesto 13">
            <a:extLst>
              <a:ext uri="{FF2B5EF4-FFF2-40B4-BE49-F238E27FC236}">
                <a16:creationId xmlns:a16="http://schemas.microsoft.com/office/drawing/2014/main" id="{C576078A-7B8B-3DE0-7070-1D764EDAB88B}"/>
              </a:ext>
            </a:extLst>
          </p:cNvPr>
          <p:cNvSpPr txBox="1"/>
          <p:nvPr/>
        </p:nvSpPr>
        <p:spPr>
          <a:xfrm>
            <a:off x="536589" y="4287379"/>
            <a:ext cx="1646926" cy="461665"/>
          </a:xfrm>
          <a:prstGeom prst="rect">
            <a:avLst/>
          </a:prstGeom>
          <a:noFill/>
        </p:spPr>
        <p:txBody>
          <a:bodyPr wrap="none" rtlCol="0">
            <a:spAutoFit/>
          </a:bodyPr>
          <a:lstStyle/>
          <a:p>
            <a:r>
              <a:rPr lang="it-IT" sz="2400" dirty="0"/>
              <a:t>Accoglienza</a:t>
            </a:r>
          </a:p>
        </p:txBody>
      </p:sp>
      <p:sp>
        <p:nvSpPr>
          <p:cNvPr id="17" name="CasellaDiTesto 16">
            <a:extLst>
              <a:ext uri="{FF2B5EF4-FFF2-40B4-BE49-F238E27FC236}">
                <a16:creationId xmlns:a16="http://schemas.microsoft.com/office/drawing/2014/main" id="{A06CB4FB-4FD6-4DF4-F57B-1496704E002E}"/>
              </a:ext>
            </a:extLst>
          </p:cNvPr>
          <p:cNvSpPr txBox="1"/>
          <p:nvPr/>
        </p:nvSpPr>
        <p:spPr>
          <a:xfrm>
            <a:off x="6671030" y="4272598"/>
            <a:ext cx="1010405" cy="461665"/>
          </a:xfrm>
          <a:prstGeom prst="rect">
            <a:avLst/>
          </a:prstGeom>
          <a:noFill/>
        </p:spPr>
        <p:txBody>
          <a:bodyPr wrap="none" rtlCol="0">
            <a:spAutoFit/>
          </a:bodyPr>
          <a:lstStyle/>
          <a:p>
            <a:r>
              <a:rPr lang="it-IT" sz="2400" dirty="0"/>
              <a:t>Rifiuto</a:t>
            </a:r>
          </a:p>
        </p:txBody>
      </p:sp>
      <p:sp>
        <p:nvSpPr>
          <p:cNvPr id="18" name="CasellaDiTesto 17">
            <a:extLst>
              <a:ext uri="{FF2B5EF4-FFF2-40B4-BE49-F238E27FC236}">
                <a16:creationId xmlns:a16="http://schemas.microsoft.com/office/drawing/2014/main" id="{A3085112-E32C-640F-76A4-A30E1C2C378F}"/>
              </a:ext>
            </a:extLst>
          </p:cNvPr>
          <p:cNvSpPr txBox="1"/>
          <p:nvPr/>
        </p:nvSpPr>
        <p:spPr>
          <a:xfrm>
            <a:off x="354995" y="4630758"/>
            <a:ext cx="1763624" cy="461665"/>
          </a:xfrm>
          <a:prstGeom prst="rect">
            <a:avLst/>
          </a:prstGeom>
          <a:noFill/>
        </p:spPr>
        <p:txBody>
          <a:bodyPr wrap="none" rtlCol="0">
            <a:spAutoFit/>
          </a:bodyPr>
          <a:lstStyle/>
          <a:p>
            <a:r>
              <a:rPr lang="it-IT" sz="2400" dirty="0"/>
              <a:t>Immaginario</a:t>
            </a:r>
          </a:p>
        </p:txBody>
      </p:sp>
      <p:sp>
        <p:nvSpPr>
          <p:cNvPr id="19" name="CasellaDiTesto 18">
            <a:extLst>
              <a:ext uri="{FF2B5EF4-FFF2-40B4-BE49-F238E27FC236}">
                <a16:creationId xmlns:a16="http://schemas.microsoft.com/office/drawing/2014/main" id="{3AD2D96B-0FB7-874D-D9F7-C7FE442A4218}"/>
              </a:ext>
            </a:extLst>
          </p:cNvPr>
          <p:cNvSpPr txBox="1"/>
          <p:nvPr/>
        </p:nvSpPr>
        <p:spPr>
          <a:xfrm>
            <a:off x="6612681" y="4615061"/>
            <a:ext cx="1606530" cy="461665"/>
          </a:xfrm>
          <a:prstGeom prst="rect">
            <a:avLst/>
          </a:prstGeom>
          <a:noFill/>
        </p:spPr>
        <p:txBody>
          <a:bodyPr wrap="none" rtlCol="0">
            <a:spAutoFit/>
          </a:bodyPr>
          <a:lstStyle/>
          <a:p>
            <a:r>
              <a:rPr lang="it-IT" sz="2400" dirty="0"/>
              <a:t>Disillusione</a:t>
            </a:r>
          </a:p>
        </p:txBody>
      </p:sp>
      <p:sp>
        <p:nvSpPr>
          <p:cNvPr id="20" name="CasellaDiTesto 19">
            <a:extLst>
              <a:ext uri="{FF2B5EF4-FFF2-40B4-BE49-F238E27FC236}">
                <a16:creationId xmlns:a16="http://schemas.microsoft.com/office/drawing/2014/main" id="{3DDFEF77-3ACA-B60C-8A6C-7E178214FDA1}"/>
              </a:ext>
            </a:extLst>
          </p:cNvPr>
          <p:cNvSpPr txBox="1"/>
          <p:nvPr/>
        </p:nvSpPr>
        <p:spPr>
          <a:xfrm>
            <a:off x="884651" y="4959732"/>
            <a:ext cx="1261371" cy="461665"/>
          </a:xfrm>
          <a:prstGeom prst="rect">
            <a:avLst/>
          </a:prstGeom>
          <a:noFill/>
        </p:spPr>
        <p:txBody>
          <a:bodyPr wrap="none" rtlCol="0">
            <a:spAutoFit/>
          </a:bodyPr>
          <a:lstStyle/>
          <a:p>
            <a:r>
              <a:rPr lang="it-IT" sz="2400" dirty="0"/>
              <a:t>Progetto</a:t>
            </a:r>
          </a:p>
        </p:txBody>
      </p:sp>
      <p:sp>
        <p:nvSpPr>
          <p:cNvPr id="21" name="CasellaDiTesto 20">
            <a:extLst>
              <a:ext uri="{FF2B5EF4-FFF2-40B4-BE49-F238E27FC236}">
                <a16:creationId xmlns:a16="http://schemas.microsoft.com/office/drawing/2014/main" id="{BED9C86F-772A-CEE1-CF97-268A69FB21AA}"/>
              </a:ext>
            </a:extLst>
          </p:cNvPr>
          <p:cNvSpPr txBox="1"/>
          <p:nvPr/>
        </p:nvSpPr>
        <p:spPr>
          <a:xfrm>
            <a:off x="6612681" y="4942743"/>
            <a:ext cx="1747017" cy="461665"/>
          </a:xfrm>
          <a:prstGeom prst="rect">
            <a:avLst/>
          </a:prstGeom>
          <a:noFill/>
        </p:spPr>
        <p:txBody>
          <a:bodyPr wrap="none" rtlCol="0">
            <a:spAutoFit/>
          </a:bodyPr>
          <a:lstStyle/>
          <a:p>
            <a:r>
              <a:rPr lang="it-IT" sz="2400" dirty="0"/>
              <a:t>Quotidianità</a:t>
            </a:r>
          </a:p>
        </p:txBody>
      </p:sp>
      <p:sp>
        <p:nvSpPr>
          <p:cNvPr id="22" name="CasellaDiTesto 21">
            <a:extLst>
              <a:ext uri="{FF2B5EF4-FFF2-40B4-BE49-F238E27FC236}">
                <a16:creationId xmlns:a16="http://schemas.microsoft.com/office/drawing/2014/main" id="{B21C14D5-FD2F-2581-5A45-66D2ABA23B1A}"/>
              </a:ext>
            </a:extLst>
          </p:cNvPr>
          <p:cNvSpPr txBox="1"/>
          <p:nvPr/>
        </p:nvSpPr>
        <p:spPr>
          <a:xfrm>
            <a:off x="590148" y="5270425"/>
            <a:ext cx="1599477" cy="461665"/>
          </a:xfrm>
          <a:prstGeom prst="rect">
            <a:avLst/>
          </a:prstGeom>
          <a:noFill/>
        </p:spPr>
        <p:txBody>
          <a:bodyPr wrap="none" rtlCol="0">
            <a:spAutoFit/>
          </a:bodyPr>
          <a:lstStyle/>
          <a:p>
            <a:r>
              <a:rPr lang="it-IT" sz="2400" dirty="0"/>
              <a:t>Educazione</a:t>
            </a:r>
          </a:p>
        </p:txBody>
      </p:sp>
      <p:sp>
        <p:nvSpPr>
          <p:cNvPr id="23" name="CasellaDiTesto 22">
            <a:extLst>
              <a:ext uri="{FF2B5EF4-FFF2-40B4-BE49-F238E27FC236}">
                <a16:creationId xmlns:a16="http://schemas.microsoft.com/office/drawing/2014/main" id="{EC501593-6E88-6151-04AE-BA9CBA7368D1}"/>
              </a:ext>
            </a:extLst>
          </p:cNvPr>
          <p:cNvSpPr txBox="1"/>
          <p:nvPr/>
        </p:nvSpPr>
        <p:spPr>
          <a:xfrm>
            <a:off x="6633996" y="5296168"/>
            <a:ext cx="1469569" cy="461665"/>
          </a:xfrm>
          <a:prstGeom prst="rect">
            <a:avLst/>
          </a:prstGeom>
          <a:noFill/>
        </p:spPr>
        <p:txBody>
          <a:bodyPr wrap="none" rtlCol="0">
            <a:spAutoFit/>
          </a:bodyPr>
          <a:lstStyle/>
          <a:p>
            <a:r>
              <a:rPr lang="it-IT" sz="2400" dirty="0"/>
              <a:t>Assistenza</a:t>
            </a:r>
          </a:p>
        </p:txBody>
      </p:sp>
      <p:sp>
        <p:nvSpPr>
          <p:cNvPr id="24" name="CasellaDiTesto 23">
            <a:extLst>
              <a:ext uri="{FF2B5EF4-FFF2-40B4-BE49-F238E27FC236}">
                <a16:creationId xmlns:a16="http://schemas.microsoft.com/office/drawing/2014/main" id="{D6F19979-0375-BD7D-218A-7C154BE5AE75}"/>
              </a:ext>
            </a:extLst>
          </p:cNvPr>
          <p:cNvSpPr txBox="1"/>
          <p:nvPr/>
        </p:nvSpPr>
        <p:spPr>
          <a:xfrm>
            <a:off x="1040435" y="5613804"/>
            <a:ext cx="907621" cy="461665"/>
          </a:xfrm>
          <a:prstGeom prst="rect">
            <a:avLst/>
          </a:prstGeom>
          <a:noFill/>
        </p:spPr>
        <p:txBody>
          <a:bodyPr wrap="none" rtlCol="0">
            <a:spAutoFit/>
          </a:bodyPr>
          <a:lstStyle/>
          <a:p>
            <a:r>
              <a:rPr lang="it-IT" sz="2400" dirty="0"/>
              <a:t>Ruolo</a:t>
            </a:r>
          </a:p>
        </p:txBody>
      </p:sp>
      <p:sp>
        <p:nvSpPr>
          <p:cNvPr id="25" name="CasellaDiTesto 24">
            <a:extLst>
              <a:ext uri="{FF2B5EF4-FFF2-40B4-BE49-F238E27FC236}">
                <a16:creationId xmlns:a16="http://schemas.microsoft.com/office/drawing/2014/main" id="{EE326DDD-58CE-8233-726C-3F70CF9D98D1}"/>
              </a:ext>
            </a:extLst>
          </p:cNvPr>
          <p:cNvSpPr txBox="1"/>
          <p:nvPr/>
        </p:nvSpPr>
        <p:spPr>
          <a:xfrm>
            <a:off x="6671030" y="5601363"/>
            <a:ext cx="1957972" cy="461665"/>
          </a:xfrm>
          <a:prstGeom prst="rect">
            <a:avLst/>
          </a:prstGeom>
          <a:noFill/>
        </p:spPr>
        <p:txBody>
          <a:bodyPr wrap="none" rtlCol="0">
            <a:spAutoFit/>
          </a:bodyPr>
          <a:lstStyle/>
          <a:p>
            <a:r>
              <a:rPr lang="it-IT" sz="2400" dirty="0"/>
              <a:t>Status ascritto</a:t>
            </a:r>
          </a:p>
        </p:txBody>
      </p:sp>
    </p:spTree>
    <p:extLst>
      <p:ext uri="{BB962C8B-B14F-4D97-AF65-F5344CB8AC3E}">
        <p14:creationId xmlns:p14="http://schemas.microsoft.com/office/powerpoint/2010/main" val="59379291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2E3AE9B-2D54-16DE-8079-B80C60AD093F}"/>
              </a:ext>
            </a:extLst>
          </p:cNvPr>
          <p:cNvSpPr>
            <a:spLocks noGrp="1"/>
          </p:cNvSpPr>
          <p:nvPr>
            <p:ph type="title"/>
          </p:nvPr>
        </p:nvSpPr>
        <p:spPr/>
        <p:txBody>
          <a:bodyPr/>
          <a:lstStyle/>
          <a:p>
            <a:r>
              <a:rPr lang="it-IT" dirty="0"/>
              <a:t>Accoglienza e rifiuto</a:t>
            </a:r>
          </a:p>
        </p:txBody>
      </p:sp>
      <p:sp>
        <p:nvSpPr>
          <p:cNvPr id="4" name="CasellaDiTesto 3">
            <a:extLst>
              <a:ext uri="{FF2B5EF4-FFF2-40B4-BE49-F238E27FC236}">
                <a16:creationId xmlns:a16="http://schemas.microsoft.com/office/drawing/2014/main" id="{A20B9A38-723E-C822-37D5-A21791B150CF}"/>
              </a:ext>
            </a:extLst>
          </p:cNvPr>
          <p:cNvSpPr txBox="1"/>
          <p:nvPr/>
        </p:nvSpPr>
        <p:spPr>
          <a:xfrm>
            <a:off x="534010" y="1025775"/>
            <a:ext cx="8075980" cy="1200329"/>
          </a:xfrm>
          <a:prstGeom prst="rect">
            <a:avLst/>
          </a:prstGeom>
          <a:noFill/>
        </p:spPr>
        <p:txBody>
          <a:bodyPr wrap="square" rtlCol="0">
            <a:spAutoFit/>
          </a:bodyPr>
          <a:lstStyle/>
          <a:p>
            <a:r>
              <a:rPr lang="it-IT" sz="2400" dirty="0"/>
              <a:t>Nel processo educativo essere accoglienti non vuol dire confondersi con l’altro e favorire una sorta di disponibilità totale nei suoi confronti</a:t>
            </a:r>
          </a:p>
        </p:txBody>
      </p:sp>
      <p:sp>
        <p:nvSpPr>
          <p:cNvPr id="5" name="Ovale 4">
            <a:extLst>
              <a:ext uri="{FF2B5EF4-FFF2-40B4-BE49-F238E27FC236}">
                <a16:creationId xmlns:a16="http://schemas.microsoft.com/office/drawing/2014/main" id="{F92E0FF4-FE4E-2E6D-E9F4-C7D5CC708500}"/>
              </a:ext>
            </a:extLst>
          </p:cNvPr>
          <p:cNvSpPr/>
          <p:nvPr/>
        </p:nvSpPr>
        <p:spPr>
          <a:xfrm>
            <a:off x="534010" y="2412447"/>
            <a:ext cx="2026024" cy="1044388"/>
          </a:xfrm>
          <a:prstGeom prst="ellipse">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it-IT" dirty="0"/>
              <a:t>TU ESISTI</a:t>
            </a:r>
          </a:p>
        </p:txBody>
      </p:sp>
      <p:sp>
        <p:nvSpPr>
          <p:cNvPr id="7" name="Ovale 6">
            <a:extLst>
              <a:ext uri="{FF2B5EF4-FFF2-40B4-BE49-F238E27FC236}">
                <a16:creationId xmlns:a16="http://schemas.microsoft.com/office/drawing/2014/main" id="{E265BE66-C326-A040-866E-421FEB71FBB0}"/>
              </a:ext>
            </a:extLst>
          </p:cNvPr>
          <p:cNvSpPr/>
          <p:nvPr/>
        </p:nvSpPr>
        <p:spPr>
          <a:xfrm>
            <a:off x="2137472" y="2412447"/>
            <a:ext cx="2178424" cy="1044388"/>
          </a:xfrm>
          <a:prstGeom prst="ellipse">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it-IT" dirty="0"/>
              <a:t>TU SEI COMPETENTE</a:t>
            </a:r>
          </a:p>
        </p:txBody>
      </p:sp>
      <p:sp>
        <p:nvSpPr>
          <p:cNvPr id="8" name="Ovale 7">
            <a:extLst>
              <a:ext uri="{FF2B5EF4-FFF2-40B4-BE49-F238E27FC236}">
                <a16:creationId xmlns:a16="http://schemas.microsoft.com/office/drawing/2014/main" id="{E07EDC71-1069-E1EC-1110-FD00CD20DB14}"/>
              </a:ext>
            </a:extLst>
          </p:cNvPr>
          <p:cNvSpPr/>
          <p:nvPr/>
        </p:nvSpPr>
        <p:spPr>
          <a:xfrm>
            <a:off x="3931023" y="2412447"/>
            <a:ext cx="2178424" cy="1044388"/>
          </a:xfrm>
          <a:prstGeom prst="ellipse">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it-IT" dirty="0"/>
              <a:t>TU SEI</a:t>
            </a:r>
          </a:p>
          <a:p>
            <a:pPr algn="ctr"/>
            <a:r>
              <a:rPr lang="it-IT" dirty="0"/>
              <a:t>DEGNO DI </a:t>
            </a:r>
          </a:p>
          <a:p>
            <a:pPr algn="ctr"/>
            <a:r>
              <a:rPr lang="it-IT" dirty="0"/>
              <a:t>FIDUCIA</a:t>
            </a:r>
          </a:p>
        </p:txBody>
      </p:sp>
      <p:sp>
        <p:nvSpPr>
          <p:cNvPr id="9" name="Ovale 8">
            <a:extLst>
              <a:ext uri="{FF2B5EF4-FFF2-40B4-BE49-F238E27FC236}">
                <a16:creationId xmlns:a16="http://schemas.microsoft.com/office/drawing/2014/main" id="{2BB13730-E093-FB1A-A539-B4CFFC9DC4D8}"/>
              </a:ext>
            </a:extLst>
          </p:cNvPr>
          <p:cNvSpPr/>
          <p:nvPr/>
        </p:nvSpPr>
        <p:spPr>
          <a:xfrm>
            <a:off x="5798334" y="2412447"/>
            <a:ext cx="2326341" cy="1044388"/>
          </a:xfrm>
          <a:prstGeom prst="ellipse">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it-IT" dirty="0"/>
              <a:t>TU SEI RESPONSABILE</a:t>
            </a:r>
          </a:p>
        </p:txBody>
      </p:sp>
      <p:sp>
        <p:nvSpPr>
          <p:cNvPr id="11" name="Rettangolo 10">
            <a:extLst>
              <a:ext uri="{FF2B5EF4-FFF2-40B4-BE49-F238E27FC236}">
                <a16:creationId xmlns:a16="http://schemas.microsoft.com/office/drawing/2014/main" id="{129D7217-D5EB-DF01-F87C-7937DBC189E9}"/>
              </a:ext>
            </a:extLst>
          </p:cNvPr>
          <p:cNvSpPr/>
          <p:nvPr/>
        </p:nvSpPr>
        <p:spPr>
          <a:xfrm>
            <a:off x="2720178" y="4033534"/>
            <a:ext cx="3191435" cy="696736"/>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it-IT" sz="2400" b="1" dirty="0"/>
              <a:t>IMPERATIVI DELL’ACCOGLIENZA</a:t>
            </a:r>
          </a:p>
        </p:txBody>
      </p:sp>
      <p:cxnSp>
        <p:nvCxnSpPr>
          <p:cNvPr id="13" name="Connettore 2 12">
            <a:extLst>
              <a:ext uri="{FF2B5EF4-FFF2-40B4-BE49-F238E27FC236}">
                <a16:creationId xmlns:a16="http://schemas.microsoft.com/office/drawing/2014/main" id="{99C63FD9-A438-4EED-4653-971E2869A373}"/>
              </a:ext>
            </a:extLst>
          </p:cNvPr>
          <p:cNvCxnSpPr>
            <a:stCxn id="5" idx="4"/>
          </p:cNvCxnSpPr>
          <p:nvPr/>
        </p:nvCxnSpPr>
        <p:spPr>
          <a:xfrm>
            <a:off x="1547022" y="3456835"/>
            <a:ext cx="1013012" cy="52349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Connettore 2 13">
            <a:extLst>
              <a:ext uri="{FF2B5EF4-FFF2-40B4-BE49-F238E27FC236}">
                <a16:creationId xmlns:a16="http://schemas.microsoft.com/office/drawing/2014/main" id="{26DECED7-810E-D068-88CA-A1EB35CA7B74}"/>
              </a:ext>
            </a:extLst>
          </p:cNvPr>
          <p:cNvCxnSpPr>
            <a:cxnSpLocks/>
          </p:cNvCxnSpPr>
          <p:nvPr/>
        </p:nvCxnSpPr>
        <p:spPr>
          <a:xfrm>
            <a:off x="3226684" y="3423022"/>
            <a:ext cx="0" cy="48968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6" name="Connettore 2 15">
            <a:extLst>
              <a:ext uri="{FF2B5EF4-FFF2-40B4-BE49-F238E27FC236}">
                <a16:creationId xmlns:a16="http://schemas.microsoft.com/office/drawing/2014/main" id="{103E05BA-AADA-3AF4-2DF6-EC031065E8E6}"/>
              </a:ext>
            </a:extLst>
          </p:cNvPr>
          <p:cNvCxnSpPr>
            <a:cxnSpLocks/>
          </p:cNvCxnSpPr>
          <p:nvPr/>
        </p:nvCxnSpPr>
        <p:spPr>
          <a:xfrm>
            <a:off x="5028590" y="3473742"/>
            <a:ext cx="0" cy="48968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 name="Connettore 2 16">
            <a:extLst>
              <a:ext uri="{FF2B5EF4-FFF2-40B4-BE49-F238E27FC236}">
                <a16:creationId xmlns:a16="http://schemas.microsoft.com/office/drawing/2014/main" id="{078EAEC0-4F90-5903-C3DB-89844CD9886A}"/>
              </a:ext>
            </a:extLst>
          </p:cNvPr>
          <p:cNvCxnSpPr>
            <a:cxnSpLocks/>
          </p:cNvCxnSpPr>
          <p:nvPr/>
        </p:nvCxnSpPr>
        <p:spPr>
          <a:xfrm flipH="1">
            <a:off x="5985877" y="3477249"/>
            <a:ext cx="864483" cy="55628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9" name="CasellaDiTesto 18">
            <a:extLst>
              <a:ext uri="{FF2B5EF4-FFF2-40B4-BE49-F238E27FC236}">
                <a16:creationId xmlns:a16="http://schemas.microsoft.com/office/drawing/2014/main" id="{672B426A-FCAC-DCFE-43B1-3C238C66F3A2}"/>
              </a:ext>
            </a:extLst>
          </p:cNvPr>
          <p:cNvSpPr txBox="1"/>
          <p:nvPr/>
        </p:nvSpPr>
        <p:spPr>
          <a:xfrm>
            <a:off x="534010" y="5154952"/>
            <a:ext cx="8075980" cy="1015663"/>
          </a:xfrm>
          <a:prstGeom prst="rect">
            <a:avLst/>
          </a:prstGeom>
          <a:noFill/>
        </p:spPr>
        <p:txBody>
          <a:bodyPr wrap="square" rtlCol="0">
            <a:spAutoFit/>
          </a:bodyPr>
          <a:lstStyle/>
          <a:p>
            <a:r>
              <a:rPr lang="it-IT" sz="2000" dirty="0"/>
              <a:t>Saper riconosce i meccanismi di difesa (rifiuto, iperprotezione) e le emozioni ad esso associate rappresenta il primo passo per attivare l’antidoto dell’accoglienza. </a:t>
            </a:r>
          </a:p>
        </p:txBody>
      </p:sp>
    </p:spTree>
    <p:extLst>
      <p:ext uri="{BB962C8B-B14F-4D97-AF65-F5344CB8AC3E}">
        <p14:creationId xmlns:p14="http://schemas.microsoft.com/office/powerpoint/2010/main" val="273505660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D051EB98-6E5C-77C3-8E62-6CE59298547C}"/>
              </a:ext>
            </a:extLst>
          </p:cNvPr>
          <p:cNvSpPr>
            <a:spLocks noGrp="1"/>
          </p:cNvSpPr>
          <p:nvPr>
            <p:ph type="title"/>
          </p:nvPr>
        </p:nvSpPr>
        <p:spPr/>
        <p:txBody>
          <a:bodyPr/>
          <a:lstStyle/>
          <a:p>
            <a:r>
              <a:rPr lang="it-IT" dirty="0"/>
              <a:t>Immaginario e disillusione</a:t>
            </a:r>
          </a:p>
        </p:txBody>
      </p:sp>
      <p:sp>
        <p:nvSpPr>
          <p:cNvPr id="5" name="Ovale 4">
            <a:extLst>
              <a:ext uri="{FF2B5EF4-FFF2-40B4-BE49-F238E27FC236}">
                <a16:creationId xmlns:a16="http://schemas.microsoft.com/office/drawing/2014/main" id="{D807E5C5-491F-318D-A2F9-1473FFED7960}"/>
              </a:ext>
            </a:extLst>
          </p:cNvPr>
          <p:cNvSpPr/>
          <p:nvPr/>
        </p:nvSpPr>
        <p:spPr>
          <a:xfrm>
            <a:off x="534010" y="1229106"/>
            <a:ext cx="2567778" cy="1818894"/>
          </a:xfrm>
          <a:prstGeom prst="ellipse">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it-IT" dirty="0"/>
              <a:t>COSA DESIDERO E COSA DESIDERI TU PER TE?</a:t>
            </a:r>
          </a:p>
        </p:txBody>
      </p:sp>
      <p:sp>
        <p:nvSpPr>
          <p:cNvPr id="6" name="Ovale 5">
            <a:extLst>
              <a:ext uri="{FF2B5EF4-FFF2-40B4-BE49-F238E27FC236}">
                <a16:creationId xmlns:a16="http://schemas.microsoft.com/office/drawing/2014/main" id="{EA38725E-4DB8-D795-6DF7-49882F2E850E}"/>
              </a:ext>
            </a:extLst>
          </p:cNvPr>
          <p:cNvSpPr/>
          <p:nvPr/>
        </p:nvSpPr>
        <p:spPr>
          <a:xfrm>
            <a:off x="3288111" y="1229106"/>
            <a:ext cx="2567778" cy="1818894"/>
          </a:xfrm>
          <a:prstGeom prst="ellipse">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it-IT" dirty="0"/>
              <a:t>COME VORREI CHE TU FOSSI E TU COME VORRESTI ESSERE?</a:t>
            </a:r>
          </a:p>
        </p:txBody>
      </p:sp>
      <p:sp>
        <p:nvSpPr>
          <p:cNvPr id="7" name="Ovale 6">
            <a:extLst>
              <a:ext uri="{FF2B5EF4-FFF2-40B4-BE49-F238E27FC236}">
                <a16:creationId xmlns:a16="http://schemas.microsoft.com/office/drawing/2014/main" id="{07C98256-BE15-0216-88AF-C533DD31071A}"/>
              </a:ext>
            </a:extLst>
          </p:cNvPr>
          <p:cNvSpPr/>
          <p:nvPr/>
        </p:nvSpPr>
        <p:spPr>
          <a:xfrm>
            <a:off x="6042212" y="1229106"/>
            <a:ext cx="2567778" cy="1818894"/>
          </a:xfrm>
          <a:prstGeom prst="ellipse">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it-IT" dirty="0"/>
              <a:t>QUALE ADULTO VORREI CHE TU DIVENTASSI E QUALE ADULTO VORRESTI ESSERE?</a:t>
            </a:r>
          </a:p>
        </p:txBody>
      </p:sp>
      <p:sp>
        <p:nvSpPr>
          <p:cNvPr id="8" name="Rettangolo 7">
            <a:extLst>
              <a:ext uri="{FF2B5EF4-FFF2-40B4-BE49-F238E27FC236}">
                <a16:creationId xmlns:a16="http://schemas.microsoft.com/office/drawing/2014/main" id="{816F7CB7-FF1A-14B8-6DE5-A80B48F86C60}"/>
              </a:ext>
            </a:extLst>
          </p:cNvPr>
          <p:cNvSpPr/>
          <p:nvPr/>
        </p:nvSpPr>
        <p:spPr>
          <a:xfrm>
            <a:off x="911853" y="3729320"/>
            <a:ext cx="7320293" cy="1174376"/>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it-IT" sz="2400" b="1" dirty="0"/>
              <a:t>LA FORZA COSTRUTTIVA DEL PROCESSO EDUCATIVO RISIEDE NELLA CAPACITÀ DI PORSI QUESTE DOMANDE</a:t>
            </a:r>
          </a:p>
        </p:txBody>
      </p:sp>
      <p:cxnSp>
        <p:nvCxnSpPr>
          <p:cNvPr id="9" name="Connettore 2 8">
            <a:extLst>
              <a:ext uri="{FF2B5EF4-FFF2-40B4-BE49-F238E27FC236}">
                <a16:creationId xmlns:a16="http://schemas.microsoft.com/office/drawing/2014/main" id="{6131C32F-3C9F-DD50-A139-B608AF9252C9}"/>
              </a:ext>
            </a:extLst>
          </p:cNvPr>
          <p:cNvCxnSpPr/>
          <p:nvPr/>
        </p:nvCxnSpPr>
        <p:spPr>
          <a:xfrm>
            <a:off x="1817899" y="3048000"/>
            <a:ext cx="1013012" cy="52349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 name="Connettore 2 9">
            <a:extLst>
              <a:ext uri="{FF2B5EF4-FFF2-40B4-BE49-F238E27FC236}">
                <a16:creationId xmlns:a16="http://schemas.microsoft.com/office/drawing/2014/main" id="{295E3D1C-F330-C90A-2668-1C8D8CA10FAA}"/>
              </a:ext>
            </a:extLst>
          </p:cNvPr>
          <p:cNvCxnSpPr>
            <a:cxnSpLocks/>
          </p:cNvCxnSpPr>
          <p:nvPr/>
        </p:nvCxnSpPr>
        <p:spPr>
          <a:xfrm>
            <a:off x="4571999" y="2689412"/>
            <a:ext cx="0" cy="102374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Connettore 2 11">
            <a:extLst>
              <a:ext uri="{FF2B5EF4-FFF2-40B4-BE49-F238E27FC236}">
                <a16:creationId xmlns:a16="http://schemas.microsoft.com/office/drawing/2014/main" id="{68EB3167-C4E2-86EE-46E6-2A48DC767DA6}"/>
              </a:ext>
            </a:extLst>
          </p:cNvPr>
          <p:cNvCxnSpPr>
            <a:cxnSpLocks/>
          </p:cNvCxnSpPr>
          <p:nvPr/>
        </p:nvCxnSpPr>
        <p:spPr>
          <a:xfrm flipH="1">
            <a:off x="6037908" y="2976725"/>
            <a:ext cx="919850" cy="66604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4" name="CasellaDiTesto 13">
            <a:extLst>
              <a:ext uri="{FF2B5EF4-FFF2-40B4-BE49-F238E27FC236}">
                <a16:creationId xmlns:a16="http://schemas.microsoft.com/office/drawing/2014/main" id="{60152FF3-BE93-ECD2-0061-AEFDE41B6A34}"/>
              </a:ext>
            </a:extLst>
          </p:cNvPr>
          <p:cNvSpPr txBox="1"/>
          <p:nvPr/>
        </p:nvSpPr>
        <p:spPr>
          <a:xfrm>
            <a:off x="541037" y="5121062"/>
            <a:ext cx="8208515" cy="1015663"/>
          </a:xfrm>
          <a:prstGeom prst="rect">
            <a:avLst/>
          </a:prstGeom>
          <a:noFill/>
        </p:spPr>
        <p:txBody>
          <a:bodyPr wrap="square" rtlCol="0">
            <a:spAutoFit/>
          </a:bodyPr>
          <a:lstStyle/>
          <a:p>
            <a:r>
              <a:rPr lang="it-IT" sz="2000" dirty="0"/>
              <a:t>Anticipare il futuro attraverso l’immaginazione è la condizione indispensabile per avviare e dare senso a un sistema di aspettative senza il quale nessun Progetto di Vita è realizzabile</a:t>
            </a:r>
          </a:p>
        </p:txBody>
      </p:sp>
    </p:spTree>
    <p:extLst>
      <p:ext uri="{BB962C8B-B14F-4D97-AF65-F5344CB8AC3E}">
        <p14:creationId xmlns:p14="http://schemas.microsoft.com/office/powerpoint/2010/main" val="74028341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FF9729DF-3046-B75E-090E-F896CA7FD1D4}"/>
              </a:ext>
            </a:extLst>
          </p:cNvPr>
          <p:cNvSpPr>
            <a:spLocks noGrp="1"/>
          </p:cNvSpPr>
          <p:nvPr>
            <p:ph type="title"/>
          </p:nvPr>
        </p:nvSpPr>
        <p:spPr/>
        <p:txBody>
          <a:bodyPr/>
          <a:lstStyle/>
          <a:p>
            <a:r>
              <a:rPr lang="it-IT" dirty="0"/>
              <a:t>Progetto e quotidianità</a:t>
            </a:r>
          </a:p>
        </p:txBody>
      </p:sp>
      <p:sp>
        <p:nvSpPr>
          <p:cNvPr id="4" name="CasellaDiTesto 3">
            <a:extLst>
              <a:ext uri="{FF2B5EF4-FFF2-40B4-BE49-F238E27FC236}">
                <a16:creationId xmlns:a16="http://schemas.microsoft.com/office/drawing/2014/main" id="{0ACABA1F-9FCB-F14C-92A1-46F5E15ABDA7}"/>
              </a:ext>
            </a:extLst>
          </p:cNvPr>
          <p:cNvSpPr txBox="1"/>
          <p:nvPr/>
        </p:nvSpPr>
        <p:spPr>
          <a:xfrm>
            <a:off x="534010" y="1025775"/>
            <a:ext cx="8211671" cy="1200329"/>
          </a:xfrm>
          <a:prstGeom prst="rect">
            <a:avLst/>
          </a:prstGeom>
          <a:noFill/>
        </p:spPr>
        <p:txBody>
          <a:bodyPr wrap="square" rtlCol="0">
            <a:spAutoFit/>
          </a:bodyPr>
          <a:lstStyle/>
          <a:p>
            <a:r>
              <a:rPr lang="it-IT" sz="2400" dirty="0"/>
              <a:t>Se l’immaginario è la facoltà di anticipare il desiderabile attraverso il sogno, il «progetto» è la capacità di anticipare il possibile attraverso l’azione e l’intenzionalità. </a:t>
            </a:r>
          </a:p>
        </p:txBody>
      </p:sp>
      <p:sp>
        <p:nvSpPr>
          <p:cNvPr id="5" name="Ovale 4">
            <a:extLst>
              <a:ext uri="{FF2B5EF4-FFF2-40B4-BE49-F238E27FC236}">
                <a16:creationId xmlns:a16="http://schemas.microsoft.com/office/drawing/2014/main" id="{2988BA19-8064-A156-8BAB-F6D1E8A25B73}"/>
              </a:ext>
            </a:extLst>
          </p:cNvPr>
          <p:cNvSpPr/>
          <p:nvPr/>
        </p:nvSpPr>
        <p:spPr>
          <a:xfrm>
            <a:off x="501985" y="2259326"/>
            <a:ext cx="1671308" cy="1613647"/>
          </a:xfrm>
          <a:prstGeom prst="ellipse">
            <a:avLst/>
          </a:prstGeom>
        </p:spPr>
        <p:style>
          <a:lnRef idx="1">
            <a:schemeClr val="accent5"/>
          </a:lnRef>
          <a:fillRef idx="2">
            <a:schemeClr val="accent5"/>
          </a:fillRef>
          <a:effectRef idx="1">
            <a:schemeClr val="accent5"/>
          </a:effectRef>
          <a:fontRef idx="minor">
            <a:schemeClr val="dk1"/>
          </a:fontRef>
        </p:style>
        <p:txBody>
          <a:bodyPr rtlCol="0" anchor="ctr"/>
          <a:lstStyle/>
          <a:p>
            <a:pPr algn="ctr"/>
            <a:endParaRPr lang="it-IT"/>
          </a:p>
        </p:txBody>
      </p:sp>
      <p:sp>
        <p:nvSpPr>
          <p:cNvPr id="6" name="Ovale 5">
            <a:extLst>
              <a:ext uri="{FF2B5EF4-FFF2-40B4-BE49-F238E27FC236}">
                <a16:creationId xmlns:a16="http://schemas.microsoft.com/office/drawing/2014/main" id="{03D9C164-2FE8-9DF1-0882-AB0ABD4EE0AF}"/>
              </a:ext>
            </a:extLst>
          </p:cNvPr>
          <p:cNvSpPr/>
          <p:nvPr/>
        </p:nvSpPr>
        <p:spPr>
          <a:xfrm>
            <a:off x="925590" y="2633923"/>
            <a:ext cx="754972" cy="825732"/>
          </a:xfrm>
          <a:prstGeom prst="ellipse">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cxnSp>
        <p:nvCxnSpPr>
          <p:cNvPr id="8" name="Connettore 2 7">
            <a:extLst>
              <a:ext uri="{FF2B5EF4-FFF2-40B4-BE49-F238E27FC236}">
                <a16:creationId xmlns:a16="http://schemas.microsoft.com/office/drawing/2014/main" id="{6F1936FE-7488-CDF6-6549-BF7D63786D17}"/>
              </a:ext>
            </a:extLst>
          </p:cNvPr>
          <p:cNvCxnSpPr/>
          <p:nvPr/>
        </p:nvCxnSpPr>
        <p:spPr>
          <a:xfrm>
            <a:off x="1931893" y="2922010"/>
            <a:ext cx="1075765"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 name="Connettore 2 8">
            <a:extLst>
              <a:ext uri="{FF2B5EF4-FFF2-40B4-BE49-F238E27FC236}">
                <a16:creationId xmlns:a16="http://schemas.microsoft.com/office/drawing/2014/main" id="{9C332A98-ECDB-02AE-9FC5-79B33572671A}"/>
              </a:ext>
            </a:extLst>
          </p:cNvPr>
          <p:cNvCxnSpPr>
            <a:cxnSpLocks/>
          </p:cNvCxnSpPr>
          <p:nvPr/>
        </p:nvCxnSpPr>
        <p:spPr>
          <a:xfrm>
            <a:off x="1245934" y="2946441"/>
            <a:ext cx="1120588" cy="94006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2" name="CasellaDiTesto 11">
            <a:extLst>
              <a:ext uri="{FF2B5EF4-FFF2-40B4-BE49-F238E27FC236}">
                <a16:creationId xmlns:a16="http://schemas.microsoft.com/office/drawing/2014/main" id="{19C24CC9-1A24-B963-9861-032745C39D49}"/>
              </a:ext>
            </a:extLst>
          </p:cNvPr>
          <p:cNvSpPr txBox="1"/>
          <p:nvPr/>
        </p:nvSpPr>
        <p:spPr>
          <a:xfrm>
            <a:off x="3007659" y="2664116"/>
            <a:ext cx="1441420" cy="523220"/>
          </a:xfrm>
          <a:prstGeom prst="rect">
            <a:avLst/>
          </a:prstGeom>
          <a:noFill/>
        </p:spPr>
        <p:txBody>
          <a:bodyPr wrap="none" rtlCol="0">
            <a:spAutoFit/>
          </a:bodyPr>
          <a:lstStyle/>
          <a:p>
            <a:r>
              <a:rPr lang="it-IT" sz="2800" dirty="0"/>
              <a:t>Progetto</a:t>
            </a:r>
          </a:p>
        </p:txBody>
      </p:sp>
      <p:sp>
        <p:nvSpPr>
          <p:cNvPr id="13" name="CasellaDiTesto 12">
            <a:extLst>
              <a:ext uri="{FF2B5EF4-FFF2-40B4-BE49-F238E27FC236}">
                <a16:creationId xmlns:a16="http://schemas.microsoft.com/office/drawing/2014/main" id="{17F5E575-3275-D50B-61C5-D9003FF42FB1}"/>
              </a:ext>
            </a:extLst>
          </p:cNvPr>
          <p:cNvSpPr txBox="1"/>
          <p:nvPr/>
        </p:nvSpPr>
        <p:spPr>
          <a:xfrm>
            <a:off x="2469776" y="3708047"/>
            <a:ext cx="1569660" cy="523220"/>
          </a:xfrm>
          <a:prstGeom prst="rect">
            <a:avLst/>
          </a:prstGeom>
          <a:noFill/>
        </p:spPr>
        <p:txBody>
          <a:bodyPr wrap="none" rtlCol="0">
            <a:spAutoFit/>
          </a:bodyPr>
          <a:lstStyle/>
          <a:p>
            <a:r>
              <a:rPr lang="it-IT" sz="2800" dirty="0"/>
              <a:t>Desiderio</a:t>
            </a:r>
          </a:p>
        </p:txBody>
      </p:sp>
      <p:sp>
        <p:nvSpPr>
          <p:cNvPr id="15" name="Rettangolo 14">
            <a:extLst>
              <a:ext uri="{FF2B5EF4-FFF2-40B4-BE49-F238E27FC236}">
                <a16:creationId xmlns:a16="http://schemas.microsoft.com/office/drawing/2014/main" id="{106D7E8A-9166-FF3A-C719-22D53530AC0B}"/>
              </a:ext>
            </a:extLst>
          </p:cNvPr>
          <p:cNvSpPr/>
          <p:nvPr/>
        </p:nvSpPr>
        <p:spPr>
          <a:xfrm>
            <a:off x="4858871" y="2664116"/>
            <a:ext cx="3478305" cy="3449813"/>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endParaRPr lang="it-IT" dirty="0"/>
          </a:p>
        </p:txBody>
      </p:sp>
      <p:sp>
        <p:nvSpPr>
          <p:cNvPr id="16" name="CasellaDiTesto 15">
            <a:extLst>
              <a:ext uri="{FF2B5EF4-FFF2-40B4-BE49-F238E27FC236}">
                <a16:creationId xmlns:a16="http://schemas.microsoft.com/office/drawing/2014/main" id="{70E3D9C1-ED5E-B34D-905D-96C4C7903B91}"/>
              </a:ext>
            </a:extLst>
          </p:cNvPr>
          <p:cNvSpPr txBox="1"/>
          <p:nvPr/>
        </p:nvSpPr>
        <p:spPr>
          <a:xfrm>
            <a:off x="5017652" y="2619307"/>
            <a:ext cx="3319524" cy="3539430"/>
          </a:xfrm>
          <a:prstGeom prst="rect">
            <a:avLst/>
          </a:prstGeom>
          <a:noFill/>
        </p:spPr>
        <p:txBody>
          <a:bodyPr wrap="square" rtlCol="0">
            <a:spAutoFit/>
          </a:bodyPr>
          <a:lstStyle/>
          <a:p>
            <a:r>
              <a:rPr lang="it-IT" sz="2800" dirty="0"/>
              <a:t>Il progetto è una sorta di educazione del desiderio. E’ sogno ma allo stesso tempo è realtà: obiettivi, tempi, risorse, risultati, verifiche.  </a:t>
            </a:r>
          </a:p>
        </p:txBody>
      </p:sp>
      <p:sp>
        <p:nvSpPr>
          <p:cNvPr id="17" name="Nuvola 16">
            <a:extLst>
              <a:ext uri="{FF2B5EF4-FFF2-40B4-BE49-F238E27FC236}">
                <a16:creationId xmlns:a16="http://schemas.microsoft.com/office/drawing/2014/main" id="{49B2DB4D-A950-5658-59FB-F7055D732C68}"/>
              </a:ext>
            </a:extLst>
          </p:cNvPr>
          <p:cNvSpPr/>
          <p:nvPr/>
        </p:nvSpPr>
        <p:spPr>
          <a:xfrm>
            <a:off x="663026" y="4299823"/>
            <a:ext cx="3786053" cy="1846729"/>
          </a:xfrm>
          <a:prstGeom prst="cloud">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it-IT" sz="2000" dirty="0"/>
              <a:t>Chi è il titolare del progetto quando esso riguarda le persone con disabilità?</a:t>
            </a:r>
          </a:p>
        </p:txBody>
      </p:sp>
    </p:spTree>
    <p:extLst>
      <p:ext uri="{BB962C8B-B14F-4D97-AF65-F5344CB8AC3E}">
        <p14:creationId xmlns:p14="http://schemas.microsoft.com/office/powerpoint/2010/main" val="253718573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EBB030F5-7AD9-70A8-D3A0-2E1AA35A05F0}"/>
              </a:ext>
            </a:extLst>
          </p:cNvPr>
          <p:cNvSpPr>
            <a:spLocks noGrp="1"/>
          </p:cNvSpPr>
          <p:nvPr>
            <p:ph type="title"/>
          </p:nvPr>
        </p:nvSpPr>
        <p:spPr/>
        <p:txBody>
          <a:bodyPr/>
          <a:lstStyle/>
          <a:p>
            <a:r>
              <a:rPr lang="it-IT" dirty="0"/>
              <a:t>Il progetto per le persone con disabilità</a:t>
            </a:r>
          </a:p>
        </p:txBody>
      </p:sp>
      <p:sp>
        <p:nvSpPr>
          <p:cNvPr id="4" name="CasellaDiTesto 3">
            <a:extLst>
              <a:ext uri="{FF2B5EF4-FFF2-40B4-BE49-F238E27FC236}">
                <a16:creationId xmlns:a16="http://schemas.microsoft.com/office/drawing/2014/main" id="{29E0AA2B-E53D-400B-1F1F-AA82487115F3}"/>
              </a:ext>
            </a:extLst>
          </p:cNvPr>
          <p:cNvSpPr txBox="1"/>
          <p:nvPr/>
        </p:nvSpPr>
        <p:spPr>
          <a:xfrm>
            <a:off x="534010" y="1025775"/>
            <a:ext cx="7839025" cy="2308324"/>
          </a:xfrm>
          <a:prstGeom prst="rect">
            <a:avLst/>
          </a:prstGeom>
          <a:noFill/>
        </p:spPr>
        <p:txBody>
          <a:bodyPr wrap="square" rtlCol="0">
            <a:spAutoFit/>
          </a:bodyPr>
          <a:lstStyle/>
          <a:p>
            <a:r>
              <a:rPr lang="it-IT" sz="2800" dirty="0"/>
              <a:t>Il Progetto di Vita di una persona con disabilità deve essere il risultato di una azione «congiunta» tra la persona, la famiglia e il sistema dei servizi, che con il loro sostegno attivo sono gli attori principali della transizione al mondo degli adulti</a:t>
            </a:r>
            <a:r>
              <a:rPr lang="it-IT" sz="3200" dirty="0"/>
              <a:t>. </a:t>
            </a:r>
          </a:p>
        </p:txBody>
      </p:sp>
      <p:sp>
        <p:nvSpPr>
          <p:cNvPr id="6" name="CasellaDiTesto 5">
            <a:extLst>
              <a:ext uri="{FF2B5EF4-FFF2-40B4-BE49-F238E27FC236}">
                <a16:creationId xmlns:a16="http://schemas.microsoft.com/office/drawing/2014/main" id="{66870B00-5F51-AD0C-3B28-C6711C5489CE}"/>
              </a:ext>
            </a:extLst>
          </p:cNvPr>
          <p:cNvSpPr txBox="1"/>
          <p:nvPr/>
        </p:nvSpPr>
        <p:spPr>
          <a:xfrm>
            <a:off x="534010" y="3686269"/>
            <a:ext cx="8075980" cy="954107"/>
          </a:xfrm>
          <a:prstGeom prst="rect">
            <a:avLst/>
          </a:prstGeom>
          <a:noFill/>
        </p:spPr>
        <p:txBody>
          <a:bodyPr wrap="square" rtlCol="0">
            <a:spAutoFit/>
          </a:bodyPr>
          <a:lstStyle/>
          <a:p>
            <a:r>
              <a:rPr lang="it-IT" sz="2800" dirty="0"/>
              <a:t>L’educazione che sostanza il Progetto di Vita deve mantenere saldo l’obiettivo di favorire tre elementi</a:t>
            </a:r>
          </a:p>
        </p:txBody>
      </p:sp>
      <p:sp>
        <p:nvSpPr>
          <p:cNvPr id="7" name="Ettagono 6">
            <a:extLst>
              <a:ext uri="{FF2B5EF4-FFF2-40B4-BE49-F238E27FC236}">
                <a16:creationId xmlns:a16="http://schemas.microsoft.com/office/drawing/2014/main" id="{31734BF3-0DB7-B83F-C680-BFF4A580A0E7}"/>
              </a:ext>
            </a:extLst>
          </p:cNvPr>
          <p:cNvSpPr/>
          <p:nvPr/>
        </p:nvSpPr>
        <p:spPr>
          <a:xfrm>
            <a:off x="534010" y="5040485"/>
            <a:ext cx="1886461" cy="954108"/>
          </a:xfrm>
          <a:prstGeom prst="heptagon">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it-IT" sz="2800" b="1" dirty="0"/>
              <a:t>1 </a:t>
            </a:r>
          </a:p>
          <a:p>
            <a:pPr algn="ctr"/>
            <a:r>
              <a:rPr lang="it-IT" sz="2400" dirty="0"/>
              <a:t>Crescita</a:t>
            </a:r>
          </a:p>
        </p:txBody>
      </p:sp>
      <p:sp>
        <p:nvSpPr>
          <p:cNvPr id="8" name="Ettagono 7">
            <a:extLst>
              <a:ext uri="{FF2B5EF4-FFF2-40B4-BE49-F238E27FC236}">
                <a16:creationId xmlns:a16="http://schemas.microsoft.com/office/drawing/2014/main" id="{865468EF-6739-5217-AF07-096A0D1E1971}"/>
              </a:ext>
            </a:extLst>
          </p:cNvPr>
          <p:cNvSpPr/>
          <p:nvPr/>
        </p:nvSpPr>
        <p:spPr>
          <a:xfrm>
            <a:off x="2635624" y="4951239"/>
            <a:ext cx="2384611" cy="1132600"/>
          </a:xfrm>
          <a:prstGeom prst="heptagon">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it-IT" sz="2800" b="1" dirty="0"/>
              <a:t>2 </a:t>
            </a:r>
          </a:p>
          <a:p>
            <a:pPr algn="ctr"/>
            <a:r>
              <a:rPr lang="it-IT" sz="2400" dirty="0"/>
              <a:t>Autonomia</a:t>
            </a:r>
            <a:endParaRPr lang="it-IT" sz="2800" b="1" dirty="0"/>
          </a:p>
        </p:txBody>
      </p:sp>
      <p:sp>
        <p:nvSpPr>
          <p:cNvPr id="9" name="Ettagono 8">
            <a:extLst>
              <a:ext uri="{FF2B5EF4-FFF2-40B4-BE49-F238E27FC236}">
                <a16:creationId xmlns:a16="http://schemas.microsoft.com/office/drawing/2014/main" id="{D52951B3-CB80-EFBA-0D3C-4CC1DCF6D2A6}"/>
              </a:ext>
            </a:extLst>
          </p:cNvPr>
          <p:cNvSpPr/>
          <p:nvPr/>
        </p:nvSpPr>
        <p:spPr>
          <a:xfrm>
            <a:off x="5138712" y="4640377"/>
            <a:ext cx="3471278" cy="1446184"/>
          </a:xfrm>
          <a:prstGeom prst="heptagon">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it-IT" sz="2800" b="1" dirty="0"/>
              <a:t>3</a:t>
            </a:r>
          </a:p>
          <a:p>
            <a:pPr algn="ctr"/>
            <a:r>
              <a:rPr lang="it-IT" sz="2400" dirty="0"/>
              <a:t>Autodeterminazione</a:t>
            </a:r>
          </a:p>
        </p:txBody>
      </p:sp>
    </p:spTree>
    <p:extLst>
      <p:ext uri="{BB962C8B-B14F-4D97-AF65-F5344CB8AC3E}">
        <p14:creationId xmlns:p14="http://schemas.microsoft.com/office/powerpoint/2010/main" val="15547818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F9C15F3-4730-AE1E-F110-E014F63E0DC6}"/>
              </a:ext>
            </a:extLst>
          </p:cNvPr>
          <p:cNvSpPr>
            <a:spLocks noGrp="1"/>
          </p:cNvSpPr>
          <p:nvPr>
            <p:ph type="title"/>
          </p:nvPr>
        </p:nvSpPr>
        <p:spPr/>
        <p:txBody>
          <a:bodyPr/>
          <a:lstStyle/>
          <a:p>
            <a:r>
              <a:rPr lang="it-IT" dirty="0"/>
              <a:t>Differenze...</a:t>
            </a:r>
          </a:p>
        </p:txBody>
      </p:sp>
      <p:sp>
        <p:nvSpPr>
          <p:cNvPr id="4" name="CasellaDiTesto 3">
            <a:extLst>
              <a:ext uri="{FF2B5EF4-FFF2-40B4-BE49-F238E27FC236}">
                <a16:creationId xmlns:a16="http://schemas.microsoft.com/office/drawing/2014/main" id="{44CA57A8-BA46-B3A3-D493-EDE05F70CB70}"/>
              </a:ext>
            </a:extLst>
          </p:cNvPr>
          <p:cNvSpPr txBox="1"/>
          <p:nvPr/>
        </p:nvSpPr>
        <p:spPr>
          <a:xfrm>
            <a:off x="534010" y="902208"/>
            <a:ext cx="8256422" cy="1015663"/>
          </a:xfrm>
          <a:prstGeom prst="rect">
            <a:avLst/>
          </a:prstGeom>
          <a:noFill/>
        </p:spPr>
        <p:txBody>
          <a:bodyPr wrap="square" rtlCol="0">
            <a:spAutoFit/>
          </a:bodyPr>
          <a:lstStyle/>
          <a:p>
            <a:r>
              <a:rPr lang="it-IT" sz="2000" dirty="0"/>
              <a:t>E’ nella differenza tra queste due preposizioni, «PER» e «CON» che per le persone con disabilità si giocano molte delle possibilità di accesso al mondo adulto. </a:t>
            </a:r>
          </a:p>
        </p:txBody>
      </p:sp>
      <p:sp>
        <p:nvSpPr>
          <p:cNvPr id="5" name="Rettangolo 4">
            <a:extLst>
              <a:ext uri="{FF2B5EF4-FFF2-40B4-BE49-F238E27FC236}">
                <a16:creationId xmlns:a16="http://schemas.microsoft.com/office/drawing/2014/main" id="{2A90DDF9-E41D-7BDB-77F8-61B323A00789}"/>
              </a:ext>
            </a:extLst>
          </p:cNvPr>
          <p:cNvSpPr/>
          <p:nvPr/>
        </p:nvSpPr>
        <p:spPr>
          <a:xfrm>
            <a:off x="1267968" y="1917871"/>
            <a:ext cx="6303264" cy="1715345"/>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it-IT" sz="2000" dirty="0"/>
              <a:t>La qualità della relazione che unisce operatori e utenti è basata sul </a:t>
            </a:r>
            <a:r>
              <a:rPr lang="it-IT" sz="2000" b="1" i="1" dirty="0"/>
              <a:t>per</a:t>
            </a:r>
            <a:r>
              <a:rPr lang="it-IT" sz="2000" dirty="0"/>
              <a:t> e </a:t>
            </a:r>
            <a:r>
              <a:rPr lang="it-IT" sz="2000" u="sng" dirty="0"/>
              <a:t>non</a:t>
            </a:r>
            <a:r>
              <a:rPr lang="it-IT" sz="2000" dirty="0"/>
              <a:t> sul </a:t>
            </a:r>
            <a:r>
              <a:rPr lang="it-IT" sz="2000" b="1" i="1" dirty="0"/>
              <a:t>con</a:t>
            </a:r>
            <a:r>
              <a:rPr lang="it-IT" sz="2000" dirty="0"/>
              <a:t>. </a:t>
            </a:r>
          </a:p>
          <a:p>
            <a:pPr algn="ctr"/>
            <a:r>
              <a:rPr lang="it-IT" sz="2000" dirty="0"/>
              <a:t>Quando questa relazione non ha un termine temporale sancisce un’asimmetria perpetua dei ruoli e delle identità</a:t>
            </a:r>
            <a:r>
              <a:rPr lang="it-IT" sz="2400" dirty="0"/>
              <a:t>. </a:t>
            </a:r>
          </a:p>
        </p:txBody>
      </p:sp>
      <p:sp>
        <p:nvSpPr>
          <p:cNvPr id="7" name="Rettangolo 6">
            <a:extLst>
              <a:ext uri="{FF2B5EF4-FFF2-40B4-BE49-F238E27FC236}">
                <a16:creationId xmlns:a16="http://schemas.microsoft.com/office/drawing/2014/main" id="{38044AA6-B736-C8B9-DFE7-D7CA9618DA4F}"/>
              </a:ext>
            </a:extLst>
          </p:cNvPr>
          <p:cNvSpPr/>
          <p:nvPr/>
        </p:nvSpPr>
        <p:spPr>
          <a:xfrm>
            <a:off x="348692" y="4365319"/>
            <a:ext cx="8075980" cy="1877568"/>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r>
              <a:rPr lang="it-IT" sz="2400" dirty="0"/>
              <a:t>La possibilità di svincolarsi da questa dipendenza identitaria diventa possibile in presenza di un progetto educativo dove </a:t>
            </a:r>
            <a:r>
              <a:rPr lang="it-IT" sz="2400" b="1" dirty="0"/>
              <a:t>l’operatore assume le caratteristiche di intermediario tra la persona con disabilità e il contesto sociale </a:t>
            </a:r>
          </a:p>
        </p:txBody>
      </p:sp>
      <p:sp>
        <p:nvSpPr>
          <p:cNvPr id="8" name="Freccia destra 7">
            <a:extLst>
              <a:ext uri="{FF2B5EF4-FFF2-40B4-BE49-F238E27FC236}">
                <a16:creationId xmlns:a16="http://schemas.microsoft.com/office/drawing/2014/main" id="{9ABEEC6D-561F-FE39-D669-1E77D3EB33EF}"/>
              </a:ext>
            </a:extLst>
          </p:cNvPr>
          <p:cNvSpPr/>
          <p:nvPr/>
        </p:nvSpPr>
        <p:spPr>
          <a:xfrm rot="5400000">
            <a:off x="4120896" y="3749331"/>
            <a:ext cx="597408" cy="499872"/>
          </a:xfrm>
          <a:prstGeom prst="right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Tree>
    <p:extLst>
      <p:ext uri="{BB962C8B-B14F-4D97-AF65-F5344CB8AC3E}">
        <p14:creationId xmlns:p14="http://schemas.microsoft.com/office/powerpoint/2010/main" val="412397583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A0A059D-3E88-D05A-7052-7CCBF7D91BF9}"/>
              </a:ext>
            </a:extLst>
          </p:cNvPr>
          <p:cNvSpPr>
            <a:spLocks noGrp="1"/>
          </p:cNvSpPr>
          <p:nvPr>
            <p:ph type="title"/>
          </p:nvPr>
        </p:nvSpPr>
        <p:spPr/>
        <p:txBody>
          <a:bodyPr/>
          <a:lstStyle/>
          <a:p>
            <a:r>
              <a:rPr lang="it-IT" dirty="0"/>
              <a:t>Educazione ed assistenza</a:t>
            </a:r>
          </a:p>
        </p:txBody>
      </p:sp>
      <p:sp>
        <p:nvSpPr>
          <p:cNvPr id="5" name="Nuvola 4">
            <a:extLst>
              <a:ext uri="{FF2B5EF4-FFF2-40B4-BE49-F238E27FC236}">
                <a16:creationId xmlns:a16="http://schemas.microsoft.com/office/drawing/2014/main" id="{758F1E74-5EF9-73AF-27A2-F255C593845D}"/>
              </a:ext>
            </a:extLst>
          </p:cNvPr>
          <p:cNvSpPr/>
          <p:nvPr/>
        </p:nvSpPr>
        <p:spPr>
          <a:xfrm>
            <a:off x="838200" y="1025775"/>
            <a:ext cx="7467600" cy="5159187"/>
          </a:xfrm>
          <a:prstGeom prst="cloud">
            <a:avLst/>
          </a:prstGeom>
        </p:spPr>
        <p:style>
          <a:lnRef idx="1">
            <a:schemeClr val="accent3"/>
          </a:lnRef>
          <a:fillRef idx="2">
            <a:schemeClr val="accent3"/>
          </a:fillRef>
          <a:effectRef idx="1">
            <a:schemeClr val="accent3"/>
          </a:effectRef>
          <a:fontRef idx="minor">
            <a:schemeClr val="dk1"/>
          </a:fontRef>
        </p:style>
        <p:txBody>
          <a:bodyPr rtlCol="0" anchor="ctr"/>
          <a:lstStyle/>
          <a:p>
            <a:pPr algn="ctr"/>
            <a:endParaRPr lang="it-IT" dirty="0"/>
          </a:p>
        </p:txBody>
      </p:sp>
      <p:sp>
        <p:nvSpPr>
          <p:cNvPr id="6" name="CasellaDiTesto 5">
            <a:extLst>
              <a:ext uri="{FF2B5EF4-FFF2-40B4-BE49-F238E27FC236}">
                <a16:creationId xmlns:a16="http://schemas.microsoft.com/office/drawing/2014/main" id="{83A29FAC-8488-B831-748B-802FF058E575}"/>
              </a:ext>
            </a:extLst>
          </p:cNvPr>
          <p:cNvSpPr txBox="1"/>
          <p:nvPr/>
        </p:nvSpPr>
        <p:spPr>
          <a:xfrm>
            <a:off x="2259104" y="1835653"/>
            <a:ext cx="5844989" cy="3539430"/>
          </a:xfrm>
          <a:prstGeom prst="rect">
            <a:avLst/>
          </a:prstGeom>
          <a:noFill/>
        </p:spPr>
        <p:txBody>
          <a:bodyPr wrap="square" rtlCol="0">
            <a:spAutoFit/>
          </a:bodyPr>
          <a:lstStyle/>
          <a:p>
            <a:r>
              <a:rPr lang="it-IT" sz="3200" dirty="0"/>
              <a:t>Quali sono le prerogative che un progetto educativo volto alla transizione all’età adulta dovrebbe avere? </a:t>
            </a:r>
            <a:br>
              <a:rPr lang="it-IT" sz="3200" dirty="0"/>
            </a:br>
            <a:r>
              <a:rPr lang="it-IT" sz="3200" dirty="0"/>
              <a:t>E cosa succede se queste prerogative non vengono rispettate?</a:t>
            </a:r>
          </a:p>
        </p:txBody>
      </p:sp>
    </p:spTree>
    <p:extLst>
      <p:ext uri="{BB962C8B-B14F-4D97-AF65-F5344CB8AC3E}">
        <p14:creationId xmlns:p14="http://schemas.microsoft.com/office/powerpoint/2010/main" val="417370897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24E066D-F4C2-CF4C-7BC3-AB3CA6DC45C2}"/>
              </a:ext>
            </a:extLst>
          </p:cNvPr>
          <p:cNvSpPr>
            <a:spLocks noGrp="1"/>
          </p:cNvSpPr>
          <p:nvPr>
            <p:ph type="title"/>
          </p:nvPr>
        </p:nvSpPr>
        <p:spPr/>
        <p:txBody>
          <a:bodyPr/>
          <a:lstStyle/>
          <a:p>
            <a:r>
              <a:rPr lang="it-IT" dirty="0"/>
              <a:t>Prerogative </a:t>
            </a:r>
          </a:p>
        </p:txBody>
      </p:sp>
      <p:sp>
        <p:nvSpPr>
          <p:cNvPr id="4" name="Ettagono 3">
            <a:extLst>
              <a:ext uri="{FF2B5EF4-FFF2-40B4-BE49-F238E27FC236}">
                <a16:creationId xmlns:a16="http://schemas.microsoft.com/office/drawing/2014/main" id="{32C3CA3E-26AC-7341-7E23-58B7C7F980DF}"/>
              </a:ext>
            </a:extLst>
          </p:cNvPr>
          <p:cNvSpPr/>
          <p:nvPr/>
        </p:nvSpPr>
        <p:spPr>
          <a:xfrm>
            <a:off x="889083" y="974097"/>
            <a:ext cx="2424343" cy="1309530"/>
          </a:xfrm>
          <a:prstGeom prst="heptagon">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it-IT" sz="2800" b="1" dirty="0"/>
              <a:t>1 </a:t>
            </a:r>
            <a:br>
              <a:rPr lang="it-IT" sz="2800" b="1" dirty="0"/>
            </a:br>
            <a:r>
              <a:rPr lang="it-IT" sz="2800" b="1" dirty="0"/>
              <a:t>Tempo</a:t>
            </a:r>
          </a:p>
        </p:txBody>
      </p:sp>
      <p:sp>
        <p:nvSpPr>
          <p:cNvPr id="5" name="Ettagono 4">
            <a:extLst>
              <a:ext uri="{FF2B5EF4-FFF2-40B4-BE49-F238E27FC236}">
                <a16:creationId xmlns:a16="http://schemas.microsoft.com/office/drawing/2014/main" id="{4C6A6E77-BAC5-0D5E-8C7A-FB259528651C}"/>
              </a:ext>
            </a:extLst>
          </p:cNvPr>
          <p:cNvSpPr/>
          <p:nvPr/>
        </p:nvSpPr>
        <p:spPr>
          <a:xfrm>
            <a:off x="365616" y="4560465"/>
            <a:ext cx="3471278" cy="1687760"/>
          </a:xfrm>
          <a:prstGeom prst="heptagon">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it-IT" sz="2800" b="1" dirty="0"/>
              <a:t>3</a:t>
            </a:r>
          </a:p>
          <a:p>
            <a:pPr algn="ctr"/>
            <a:r>
              <a:rPr lang="it-IT" sz="2800" b="1" dirty="0"/>
              <a:t>Riequilibrio della </a:t>
            </a:r>
          </a:p>
          <a:p>
            <a:pPr algn="ctr"/>
            <a:r>
              <a:rPr lang="it-IT" sz="2800" b="1" dirty="0"/>
              <a:t>asimmetria</a:t>
            </a:r>
          </a:p>
        </p:txBody>
      </p:sp>
      <p:sp>
        <p:nvSpPr>
          <p:cNvPr id="6" name="Ettagono 5">
            <a:extLst>
              <a:ext uri="{FF2B5EF4-FFF2-40B4-BE49-F238E27FC236}">
                <a16:creationId xmlns:a16="http://schemas.microsoft.com/office/drawing/2014/main" id="{55224D34-50F3-33F6-E44F-9C203C9CB48F}"/>
              </a:ext>
            </a:extLst>
          </p:cNvPr>
          <p:cNvSpPr/>
          <p:nvPr/>
        </p:nvSpPr>
        <p:spPr>
          <a:xfrm>
            <a:off x="491999" y="2679530"/>
            <a:ext cx="3218509" cy="1543764"/>
          </a:xfrm>
          <a:prstGeom prst="heptagon">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it-IT" sz="2800" b="1" dirty="0"/>
              <a:t>2</a:t>
            </a:r>
          </a:p>
          <a:p>
            <a:pPr algn="ctr"/>
            <a:r>
              <a:rPr lang="it-IT" sz="2800" b="1" dirty="0"/>
              <a:t>Riconoscimento </a:t>
            </a:r>
          </a:p>
        </p:txBody>
      </p:sp>
      <p:sp>
        <p:nvSpPr>
          <p:cNvPr id="8" name="CasellaDiTesto 7">
            <a:extLst>
              <a:ext uri="{FF2B5EF4-FFF2-40B4-BE49-F238E27FC236}">
                <a16:creationId xmlns:a16="http://schemas.microsoft.com/office/drawing/2014/main" id="{B08CE1C4-7339-7DE3-380D-0DFD5934D795}"/>
              </a:ext>
            </a:extLst>
          </p:cNvPr>
          <p:cNvSpPr txBox="1"/>
          <p:nvPr/>
        </p:nvSpPr>
        <p:spPr>
          <a:xfrm>
            <a:off x="3647236" y="974097"/>
            <a:ext cx="5074024" cy="1323439"/>
          </a:xfrm>
          <a:prstGeom prst="rect">
            <a:avLst/>
          </a:prstGeom>
          <a:noFill/>
        </p:spPr>
        <p:txBody>
          <a:bodyPr wrap="square" rtlCol="0">
            <a:spAutoFit/>
          </a:bodyPr>
          <a:lstStyle/>
          <a:p>
            <a:r>
              <a:rPr lang="it-IT" sz="2000" dirty="0"/>
              <a:t>Il progetto deve avere un </a:t>
            </a:r>
            <a:r>
              <a:rPr lang="it-IT" sz="2000" b="1" dirty="0"/>
              <a:t>termine</a:t>
            </a:r>
            <a:r>
              <a:rPr lang="it-IT" sz="2000" dirty="0"/>
              <a:t> in modo tale da non rimandare ad un tempo indefinito la verifica degli obiettivi -&gt; trasformazione in un Progetto di Quotidianità</a:t>
            </a:r>
          </a:p>
        </p:txBody>
      </p:sp>
      <p:sp>
        <p:nvSpPr>
          <p:cNvPr id="9" name="CasellaDiTesto 8">
            <a:extLst>
              <a:ext uri="{FF2B5EF4-FFF2-40B4-BE49-F238E27FC236}">
                <a16:creationId xmlns:a16="http://schemas.microsoft.com/office/drawing/2014/main" id="{1B131F36-F059-B24C-B3B3-46170F41B8C0}"/>
              </a:ext>
            </a:extLst>
          </p:cNvPr>
          <p:cNvSpPr txBox="1"/>
          <p:nvPr/>
        </p:nvSpPr>
        <p:spPr>
          <a:xfrm>
            <a:off x="3818965" y="2516756"/>
            <a:ext cx="5074024" cy="1938992"/>
          </a:xfrm>
          <a:prstGeom prst="rect">
            <a:avLst/>
          </a:prstGeom>
          <a:noFill/>
        </p:spPr>
        <p:txBody>
          <a:bodyPr wrap="square" rtlCol="0">
            <a:spAutoFit/>
          </a:bodyPr>
          <a:lstStyle/>
          <a:p>
            <a:r>
              <a:rPr lang="it-IT" sz="2000" dirty="0"/>
              <a:t>Per chi svolge il lavoro educativo, l’esigenza di ricevere un riconoscimento o una gratificazione è importante. Tuttavia bisogna che l’educatore percepisca la gratificazione non dalla «vicinanza» quanto piuttosto dal «distanziamento» </a:t>
            </a:r>
          </a:p>
        </p:txBody>
      </p:sp>
      <p:sp>
        <p:nvSpPr>
          <p:cNvPr id="10" name="CasellaDiTesto 9">
            <a:extLst>
              <a:ext uri="{FF2B5EF4-FFF2-40B4-BE49-F238E27FC236}">
                <a16:creationId xmlns:a16="http://schemas.microsoft.com/office/drawing/2014/main" id="{85CCEA80-9D99-00BB-2AE2-1AB4DE9F8BD4}"/>
              </a:ext>
            </a:extLst>
          </p:cNvPr>
          <p:cNvSpPr txBox="1"/>
          <p:nvPr/>
        </p:nvSpPr>
        <p:spPr>
          <a:xfrm>
            <a:off x="3912484" y="4674968"/>
            <a:ext cx="4589930" cy="1631216"/>
          </a:xfrm>
          <a:prstGeom prst="rect">
            <a:avLst/>
          </a:prstGeom>
          <a:noFill/>
        </p:spPr>
        <p:txBody>
          <a:bodyPr wrap="square" rtlCol="0">
            <a:spAutoFit/>
          </a:bodyPr>
          <a:lstStyle/>
          <a:p>
            <a:r>
              <a:rPr lang="it-IT" sz="2000" dirty="0"/>
              <a:t>L’asimmetria originaria da cui prende avvio il processo educativo deve pian piano diminuire grazie all’acquisizione di competenze, autostima ed autonomia da parte della persona con disabilità. </a:t>
            </a:r>
          </a:p>
        </p:txBody>
      </p:sp>
    </p:spTree>
    <p:extLst>
      <p:ext uri="{BB962C8B-B14F-4D97-AF65-F5344CB8AC3E}">
        <p14:creationId xmlns:p14="http://schemas.microsoft.com/office/powerpoint/2010/main" val="10354299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3355F69-0AE5-A54F-BC3E-3A8782AA611B}"/>
              </a:ext>
            </a:extLst>
          </p:cNvPr>
          <p:cNvSpPr>
            <a:spLocks noGrp="1"/>
          </p:cNvSpPr>
          <p:nvPr>
            <p:ph type="title"/>
          </p:nvPr>
        </p:nvSpPr>
        <p:spPr/>
        <p:txBody>
          <a:bodyPr/>
          <a:lstStyle/>
          <a:p>
            <a:r>
              <a:rPr lang="it-IT" dirty="0"/>
              <a:t>Ruolo e status ascritto</a:t>
            </a:r>
          </a:p>
        </p:txBody>
      </p:sp>
      <p:sp>
        <p:nvSpPr>
          <p:cNvPr id="5" name="Rettangolo 4">
            <a:extLst>
              <a:ext uri="{FF2B5EF4-FFF2-40B4-BE49-F238E27FC236}">
                <a16:creationId xmlns:a16="http://schemas.microsoft.com/office/drawing/2014/main" id="{A89C37E6-A002-C2F0-A78C-85B78704ABA9}"/>
              </a:ext>
            </a:extLst>
          </p:cNvPr>
          <p:cNvSpPr/>
          <p:nvPr/>
        </p:nvSpPr>
        <p:spPr>
          <a:xfrm>
            <a:off x="534010" y="1025776"/>
            <a:ext cx="3223422" cy="2918696"/>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it-IT" sz="2400" b="1" dirty="0"/>
              <a:t>STATUS</a:t>
            </a:r>
          </a:p>
          <a:p>
            <a:pPr algn="ctr"/>
            <a:endParaRPr lang="it-IT" sz="2400" b="1" dirty="0"/>
          </a:p>
          <a:p>
            <a:r>
              <a:rPr lang="it-IT" sz="2000" dirty="0"/>
              <a:t>Descrive la dimensione formale di una determinata posizione sociale, al di là di chi concretamente la occupa. </a:t>
            </a:r>
          </a:p>
          <a:p>
            <a:r>
              <a:rPr lang="it-IT" sz="2000" dirty="0"/>
              <a:t>(Es: Laureato in medicina)</a:t>
            </a:r>
          </a:p>
          <a:p>
            <a:endParaRPr lang="it-IT" sz="2000" dirty="0"/>
          </a:p>
          <a:p>
            <a:r>
              <a:rPr lang="it-IT" sz="2000" dirty="0"/>
              <a:t>Caratteristiche della </a:t>
            </a:r>
            <a:r>
              <a:rPr lang="it-IT" sz="2000" b="1" dirty="0"/>
              <a:t>staticità</a:t>
            </a:r>
          </a:p>
        </p:txBody>
      </p:sp>
      <p:sp>
        <p:nvSpPr>
          <p:cNvPr id="6" name="Rettangolo 5">
            <a:extLst>
              <a:ext uri="{FF2B5EF4-FFF2-40B4-BE49-F238E27FC236}">
                <a16:creationId xmlns:a16="http://schemas.microsoft.com/office/drawing/2014/main" id="{58684FCB-1FC5-210D-9E0E-13A80C26BD2C}"/>
              </a:ext>
            </a:extLst>
          </p:cNvPr>
          <p:cNvSpPr/>
          <p:nvPr/>
        </p:nvSpPr>
        <p:spPr>
          <a:xfrm>
            <a:off x="4572000" y="993716"/>
            <a:ext cx="4292874" cy="2936625"/>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it-IT" sz="2400" b="1" dirty="0"/>
              <a:t>RUOLO</a:t>
            </a:r>
          </a:p>
          <a:p>
            <a:pPr algn="ctr"/>
            <a:endParaRPr lang="it-IT" sz="2400" b="1" dirty="0"/>
          </a:p>
          <a:p>
            <a:r>
              <a:rPr lang="it-IT" sz="2000" dirty="0"/>
              <a:t>Descrive l’atteggiamento concreto che un individuo assume in un determinato contesto nel momento in cui interpreta le norme e le aspettative relative a uno specifico status </a:t>
            </a:r>
          </a:p>
          <a:p>
            <a:endParaRPr lang="it-IT" sz="2000" dirty="0"/>
          </a:p>
          <a:p>
            <a:r>
              <a:rPr lang="it-IT" sz="2000" dirty="0"/>
              <a:t>Caratteristiche della </a:t>
            </a:r>
            <a:r>
              <a:rPr lang="it-IT" sz="2000" b="1" dirty="0"/>
              <a:t>dinamicità</a:t>
            </a:r>
          </a:p>
        </p:txBody>
      </p:sp>
      <p:sp>
        <p:nvSpPr>
          <p:cNvPr id="7" name="CasellaDiTesto 6">
            <a:extLst>
              <a:ext uri="{FF2B5EF4-FFF2-40B4-BE49-F238E27FC236}">
                <a16:creationId xmlns:a16="http://schemas.microsoft.com/office/drawing/2014/main" id="{897DF723-4D5D-2472-D7F5-3D684D113851}"/>
              </a:ext>
            </a:extLst>
          </p:cNvPr>
          <p:cNvSpPr txBox="1"/>
          <p:nvPr/>
        </p:nvSpPr>
        <p:spPr>
          <a:xfrm>
            <a:off x="534010" y="4259349"/>
            <a:ext cx="8430696" cy="1938992"/>
          </a:xfrm>
          <a:prstGeom prst="rect">
            <a:avLst/>
          </a:prstGeom>
          <a:noFill/>
        </p:spPr>
        <p:txBody>
          <a:bodyPr wrap="square" rtlCol="0">
            <a:spAutoFit/>
          </a:bodyPr>
          <a:lstStyle/>
          <a:p>
            <a:r>
              <a:rPr lang="it-IT" sz="2400" dirty="0"/>
              <a:t>Per le persone con disabilità, quando c’è l’assenza di assegnazione di un ruolo subentra lo status ascritto (cioè quello dettato dallo stigma della disabilità) a determinare le proprie coordinate identitarie. La possibilità di avere un ruolo permette di prendere le distanze da uno status ascritto svalorizzante. </a:t>
            </a:r>
          </a:p>
        </p:txBody>
      </p:sp>
    </p:spTree>
    <p:extLst>
      <p:ext uri="{BB962C8B-B14F-4D97-AF65-F5344CB8AC3E}">
        <p14:creationId xmlns:p14="http://schemas.microsoft.com/office/powerpoint/2010/main" val="19626300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C9CD774-B94B-A040-5C50-36B831DE5DE3}"/>
              </a:ext>
            </a:extLst>
          </p:cNvPr>
          <p:cNvSpPr>
            <a:spLocks noGrp="1"/>
          </p:cNvSpPr>
          <p:nvPr>
            <p:ph type="title"/>
          </p:nvPr>
        </p:nvSpPr>
        <p:spPr/>
        <p:txBody>
          <a:bodyPr/>
          <a:lstStyle/>
          <a:p>
            <a:r>
              <a:rPr lang="it-IT" dirty="0"/>
              <a:t>I riti di passaggio</a:t>
            </a:r>
          </a:p>
        </p:txBody>
      </p:sp>
      <p:sp>
        <p:nvSpPr>
          <p:cNvPr id="4" name="Rettangolo con due angoli in diagonale ritagliati 3">
            <a:extLst>
              <a:ext uri="{FF2B5EF4-FFF2-40B4-BE49-F238E27FC236}">
                <a16:creationId xmlns:a16="http://schemas.microsoft.com/office/drawing/2014/main" id="{627744F8-DB49-3B8F-898D-3FD4FB57239E}"/>
              </a:ext>
            </a:extLst>
          </p:cNvPr>
          <p:cNvSpPr/>
          <p:nvPr/>
        </p:nvSpPr>
        <p:spPr>
          <a:xfrm>
            <a:off x="534010" y="1025775"/>
            <a:ext cx="8075980" cy="2146752"/>
          </a:xfrm>
          <a:prstGeom prst="snip2Diag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it-IT" sz="2800" dirty="0"/>
              <a:t>Termine con il quale si indicano i momenti collettivi predisposti per abbandonare un determinato status, legato ad una specifica classe di età, per transitare ed accedere ad un nuovo status</a:t>
            </a:r>
          </a:p>
        </p:txBody>
      </p:sp>
      <p:graphicFrame>
        <p:nvGraphicFramePr>
          <p:cNvPr id="5" name="Diagramma 4">
            <a:extLst>
              <a:ext uri="{FF2B5EF4-FFF2-40B4-BE49-F238E27FC236}">
                <a16:creationId xmlns:a16="http://schemas.microsoft.com/office/drawing/2014/main" id="{CC64F5EB-1A20-4C42-7D98-ECF5AE2B9CEF}"/>
              </a:ext>
            </a:extLst>
          </p:cNvPr>
          <p:cNvGraphicFramePr/>
          <p:nvPr>
            <p:extLst>
              <p:ext uri="{D42A27DB-BD31-4B8C-83A1-F6EECF244321}">
                <p14:modId xmlns:p14="http://schemas.microsoft.com/office/powerpoint/2010/main" val="389960978"/>
              </p:ext>
            </p:extLst>
          </p:nvPr>
        </p:nvGraphicFramePr>
        <p:xfrm>
          <a:off x="534010" y="4133759"/>
          <a:ext cx="8233472" cy="214675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 name="CasellaDiTesto 9">
            <a:extLst>
              <a:ext uri="{FF2B5EF4-FFF2-40B4-BE49-F238E27FC236}">
                <a16:creationId xmlns:a16="http://schemas.microsoft.com/office/drawing/2014/main" id="{D8C88CD1-5840-DF4F-5B04-EEF5E5811D14}"/>
              </a:ext>
            </a:extLst>
          </p:cNvPr>
          <p:cNvSpPr txBox="1"/>
          <p:nvPr/>
        </p:nvSpPr>
        <p:spPr>
          <a:xfrm>
            <a:off x="1892940" y="3685474"/>
            <a:ext cx="5515612" cy="523220"/>
          </a:xfrm>
          <a:prstGeom prst="rect">
            <a:avLst/>
          </a:prstGeom>
          <a:noFill/>
        </p:spPr>
        <p:txBody>
          <a:bodyPr wrap="none" rtlCol="0">
            <a:spAutoFit/>
          </a:bodyPr>
          <a:lstStyle/>
          <a:p>
            <a:r>
              <a:rPr lang="it-IT" sz="2800" dirty="0"/>
              <a:t>AVVENGONO ATTRAVERSO TRE FASI:</a:t>
            </a:r>
          </a:p>
        </p:txBody>
      </p:sp>
    </p:spTree>
    <p:extLst>
      <p:ext uri="{BB962C8B-B14F-4D97-AF65-F5344CB8AC3E}">
        <p14:creationId xmlns:p14="http://schemas.microsoft.com/office/powerpoint/2010/main" val="29395744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4A83F95-7D8F-320D-47A6-8ADF9C44AD5C}"/>
              </a:ext>
            </a:extLst>
          </p:cNvPr>
          <p:cNvSpPr>
            <a:spLocks noGrp="1"/>
          </p:cNvSpPr>
          <p:nvPr>
            <p:ph type="title"/>
          </p:nvPr>
        </p:nvSpPr>
        <p:spPr/>
        <p:txBody>
          <a:bodyPr/>
          <a:lstStyle/>
          <a:p>
            <a:r>
              <a:rPr lang="it-IT" dirty="0"/>
              <a:t>Esempi</a:t>
            </a:r>
          </a:p>
        </p:txBody>
      </p:sp>
      <p:sp>
        <p:nvSpPr>
          <p:cNvPr id="4" name="CasellaDiTesto 3">
            <a:extLst>
              <a:ext uri="{FF2B5EF4-FFF2-40B4-BE49-F238E27FC236}">
                <a16:creationId xmlns:a16="http://schemas.microsoft.com/office/drawing/2014/main" id="{A724FBC9-0ECE-864E-AB4C-BB0468CB0FAD}"/>
              </a:ext>
            </a:extLst>
          </p:cNvPr>
          <p:cNvSpPr txBox="1"/>
          <p:nvPr/>
        </p:nvSpPr>
        <p:spPr>
          <a:xfrm>
            <a:off x="788894" y="2743200"/>
            <a:ext cx="184731" cy="369332"/>
          </a:xfrm>
          <a:prstGeom prst="rect">
            <a:avLst/>
          </a:prstGeom>
          <a:noFill/>
        </p:spPr>
        <p:txBody>
          <a:bodyPr wrap="none" rtlCol="0">
            <a:spAutoFit/>
          </a:bodyPr>
          <a:lstStyle/>
          <a:p>
            <a:endParaRPr lang="it-IT" dirty="0"/>
          </a:p>
        </p:txBody>
      </p:sp>
      <p:sp>
        <p:nvSpPr>
          <p:cNvPr id="5" name="Ovale 4">
            <a:extLst>
              <a:ext uri="{FF2B5EF4-FFF2-40B4-BE49-F238E27FC236}">
                <a16:creationId xmlns:a16="http://schemas.microsoft.com/office/drawing/2014/main" id="{40C08A4F-3294-6DC1-8511-0649536A13A6}"/>
              </a:ext>
            </a:extLst>
          </p:cNvPr>
          <p:cNvSpPr/>
          <p:nvPr/>
        </p:nvSpPr>
        <p:spPr>
          <a:xfrm>
            <a:off x="439271" y="2729753"/>
            <a:ext cx="2312894" cy="1233331"/>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it-IT" dirty="0"/>
              <a:t>MATRIMONIO</a:t>
            </a:r>
          </a:p>
        </p:txBody>
      </p:sp>
      <p:sp>
        <p:nvSpPr>
          <p:cNvPr id="6" name="Ovale 5">
            <a:extLst>
              <a:ext uri="{FF2B5EF4-FFF2-40B4-BE49-F238E27FC236}">
                <a16:creationId xmlns:a16="http://schemas.microsoft.com/office/drawing/2014/main" id="{0E6CC20F-38FC-8E14-3F83-360AF41A1344}"/>
              </a:ext>
            </a:extLst>
          </p:cNvPr>
          <p:cNvSpPr/>
          <p:nvPr/>
        </p:nvSpPr>
        <p:spPr>
          <a:xfrm>
            <a:off x="5330129" y="1052989"/>
            <a:ext cx="2492186" cy="1398494"/>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it-IT" dirty="0"/>
              <a:t>LEVA MILITARE</a:t>
            </a:r>
          </a:p>
        </p:txBody>
      </p:sp>
      <p:sp>
        <p:nvSpPr>
          <p:cNvPr id="8" name="Ovale 7">
            <a:extLst>
              <a:ext uri="{FF2B5EF4-FFF2-40B4-BE49-F238E27FC236}">
                <a16:creationId xmlns:a16="http://schemas.microsoft.com/office/drawing/2014/main" id="{57776224-2A1A-E370-A313-5AE40E32873C}"/>
              </a:ext>
            </a:extLst>
          </p:cNvPr>
          <p:cNvSpPr/>
          <p:nvPr/>
        </p:nvSpPr>
        <p:spPr>
          <a:xfrm>
            <a:off x="1321685" y="1025775"/>
            <a:ext cx="2492188" cy="1398494"/>
          </a:xfrm>
          <a:prstGeom prst="ellipse">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it-IT" dirty="0"/>
              <a:t>ESAME DI MATURTÀ</a:t>
            </a:r>
          </a:p>
        </p:txBody>
      </p:sp>
      <p:sp>
        <p:nvSpPr>
          <p:cNvPr id="9" name="Ovale 8">
            <a:extLst>
              <a:ext uri="{FF2B5EF4-FFF2-40B4-BE49-F238E27FC236}">
                <a16:creationId xmlns:a16="http://schemas.microsoft.com/office/drawing/2014/main" id="{4D73690D-5B44-A837-7FD7-1A2269CCFE27}"/>
              </a:ext>
            </a:extLst>
          </p:cNvPr>
          <p:cNvSpPr/>
          <p:nvPr/>
        </p:nvSpPr>
        <p:spPr>
          <a:xfrm>
            <a:off x="3325906" y="4648885"/>
            <a:ext cx="2492188" cy="1398494"/>
          </a:xfrm>
          <a:prstGeom prst="ellipse">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it-IT" dirty="0"/>
              <a:t>FIDANZAMENTO</a:t>
            </a:r>
          </a:p>
        </p:txBody>
      </p:sp>
      <p:sp>
        <p:nvSpPr>
          <p:cNvPr id="10" name="Ovale 9">
            <a:extLst>
              <a:ext uri="{FF2B5EF4-FFF2-40B4-BE49-F238E27FC236}">
                <a16:creationId xmlns:a16="http://schemas.microsoft.com/office/drawing/2014/main" id="{1272C607-84B7-98DC-59A3-B50F3C8AB833}"/>
              </a:ext>
            </a:extLst>
          </p:cNvPr>
          <p:cNvSpPr/>
          <p:nvPr/>
        </p:nvSpPr>
        <p:spPr>
          <a:xfrm>
            <a:off x="6117802" y="2850937"/>
            <a:ext cx="2492188" cy="1398494"/>
          </a:xfrm>
          <a:prstGeom prst="ellipse">
            <a:avLst/>
          </a:prstGeom>
          <a:gradFill>
            <a:gsLst>
              <a:gs pos="100000">
                <a:srgbClr val="D7A0C5"/>
              </a:gs>
              <a:gs pos="100000">
                <a:schemeClr val="accent4">
                  <a:lumMod val="105000"/>
                  <a:satMod val="109000"/>
                  <a:tint val="81000"/>
                </a:schemeClr>
              </a:gs>
            </a:gsLst>
          </a:gradFill>
        </p:spPr>
        <p:style>
          <a:lnRef idx="1">
            <a:schemeClr val="accent4"/>
          </a:lnRef>
          <a:fillRef idx="2">
            <a:schemeClr val="accent4"/>
          </a:fillRef>
          <a:effectRef idx="1">
            <a:schemeClr val="accent4"/>
          </a:effectRef>
          <a:fontRef idx="minor">
            <a:schemeClr val="dk1"/>
          </a:fontRef>
        </p:style>
        <p:txBody>
          <a:bodyPr rtlCol="0" anchor="ctr"/>
          <a:lstStyle/>
          <a:p>
            <a:pPr algn="ctr"/>
            <a:r>
              <a:rPr lang="it-IT" dirty="0"/>
              <a:t>LAVORO</a:t>
            </a:r>
          </a:p>
        </p:txBody>
      </p:sp>
      <p:sp>
        <p:nvSpPr>
          <p:cNvPr id="12" name="Ovale 11">
            <a:extLst>
              <a:ext uri="{FF2B5EF4-FFF2-40B4-BE49-F238E27FC236}">
                <a16:creationId xmlns:a16="http://schemas.microsoft.com/office/drawing/2014/main" id="{793DBB0D-6938-098B-D2D8-44CB80D735A0}"/>
              </a:ext>
            </a:extLst>
          </p:cNvPr>
          <p:cNvSpPr/>
          <p:nvPr/>
        </p:nvSpPr>
        <p:spPr>
          <a:xfrm>
            <a:off x="439271" y="4733365"/>
            <a:ext cx="2492188" cy="1398494"/>
          </a:xfrm>
          <a:prstGeom prst="ellipse">
            <a:avLst/>
          </a:prstGeom>
          <a:gradFill>
            <a:gsLst>
              <a:gs pos="100000">
                <a:srgbClr val="D7A0C5"/>
              </a:gs>
              <a:gs pos="100000">
                <a:schemeClr val="accent4">
                  <a:lumMod val="105000"/>
                  <a:satMod val="109000"/>
                  <a:tint val="81000"/>
                </a:schemeClr>
              </a:gs>
            </a:gsLst>
          </a:gradFill>
        </p:spPr>
        <p:style>
          <a:lnRef idx="1">
            <a:schemeClr val="accent4"/>
          </a:lnRef>
          <a:fillRef idx="2">
            <a:schemeClr val="accent4"/>
          </a:fillRef>
          <a:effectRef idx="1">
            <a:schemeClr val="accent4"/>
          </a:effectRef>
          <a:fontRef idx="minor">
            <a:schemeClr val="dk1"/>
          </a:fontRef>
        </p:style>
        <p:txBody>
          <a:bodyPr rtlCol="0" anchor="ctr"/>
          <a:lstStyle/>
          <a:p>
            <a:pPr algn="ctr"/>
            <a:r>
              <a:rPr lang="it-IT" dirty="0"/>
              <a:t>VIVERE DA SOLI</a:t>
            </a:r>
          </a:p>
        </p:txBody>
      </p:sp>
      <p:sp>
        <p:nvSpPr>
          <p:cNvPr id="13" name="Ovale 12">
            <a:extLst>
              <a:ext uri="{FF2B5EF4-FFF2-40B4-BE49-F238E27FC236}">
                <a16:creationId xmlns:a16="http://schemas.microsoft.com/office/drawing/2014/main" id="{ADDD0FB7-1461-2C60-F3F3-3E392DFE552E}"/>
              </a:ext>
            </a:extLst>
          </p:cNvPr>
          <p:cNvSpPr/>
          <p:nvPr/>
        </p:nvSpPr>
        <p:spPr>
          <a:xfrm>
            <a:off x="3247160" y="2564590"/>
            <a:ext cx="2570934" cy="1398494"/>
          </a:xfrm>
          <a:prstGeom prst="ellipse">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it-IT" dirty="0"/>
              <a:t>GUIDARE LA MACCHINA</a:t>
            </a:r>
          </a:p>
        </p:txBody>
      </p:sp>
      <p:sp>
        <p:nvSpPr>
          <p:cNvPr id="14" name="Ovale 13">
            <a:extLst>
              <a:ext uri="{FF2B5EF4-FFF2-40B4-BE49-F238E27FC236}">
                <a16:creationId xmlns:a16="http://schemas.microsoft.com/office/drawing/2014/main" id="{538B485E-3856-0041-1E50-CD3F4DECE7DF}"/>
              </a:ext>
            </a:extLst>
          </p:cNvPr>
          <p:cNvSpPr/>
          <p:nvPr/>
        </p:nvSpPr>
        <p:spPr>
          <a:xfrm>
            <a:off x="6212541" y="4733365"/>
            <a:ext cx="2570934" cy="1398494"/>
          </a:xfrm>
          <a:prstGeom prst="ellipse">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it-IT" dirty="0"/>
              <a:t>GESTIONE DEL DENARO</a:t>
            </a:r>
          </a:p>
        </p:txBody>
      </p:sp>
    </p:spTree>
    <p:extLst>
      <p:ext uri="{BB962C8B-B14F-4D97-AF65-F5344CB8AC3E}">
        <p14:creationId xmlns:p14="http://schemas.microsoft.com/office/powerpoint/2010/main" val="151659634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F581C14-AA9A-D560-6009-A03024058CA8}"/>
              </a:ext>
            </a:extLst>
          </p:cNvPr>
          <p:cNvSpPr>
            <a:spLocks noGrp="1"/>
          </p:cNvSpPr>
          <p:nvPr>
            <p:ph type="title"/>
          </p:nvPr>
        </p:nvSpPr>
        <p:spPr/>
        <p:txBody>
          <a:bodyPr/>
          <a:lstStyle/>
          <a:p>
            <a:r>
              <a:rPr lang="it-IT" dirty="0"/>
              <a:t>Riflessioni</a:t>
            </a:r>
          </a:p>
        </p:txBody>
      </p:sp>
      <p:sp>
        <p:nvSpPr>
          <p:cNvPr id="5" name="Nuvola 4">
            <a:extLst>
              <a:ext uri="{FF2B5EF4-FFF2-40B4-BE49-F238E27FC236}">
                <a16:creationId xmlns:a16="http://schemas.microsoft.com/office/drawing/2014/main" id="{098036F8-6AA6-676A-E29C-E5DED45C8624}"/>
              </a:ext>
            </a:extLst>
          </p:cNvPr>
          <p:cNvSpPr/>
          <p:nvPr/>
        </p:nvSpPr>
        <p:spPr>
          <a:xfrm>
            <a:off x="1721222" y="2482018"/>
            <a:ext cx="6078071" cy="3514165"/>
          </a:xfrm>
          <a:prstGeom prst="cloud">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it-IT" sz="2800" dirty="0"/>
              <a:t>SECONDO VOI, QUALI DI QUESTI SONO ANCORA INACCESSIBILI O DI DIFFICILE CONQUISTA? </a:t>
            </a:r>
          </a:p>
        </p:txBody>
      </p:sp>
      <p:sp>
        <p:nvSpPr>
          <p:cNvPr id="7" name="CasellaDiTesto 6">
            <a:extLst>
              <a:ext uri="{FF2B5EF4-FFF2-40B4-BE49-F238E27FC236}">
                <a16:creationId xmlns:a16="http://schemas.microsoft.com/office/drawing/2014/main" id="{FA392AA5-AAF7-F680-AB43-B2E4BEDB2A26}"/>
              </a:ext>
            </a:extLst>
          </p:cNvPr>
          <p:cNvSpPr txBox="1"/>
          <p:nvPr/>
        </p:nvSpPr>
        <p:spPr>
          <a:xfrm>
            <a:off x="358588" y="796227"/>
            <a:ext cx="8251402" cy="954107"/>
          </a:xfrm>
          <a:prstGeom prst="rect">
            <a:avLst/>
          </a:prstGeom>
          <a:noFill/>
        </p:spPr>
        <p:txBody>
          <a:bodyPr wrap="square">
            <a:spAutoFit/>
          </a:bodyPr>
          <a:lstStyle/>
          <a:p>
            <a:r>
              <a:rPr lang="it-IT" sz="2800" dirty="0"/>
              <a:t>STORICAMENTE, LE PERSONE CON DISABILITÀ NON ERANO AMMESSE A QUESTI RITI DI PASSAGGIO...</a:t>
            </a:r>
          </a:p>
        </p:txBody>
      </p:sp>
    </p:spTree>
    <p:extLst>
      <p:ext uri="{BB962C8B-B14F-4D97-AF65-F5344CB8AC3E}">
        <p14:creationId xmlns:p14="http://schemas.microsoft.com/office/powerpoint/2010/main" val="12046295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405DC441-0823-F81E-782F-FFF08BD1784D}"/>
              </a:ext>
            </a:extLst>
          </p:cNvPr>
          <p:cNvSpPr>
            <a:spLocks noGrp="1"/>
          </p:cNvSpPr>
          <p:nvPr>
            <p:ph type="title"/>
          </p:nvPr>
        </p:nvSpPr>
        <p:spPr/>
        <p:txBody>
          <a:bodyPr/>
          <a:lstStyle/>
          <a:p>
            <a:r>
              <a:rPr lang="it-IT" dirty="0"/>
              <a:t>La transizione all’adultità</a:t>
            </a:r>
          </a:p>
        </p:txBody>
      </p:sp>
      <p:sp>
        <p:nvSpPr>
          <p:cNvPr id="4" name="CasellaDiTesto 3">
            <a:extLst>
              <a:ext uri="{FF2B5EF4-FFF2-40B4-BE49-F238E27FC236}">
                <a16:creationId xmlns:a16="http://schemas.microsoft.com/office/drawing/2014/main" id="{79B71197-65B1-A777-7978-67446E6FE77F}"/>
              </a:ext>
            </a:extLst>
          </p:cNvPr>
          <p:cNvSpPr txBox="1"/>
          <p:nvPr/>
        </p:nvSpPr>
        <p:spPr>
          <a:xfrm>
            <a:off x="534010" y="1025775"/>
            <a:ext cx="8376908" cy="2246769"/>
          </a:xfrm>
          <a:prstGeom prst="rect">
            <a:avLst/>
          </a:prstGeom>
          <a:noFill/>
        </p:spPr>
        <p:txBody>
          <a:bodyPr wrap="square" rtlCol="0">
            <a:spAutoFit/>
          </a:bodyPr>
          <a:lstStyle/>
          <a:p>
            <a:r>
              <a:rPr lang="it-IT" sz="2800" dirty="0"/>
              <a:t>In virtù delle trasformazioni sociali e culturali iniziate negli anni ‘60 i riti di passaggio non funzionano più come dei «marcatori» sociali e la comunità non è interessata a svolgere, attraverso di essi, una funzione di controllo su chi entra nel mondo degli adulti. </a:t>
            </a:r>
          </a:p>
        </p:txBody>
      </p:sp>
      <p:sp>
        <p:nvSpPr>
          <p:cNvPr id="5" name="Nuvola 4">
            <a:extLst>
              <a:ext uri="{FF2B5EF4-FFF2-40B4-BE49-F238E27FC236}">
                <a16:creationId xmlns:a16="http://schemas.microsoft.com/office/drawing/2014/main" id="{FBD0BD20-0ED6-96CB-1BF6-26D6D1812F47}"/>
              </a:ext>
            </a:extLst>
          </p:cNvPr>
          <p:cNvSpPr/>
          <p:nvPr/>
        </p:nvSpPr>
        <p:spPr>
          <a:xfrm>
            <a:off x="1918446" y="3272544"/>
            <a:ext cx="5307107" cy="2950594"/>
          </a:xfrm>
          <a:prstGeom prst="cloud">
            <a:avLst/>
          </a:prstGeom>
        </p:spPr>
        <p:style>
          <a:lnRef idx="1">
            <a:schemeClr val="accent3"/>
          </a:lnRef>
          <a:fillRef idx="2">
            <a:schemeClr val="accent3"/>
          </a:fillRef>
          <a:effectRef idx="1">
            <a:schemeClr val="accent3"/>
          </a:effectRef>
          <a:fontRef idx="minor">
            <a:schemeClr val="dk1"/>
          </a:fontRef>
        </p:style>
        <p:txBody>
          <a:bodyPr rtlCol="0" anchor="ctr"/>
          <a:lstStyle/>
          <a:p>
            <a:pPr algn="ctr"/>
            <a:r>
              <a:rPr lang="it-IT" sz="2400" dirty="0"/>
              <a:t>SECONDO VOI, QUESTO DISCORSO VALE ANCHE PER LE PERSONE CON DISABILITÀ? </a:t>
            </a:r>
          </a:p>
        </p:txBody>
      </p:sp>
    </p:spTree>
    <p:extLst>
      <p:ext uri="{BB962C8B-B14F-4D97-AF65-F5344CB8AC3E}">
        <p14:creationId xmlns:p14="http://schemas.microsoft.com/office/powerpoint/2010/main" val="39113372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A0C3DE40-9D02-43D2-1354-E4557FCCE1CA}"/>
              </a:ext>
            </a:extLst>
          </p:cNvPr>
          <p:cNvSpPr>
            <a:spLocks noGrp="1"/>
          </p:cNvSpPr>
          <p:nvPr>
            <p:ph type="title"/>
          </p:nvPr>
        </p:nvSpPr>
        <p:spPr/>
        <p:txBody>
          <a:bodyPr/>
          <a:lstStyle/>
          <a:p>
            <a:r>
              <a:rPr lang="it-IT" dirty="0"/>
              <a:t>La transizione psicosociale</a:t>
            </a:r>
          </a:p>
        </p:txBody>
      </p:sp>
      <p:sp>
        <p:nvSpPr>
          <p:cNvPr id="5" name="Rettangolo 4">
            <a:extLst>
              <a:ext uri="{FF2B5EF4-FFF2-40B4-BE49-F238E27FC236}">
                <a16:creationId xmlns:a16="http://schemas.microsoft.com/office/drawing/2014/main" id="{259B0F3D-4162-D9DF-ED22-212DD33E4DE0}"/>
              </a:ext>
            </a:extLst>
          </p:cNvPr>
          <p:cNvSpPr/>
          <p:nvPr/>
        </p:nvSpPr>
        <p:spPr>
          <a:xfrm>
            <a:off x="534010" y="1025775"/>
            <a:ext cx="8075980" cy="2775260"/>
          </a:xfrm>
          <a:prstGeom prst="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it-IT" dirty="0"/>
          </a:p>
        </p:txBody>
      </p:sp>
      <p:sp>
        <p:nvSpPr>
          <p:cNvPr id="6" name="CasellaDiTesto 5">
            <a:extLst>
              <a:ext uri="{FF2B5EF4-FFF2-40B4-BE49-F238E27FC236}">
                <a16:creationId xmlns:a16="http://schemas.microsoft.com/office/drawing/2014/main" id="{5A8DE85C-2C6E-766E-4522-86229750898A}"/>
              </a:ext>
            </a:extLst>
          </p:cNvPr>
          <p:cNvSpPr txBox="1"/>
          <p:nvPr/>
        </p:nvSpPr>
        <p:spPr>
          <a:xfrm>
            <a:off x="534010" y="1182231"/>
            <a:ext cx="8251402" cy="2246769"/>
          </a:xfrm>
          <a:prstGeom prst="rect">
            <a:avLst/>
          </a:prstGeom>
          <a:noFill/>
        </p:spPr>
        <p:txBody>
          <a:bodyPr wrap="square" rtlCol="0">
            <a:spAutoFit/>
          </a:bodyPr>
          <a:lstStyle/>
          <a:p>
            <a:r>
              <a:rPr lang="it-IT" sz="2800" dirty="0"/>
              <a:t>Definizione che raccogliere l’insieme degli eventi che hanno luogo nello spazio psicologico, relazionale, organizzativo, sociale di una persona che sta affrontando un processo di cambiamento e di attribuzione di senso a una nuova fase della sua vita.</a:t>
            </a:r>
          </a:p>
        </p:txBody>
      </p:sp>
      <p:sp>
        <p:nvSpPr>
          <p:cNvPr id="7" name="Freccia destra 6">
            <a:extLst>
              <a:ext uri="{FF2B5EF4-FFF2-40B4-BE49-F238E27FC236}">
                <a16:creationId xmlns:a16="http://schemas.microsoft.com/office/drawing/2014/main" id="{4D7D2784-7D5B-210E-0064-495CFBF9D43F}"/>
              </a:ext>
            </a:extLst>
          </p:cNvPr>
          <p:cNvSpPr/>
          <p:nvPr/>
        </p:nvSpPr>
        <p:spPr>
          <a:xfrm rot="5400000">
            <a:off x="4114800" y="3746821"/>
            <a:ext cx="914400" cy="591670"/>
          </a:xfrm>
          <a:prstGeom prst="rightArrow">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lang="it-IT"/>
          </a:p>
        </p:txBody>
      </p:sp>
      <p:sp>
        <p:nvSpPr>
          <p:cNvPr id="8" name="CasellaDiTesto 7">
            <a:extLst>
              <a:ext uri="{FF2B5EF4-FFF2-40B4-BE49-F238E27FC236}">
                <a16:creationId xmlns:a16="http://schemas.microsoft.com/office/drawing/2014/main" id="{C5949F41-F15C-D231-7904-F94336445FDA}"/>
              </a:ext>
            </a:extLst>
          </p:cNvPr>
          <p:cNvSpPr txBox="1"/>
          <p:nvPr/>
        </p:nvSpPr>
        <p:spPr>
          <a:xfrm>
            <a:off x="679381" y="4655886"/>
            <a:ext cx="7785238" cy="1384995"/>
          </a:xfrm>
          <a:prstGeom prst="rect">
            <a:avLst/>
          </a:prstGeom>
          <a:noFill/>
        </p:spPr>
        <p:txBody>
          <a:bodyPr wrap="square" rtlCol="0">
            <a:spAutoFit/>
          </a:bodyPr>
          <a:lstStyle/>
          <a:p>
            <a:r>
              <a:rPr lang="it-IT" sz="2800" dirty="0"/>
              <a:t>Non c’è nulla di automatico e predefinito nel viaggio che ciascuno deve intraprendere per arrivare ad essere riconosciuto e a riconoscersi adulto </a:t>
            </a:r>
          </a:p>
        </p:txBody>
      </p:sp>
    </p:spTree>
    <p:extLst>
      <p:ext uri="{BB962C8B-B14F-4D97-AF65-F5344CB8AC3E}">
        <p14:creationId xmlns:p14="http://schemas.microsoft.com/office/powerpoint/2010/main" val="420649670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C2073A4-E284-E105-376D-482B532B9F5A}"/>
              </a:ext>
            </a:extLst>
          </p:cNvPr>
          <p:cNvSpPr>
            <a:spLocks noGrp="1"/>
          </p:cNvSpPr>
          <p:nvPr>
            <p:ph type="title"/>
          </p:nvPr>
        </p:nvSpPr>
        <p:spPr/>
        <p:txBody>
          <a:bodyPr/>
          <a:lstStyle/>
          <a:p>
            <a:r>
              <a:rPr lang="it-IT" dirty="0"/>
              <a:t>	Quindi, per le persone con disabilità</a:t>
            </a:r>
          </a:p>
        </p:txBody>
      </p:sp>
      <p:sp>
        <p:nvSpPr>
          <p:cNvPr id="4" name="CasellaDiTesto 3">
            <a:extLst>
              <a:ext uri="{FF2B5EF4-FFF2-40B4-BE49-F238E27FC236}">
                <a16:creationId xmlns:a16="http://schemas.microsoft.com/office/drawing/2014/main" id="{49048367-63E7-5B85-9397-0D208A05E398}"/>
              </a:ext>
            </a:extLst>
          </p:cNvPr>
          <p:cNvSpPr txBox="1"/>
          <p:nvPr/>
        </p:nvSpPr>
        <p:spPr>
          <a:xfrm>
            <a:off x="534010" y="1025775"/>
            <a:ext cx="7749378" cy="3108543"/>
          </a:xfrm>
          <a:prstGeom prst="rect">
            <a:avLst/>
          </a:prstGeom>
          <a:noFill/>
        </p:spPr>
        <p:txBody>
          <a:bodyPr wrap="square" rtlCol="0">
            <a:spAutoFit/>
          </a:bodyPr>
          <a:lstStyle/>
          <a:p>
            <a:r>
              <a:rPr lang="it-IT" sz="2800" dirty="0"/>
              <a:t>La perdita della centralità delle forme ritualizzate di passaggio all’età adulta produce un indubbio beneficio per le persone con disabilità. </a:t>
            </a:r>
          </a:p>
          <a:p>
            <a:br>
              <a:rPr lang="it-IT" sz="2800" dirty="0"/>
            </a:br>
            <a:r>
              <a:rPr lang="it-IT" sz="2800" dirty="0"/>
              <a:t>Oggi è pieno di figure ibride di giovani permanenti, adolescenti invecchiati, adulti adolescenti.</a:t>
            </a:r>
          </a:p>
          <a:p>
            <a:endParaRPr lang="it-IT" sz="2800" dirty="0"/>
          </a:p>
        </p:txBody>
      </p:sp>
      <p:sp>
        <p:nvSpPr>
          <p:cNvPr id="5" name="Rettangolo 4">
            <a:extLst>
              <a:ext uri="{FF2B5EF4-FFF2-40B4-BE49-F238E27FC236}">
                <a16:creationId xmlns:a16="http://schemas.microsoft.com/office/drawing/2014/main" id="{AD3DA2BF-2937-6098-0046-061BD83212F3}"/>
              </a:ext>
            </a:extLst>
          </p:cNvPr>
          <p:cNvSpPr/>
          <p:nvPr/>
        </p:nvSpPr>
        <p:spPr>
          <a:xfrm>
            <a:off x="896471" y="4134318"/>
            <a:ext cx="7404847" cy="1818247"/>
          </a:xfrm>
          <a:prstGeom prst="rect">
            <a:avLst/>
          </a:prstGeom>
        </p:spPr>
        <p:style>
          <a:lnRef idx="1">
            <a:schemeClr val="accent4"/>
          </a:lnRef>
          <a:fillRef idx="2">
            <a:schemeClr val="accent4"/>
          </a:fillRef>
          <a:effectRef idx="1">
            <a:schemeClr val="accent4"/>
          </a:effectRef>
          <a:fontRef idx="minor">
            <a:schemeClr val="dk1"/>
          </a:fontRef>
        </p:style>
        <p:txBody>
          <a:bodyPr rtlCol="0" anchor="ctr"/>
          <a:lstStyle/>
          <a:p>
            <a:pPr algn="ctr"/>
            <a:r>
              <a:rPr lang="it-IT" sz="2400" dirty="0"/>
              <a:t>Il fatto che la mancanza di segnali espliciti di passaggio aumenti la confusione tra queste figure può complicare  il quadro generale, ma rappresenta una facilitazione per i giovani con disabilità</a:t>
            </a:r>
          </a:p>
        </p:txBody>
      </p:sp>
    </p:spTree>
    <p:extLst>
      <p:ext uri="{BB962C8B-B14F-4D97-AF65-F5344CB8AC3E}">
        <p14:creationId xmlns:p14="http://schemas.microsoft.com/office/powerpoint/2010/main" val="3122244487"/>
      </p:ext>
    </p:extLst>
  </p:cSld>
  <p:clrMapOvr>
    <a:masterClrMapping/>
  </p:clrMapOvr>
</p:sld>
</file>

<file path=ppt/theme/theme1.xml><?xml version="1.0" encoding="utf-8"?>
<a:theme xmlns:a="http://schemas.openxmlformats.org/drawingml/2006/main" name="Tema di Office">
  <a:themeElements>
    <a:clrScheme name="Tema di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Tema di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Tema di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7857</TotalTime>
  <Words>2292</Words>
  <Application>Microsoft Macintosh PowerPoint</Application>
  <PresentationFormat>Presentazione su schermo (4:3)</PresentationFormat>
  <Paragraphs>226</Paragraphs>
  <Slides>32</Slides>
  <Notes>11</Notes>
  <HiddenSlides>0</HiddenSlides>
  <MMClips>0</MMClips>
  <ScaleCrop>false</ScaleCrop>
  <HeadingPairs>
    <vt:vector size="6" baseType="variant">
      <vt:variant>
        <vt:lpstr>Caratteri utilizzati</vt:lpstr>
      </vt:variant>
      <vt:variant>
        <vt:i4>8</vt:i4>
      </vt:variant>
      <vt:variant>
        <vt:lpstr>Tema</vt:lpstr>
      </vt:variant>
      <vt:variant>
        <vt:i4>1</vt:i4>
      </vt:variant>
      <vt:variant>
        <vt:lpstr>Titoli diapositive</vt:lpstr>
      </vt:variant>
      <vt:variant>
        <vt:i4>32</vt:i4>
      </vt:variant>
    </vt:vector>
  </HeadingPairs>
  <TitlesOfParts>
    <vt:vector size="41" baseType="lpstr">
      <vt:lpstr>Arial</vt:lpstr>
      <vt:lpstr>ArialMT</vt:lpstr>
      <vt:lpstr>Calibri</vt:lpstr>
      <vt:lpstr>Calibri Light</vt:lpstr>
      <vt:lpstr>Euphemia</vt:lpstr>
      <vt:lpstr>Lato</vt:lpstr>
      <vt:lpstr>Montserrat</vt:lpstr>
      <vt:lpstr>Raleway</vt:lpstr>
      <vt:lpstr>Tema di Office</vt:lpstr>
      <vt:lpstr>Presentazione standard di PowerPoint</vt:lpstr>
      <vt:lpstr>Riprendiamo dalle differenze...</vt:lpstr>
      <vt:lpstr>Differenze...</vt:lpstr>
      <vt:lpstr>I riti di passaggio</vt:lpstr>
      <vt:lpstr>Esempi</vt:lpstr>
      <vt:lpstr>Riflessioni</vt:lpstr>
      <vt:lpstr>La transizione all’adultità</vt:lpstr>
      <vt:lpstr>La transizione psicosociale</vt:lpstr>
      <vt:lpstr> Quindi, per le persone con disabilità</vt:lpstr>
      <vt:lpstr>I sentieri per l’adultità</vt:lpstr>
      <vt:lpstr>Riflessione</vt:lpstr>
      <vt:lpstr>LE CONDIZIONI</vt:lpstr>
      <vt:lpstr>Le condizioni</vt:lpstr>
      <vt:lpstr>Le condizioni</vt:lpstr>
      <vt:lpstr>Quindi, per le persone con disabilità?</vt:lpstr>
      <vt:lpstr>Una testimonianza</vt:lpstr>
      <vt:lpstr>la transizione all’adultità</vt:lpstr>
      <vt:lpstr>L’ICF come strumento di connessione</vt:lpstr>
      <vt:lpstr>L’ICF come strumento di connessione</vt:lpstr>
      <vt:lpstr>Ambiti di applicazione dell’ICF </vt:lpstr>
      <vt:lpstr>Dopo di noi e vita indipendente</vt:lpstr>
      <vt:lpstr>Tre principali direzioni inclusive per l’adultità</vt:lpstr>
      <vt:lpstr>Il compito di chi detiene responsabilità educative</vt:lpstr>
      <vt:lpstr>Il compito di chi detiene responsabilità educative</vt:lpstr>
      <vt:lpstr>Il compito di chi detiene responsabilità educative</vt:lpstr>
      <vt:lpstr>Accoglienza e rifiuto</vt:lpstr>
      <vt:lpstr>Immaginario e disillusione</vt:lpstr>
      <vt:lpstr>Progetto e quotidianità</vt:lpstr>
      <vt:lpstr>Il progetto per le persone con disabilità</vt:lpstr>
      <vt:lpstr>Educazione ed assistenza</vt:lpstr>
      <vt:lpstr>Prerogative </vt:lpstr>
      <vt:lpstr>Ruolo e status ascritto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silvia.ceccacci@unimc.it</dc:creator>
  <cp:lastModifiedBy>Barbara Alesi</cp:lastModifiedBy>
  <cp:revision>63</cp:revision>
  <dcterms:created xsi:type="dcterms:W3CDTF">2022-11-09T11:37:26Z</dcterms:created>
  <dcterms:modified xsi:type="dcterms:W3CDTF">2024-11-13T21:46:24Z</dcterms:modified>
</cp:coreProperties>
</file>