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413" r:id="rId2"/>
    <p:sldId id="415" r:id="rId3"/>
    <p:sldId id="416" r:id="rId4"/>
    <p:sldId id="456" r:id="rId5"/>
    <p:sldId id="457" r:id="rId6"/>
    <p:sldId id="417" r:id="rId7"/>
    <p:sldId id="419" r:id="rId8"/>
    <p:sldId id="420" r:id="rId9"/>
    <p:sldId id="418" r:id="rId10"/>
    <p:sldId id="421" r:id="rId11"/>
    <p:sldId id="422" r:id="rId12"/>
    <p:sldId id="423" r:id="rId13"/>
    <p:sldId id="365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2" r:id="rId24"/>
    <p:sldId id="451" r:id="rId25"/>
    <p:sldId id="341" r:id="rId26"/>
    <p:sldId id="384" r:id="rId27"/>
    <p:sldId id="453" r:id="rId28"/>
    <p:sldId id="354" r:id="rId29"/>
    <p:sldId id="454" r:id="rId30"/>
    <p:sldId id="342" r:id="rId31"/>
    <p:sldId id="455" r:id="rId32"/>
    <p:sldId id="430" r:id="rId33"/>
    <p:sldId id="431" r:id="rId34"/>
    <p:sldId id="432" r:id="rId35"/>
    <p:sldId id="434" r:id="rId36"/>
    <p:sldId id="435" r:id="rId37"/>
    <p:sldId id="436" r:id="rId38"/>
    <p:sldId id="261" r:id="rId39"/>
    <p:sldId id="437" r:id="rId40"/>
    <p:sldId id="438" r:id="rId41"/>
    <p:sldId id="439" r:id="rId42"/>
    <p:sldId id="440" r:id="rId43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94409"/>
  </p:normalViewPr>
  <p:slideViewPr>
    <p:cSldViewPr>
      <p:cViewPr varScale="1">
        <p:scale>
          <a:sx n="102" d="100"/>
          <a:sy n="102" d="100"/>
        </p:scale>
        <p:origin x="81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96222-7C76-054A-BC0E-62A5E31B4AD2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DD0B47-4FEC-BC42-81BD-7B0956199C55}">
      <dgm:prSet phldrT="[Tes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it-IT" sz="2000" dirty="0">
              <a:solidFill>
                <a:schemeClr val="tx1"/>
              </a:solidFill>
            </a:rPr>
            <a:t>A livello internazionale le donne con disabilità sono tre volte più analfabete degli uomini con disabilità </a:t>
          </a:r>
        </a:p>
      </dgm:t>
    </dgm:pt>
    <dgm:pt modelId="{FBEB735C-F7C5-BB4E-9DFE-2ACC55886F73}" type="parTrans" cxnId="{E4FB25BA-CEC3-2D42-A970-78A06292F1DB}">
      <dgm:prSet/>
      <dgm:spPr/>
      <dgm:t>
        <a:bodyPr/>
        <a:lstStyle/>
        <a:p>
          <a:endParaRPr lang="it-IT" sz="2000"/>
        </a:p>
      </dgm:t>
    </dgm:pt>
    <dgm:pt modelId="{CB14CDCF-4C76-5645-B1D4-FB4D8FB68C90}" type="sibTrans" cxnId="{E4FB25BA-CEC3-2D42-A970-78A06292F1DB}">
      <dgm:prSet/>
      <dgm:spPr/>
      <dgm:t>
        <a:bodyPr/>
        <a:lstStyle/>
        <a:p>
          <a:endParaRPr lang="it-IT" sz="2000"/>
        </a:p>
      </dgm:t>
    </dgm:pt>
    <dgm:pt modelId="{921DAB74-7DF1-C242-9892-74D5AB76439E}">
      <dgm:prSet phldrT="[Tes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it-IT" sz="2000" dirty="0">
              <a:solidFill>
                <a:schemeClr val="tx1"/>
              </a:solidFill>
            </a:rPr>
            <a:t>Dal punto di vista educativo le bambine con disabilità vivono specifiche discriminazioni in relazione al genere e alla disabilità </a:t>
          </a:r>
        </a:p>
      </dgm:t>
    </dgm:pt>
    <dgm:pt modelId="{6C72FAE8-2E35-AB4A-9863-D39952D7EC75}" type="parTrans" cxnId="{50B455CC-7085-BE40-BA10-DD74B4A21B1E}">
      <dgm:prSet/>
      <dgm:spPr/>
      <dgm:t>
        <a:bodyPr/>
        <a:lstStyle/>
        <a:p>
          <a:endParaRPr lang="it-IT" sz="2000"/>
        </a:p>
      </dgm:t>
    </dgm:pt>
    <dgm:pt modelId="{F364338C-306A-A942-B5E0-CAA695481FBA}" type="sibTrans" cxnId="{50B455CC-7085-BE40-BA10-DD74B4A21B1E}">
      <dgm:prSet/>
      <dgm:spPr/>
      <dgm:t>
        <a:bodyPr/>
        <a:lstStyle/>
        <a:p>
          <a:endParaRPr lang="it-IT" sz="2000"/>
        </a:p>
      </dgm:t>
    </dgm:pt>
    <dgm:pt modelId="{79931057-3AFD-7E4F-8FDE-C0CCE7B7DD05}">
      <dgm:prSet phldrT="[Tes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it-IT" sz="2000" dirty="0">
              <a:solidFill>
                <a:schemeClr val="tx1"/>
              </a:solidFill>
            </a:rPr>
            <a:t>Le politiche e i programmi educativi prendono poco in considerazione l’approccio intersezionale </a:t>
          </a:r>
        </a:p>
      </dgm:t>
    </dgm:pt>
    <dgm:pt modelId="{D4CA61A0-77D6-F147-8EF6-273FF8B0EBE7}" type="parTrans" cxnId="{FC43C000-BF31-AA42-A513-09C03BA455D9}">
      <dgm:prSet/>
      <dgm:spPr/>
      <dgm:t>
        <a:bodyPr/>
        <a:lstStyle/>
        <a:p>
          <a:endParaRPr lang="it-IT" sz="2000"/>
        </a:p>
      </dgm:t>
    </dgm:pt>
    <dgm:pt modelId="{FA5264FD-6044-B14B-ADAB-3F8DC5684FA8}" type="sibTrans" cxnId="{FC43C000-BF31-AA42-A513-09C03BA455D9}">
      <dgm:prSet/>
      <dgm:spPr/>
      <dgm:t>
        <a:bodyPr/>
        <a:lstStyle/>
        <a:p>
          <a:endParaRPr lang="it-IT" sz="2000"/>
        </a:p>
      </dgm:t>
    </dgm:pt>
    <dgm:pt modelId="{FF8192E0-F820-8846-B401-A678F0967441}" type="pres">
      <dgm:prSet presAssocID="{BCF96222-7C76-054A-BC0E-62A5E31B4AD2}" presName="linear" presStyleCnt="0">
        <dgm:presLayoutVars>
          <dgm:dir/>
          <dgm:animLvl val="lvl"/>
          <dgm:resizeHandles val="exact"/>
        </dgm:presLayoutVars>
      </dgm:prSet>
      <dgm:spPr/>
    </dgm:pt>
    <dgm:pt modelId="{85F1F617-E2B7-294D-99D6-C0B785A25761}" type="pres">
      <dgm:prSet presAssocID="{BDDD0B47-4FEC-BC42-81BD-7B0956199C55}" presName="parentLin" presStyleCnt="0"/>
      <dgm:spPr/>
    </dgm:pt>
    <dgm:pt modelId="{619F238A-2683-724D-91B8-CE6A073E1416}" type="pres">
      <dgm:prSet presAssocID="{BDDD0B47-4FEC-BC42-81BD-7B0956199C55}" presName="parentLeftMargin" presStyleLbl="node1" presStyleIdx="0" presStyleCnt="3"/>
      <dgm:spPr/>
    </dgm:pt>
    <dgm:pt modelId="{5240D100-E11A-1D48-87B7-6782EE14273A}" type="pres">
      <dgm:prSet presAssocID="{BDDD0B47-4FEC-BC42-81BD-7B0956199C55}" presName="parentText" presStyleLbl="node1" presStyleIdx="0" presStyleCnt="3" custScaleX="142857" custScaleY="205173" custLinFactNeighborX="14314" custLinFactNeighborY="69507">
        <dgm:presLayoutVars>
          <dgm:chMax val="0"/>
          <dgm:bulletEnabled val="1"/>
        </dgm:presLayoutVars>
      </dgm:prSet>
      <dgm:spPr/>
    </dgm:pt>
    <dgm:pt modelId="{24DF07E7-E56F-7B41-98F2-3E701053626B}" type="pres">
      <dgm:prSet presAssocID="{BDDD0B47-4FEC-BC42-81BD-7B0956199C55}" presName="negativeSpace" presStyleCnt="0"/>
      <dgm:spPr/>
    </dgm:pt>
    <dgm:pt modelId="{BA09DC64-9D61-5947-A7E5-38613F022250}" type="pres">
      <dgm:prSet presAssocID="{BDDD0B47-4FEC-BC42-81BD-7B0956199C55}" presName="childText" presStyleLbl="conFgAcc1" presStyleIdx="0" presStyleCnt="3" custLinFactY="24783" custLinFactNeighborY="100000">
        <dgm:presLayoutVars>
          <dgm:bulletEnabled val="1"/>
        </dgm:presLayoutVars>
      </dgm:prSet>
      <dgm:spPr/>
    </dgm:pt>
    <dgm:pt modelId="{6F9355E8-C76E-9248-B6E5-D5258D2C582A}" type="pres">
      <dgm:prSet presAssocID="{CB14CDCF-4C76-5645-B1D4-FB4D8FB68C90}" presName="spaceBetweenRectangles" presStyleCnt="0"/>
      <dgm:spPr/>
    </dgm:pt>
    <dgm:pt modelId="{8ABDFAB3-CB65-4241-94F1-F916FF4C6A90}" type="pres">
      <dgm:prSet presAssocID="{921DAB74-7DF1-C242-9892-74D5AB76439E}" presName="parentLin" presStyleCnt="0"/>
      <dgm:spPr/>
    </dgm:pt>
    <dgm:pt modelId="{D78AA76B-1760-DE44-AA49-D9BE4A51770A}" type="pres">
      <dgm:prSet presAssocID="{921DAB74-7DF1-C242-9892-74D5AB76439E}" presName="parentLeftMargin" presStyleLbl="node1" presStyleIdx="0" presStyleCnt="3"/>
      <dgm:spPr/>
    </dgm:pt>
    <dgm:pt modelId="{246A6CE4-91D7-034D-A3B5-43792E09C995}" type="pres">
      <dgm:prSet presAssocID="{921DAB74-7DF1-C242-9892-74D5AB76439E}" presName="parentText" presStyleLbl="node1" presStyleIdx="1" presStyleCnt="3" custScaleX="142857" custScaleY="207119" custLinFactNeighborX="-12500" custLinFactNeighborY="37446">
        <dgm:presLayoutVars>
          <dgm:chMax val="0"/>
          <dgm:bulletEnabled val="1"/>
        </dgm:presLayoutVars>
      </dgm:prSet>
      <dgm:spPr/>
    </dgm:pt>
    <dgm:pt modelId="{34B8E595-AD84-A848-BBDD-19CF34F1EAAF}" type="pres">
      <dgm:prSet presAssocID="{921DAB74-7DF1-C242-9892-74D5AB76439E}" presName="negativeSpace" presStyleCnt="0"/>
      <dgm:spPr/>
    </dgm:pt>
    <dgm:pt modelId="{C187C30B-C59E-384F-858F-DAB7B221561C}" type="pres">
      <dgm:prSet presAssocID="{921DAB74-7DF1-C242-9892-74D5AB76439E}" presName="childText" presStyleLbl="conFgAcc1" presStyleIdx="1" presStyleCnt="3">
        <dgm:presLayoutVars>
          <dgm:bulletEnabled val="1"/>
        </dgm:presLayoutVars>
      </dgm:prSet>
      <dgm:spPr/>
    </dgm:pt>
    <dgm:pt modelId="{22CEF273-2544-6E49-A79F-25D768F0CD6F}" type="pres">
      <dgm:prSet presAssocID="{F364338C-306A-A942-B5E0-CAA695481FBA}" presName="spaceBetweenRectangles" presStyleCnt="0"/>
      <dgm:spPr/>
    </dgm:pt>
    <dgm:pt modelId="{D47D55F7-8B99-6242-90F4-EC7E50709819}" type="pres">
      <dgm:prSet presAssocID="{79931057-3AFD-7E4F-8FDE-C0CCE7B7DD05}" presName="parentLin" presStyleCnt="0"/>
      <dgm:spPr/>
    </dgm:pt>
    <dgm:pt modelId="{6F617D7B-D356-F548-8BB8-41A59D609C33}" type="pres">
      <dgm:prSet presAssocID="{79931057-3AFD-7E4F-8FDE-C0CCE7B7DD05}" presName="parentLeftMargin" presStyleLbl="node1" presStyleIdx="1" presStyleCnt="3"/>
      <dgm:spPr/>
    </dgm:pt>
    <dgm:pt modelId="{CF3CF462-BB54-4E42-8E39-B85EADB63150}" type="pres">
      <dgm:prSet presAssocID="{79931057-3AFD-7E4F-8FDE-C0CCE7B7DD05}" presName="parentText" presStyleLbl="node1" presStyleIdx="2" presStyleCnt="3" custScaleX="140330" custScaleY="141173">
        <dgm:presLayoutVars>
          <dgm:chMax val="0"/>
          <dgm:bulletEnabled val="1"/>
        </dgm:presLayoutVars>
      </dgm:prSet>
      <dgm:spPr/>
    </dgm:pt>
    <dgm:pt modelId="{0B49B3F3-F902-E441-9C0F-C68CC62E622B}" type="pres">
      <dgm:prSet presAssocID="{79931057-3AFD-7E4F-8FDE-C0CCE7B7DD05}" presName="negativeSpace" presStyleCnt="0"/>
      <dgm:spPr/>
    </dgm:pt>
    <dgm:pt modelId="{00150B4A-05F0-AF44-B744-A9D484D097B5}" type="pres">
      <dgm:prSet presAssocID="{79931057-3AFD-7E4F-8FDE-C0CCE7B7DD0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43C000-BF31-AA42-A513-09C03BA455D9}" srcId="{BCF96222-7C76-054A-BC0E-62A5E31B4AD2}" destId="{79931057-3AFD-7E4F-8FDE-C0CCE7B7DD05}" srcOrd="2" destOrd="0" parTransId="{D4CA61A0-77D6-F147-8EF6-273FF8B0EBE7}" sibTransId="{FA5264FD-6044-B14B-ADAB-3F8DC5684FA8}"/>
    <dgm:cxn modelId="{50A4570D-33FF-234E-9D97-6B98710AF9F8}" type="presOf" srcId="{921DAB74-7DF1-C242-9892-74D5AB76439E}" destId="{D78AA76B-1760-DE44-AA49-D9BE4A51770A}" srcOrd="0" destOrd="0" presId="urn:microsoft.com/office/officeart/2005/8/layout/list1"/>
    <dgm:cxn modelId="{5E42DA38-FE89-6F42-8446-D8CE1E844BAA}" type="presOf" srcId="{BDDD0B47-4FEC-BC42-81BD-7B0956199C55}" destId="{619F238A-2683-724D-91B8-CE6A073E1416}" srcOrd="0" destOrd="0" presId="urn:microsoft.com/office/officeart/2005/8/layout/list1"/>
    <dgm:cxn modelId="{C03FF266-7E09-E64C-9563-75619AB398F8}" type="presOf" srcId="{921DAB74-7DF1-C242-9892-74D5AB76439E}" destId="{246A6CE4-91D7-034D-A3B5-43792E09C995}" srcOrd="1" destOrd="0" presId="urn:microsoft.com/office/officeart/2005/8/layout/list1"/>
    <dgm:cxn modelId="{D5716D83-64FD-A14B-9A3B-F4B73FE87961}" type="presOf" srcId="{79931057-3AFD-7E4F-8FDE-C0CCE7B7DD05}" destId="{CF3CF462-BB54-4E42-8E39-B85EADB63150}" srcOrd="1" destOrd="0" presId="urn:microsoft.com/office/officeart/2005/8/layout/list1"/>
    <dgm:cxn modelId="{9B040289-B831-594B-8D2C-2E127380720E}" type="presOf" srcId="{BCF96222-7C76-054A-BC0E-62A5E31B4AD2}" destId="{FF8192E0-F820-8846-B401-A678F0967441}" srcOrd="0" destOrd="0" presId="urn:microsoft.com/office/officeart/2005/8/layout/list1"/>
    <dgm:cxn modelId="{839FD7A7-5832-7946-AC2B-350817A3F7B4}" type="presOf" srcId="{BDDD0B47-4FEC-BC42-81BD-7B0956199C55}" destId="{5240D100-E11A-1D48-87B7-6782EE14273A}" srcOrd="1" destOrd="0" presId="urn:microsoft.com/office/officeart/2005/8/layout/list1"/>
    <dgm:cxn modelId="{E4FB25BA-CEC3-2D42-A970-78A06292F1DB}" srcId="{BCF96222-7C76-054A-BC0E-62A5E31B4AD2}" destId="{BDDD0B47-4FEC-BC42-81BD-7B0956199C55}" srcOrd="0" destOrd="0" parTransId="{FBEB735C-F7C5-BB4E-9DFE-2ACC55886F73}" sibTransId="{CB14CDCF-4C76-5645-B1D4-FB4D8FB68C90}"/>
    <dgm:cxn modelId="{50B455CC-7085-BE40-BA10-DD74B4A21B1E}" srcId="{BCF96222-7C76-054A-BC0E-62A5E31B4AD2}" destId="{921DAB74-7DF1-C242-9892-74D5AB76439E}" srcOrd="1" destOrd="0" parTransId="{6C72FAE8-2E35-AB4A-9863-D39952D7EC75}" sibTransId="{F364338C-306A-A942-B5E0-CAA695481FBA}"/>
    <dgm:cxn modelId="{C56801F6-0C41-2041-811D-DDC80BBDA1C6}" type="presOf" srcId="{79931057-3AFD-7E4F-8FDE-C0CCE7B7DD05}" destId="{6F617D7B-D356-F548-8BB8-41A59D609C33}" srcOrd="0" destOrd="0" presId="urn:microsoft.com/office/officeart/2005/8/layout/list1"/>
    <dgm:cxn modelId="{79749B54-6C4F-8546-A20A-5542968E335D}" type="presParOf" srcId="{FF8192E0-F820-8846-B401-A678F0967441}" destId="{85F1F617-E2B7-294D-99D6-C0B785A25761}" srcOrd="0" destOrd="0" presId="urn:microsoft.com/office/officeart/2005/8/layout/list1"/>
    <dgm:cxn modelId="{831D49A3-720E-0B44-BE00-8B92F6642FA6}" type="presParOf" srcId="{85F1F617-E2B7-294D-99D6-C0B785A25761}" destId="{619F238A-2683-724D-91B8-CE6A073E1416}" srcOrd="0" destOrd="0" presId="urn:microsoft.com/office/officeart/2005/8/layout/list1"/>
    <dgm:cxn modelId="{F5B9A8A5-A3FD-9B47-81FF-537BE6B988E6}" type="presParOf" srcId="{85F1F617-E2B7-294D-99D6-C0B785A25761}" destId="{5240D100-E11A-1D48-87B7-6782EE14273A}" srcOrd="1" destOrd="0" presId="urn:microsoft.com/office/officeart/2005/8/layout/list1"/>
    <dgm:cxn modelId="{6613BB67-AB4F-3D41-A06D-853EF5D88D64}" type="presParOf" srcId="{FF8192E0-F820-8846-B401-A678F0967441}" destId="{24DF07E7-E56F-7B41-98F2-3E701053626B}" srcOrd="1" destOrd="0" presId="urn:microsoft.com/office/officeart/2005/8/layout/list1"/>
    <dgm:cxn modelId="{DDF30152-E77E-D64D-B32F-209A49DFE71D}" type="presParOf" srcId="{FF8192E0-F820-8846-B401-A678F0967441}" destId="{BA09DC64-9D61-5947-A7E5-38613F022250}" srcOrd="2" destOrd="0" presId="urn:microsoft.com/office/officeart/2005/8/layout/list1"/>
    <dgm:cxn modelId="{4FB81CD4-1F54-1543-9EE0-D2ED431E45B0}" type="presParOf" srcId="{FF8192E0-F820-8846-B401-A678F0967441}" destId="{6F9355E8-C76E-9248-B6E5-D5258D2C582A}" srcOrd="3" destOrd="0" presId="urn:microsoft.com/office/officeart/2005/8/layout/list1"/>
    <dgm:cxn modelId="{BEECE55F-6F64-4948-A115-E0A76CB48391}" type="presParOf" srcId="{FF8192E0-F820-8846-B401-A678F0967441}" destId="{8ABDFAB3-CB65-4241-94F1-F916FF4C6A90}" srcOrd="4" destOrd="0" presId="urn:microsoft.com/office/officeart/2005/8/layout/list1"/>
    <dgm:cxn modelId="{4D1DE665-F9E7-284D-BF58-7718B9BD0AAA}" type="presParOf" srcId="{8ABDFAB3-CB65-4241-94F1-F916FF4C6A90}" destId="{D78AA76B-1760-DE44-AA49-D9BE4A51770A}" srcOrd="0" destOrd="0" presId="urn:microsoft.com/office/officeart/2005/8/layout/list1"/>
    <dgm:cxn modelId="{C0E8914B-7328-6F4F-8DFD-479EDEAC9733}" type="presParOf" srcId="{8ABDFAB3-CB65-4241-94F1-F916FF4C6A90}" destId="{246A6CE4-91D7-034D-A3B5-43792E09C995}" srcOrd="1" destOrd="0" presId="urn:microsoft.com/office/officeart/2005/8/layout/list1"/>
    <dgm:cxn modelId="{4B9715EB-B188-EA4E-89BE-B450EBB9CCE9}" type="presParOf" srcId="{FF8192E0-F820-8846-B401-A678F0967441}" destId="{34B8E595-AD84-A848-BBDD-19CF34F1EAAF}" srcOrd="5" destOrd="0" presId="urn:microsoft.com/office/officeart/2005/8/layout/list1"/>
    <dgm:cxn modelId="{796617C6-90C4-E543-8800-1EE9AF969884}" type="presParOf" srcId="{FF8192E0-F820-8846-B401-A678F0967441}" destId="{C187C30B-C59E-384F-858F-DAB7B221561C}" srcOrd="6" destOrd="0" presId="urn:microsoft.com/office/officeart/2005/8/layout/list1"/>
    <dgm:cxn modelId="{A61038E2-0BDF-4345-B55F-24F2C8F28655}" type="presParOf" srcId="{FF8192E0-F820-8846-B401-A678F0967441}" destId="{22CEF273-2544-6E49-A79F-25D768F0CD6F}" srcOrd="7" destOrd="0" presId="urn:microsoft.com/office/officeart/2005/8/layout/list1"/>
    <dgm:cxn modelId="{A1BF03F3-55CB-E648-B74B-E693A9DDDA22}" type="presParOf" srcId="{FF8192E0-F820-8846-B401-A678F0967441}" destId="{D47D55F7-8B99-6242-90F4-EC7E50709819}" srcOrd="8" destOrd="0" presId="urn:microsoft.com/office/officeart/2005/8/layout/list1"/>
    <dgm:cxn modelId="{B54AAA58-7594-3A4D-A511-B7F402DA679E}" type="presParOf" srcId="{D47D55F7-8B99-6242-90F4-EC7E50709819}" destId="{6F617D7B-D356-F548-8BB8-41A59D609C33}" srcOrd="0" destOrd="0" presId="urn:microsoft.com/office/officeart/2005/8/layout/list1"/>
    <dgm:cxn modelId="{1913F985-0C12-5A44-9B0D-45A36601DEA4}" type="presParOf" srcId="{D47D55F7-8B99-6242-90F4-EC7E50709819}" destId="{CF3CF462-BB54-4E42-8E39-B85EADB63150}" srcOrd="1" destOrd="0" presId="urn:microsoft.com/office/officeart/2005/8/layout/list1"/>
    <dgm:cxn modelId="{44D62CA2-A0DA-9240-8234-AD3B9B3E3E21}" type="presParOf" srcId="{FF8192E0-F820-8846-B401-A678F0967441}" destId="{0B49B3F3-F902-E441-9C0F-C68CC62E622B}" srcOrd="9" destOrd="0" presId="urn:microsoft.com/office/officeart/2005/8/layout/list1"/>
    <dgm:cxn modelId="{4116FB13-1915-E647-9848-14F503D85202}" type="presParOf" srcId="{FF8192E0-F820-8846-B401-A678F0967441}" destId="{00150B4A-05F0-AF44-B744-A9D484D097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EC89B-2106-B946-99EA-3CED2DF73F9C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2D9BA08-272E-0C48-8E93-8D412A886F0F}">
      <dgm:prSet phldrT="[Testo]" custT="1"/>
      <dgm:spPr/>
      <dgm:t>
        <a:bodyPr/>
        <a:lstStyle/>
        <a:p>
          <a:r>
            <a:rPr lang="it-IT" sz="1600" b="1" i="1" dirty="0"/>
            <a:t>Universal </a:t>
          </a:r>
          <a:r>
            <a:rPr lang="it-IT" sz="1600" b="1" i="1" dirty="0" err="1"/>
            <a:t>Declaration</a:t>
          </a:r>
          <a:r>
            <a:rPr lang="it-IT" sz="1600" b="1" i="1" dirty="0"/>
            <a:t> of Human </a:t>
          </a:r>
          <a:r>
            <a:rPr lang="it-IT" sz="1600" b="1" i="1" dirty="0" err="1"/>
            <a:t>Rights</a:t>
          </a:r>
          <a:r>
            <a:rPr lang="it-IT" sz="1600" b="1" i="1" dirty="0"/>
            <a:t> </a:t>
          </a:r>
          <a:br>
            <a:rPr lang="it-IT" sz="1800" dirty="0"/>
          </a:br>
          <a:r>
            <a:rPr lang="it-IT" sz="1400" dirty="0"/>
            <a:t>(ONU, 1948)</a:t>
          </a:r>
          <a:endParaRPr lang="it-IT" sz="1800" dirty="0"/>
        </a:p>
      </dgm:t>
    </dgm:pt>
    <dgm:pt modelId="{639CACD7-447E-044A-B911-D307FBB8B909}" type="parTrans" cxnId="{FDA39836-B992-154D-839C-C8492B1A4552}">
      <dgm:prSet/>
      <dgm:spPr/>
      <dgm:t>
        <a:bodyPr/>
        <a:lstStyle/>
        <a:p>
          <a:endParaRPr lang="it-IT"/>
        </a:p>
      </dgm:t>
    </dgm:pt>
    <dgm:pt modelId="{F9099DE8-14FC-F04C-9314-C99A56685204}" type="sibTrans" cxnId="{FDA39836-B992-154D-839C-C8492B1A4552}">
      <dgm:prSet/>
      <dgm:spPr/>
      <dgm:t>
        <a:bodyPr/>
        <a:lstStyle/>
        <a:p>
          <a:endParaRPr lang="it-IT"/>
        </a:p>
      </dgm:t>
    </dgm:pt>
    <dgm:pt modelId="{D97B031F-6C6E-3047-B9A8-3AFE6F4CCA77}">
      <dgm:prSet phldrT="[Testo]" custT="1"/>
      <dgm:spPr/>
      <dgm:t>
        <a:bodyPr/>
        <a:lstStyle/>
        <a:p>
          <a:r>
            <a:rPr lang="it-IT" sz="1600" b="1" i="1" dirty="0"/>
            <a:t>World </a:t>
          </a:r>
          <a:r>
            <a:rPr lang="it-IT" sz="1600" b="1" i="1" dirty="0" err="1"/>
            <a:t>Declaration</a:t>
          </a:r>
          <a:r>
            <a:rPr lang="it-IT" sz="1600" b="1" i="1" dirty="0"/>
            <a:t> on </a:t>
          </a:r>
          <a:r>
            <a:rPr lang="it-IT" sz="1600" b="1" i="1" dirty="0" err="1"/>
            <a:t>Education</a:t>
          </a:r>
          <a:r>
            <a:rPr lang="it-IT" sz="1600" b="1" i="1" dirty="0"/>
            <a:t> for </a:t>
          </a:r>
          <a:r>
            <a:rPr lang="it-IT" sz="1600" b="1" i="1" dirty="0" err="1"/>
            <a:t>All</a:t>
          </a:r>
          <a:r>
            <a:rPr lang="it-IT" sz="1600" b="1" i="1" dirty="0"/>
            <a:t> </a:t>
          </a:r>
          <a:r>
            <a:rPr lang="it-IT" sz="1400" i="0" dirty="0"/>
            <a:t>(UNESCO, </a:t>
          </a:r>
          <a:r>
            <a:rPr lang="it-IT" sz="1400" dirty="0"/>
            <a:t>1990)</a:t>
          </a:r>
          <a:endParaRPr lang="it-IT" sz="1800" i="0" dirty="0"/>
        </a:p>
      </dgm:t>
    </dgm:pt>
    <dgm:pt modelId="{190BE9E2-416D-F649-AD08-120137DC6476}" type="parTrans" cxnId="{D38E37DA-66A3-C047-A256-5EB5B2A272B3}">
      <dgm:prSet/>
      <dgm:spPr/>
      <dgm:t>
        <a:bodyPr/>
        <a:lstStyle/>
        <a:p>
          <a:endParaRPr lang="it-IT"/>
        </a:p>
      </dgm:t>
    </dgm:pt>
    <dgm:pt modelId="{531B8791-EFA0-CA42-BA3E-4175B6F98633}" type="sibTrans" cxnId="{D38E37DA-66A3-C047-A256-5EB5B2A272B3}">
      <dgm:prSet/>
      <dgm:spPr/>
      <dgm:t>
        <a:bodyPr/>
        <a:lstStyle/>
        <a:p>
          <a:endParaRPr lang="it-IT"/>
        </a:p>
      </dgm:t>
    </dgm:pt>
    <dgm:pt modelId="{77712567-AB24-794C-8D6D-E947B852C8AC}">
      <dgm:prSet phldrT="[Testo]" custT="1"/>
      <dgm:spPr/>
      <dgm:t>
        <a:bodyPr/>
        <a:lstStyle/>
        <a:p>
          <a:r>
            <a:rPr lang="it-IT" sz="1600" b="1" i="1" dirty="0"/>
            <a:t>Salamanca Statement and Framework for Action on Special </a:t>
          </a:r>
          <a:r>
            <a:rPr lang="it-IT" sz="1600" b="1" i="1" dirty="0" err="1"/>
            <a:t>Needs</a:t>
          </a:r>
          <a:r>
            <a:rPr lang="it-IT" sz="1600" b="1" i="1" dirty="0"/>
            <a:t> </a:t>
          </a:r>
          <a:r>
            <a:rPr lang="it-IT" sz="1600" b="1" i="1" dirty="0" err="1"/>
            <a:t>Education</a:t>
          </a:r>
          <a:r>
            <a:rPr lang="it-IT" sz="1600" b="1" i="1" dirty="0"/>
            <a:t> </a:t>
          </a:r>
          <a:r>
            <a:rPr lang="it-IT" sz="1400" b="0" i="0" dirty="0"/>
            <a:t>(UNESCO, 1994)</a:t>
          </a:r>
        </a:p>
      </dgm:t>
    </dgm:pt>
    <dgm:pt modelId="{248E5293-830D-4F4D-B616-537024373F6F}" type="parTrans" cxnId="{80AB1C04-9C38-AF41-AAE6-0F6644166082}">
      <dgm:prSet/>
      <dgm:spPr/>
      <dgm:t>
        <a:bodyPr/>
        <a:lstStyle/>
        <a:p>
          <a:endParaRPr lang="it-IT"/>
        </a:p>
      </dgm:t>
    </dgm:pt>
    <dgm:pt modelId="{4D221B38-0D60-6F4D-B12B-B26374B5CDC1}" type="sibTrans" cxnId="{80AB1C04-9C38-AF41-AAE6-0F6644166082}">
      <dgm:prSet/>
      <dgm:spPr/>
      <dgm:t>
        <a:bodyPr/>
        <a:lstStyle/>
        <a:p>
          <a:endParaRPr lang="it-IT"/>
        </a:p>
      </dgm:t>
    </dgm:pt>
    <dgm:pt modelId="{941737B9-1825-F949-85A9-D0FF9231993B}">
      <dgm:prSet phldrT="[Testo]" custT="1"/>
      <dgm:spPr/>
      <dgm:t>
        <a:bodyPr/>
        <a:lstStyle/>
        <a:p>
          <a:r>
            <a:rPr lang="it-IT" sz="1600" b="1" i="1" dirty="0"/>
            <a:t>Millennium </a:t>
          </a:r>
          <a:r>
            <a:rPr lang="it-IT" sz="1600" b="1" i="1" dirty="0" err="1"/>
            <a:t>Declaration</a:t>
          </a:r>
          <a:r>
            <a:rPr lang="it-IT" sz="1600" b="1" i="1" dirty="0"/>
            <a:t> &amp; </a:t>
          </a:r>
          <a:r>
            <a:rPr lang="it-IT" sz="1600" b="1" i="1" dirty="0" err="1"/>
            <a:t>Education</a:t>
          </a:r>
          <a:r>
            <a:rPr lang="it-IT" sz="1600" b="1" i="1" dirty="0"/>
            <a:t> for </a:t>
          </a:r>
          <a:r>
            <a:rPr lang="it-IT" sz="1600" b="1" i="1" dirty="0" err="1"/>
            <a:t>All</a:t>
          </a:r>
          <a:r>
            <a:rPr lang="it-IT" sz="1600" b="1" i="1" dirty="0"/>
            <a:t> </a:t>
          </a:r>
        </a:p>
        <a:p>
          <a:r>
            <a:rPr lang="it-IT" sz="1400" dirty="0"/>
            <a:t>(ONU, 2000; UNESCO, 2000)</a:t>
          </a:r>
          <a:endParaRPr lang="it-IT" sz="1600" b="0" i="0" dirty="0"/>
        </a:p>
      </dgm:t>
    </dgm:pt>
    <dgm:pt modelId="{5773C7F8-C75C-A64E-89C0-EA7EF327648D}" type="parTrans" cxnId="{890B2874-AF86-8B4A-A2B5-8AEBF31B760B}">
      <dgm:prSet/>
      <dgm:spPr/>
      <dgm:t>
        <a:bodyPr/>
        <a:lstStyle/>
        <a:p>
          <a:endParaRPr lang="it-IT"/>
        </a:p>
      </dgm:t>
    </dgm:pt>
    <dgm:pt modelId="{281AF0DD-8DAD-9546-BA8B-9B902056DDDC}" type="sibTrans" cxnId="{890B2874-AF86-8B4A-A2B5-8AEBF31B760B}">
      <dgm:prSet/>
      <dgm:spPr/>
      <dgm:t>
        <a:bodyPr/>
        <a:lstStyle/>
        <a:p>
          <a:endParaRPr lang="it-IT"/>
        </a:p>
      </dgm:t>
    </dgm:pt>
    <dgm:pt modelId="{5E13A082-B2F5-6744-BD21-BC56D73D1BB3}" type="pres">
      <dgm:prSet presAssocID="{D5EEC89B-2106-B946-99EA-3CED2DF73F9C}" presName="arrowDiagram" presStyleCnt="0">
        <dgm:presLayoutVars>
          <dgm:chMax val="5"/>
          <dgm:dir/>
          <dgm:resizeHandles val="exact"/>
        </dgm:presLayoutVars>
      </dgm:prSet>
      <dgm:spPr/>
    </dgm:pt>
    <dgm:pt modelId="{AEAE6597-85BB-F246-A4EA-B14193291E3C}" type="pres">
      <dgm:prSet presAssocID="{D5EEC89B-2106-B946-99EA-3CED2DF73F9C}" presName="arrow" presStyleLbl="bgShp" presStyleIdx="0" presStyleCnt="1" custLinFactNeighborX="620" custLinFactNeighborY="1537"/>
      <dgm:spPr/>
    </dgm:pt>
    <dgm:pt modelId="{50E800E2-031E-0145-8BB6-E09080C7C569}" type="pres">
      <dgm:prSet presAssocID="{D5EEC89B-2106-B946-99EA-3CED2DF73F9C}" presName="arrowDiagram4" presStyleCnt="0"/>
      <dgm:spPr/>
    </dgm:pt>
    <dgm:pt modelId="{F30DBC82-B089-B646-9FEF-0629A3729B2D}" type="pres">
      <dgm:prSet presAssocID="{42D9BA08-272E-0C48-8E93-8D412A886F0F}" presName="bullet4a" presStyleLbl="node1" presStyleIdx="0" presStyleCnt="4" custLinFactY="37938" custLinFactNeighborX="-56986" custLinFactNeighborY="100000"/>
      <dgm:spPr/>
    </dgm:pt>
    <dgm:pt modelId="{31FBB0B6-A3B2-EC4A-B6E0-112A3B3A302C}" type="pres">
      <dgm:prSet presAssocID="{42D9BA08-272E-0C48-8E93-8D412A886F0F}" presName="textBox4a" presStyleLbl="revTx" presStyleIdx="0" presStyleCnt="4" custLinFactNeighborX="2977" custLinFactNeighborY="12503">
        <dgm:presLayoutVars>
          <dgm:bulletEnabled val="1"/>
        </dgm:presLayoutVars>
      </dgm:prSet>
      <dgm:spPr/>
    </dgm:pt>
    <dgm:pt modelId="{96A629D6-CA0B-4F4B-8A88-D8AECFC7385C}" type="pres">
      <dgm:prSet presAssocID="{D97B031F-6C6E-3047-B9A8-3AFE6F4CCA77}" presName="bullet4b" presStyleLbl="node1" presStyleIdx="1" presStyleCnt="4" custLinFactX="-100000" custLinFactY="74899" custLinFactNeighborX="-116281" custLinFactNeighborY="100000"/>
      <dgm:spPr/>
    </dgm:pt>
    <dgm:pt modelId="{84D1395B-1FE8-B849-B702-0042DD6DFAF0}" type="pres">
      <dgm:prSet presAssocID="{D97B031F-6C6E-3047-B9A8-3AFE6F4CCA77}" presName="textBox4b" presStyleLbl="revTx" presStyleIdx="1" presStyleCnt="4" custScaleX="100000" custScaleY="59430" custLinFactX="-17419" custLinFactNeighborX="-100000" custLinFactNeighborY="-45410">
        <dgm:presLayoutVars>
          <dgm:bulletEnabled val="1"/>
        </dgm:presLayoutVars>
      </dgm:prSet>
      <dgm:spPr/>
    </dgm:pt>
    <dgm:pt modelId="{063DAC4A-F4A5-274E-A5FA-17526F8D76A0}" type="pres">
      <dgm:prSet presAssocID="{77712567-AB24-794C-8D6D-E947B852C8AC}" presName="bullet4c" presStyleLbl="node1" presStyleIdx="2" presStyleCnt="4" custScaleX="137356" custScaleY="131483" custLinFactNeighborX="30312" custLinFactNeighborY="3928"/>
      <dgm:spPr/>
    </dgm:pt>
    <dgm:pt modelId="{725736D3-4A92-A543-81F3-4A4030870E27}" type="pres">
      <dgm:prSet presAssocID="{77712567-AB24-794C-8D6D-E947B852C8AC}" presName="textBox4c" presStyleLbl="revTx" presStyleIdx="2" presStyleCnt="4" custScaleX="135669" custScaleY="40705" custLinFactNeighborX="-73450" custLinFactNeighborY="5004">
        <dgm:presLayoutVars>
          <dgm:bulletEnabled val="1"/>
        </dgm:presLayoutVars>
      </dgm:prSet>
      <dgm:spPr/>
    </dgm:pt>
    <dgm:pt modelId="{56A37829-C21D-9C40-BE43-920F5E667015}" type="pres">
      <dgm:prSet presAssocID="{941737B9-1825-F949-85A9-D0FF9231993B}" presName="bullet4d" presStyleLbl="node1" presStyleIdx="3" presStyleCnt="4" custScaleX="138962" custScaleY="127886" custLinFactX="80219" custLinFactNeighborX="100000" custLinFactNeighborY="-8080"/>
      <dgm:spPr/>
    </dgm:pt>
    <dgm:pt modelId="{99CA64F0-E4E9-EB47-A16F-668946F6F751}" type="pres">
      <dgm:prSet presAssocID="{941737B9-1825-F949-85A9-D0FF9231993B}" presName="textBox4d" presStyleLbl="revTx" presStyleIdx="3" presStyleCnt="4" custScaleX="168949" custScaleY="24867" custLinFactX="-79453" custLinFactNeighborX="-100000" custLinFactNeighborY="-53583">
        <dgm:presLayoutVars>
          <dgm:bulletEnabled val="1"/>
        </dgm:presLayoutVars>
      </dgm:prSet>
      <dgm:spPr/>
    </dgm:pt>
  </dgm:ptLst>
  <dgm:cxnLst>
    <dgm:cxn modelId="{80AB1C04-9C38-AF41-AAE6-0F6644166082}" srcId="{D5EEC89B-2106-B946-99EA-3CED2DF73F9C}" destId="{77712567-AB24-794C-8D6D-E947B852C8AC}" srcOrd="2" destOrd="0" parTransId="{248E5293-830D-4F4D-B616-537024373F6F}" sibTransId="{4D221B38-0D60-6F4D-B12B-B26374B5CDC1}"/>
    <dgm:cxn modelId="{FDA39836-B992-154D-839C-C8492B1A4552}" srcId="{D5EEC89B-2106-B946-99EA-3CED2DF73F9C}" destId="{42D9BA08-272E-0C48-8E93-8D412A886F0F}" srcOrd="0" destOrd="0" parTransId="{639CACD7-447E-044A-B911-D307FBB8B909}" sibTransId="{F9099DE8-14FC-F04C-9314-C99A56685204}"/>
    <dgm:cxn modelId="{2CF9AB58-F02E-9249-9642-E74E605CD3D4}" type="presOf" srcId="{42D9BA08-272E-0C48-8E93-8D412A886F0F}" destId="{31FBB0B6-A3B2-EC4A-B6E0-112A3B3A302C}" srcOrd="0" destOrd="0" presId="urn:microsoft.com/office/officeart/2005/8/layout/arrow2"/>
    <dgm:cxn modelId="{17ECFC61-8DCD-7A46-B0E7-2A9122AF00D6}" type="presOf" srcId="{77712567-AB24-794C-8D6D-E947B852C8AC}" destId="{725736D3-4A92-A543-81F3-4A4030870E27}" srcOrd="0" destOrd="0" presId="urn:microsoft.com/office/officeart/2005/8/layout/arrow2"/>
    <dgm:cxn modelId="{890B2874-AF86-8B4A-A2B5-8AEBF31B760B}" srcId="{D5EEC89B-2106-B946-99EA-3CED2DF73F9C}" destId="{941737B9-1825-F949-85A9-D0FF9231993B}" srcOrd="3" destOrd="0" parTransId="{5773C7F8-C75C-A64E-89C0-EA7EF327648D}" sibTransId="{281AF0DD-8DAD-9546-BA8B-9B902056DDDC}"/>
    <dgm:cxn modelId="{413C5991-0496-CE45-AC4D-E87D4B57D4DC}" type="presOf" srcId="{D97B031F-6C6E-3047-B9A8-3AFE6F4CCA77}" destId="{84D1395B-1FE8-B849-B702-0042DD6DFAF0}" srcOrd="0" destOrd="0" presId="urn:microsoft.com/office/officeart/2005/8/layout/arrow2"/>
    <dgm:cxn modelId="{C21A53A1-B945-CE49-97A2-1DAFFFD0E2FC}" type="presOf" srcId="{941737B9-1825-F949-85A9-D0FF9231993B}" destId="{99CA64F0-E4E9-EB47-A16F-668946F6F751}" srcOrd="0" destOrd="0" presId="urn:microsoft.com/office/officeart/2005/8/layout/arrow2"/>
    <dgm:cxn modelId="{FC7CB2B3-6C71-9C46-8727-730D61FF90B2}" type="presOf" srcId="{D5EEC89B-2106-B946-99EA-3CED2DF73F9C}" destId="{5E13A082-B2F5-6744-BD21-BC56D73D1BB3}" srcOrd="0" destOrd="0" presId="urn:microsoft.com/office/officeart/2005/8/layout/arrow2"/>
    <dgm:cxn modelId="{D38E37DA-66A3-C047-A256-5EB5B2A272B3}" srcId="{D5EEC89B-2106-B946-99EA-3CED2DF73F9C}" destId="{D97B031F-6C6E-3047-B9A8-3AFE6F4CCA77}" srcOrd="1" destOrd="0" parTransId="{190BE9E2-416D-F649-AD08-120137DC6476}" sibTransId="{531B8791-EFA0-CA42-BA3E-4175B6F98633}"/>
    <dgm:cxn modelId="{35AA20DA-5D2B-2047-BF63-C18DB10DC593}" type="presParOf" srcId="{5E13A082-B2F5-6744-BD21-BC56D73D1BB3}" destId="{AEAE6597-85BB-F246-A4EA-B14193291E3C}" srcOrd="0" destOrd="0" presId="urn:microsoft.com/office/officeart/2005/8/layout/arrow2"/>
    <dgm:cxn modelId="{5244AB3B-86CB-5745-95A5-6CD912DAB6DB}" type="presParOf" srcId="{5E13A082-B2F5-6744-BD21-BC56D73D1BB3}" destId="{50E800E2-031E-0145-8BB6-E09080C7C569}" srcOrd="1" destOrd="0" presId="urn:microsoft.com/office/officeart/2005/8/layout/arrow2"/>
    <dgm:cxn modelId="{3E7106EF-FD35-6947-937E-FE881BCA6458}" type="presParOf" srcId="{50E800E2-031E-0145-8BB6-E09080C7C569}" destId="{F30DBC82-B089-B646-9FEF-0629A3729B2D}" srcOrd="0" destOrd="0" presId="urn:microsoft.com/office/officeart/2005/8/layout/arrow2"/>
    <dgm:cxn modelId="{5F3FA2A1-22D4-1A45-B8D4-11D05C91473D}" type="presParOf" srcId="{50E800E2-031E-0145-8BB6-E09080C7C569}" destId="{31FBB0B6-A3B2-EC4A-B6E0-112A3B3A302C}" srcOrd="1" destOrd="0" presId="urn:microsoft.com/office/officeart/2005/8/layout/arrow2"/>
    <dgm:cxn modelId="{A5E8E216-499D-FF46-8F93-15EF987FCAB8}" type="presParOf" srcId="{50E800E2-031E-0145-8BB6-E09080C7C569}" destId="{96A629D6-CA0B-4F4B-8A88-D8AECFC7385C}" srcOrd="2" destOrd="0" presId="urn:microsoft.com/office/officeart/2005/8/layout/arrow2"/>
    <dgm:cxn modelId="{DBC16B66-7B50-FD47-B5A0-B1E88994BADC}" type="presParOf" srcId="{50E800E2-031E-0145-8BB6-E09080C7C569}" destId="{84D1395B-1FE8-B849-B702-0042DD6DFAF0}" srcOrd="3" destOrd="0" presId="urn:microsoft.com/office/officeart/2005/8/layout/arrow2"/>
    <dgm:cxn modelId="{395CF467-FA2C-4F40-89C2-911D44A29430}" type="presParOf" srcId="{50E800E2-031E-0145-8BB6-E09080C7C569}" destId="{063DAC4A-F4A5-274E-A5FA-17526F8D76A0}" srcOrd="4" destOrd="0" presId="urn:microsoft.com/office/officeart/2005/8/layout/arrow2"/>
    <dgm:cxn modelId="{1DE1898D-6C76-4547-978F-F3683A8A9C38}" type="presParOf" srcId="{50E800E2-031E-0145-8BB6-E09080C7C569}" destId="{725736D3-4A92-A543-81F3-4A4030870E27}" srcOrd="5" destOrd="0" presId="urn:microsoft.com/office/officeart/2005/8/layout/arrow2"/>
    <dgm:cxn modelId="{3D02CB87-BA1C-2C4E-8DE1-B47ABB0727AB}" type="presParOf" srcId="{50E800E2-031E-0145-8BB6-E09080C7C569}" destId="{56A37829-C21D-9C40-BE43-920F5E667015}" srcOrd="6" destOrd="0" presId="urn:microsoft.com/office/officeart/2005/8/layout/arrow2"/>
    <dgm:cxn modelId="{4D67D3E2-F62E-7840-BAE8-53436644495B}" type="presParOf" srcId="{50E800E2-031E-0145-8BB6-E09080C7C569}" destId="{99CA64F0-E4E9-EB47-A16F-668946F6F75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7EAE7A-1FF5-EF43-A21C-0E4EF1E2B5B9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DC222C6-825D-0A4C-B877-DD35B52ABE76}">
      <dgm:prSet phldrT="[Testo]"/>
      <dgm:spPr/>
      <dgm:t>
        <a:bodyPr/>
        <a:lstStyle/>
        <a:p>
          <a:pPr rtl="0"/>
          <a:r>
            <a:rPr lang="it-IT" dirty="0"/>
            <a:t>Empowerment</a:t>
          </a:r>
        </a:p>
      </dgm:t>
    </dgm:pt>
    <dgm:pt modelId="{B54D56A0-4A7F-7C48-90FC-B7D31607B649}" type="parTrans" cxnId="{843805A9-39ED-904F-A98C-6B7806F587AF}">
      <dgm:prSet/>
      <dgm:spPr/>
      <dgm:t>
        <a:bodyPr/>
        <a:lstStyle/>
        <a:p>
          <a:endParaRPr lang="it-IT"/>
        </a:p>
      </dgm:t>
    </dgm:pt>
    <dgm:pt modelId="{ACDB6AAE-72F4-104D-B910-0722D2E57372}" type="sibTrans" cxnId="{843805A9-39ED-904F-A98C-6B7806F587AF}">
      <dgm:prSet/>
      <dgm:spPr/>
      <dgm:t>
        <a:bodyPr/>
        <a:lstStyle/>
        <a:p>
          <a:endParaRPr lang="it-IT"/>
        </a:p>
      </dgm:t>
    </dgm:pt>
    <dgm:pt modelId="{E35F76AD-A7EB-1A48-8DD2-E530FB9EB513}">
      <dgm:prSet phldrT="[Testo]"/>
      <dgm:spPr/>
      <dgm:t>
        <a:bodyPr/>
        <a:lstStyle/>
        <a:p>
          <a:pPr rtl="0"/>
          <a:r>
            <a:rPr lang="it-IT" dirty="0"/>
            <a:t>Pari dignità degli attori coinvolti</a:t>
          </a:r>
        </a:p>
      </dgm:t>
    </dgm:pt>
    <dgm:pt modelId="{9DA74B9C-4EF8-5349-95BD-ED32425F1F1D}" type="parTrans" cxnId="{209AD1B0-59D1-7F44-B635-204DC37FFFB1}">
      <dgm:prSet/>
      <dgm:spPr/>
      <dgm:t>
        <a:bodyPr/>
        <a:lstStyle/>
        <a:p>
          <a:endParaRPr lang="it-IT"/>
        </a:p>
      </dgm:t>
    </dgm:pt>
    <dgm:pt modelId="{BA9E56AD-A84B-F64C-94DE-65D14DF80168}" type="sibTrans" cxnId="{209AD1B0-59D1-7F44-B635-204DC37FFFB1}">
      <dgm:prSet/>
      <dgm:spPr/>
      <dgm:t>
        <a:bodyPr/>
        <a:lstStyle/>
        <a:p>
          <a:endParaRPr lang="it-IT"/>
        </a:p>
      </dgm:t>
    </dgm:pt>
    <dgm:pt modelId="{FC3101DB-9661-5844-95BF-589A569D5E10}">
      <dgm:prSet phldrT="[Testo]"/>
      <dgm:spPr/>
      <dgm:t>
        <a:bodyPr/>
        <a:lstStyle/>
        <a:p>
          <a:pPr rtl="0"/>
          <a:r>
            <a:rPr lang="it-IT" dirty="0"/>
            <a:t>reciprocità</a:t>
          </a:r>
        </a:p>
      </dgm:t>
    </dgm:pt>
    <dgm:pt modelId="{F592D58E-BD50-724D-BD4E-0912268B70F1}" type="parTrans" cxnId="{D5788B42-CE2E-D248-9145-0BE9FC210B79}">
      <dgm:prSet/>
      <dgm:spPr/>
      <dgm:t>
        <a:bodyPr/>
        <a:lstStyle/>
        <a:p>
          <a:endParaRPr lang="it-IT"/>
        </a:p>
      </dgm:t>
    </dgm:pt>
    <dgm:pt modelId="{EA1DC0E6-2E78-6545-888B-10DC9B3BAFE2}" type="sibTrans" cxnId="{D5788B42-CE2E-D248-9145-0BE9FC210B79}">
      <dgm:prSet/>
      <dgm:spPr/>
      <dgm:t>
        <a:bodyPr/>
        <a:lstStyle/>
        <a:p>
          <a:endParaRPr lang="it-IT"/>
        </a:p>
      </dgm:t>
    </dgm:pt>
    <dgm:pt modelId="{3E9ADC44-5082-1F47-9C3D-E240372C0FCA}">
      <dgm:prSet phldrT="[Testo]"/>
      <dgm:spPr/>
      <dgm:t>
        <a:bodyPr/>
        <a:lstStyle/>
        <a:p>
          <a:pPr rtl="0"/>
          <a:r>
            <a:rPr lang="it-IT" dirty="0" err="1"/>
            <a:t>Capacity</a:t>
          </a:r>
          <a:r>
            <a:rPr lang="it-IT" dirty="0"/>
            <a:t> Building</a:t>
          </a:r>
        </a:p>
      </dgm:t>
    </dgm:pt>
    <dgm:pt modelId="{1151FEF0-C263-254A-B464-A5147D979C76}" type="parTrans" cxnId="{923C27C2-C088-2E4C-9D3A-C6FB78A27FFC}">
      <dgm:prSet/>
      <dgm:spPr/>
      <dgm:t>
        <a:bodyPr/>
        <a:lstStyle/>
        <a:p>
          <a:endParaRPr lang="it-IT"/>
        </a:p>
      </dgm:t>
    </dgm:pt>
    <dgm:pt modelId="{0A15AE6E-6E52-BE43-94A6-52DA8F8D77C6}" type="sibTrans" cxnId="{923C27C2-C088-2E4C-9D3A-C6FB78A27FFC}">
      <dgm:prSet/>
      <dgm:spPr/>
      <dgm:t>
        <a:bodyPr/>
        <a:lstStyle/>
        <a:p>
          <a:endParaRPr lang="it-IT"/>
        </a:p>
      </dgm:t>
    </dgm:pt>
    <dgm:pt modelId="{87AB05E0-CA32-5647-B1D2-1EC0E85A6D5C}">
      <dgm:prSet phldrT="[Testo]"/>
      <dgm:spPr/>
      <dgm:t>
        <a:bodyPr/>
        <a:lstStyle/>
        <a:p>
          <a:pPr rtl="0"/>
          <a:r>
            <a:rPr lang="it-IT" b="1" dirty="0">
              <a:solidFill>
                <a:srgbClr val="FF0000"/>
              </a:solidFill>
            </a:rPr>
            <a:t>emancipazione</a:t>
          </a:r>
        </a:p>
      </dgm:t>
    </dgm:pt>
    <dgm:pt modelId="{B5900148-9AAB-AC4C-99C6-A29F1C86CBB2}" type="parTrans" cxnId="{F8EB16DF-F0E4-3B48-9F44-297B9715FD8D}">
      <dgm:prSet/>
      <dgm:spPr/>
      <dgm:t>
        <a:bodyPr/>
        <a:lstStyle/>
        <a:p>
          <a:endParaRPr lang="it-IT"/>
        </a:p>
      </dgm:t>
    </dgm:pt>
    <dgm:pt modelId="{C23CC4D5-50EC-7D47-88C1-74BA6DF81B1B}" type="sibTrans" cxnId="{F8EB16DF-F0E4-3B48-9F44-297B9715FD8D}">
      <dgm:prSet/>
      <dgm:spPr/>
      <dgm:t>
        <a:bodyPr/>
        <a:lstStyle/>
        <a:p>
          <a:endParaRPr lang="it-IT"/>
        </a:p>
      </dgm:t>
    </dgm:pt>
    <dgm:pt modelId="{C7D487B1-DD4E-354E-9E2F-DDFD5768A232}" type="pres">
      <dgm:prSet presAssocID="{DE7EAE7A-1FF5-EF43-A21C-0E4EF1E2B5B9}" presName="Name0" presStyleCnt="0">
        <dgm:presLayoutVars>
          <dgm:chMax val="7"/>
          <dgm:chPref val="5"/>
        </dgm:presLayoutVars>
      </dgm:prSet>
      <dgm:spPr/>
    </dgm:pt>
    <dgm:pt modelId="{A461B898-07AA-514A-A46C-B9CCE9C31E49}" type="pres">
      <dgm:prSet presAssocID="{DE7EAE7A-1FF5-EF43-A21C-0E4EF1E2B5B9}" presName="arrowNode" presStyleLbl="node1" presStyleIdx="0" presStyleCnt="1"/>
      <dgm:spPr>
        <a:solidFill>
          <a:schemeClr val="accent2"/>
        </a:solidFill>
      </dgm:spPr>
    </dgm:pt>
    <dgm:pt modelId="{5BF8A976-A050-494E-9DAA-04FA9107FCB2}" type="pres">
      <dgm:prSet presAssocID="{CDC222C6-825D-0A4C-B877-DD35B52ABE76}" presName="txNode1" presStyleLbl="revTx" presStyleIdx="0" presStyleCnt="5">
        <dgm:presLayoutVars>
          <dgm:bulletEnabled val="1"/>
        </dgm:presLayoutVars>
      </dgm:prSet>
      <dgm:spPr/>
    </dgm:pt>
    <dgm:pt modelId="{37E7BE37-39E0-224A-A240-74625ED36EBF}" type="pres">
      <dgm:prSet presAssocID="{E35F76AD-A7EB-1A48-8DD2-E530FB9EB513}" presName="txNode2" presStyleLbl="revTx" presStyleIdx="1" presStyleCnt="5">
        <dgm:presLayoutVars>
          <dgm:bulletEnabled val="1"/>
        </dgm:presLayoutVars>
      </dgm:prSet>
      <dgm:spPr/>
    </dgm:pt>
    <dgm:pt modelId="{A3F6D1DE-D4B5-1040-B5E4-18528D113650}" type="pres">
      <dgm:prSet presAssocID="{BA9E56AD-A84B-F64C-94DE-65D14DF80168}" presName="dotNode2" presStyleCnt="0"/>
      <dgm:spPr/>
    </dgm:pt>
    <dgm:pt modelId="{7E1D99CE-0A4B-2347-BD36-1AFE23C5F2EF}" type="pres">
      <dgm:prSet presAssocID="{BA9E56AD-A84B-F64C-94DE-65D14DF80168}" presName="dotRepeatNode" presStyleLbl="fgShp" presStyleIdx="0" presStyleCnt="3"/>
      <dgm:spPr/>
    </dgm:pt>
    <dgm:pt modelId="{2BF80923-C1A3-614F-B556-13E2185DB995}" type="pres">
      <dgm:prSet presAssocID="{FC3101DB-9661-5844-95BF-589A569D5E10}" presName="txNode3" presStyleLbl="revTx" presStyleIdx="2" presStyleCnt="5">
        <dgm:presLayoutVars>
          <dgm:bulletEnabled val="1"/>
        </dgm:presLayoutVars>
      </dgm:prSet>
      <dgm:spPr/>
    </dgm:pt>
    <dgm:pt modelId="{88ED8F2A-1E83-344E-93D4-93DA08C697BA}" type="pres">
      <dgm:prSet presAssocID="{EA1DC0E6-2E78-6545-888B-10DC9B3BAFE2}" presName="dotNode3" presStyleCnt="0"/>
      <dgm:spPr/>
    </dgm:pt>
    <dgm:pt modelId="{C12DDB00-B504-6C41-B8E0-239F860A5B11}" type="pres">
      <dgm:prSet presAssocID="{EA1DC0E6-2E78-6545-888B-10DC9B3BAFE2}" presName="dotRepeatNode" presStyleLbl="fgShp" presStyleIdx="1" presStyleCnt="3"/>
      <dgm:spPr/>
    </dgm:pt>
    <dgm:pt modelId="{2D2E81A5-1360-8B4C-9AFA-E567EDE13196}" type="pres">
      <dgm:prSet presAssocID="{3E9ADC44-5082-1F47-9C3D-E240372C0FCA}" presName="txNode4" presStyleLbl="revTx" presStyleIdx="3" presStyleCnt="5">
        <dgm:presLayoutVars>
          <dgm:bulletEnabled val="1"/>
        </dgm:presLayoutVars>
      </dgm:prSet>
      <dgm:spPr/>
    </dgm:pt>
    <dgm:pt modelId="{E2DC9338-EACA-CB4D-87D4-9FD6629088ED}" type="pres">
      <dgm:prSet presAssocID="{0A15AE6E-6E52-BE43-94A6-52DA8F8D77C6}" presName="dotNode4" presStyleCnt="0"/>
      <dgm:spPr/>
    </dgm:pt>
    <dgm:pt modelId="{66A75816-24C9-6D43-A7DB-3B9178BABF77}" type="pres">
      <dgm:prSet presAssocID="{0A15AE6E-6E52-BE43-94A6-52DA8F8D77C6}" presName="dotRepeatNode" presStyleLbl="fgShp" presStyleIdx="2" presStyleCnt="3"/>
      <dgm:spPr/>
    </dgm:pt>
    <dgm:pt modelId="{120006C5-5954-894D-91B6-35917792B906}" type="pres">
      <dgm:prSet presAssocID="{87AB05E0-CA32-5647-B1D2-1EC0E85A6D5C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FD7C8A20-27C1-FD44-AC18-ACF6A514081A}" type="presOf" srcId="{CDC222C6-825D-0A4C-B877-DD35B52ABE76}" destId="{5BF8A976-A050-494E-9DAA-04FA9107FCB2}" srcOrd="0" destOrd="0" presId="urn:microsoft.com/office/officeart/2009/3/layout/DescendingProcess"/>
    <dgm:cxn modelId="{723E8A3D-95CA-454F-BB83-A94F34004238}" type="presOf" srcId="{EA1DC0E6-2E78-6545-888B-10DC9B3BAFE2}" destId="{C12DDB00-B504-6C41-B8E0-239F860A5B11}" srcOrd="0" destOrd="0" presId="urn:microsoft.com/office/officeart/2009/3/layout/DescendingProcess"/>
    <dgm:cxn modelId="{D5788B42-CE2E-D248-9145-0BE9FC210B79}" srcId="{DE7EAE7A-1FF5-EF43-A21C-0E4EF1E2B5B9}" destId="{FC3101DB-9661-5844-95BF-589A569D5E10}" srcOrd="2" destOrd="0" parTransId="{F592D58E-BD50-724D-BD4E-0912268B70F1}" sibTransId="{EA1DC0E6-2E78-6545-888B-10DC9B3BAFE2}"/>
    <dgm:cxn modelId="{3A97D35A-8E29-B646-91CD-6657CD2E8E3F}" type="presOf" srcId="{FC3101DB-9661-5844-95BF-589A569D5E10}" destId="{2BF80923-C1A3-614F-B556-13E2185DB995}" srcOrd="0" destOrd="0" presId="urn:microsoft.com/office/officeart/2009/3/layout/DescendingProcess"/>
    <dgm:cxn modelId="{3D0F3163-C411-DC43-83EE-424E4F0864B7}" type="presOf" srcId="{3E9ADC44-5082-1F47-9C3D-E240372C0FCA}" destId="{2D2E81A5-1360-8B4C-9AFA-E567EDE13196}" srcOrd="0" destOrd="0" presId="urn:microsoft.com/office/officeart/2009/3/layout/DescendingProcess"/>
    <dgm:cxn modelId="{717FD163-1D9D-B340-998F-2B8E57057056}" type="presOf" srcId="{DE7EAE7A-1FF5-EF43-A21C-0E4EF1E2B5B9}" destId="{C7D487B1-DD4E-354E-9E2F-DDFD5768A232}" srcOrd="0" destOrd="0" presId="urn:microsoft.com/office/officeart/2009/3/layout/DescendingProcess"/>
    <dgm:cxn modelId="{A1C59F7F-8850-4444-978B-F84145A54AD2}" type="presOf" srcId="{87AB05E0-CA32-5647-B1D2-1EC0E85A6D5C}" destId="{120006C5-5954-894D-91B6-35917792B906}" srcOrd="0" destOrd="0" presId="urn:microsoft.com/office/officeart/2009/3/layout/DescendingProcess"/>
    <dgm:cxn modelId="{843805A9-39ED-904F-A98C-6B7806F587AF}" srcId="{DE7EAE7A-1FF5-EF43-A21C-0E4EF1E2B5B9}" destId="{CDC222C6-825D-0A4C-B877-DD35B52ABE76}" srcOrd="0" destOrd="0" parTransId="{B54D56A0-4A7F-7C48-90FC-B7D31607B649}" sibTransId="{ACDB6AAE-72F4-104D-B910-0722D2E57372}"/>
    <dgm:cxn modelId="{209AD1B0-59D1-7F44-B635-204DC37FFFB1}" srcId="{DE7EAE7A-1FF5-EF43-A21C-0E4EF1E2B5B9}" destId="{E35F76AD-A7EB-1A48-8DD2-E530FB9EB513}" srcOrd="1" destOrd="0" parTransId="{9DA74B9C-4EF8-5349-95BD-ED32425F1F1D}" sibTransId="{BA9E56AD-A84B-F64C-94DE-65D14DF80168}"/>
    <dgm:cxn modelId="{923C27C2-C088-2E4C-9D3A-C6FB78A27FFC}" srcId="{DE7EAE7A-1FF5-EF43-A21C-0E4EF1E2B5B9}" destId="{3E9ADC44-5082-1F47-9C3D-E240372C0FCA}" srcOrd="3" destOrd="0" parTransId="{1151FEF0-C263-254A-B464-A5147D979C76}" sibTransId="{0A15AE6E-6E52-BE43-94A6-52DA8F8D77C6}"/>
    <dgm:cxn modelId="{75135BC3-A71E-0C4B-8622-284D7C3F0DB3}" type="presOf" srcId="{0A15AE6E-6E52-BE43-94A6-52DA8F8D77C6}" destId="{66A75816-24C9-6D43-A7DB-3B9178BABF77}" srcOrd="0" destOrd="0" presId="urn:microsoft.com/office/officeart/2009/3/layout/DescendingProcess"/>
    <dgm:cxn modelId="{F8EB16DF-F0E4-3B48-9F44-297B9715FD8D}" srcId="{DE7EAE7A-1FF5-EF43-A21C-0E4EF1E2B5B9}" destId="{87AB05E0-CA32-5647-B1D2-1EC0E85A6D5C}" srcOrd="4" destOrd="0" parTransId="{B5900148-9AAB-AC4C-99C6-A29F1C86CBB2}" sibTransId="{C23CC4D5-50EC-7D47-88C1-74BA6DF81B1B}"/>
    <dgm:cxn modelId="{584FF1F2-D1E5-4345-96B8-40FEE0C7F46D}" type="presOf" srcId="{E35F76AD-A7EB-1A48-8DD2-E530FB9EB513}" destId="{37E7BE37-39E0-224A-A240-74625ED36EBF}" srcOrd="0" destOrd="0" presId="urn:microsoft.com/office/officeart/2009/3/layout/DescendingProcess"/>
    <dgm:cxn modelId="{399058F5-01CF-4348-96BE-7230AD363AA4}" type="presOf" srcId="{BA9E56AD-A84B-F64C-94DE-65D14DF80168}" destId="{7E1D99CE-0A4B-2347-BD36-1AFE23C5F2EF}" srcOrd="0" destOrd="0" presId="urn:microsoft.com/office/officeart/2009/3/layout/DescendingProcess"/>
    <dgm:cxn modelId="{5EBE9F9B-12E2-D749-89E7-28C776250E46}" type="presParOf" srcId="{C7D487B1-DD4E-354E-9E2F-DDFD5768A232}" destId="{A461B898-07AA-514A-A46C-B9CCE9C31E49}" srcOrd="0" destOrd="0" presId="urn:microsoft.com/office/officeart/2009/3/layout/DescendingProcess"/>
    <dgm:cxn modelId="{A8BAEF51-5CB0-0145-A9FA-DDBB4B302636}" type="presParOf" srcId="{C7D487B1-DD4E-354E-9E2F-DDFD5768A232}" destId="{5BF8A976-A050-494E-9DAA-04FA9107FCB2}" srcOrd="1" destOrd="0" presId="urn:microsoft.com/office/officeart/2009/3/layout/DescendingProcess"/>
    <dgm:cxn modelId="{01C9534B-5699-E34D-9522-C2F26CB68EA5}" type="presParOf" srcId="{C7D487B1-DD4E-354E-9E2F-DDFD5768A232}" destId="{37E7BE37-39E0-224A-A240-74625ED36EBF}" srcOrd="2" destOrd="0" presId="urn:microsoft.com/office/officeart/2009/3/layout/DescendingProcess"/>
    <dgm:cxn modelId="{184B9D9A-F2CB-4A4F-8FD1-5E5A223FD70B}" type="presParOf" srcId="{C7D487B1-DD4E-354E-9E2F-DDFD5768A232}" destId="{A3F6D1DE-D4B5-1040-B5E4-18528D113650}" srcOrd="3" destOrd="0" presId="urn:microsoft.com/office/officeart/2009/3/layout/DescendingProcess"/>
    <dgm:cxn modelId="{F86E3E2E-2D95-0C40-9CE4-BE70497CAD6F}" type="presParOf" srcId="{A3F6D1DE-D4B5-1040-B5E4-18528D113650}" destId="{7E1D99CE-0A4B-2347-BD36-1AFE23C5F2EF}" srcOrd="0" destOrd="0" presId="urn:microsoft.com/office/officeart/2009/3/layout/DescendingProcess"/>
    <dgm:cxn modelId="{E72D6AED-BA3F-D546-852A-EFF3569B6A50}" type="presParOf" srcId="{C7D487B1-DD4E-354E-9E2F-DDFD5768A232}" destId="{2BF80923-C1A3-614F-B556-13E2185DB995}" srcOrd="4" destOrd="0" presId="urn:microsoft.com/office/officeart/2009/3/layout/DescendingProcess"/>
    <dgm:cxn modelId="{603A59AF-20E2-664F-BFD3-3F569D3133D5}" type="presParOf" srcId="{C7D487B1-DD4E-354E-9E2F-DDFD5768A232}" destId="{88ED8F2A-1E83-344E-93D4-93DA08C697BA}" srcOrd="5" destOrd="0" presId="urn:microsoft.com/office/officeart/2009/3/layout/DescendingProcess"/>
    <dgm:cxn modelId="{29C99E26-EA84-BF44-9269-7A40D5231995}" type="presParOf" srcId="{88ED8F2A-1E83-344E-93D4-93DA08C697BA}" destId="{C12DDB00-B504-6C41-B8E0-239F860A5B11}" srcOrd="0" destOrd="0" presId="urn:microsoft.com/office/officeart/2009/3/layout/DescendingProcess"/>
    <dgm:cxn modelId="{6BDCAD86-86BC-5C45-820C-647A8A3AD5C8}" type="presParOf" srcId="{C7D487B1-DD4E-354E-9E2F-DDFD5768A232}" destId="{2D2E81A5-1360-8B4C-9AFA-E567EDE13196}" srcOrd="6" destOrd="0" presId="urn:microsoft.com/office/officeart/2009/3/layout/DescendingProcess"/>
    <dgm:cxn modelId="{3B2E1443-0D90-D642-87BC-C9D7D621B2F3}" type="presParOf" srcId="{C7D487B1-DD4E-354E-9E2F-DDFD5768A232}" destId="{E2DC9338-EACA-CB4D-87D4-9FD6629088ED}" srcOrd="7" destOrd="0" presId="urn:microsoft.com/office/officeart/2009/3/layout/DescendingProcess"/>
    <dgm:cxn modelId="{2C8F241D-FE25-A540-9E68-42B887E06FB8}" type="presParOf" srcId="{E2DC9338-EACA-CB4D-87D4-9FD6629088ED}" destId="{66A75816-24C9-6D43-A7DB-3B9178BABF77}" srcOrd="0" destOrd="0" presId="urn:microsoft.com/office/officeart/2009/3/layout/DescendingProcess"/>
    <dgm:cxn modelId="{D6543579-AE95-334C-855E-686D5A139663}" type="presParOf" srcId="{C7D487B1-DD4E-354E-9E2F-DDFD5768A232}" destId="{120006C5-5954-894D-91B6-35917792B906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D51CD7-1CE3-C449-AB40-038D780853B5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342DA21-118B-F245-ADDE-00C658452DC5}">
      <dgm:prSet phldrT="[Tes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sz="2000" dirty="0">
              <a:solidFill>
                <a:schemeClr val="tx1"/>
              </a:solidFill>
            </a:rPr>
            <a:t>sensibilizzazione del territorio</a:t>
          </a:r>
        </a:p>
      </dgm:t>
    </dgm:pt>
    <dgm:pt modelId="{37A5AF15-6B83-E546-BC76-58C6B6BA25D9}" type="parTrans" cxnId="{EB794EA7-C6C5-3545-9CFC-77963F009FD3}">
      <dgm:prSet/>
      <dgm:spPr/>
      <dgm:t>
        <a:bodyPr/>
        <a:lstStyle/>
        <a:p>
          <a:endParaRPr lang="it-IT" sz="2000"/>
        </a:p>
      </dgm:t>
    </dgm:pt>
    <dgm:pt modelId="{43BA20AC-CE05-F34E-9290-CA1FFC3D92AF}" type="sibTrans" cxnId="{EB794EA7-C6C5-3545-9CFC-77963F009FD3}">
      <dgm:prSet/>
      <dgm:spPr/>
      <dgm:t>
        <a:bodyPr/>
        <a:lstStyle/>
        <a:p>
          <a:endParaRPr lang="it-IT" sz="2000"/>
        </a:p>
      </dgm:t>
    </dgm:pt>
    <dgm:pt modelId="{00783C7F-F94F-FD49-9F23-B341A449472A}">
      <dgm:prSet phldrT="[Tes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it-IT" sz="2000" dirty="0">
              <a:solidFill>
                <a:schemeClr val="tx1"/>
              </a:solidFill>
            </a:rPr>
            <a:t>coinvolgimento delle DPO</a:t>
          </a:r>
        </a:p>
      </dgm:t>
    </dgm:pt>
    <dgm:pt modelId="{3D7214A4-3860-DB43-8A83-2DFC92F38206}" type="parTrans" cxnId="{0F801A56-9DDF-9B4D-AECF-E0F4A0527730}">
      <dgm:prSet/>
      <dgm:spPr/>
      <dgm:t>
        <a:bodyPr/>
        <a:lstStyle/>
        <a:p>
          <a:endParaRPr lang="it-IT" sz="2000"/>
        </a:p>
      </dgm:t>
    </dgm:pt>
    <dgm:pt modelId="{383D40CC-B471-364B-B462-EE3B6C40517C}" type="sibTrans" cxnId="{0F801A56-9DDF-9B4D-AECF-E0F4A0527730}">
      <dgm:prSet/>
      <dgm:spPr/>
      <dgm:t>
        <a:bodyPr/>
        <a:lstStyle/>
        <a:p>
          <a:endParaRPr lang="it-IT" sz="2000"/>
        </a:p>
      </dgm:t>
    </dgm:pt>
    <dgm:pt modelId="{AE713393-D917-B048-9C3E-CAA01CEF194F}">
      <dgm:prSet phldrT="[Tes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2000" dirty="0">
              <a:solidFill>
                <a:schemeClr val="tx1"/>
              </a:solidFill>
            </a:rPr>
            <a:t>coinvolgimento delle famiglie</a:t>
          </a:r>
        </a:p>
      </dgm:t>
    </dgm:pt>
    <dgm:pt modelId="{A7A412BF-3147-E144-9764-9D409371DF3B}" type="parTrans" cxnId="{B5EA005E-F6DB-5A43-A81F-2857D6CA115F}">
      <dgm:prSet/>
      <dgm:spPr/>
      <dgm:t>
        <a:bodyPr/>
        <a:lstStyle/>
        <a:p>
          <a:endParaRPr lang="it-IT" sz="2000"/>
        </a:p>
      </dgm:t>
    </dgm:pt>
    <dgm:pt modelId="{99E76B4C-CA25-5848-ADC5-91A33B4A83ED}" type="sibTrans" cxnId="{B5EA005E-F6DB-5A43-A81F-2857D6CA115F}">
      <dgm:prSet/>
      <dgm:spPr/>
      <dgm:t>
        <a:bodyPr/>
        <a:lstStyle/>
        <a:p>
          <a:endParaRPr lang="it-IT" sz="2000"/>
        </a:p>
      </dgm:t>
    </dgm:pt>
    <dgm:pt modelId="{5D40F185-144B-CC47-BCF0-1AE0C1C110F4}">
      <dgm:prSet phldrT="[Tes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t-IT" sz="2000" dirty="0">
              <a:solidFill>
                <a:schemeClr val="tx1"/>
              </a:solidFill>
            </a:rPr>
            <a:t>coinvolgimento delle istituzioni e delle imprese locali</a:t>
          </a:r>
        </a:p>
      </dgm:t>
    </dgm:pt>
    <dgm:pt modelId="{71086E1A-065F-BA46-B227-6C1E300FAD85}" type="parTrans" cxnId="{DB373D16-A338-E14B-ABC4-18A579775878}">
      <dgm:prSet/>
      <dgm:spPr/>
      <dgm:t>
        <a:bodyPr/>
        <a:lstStyle/>
        <a:p>
          <a:endParaRPr lang="it-IT" sz="2000"/>
        </a:p>
      </dgm:t>
    </dgm:pt>
    <dgm:pt modelId="{66C317BE-63F8-E94F-A418-215050FC8AAC}" type="sibTrans" cxnId="{DB373D16-A338-E14B-ABC4-18A579775878}">
      <dgm:prSet/>
      <dgm:spPr/>
      <dgm:t>
        <a:bodyPr/>
        <a:lstStyle/>
        <a:p>
          <a:endParaRPr lang="it-IT" sz="2000"/>
        </a:p>
      </dgm:t>
    </dgm:pt>
    <dgm:pt modelId="{FDF8CB77-A5F5-5F42-928A-F9EFA2252E57}" type="pres">
      <dgm:prSet presAssocID="{0FD51CD7-1CE3-C449-AB40-038D780853B5}" presName="matrix" presStyleCnt="0">
        <dgm:presLayoutVars>
          <dgm:chMax val="1"/>
          <dgm:dir/>
          <dgm:resizeHandles val="exact"/>
        </dgm:presLayoutVars>
      </dgm:prSet>
      <dgm:spPr/>
    </dgm:pt>
    <dgm:pt modelId="{7D2EDD39-8A2D-DC46-84B9-6E3116C79A06}" type="pres">
      <dgm:prSet presAssocID="{0FD51CD7-1CE3-C449-AB40-038D780853B5}" presName="diamond" presStyleLbl="bgShp" presStyleIdx="0" presStyleCnt="1"/>
      <dgm:spPr/>
    </dgm:pt>
    <dgm:pt modelId="{CE6582C8-2094-F940-A413-5BC9B848946B}" type="pres">
      <dgm:prSet presAssocID="{0FD51CD7-1CE3-C449-AB40-038D780853B5}" presName="quad1" presStyleLbl="node1" presStyleIdx="0" presStyleCnt="4" custScaleX="108952" custScaleY="102636">
        <dgm:presLayoutVars>
          <dgm:chMax val="0"/>
          <dgm:chPref val="0"/>
          <dgm:bulletEnabled val="1"/>
        </dgm:presLayoutVars>
      </dgm:prSet>
      <dgm:spPr/>
    </dgm:pt>
    <dgm:pt modelId="{54A0ED00-79D8-784E-9899-F714BD3F17A6}" type="pres">
      <dgm:prSet presAssocID="{0FD51CD7-1CE3-C449-AB40-038D780853B5}" presName="quad2" presStyleLbl="node1" presStyleIdx="1" presStyleCnt="4" custScaleX="108953" custScaleY="101480" custLinFactNeighborX="8101" custLinFactNeighborY="1206">
        <dgm:presLayoutVars>
          <dgm:chMax val="0"/>
          <dgm:chPref val="0"/>
          <dgm:bulletEnabled val="1"/>
        </dgm:presLayoutVars>
      </dgm:prSet>
      <dgm:spPr/>
    </dgm:pt>
    <dgm:pt modelId="{B093A716-A548-324E-B009-1DA0B99053B7}" type="pres">
      <dgm:prSet presAssocID="{0FD51CD7-1CE3-C449-AB40-038D780853B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3918141-80AD-474F-B9D7-AEBC266642F0}" type="pres">
      <dgm:prSet presAssocID="{0FD51CD7-1CE3-C449-AB40-038D780853B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6816306-8769-9C4F-9A7A-FB57B4E9FB2A}" type="presOf" srcId="{AE713393-D917-B048-9C3E-CAA01CEF194F}" destId="{B093A716-A548-324E-B009-1DA0B99053B7}" srcOrd="0" destOrd="0" presId="urn:microsoft.com/office/officeart/2005/8/layout/matrix3"/>
    <dgm:cxn modelId="{DB373D16-A338-E14B-ABC4-18A579775878}" srcId="{0FD51CD7-1CE3-C449-AB40-038D780853B5}" destId="{5D40F185-144B-CC47-BCF0-1AE0C1C110F4}" srcOrd="3" destOrd="0" parTransId="{71086E1A-065F-BA46-B227-6C1E300FAD85}" sibTransId="{66C317BE-63F8-E94F-A418-215050FC8AAC}"/>
    <dgm:cxn modelId="{3FDB6A1E-7EE5-1F45-A790-134F35367F8B}" type="presOf" srcId="{5D40F185-144B-CC47-BCF0-1AE0C1C110F4}" destId="{63918141-80AD-474F-B9D7-AEBC266642F0}" srcOrd="0" destOrd="0" presId="urn:microsoft.com/office/officeart/2005/8/layout/matrix3"/>
    <dgm:cxn modelId="{0F801A56-9DDF-9B4D-AECF-E0F4A0527730}" srcId="{0FD51CD7-1CE3-C449-AB40-038D780853B5}" destId="{00783C7F-F94F-FD49-9F23-B341A449472A}" srcOrd="1" destOrd="0" parTransId="{3D7214A4-3860-DB43-8A83-2DFC92F38206}" sibTransId="{383D40CC-B471-364B-B462-EE3B6C40517C}"/>
    <dgm:cxn modelId="{B5EA005E-F6DB-5A43-A81F-2857D6CA115F}" srcId="{0FD51CD7-1CE3-C449-AB40-038D780853B5}" destId="{AE713393-D917-B048-9C3E-CAA01CEF194F}" srcOrd="2" destOrd="0" parTransId="{A7A412BF-3147-E144-9764-9D409371DF3B}" sibTransId="{99E76B4C-CA25-5848-ADC5-91A33B4A83ED}"/>
    <dgm:cxn modelId="{1193C674-672F-9D49-A4C6-63086E106292}" type="presOf" srcId="{00783C7F-F94F-FD49-9F23-B341A449472A}" destId="{54A0ED00-79D8-784E-9899-F714BD3F17A6}" srcOrd="0" destOrd="0" presId="urn:microsoft.com/office/officeart/2005/8/layout/matrix3"/>
    <dgm:cxn modelId="{0609519E-BA5C-2A49-83B1-7CE87F8F254B}" type="presOf" srcId="{9342DA21-118B-F245-ADDE-00C658452DC5}" destId="{CE6582C8-2094-F940-A413-5BC9B848946B}" srcOrd="0" destOrd="0" presId="urn:microsoft.com/office/officeart/2005/8/layout/matrix3"/>
    <dgm:cxn modelId="{EB794EA7-C6C5-3545-9CFC-77963F009FD3}" srcId="{0FD51CD7-1CE3-C449-AB40-038D780853B5}" destId="{9342DA21-118B-F245-ADDE-00C658452DC5}" srcOrd="0" destOrd="0" parTransId="{37A5AF15-6B83-E546-BC76-58C6B6BA25D9}" sibTransId="{43BA20AC-CE05-F34E-9290-CA1FFC3D92AF}"/>
    <dgm:cxn modelId="{BF5241D3-61D3-574F-9CEE-A297A8529399}" type="presOf" srcId="{0FD51CD7-1CE3-C449-AB40-038D780853B5}" destId="{FDF8CB77-A5F5-5F42-928A-F9EFA2252E57}" srcOrd="0" destOrd="0" presId="urn:microsoft.com/office/officeart/2005/8/layout/matrix3"/>
    <dgm:cxn modelId="{776E0DAC-DDC1-D243-92DD-3BA92252ADC5}" type="presParOf" srcId="{FDF8CB77-A5F5-5F42-928A-F9EFA2252E57}" destId="{7D2EDD39-8A2D-DC46-84B9-6E3116C79A06}" srcOrd="0" destOrd="0" presId="urn:microsoft.com/office/officeart/2005/8/layout/matrix3"/>
    <dgm:cxn modelId="{A4308877-C31D-CB47-A033-542CCEFEED35}" type="presParOf" srcId="{FDF8CB77-A5F5-5F42-928A-F9EFA2252E57}" destId="{CE6582C8-2094-F940-A413-5BC9B848946B}" srcOrd="1" destOrd="0" presId="urn:microsoft.com/office/officeart/2005/8/layout/matrix3"/>
    <dgm:cxn modelId="{5ABD082F-C001-1F41-A6C4-3AEEAECFC6FA}" type="presParOf" srcId="{FDF8CB77-A5F5-5F42-928A-F9EFA2252E57}" destId="{54A0ED00-79D8-784E-9899-F714BD3F17A6}" srcOrd="2" destOrd="0" presId="urn:microsoft.com/office/officeart/2005/8/layout/matrix3"/>
    <dgm:cxn modelId="{D91D78AB-BDA0-4247-9444-C6376A295161}" type="presParOf" srcId="{FDF8CB77-A5F5-5F42-928A-F9EFA2252E57}" destId="{B093A716-A548-324E-B009-1DA0B99053B7}" srcOrd="3" destOrd="0" presId="urn:microsoft.com/office/officeart/2005/8/layout/matrix3"/>
    <dgm:cxn modelId="{110B8630-0C0F-8E40-B4A0-F8DF4AA22678}" type="presParOf" srcId="{FDF8CB77-A5F5-5F42-928A-F9EFA2252E57}" destId="{63918141-80AD-474F-B9D7-AEBC266642F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9DC64-9D61-5947-A7E5-38613F022250}">
      <dsp:nvSpPr>
        <dsp:cNvPr id="0" name=""/>
        <dsp:cNvSpPr/>
      </dsp:nvSpPr>
      <dsp:spPr>
        <a:xfrm>
          <a:off x="0" y="1208569"/>
          <a:ext cx="770708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0D100-E11A-1D48-87B7-6782EE14273A}">
      <dsp:nvSpPr>
        <dsp:cNvPr id="0" name=""/>
        <dsp:cNvSpPr/>
      </dsp:nvSpPr>
      <dsp:spPr>
        <a:xfrm>
          <a:off x="368803" y="469890"/>
          <a:ext cx="7338281" cy="121134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17" tIns="0" rIns="20391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A livello internazionale le donne con disabilità sono tre volte più analfabete degli uomini con disabilità </a:t>
          </a:r>
        </a:p>
      </dsp:txBody>
      <dsp:txXfrm>
        <a:off x="427936" y="529023"/>
        <a:ext cx="7220015" cy="1093075"/>
      </dsp:txXfrm>
    </dsp:sp>
    <dsp:sp modelId="{C187C30B-C59E-384F-858F-DAB7B221561C}">
      <dsp:nvSpPr>
        <dsp:cNvPr id="0" name=""/>
        <dsp:cNvSpPr/>
      </dsp:nvSpPr>
      <dsp:spPr>
        <a:xfrm>
          <a:off x="0" y="2515293"/>
          <a:ext cx="770708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A6CE4-91D7-034D-A3B5-43792E09C995}">
      <dsp:nvSpPr>
        <dsp:cNvPr id="0" name=""/>
        <dsp:cNvSpPr/>
      </dsp:nvSpPr>
      <dsp:spPr>
        <a:xfrm>
          <a:off x="321050" y="1808743"/>
          <a:ext cx="7338281" cy="122283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17" tIns="0" rIns="20391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Dal punto di vista educativo le bambine con disabilità vivono specifiche discriminazioni in relazione al genere e alla disabilità </a:t>
          </a:r>
        </a:p>
      </dsp:txBody>
      <dsp:txXfrm>
        <a:off x="380744" y="1868437"/>
        <a:ext cx="7218893" cy="1103442"/>
      </dsp:txXfrm>
    </dsp:sp>
    <dsp:sp modelId="{00150B4A-05F0-AF44-B744-A9D484D097B5}">
      <dsp:nvSpPr>
        <dsp:cNvPr id="0" name=""/>
        <dsp:cNvSpPr/>
      </dsp:nvSpPr>
      <dsp:spPr>
        <a:xfrm>
          <a:off x="0" y="3665578"/>
          <a:ext cx="770708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CF462-BB54-4E42-8E39-B85EADB63150}">
      <dsp:nvSpPr>
        <dsp:cNvPr id="0" name=""/>
        <dsp:cNvSpPr/>
      </dsp:nvSpPr>
      <dsp:spPr>
        <a:xfrm>
          <a:off x="372935" y="3127293"/>
          <a:ext cx="7326767" cy="83348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17" tIns="0" rIns="20391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Le politiche e i programmi educativi prendono poco in considerazione l’approccio intersezionale </a:t>
          </a:r>
        </a:p>
      </dsp:txBody>
      <dsp:txXfrm>
        <a:off x="413622" y="3167980"/>
        <a:ext cx="7245393" cy="752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E6597-85BB-F246-A4EA-B14193291E3C}">
      <dsp:nvSpPr>
        <dsp:cNvPr id="0" name=""/>
        <dsp:cNvSpPr/>
      </dsp:nvSpPr>
      <dsp:spPr>
        <a:xfrm>
          <a:off x="0" y="259284"/>
          <a:ext cx="7697470" cy="481091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DBC82-B089-B646-9FEF-0629A3729B2D}">
      <dsp:nvSpPr>
        <dsp:cNvPr id="0" name=""/>
        <dsp:cNvSpPr/>
      </dsp:nvSpPr>
      <dsp:spPr>
        <a:xfrm>
          <a:off x="609601" y="4006947"/>
          <a:ext cx="177041" cy="177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BB0B6-A3B2-EC4A-B6E0-112A3B3A302C}">
      <dsp:nvSpPr>
        <dsp:cNvPr id="0" name=""/>
        <dsp:cNvSpPr/>
      </dsp:nvSpPr>
      <dsp:spPr>
        <a:xfrm>
          <a:off x="838196" y="3994419"/>
          <a:ext cx="1316267" cy="1144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811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1" kern="1200" dirty="0"/>
            <a:t>Universal </a:t>
          </a:r>
          <a:r>
            <a:rPr lang="it-IT" sz="1600" b="1" i="1" kern="1200" dirty="0" err="1"/>
            <a:t>Declaration</a:t>
          </a:r>
          <a:r>
            <a:rPr lang="it-IT" sz="1600" b="1" i="1" kern="1200" dirty="0"/>
            <a:t> of Human </a:t>
          </a:r>
          <a:r>
            <a:rPr lang="it-IT" sz="1600" b="1" i="1" kern="1200" dirty="0" err="1"/>
            <a:t>Rights</a:t>
          </a:r>
          <a:r>
            <a:rPr lang="it-IT" sz="1600" b="1" i="1" kern="1200" dirty="0"/>
            <a:t> </a:t>
          </a:r>
          <a:br>
            <a:rPr lang="it-IT" sz="1800" kern="1200" dirty="0"/>
          </a:br>
          <a:r>
            <a:rPr lang="it-IT" sz="1400" kern="1200" dirty="0"/>
            <a:t>(ONU, 1948)</a:t>
          </a:r>
          <a:endParaRPr lang="it-IT" sz="1800" kern="1200" dirty="0"/>
        </a:p>
      </dsp:txBody>
      <dsp:txXfrm>
        <a:off x="838196" y="3994419"/>
        <a:ext cx="1316267" cy="1144998"/>
      </dsp:txXfrm>
    </dsp:sp>
    <dsp:sp modelId="{96A629D6-CA0B-4F4B-8A88-D8AECFC7385C}">
      <dsp:nvSpPr>
        <dsp:cNvPr id="0" name=""/>
        <dsp:cNvSpPr/>
      </dsp:nvSpPr>
      <dsp:spPr>
        <a:xfrm>
          <a:off x="1295402" y="3182232"/>
          <a:ext cx="307898" cy="307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1395B-1FE8-B849-B702-0042DD6DFAF0}">
      <dsp:nvSpPr>
        <dsp:cNvPr id="0" name=""/>
        <dsp:cNvSpPr/>
      </dsp:nvSpPr>
      <dsp:spPr>
        <a:xfrm>
          <a:off x="217237" y="2245273"/>
          <a:ext cx="1616468" cy="130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4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1" kern="1200" dirty="0"/>
            <a:t>World </a:t>
          </a:r>
          <a:r>
            <a:rPr lang="it-IT" sz="1600" b="1" i="1" kern="1200" dirty="0" err="1"/>
            <a:t>Declaration</a:t>
          </a:r>
          <a:r>
            <a:rPr lang="it-IT" sz="1600" b="1" i="1" kern="1200" dirty="0"/>
            <a:t> on </a:t>
          </a:r>
          <a:r>
            <a:rPr lang="it-IT" sz="1600" b="1" i="1" kern="1200" dirty="0" err="1"/>
            <a:t>Education</a:t>
          </a:r>
          <a:r>
            <a:rPr lang="it-IT" sz="1600" b="1" i="1" kern="1200" dirty="0"/>
            <a:t> for </a:t>
          </a:r>
          <a:r>
            <a:rPr lang="it-IT" sz="1600" b="1" i="1" kern="1200" dirty="0" err="1"/>
            <a:t>All</a:t>
          </a:r>
          <a:r>
            <a:rPr lang="it-IT" sz="1600" b="1" i="1" kern="1200" dirty="0"/>
            <a:t> </a:t>
          </a:r>
          <a:r>
            <a:rPr lang="it-IT" sz="1400" i="0" kern="1200" dirty="0"/>
            <a:t>(UNESCO, </a:t>
          </a:r>
          <a:r>
            <a:rPr lang="it-IT" sz="1400" kern="1200" dirty="0"/>
            <a:t>1990)</a:t>
          </a:r>
          <a:endParaRPr lang="it-IT" sz="1800" i="0" kern="1200" dirty="0"/>
        </a:p>
      </dsp:txBody>
      <dsp:txXfrm>
        <a:off x="217237" y="2245273"/>
        <a:ext cx="1616468" cy="1306621"/>
      </dsp:txXfrm>
    </dsp:sp>
    <dsp:sp modelId="{063DAC4A-F4A5-274E-A5FA-17526F8D76A0}">
      <dsp:nvSpPr>
        <dsp:cNvPr id="0" name=""/>
        <dsp:cNvSpPr/>
      </dsp:nvSpPr>
      <dsp:spPr>
        <a:xfrm>
          <a:off x="3606016" y="1770933"/>
          <a:ext cx="560365" cy="53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736D3-4A92-A543-81F3-4A4030870E27}">
      <dsp:nvSpPr>
        <dsp:cNvPr id="0" name=""/>
        <dsp:cNvSpPr/>
      </dsp:nvSpPr>
      <dsp:spPr>
        <a:xfrm>
          <a:off x="2286951" y="3053351"/>
          <a:ext cx="2193046" cy="121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17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1" kern="1200" dirty="0"/>
            <a:t>Salamanca Statement and Framework for Action on Special </a:t>
          </a:r>
          <a:r>
            <a:rPr lang="it-IT" sz="1600" b="1" i="1" kern="1200" dirty="0" err="1"/>
            <a:t>Needs</a:t>
          </a:r>
          <a:r>
            <a:rPr lang="it-IT" sz="1600" b="1" i="1" kern="1200" dirty="0"/>
            <a:t> </a:t>
          </a:r>
          <a:r>
            <a:rPr lang="it-IT" sz="1600" b="1" i="1" kern="1200" dirty="0" err="1"/>
            <a:t>Education</a:t>
          </a:r>
          <a:r>
            <a:rPr lang="it-IT" sz="1600" b="1" i="1" kern="1200" dirty="0"/>
            <a:t> </a:t>
          </a:r>
          <a:r>
            <a:rPr lang="it-IT" sz="1400" b="0" i="0" kern="1200" dirty="0"/>
            <a:t>(UNESCO, 1994)</a:t>
          </a:r>
        </a:p>
      </dsp:txBody>
      <dsp:txXfrm>
        <a:off x="2286951" y="3053351"/>
        <a:ext cx="2193046" cy="1210219"/>
      </dsp:txXfrm>
    </dsp:sp>
    <dsp:sp modelId="{56A37829-C21D-9C40-BE43-920F5E667015}">
      <dsp:nvSpPr>
        <dsp:cNvPr id="0" name=""/>
        <dsp:cNvSpPr/>
      </dsp:nvSpPr>
      <dsp:spPr>
        <a:xfrm>
          <a:off x="6176648" y="1153210"/>
          <a:ext cx="759455" cy="698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A64F0-E4E9-EB47-A16F-668946F6F751}">
      <dsp:nvSpPr>
        <dsp:cNvPr id="0" name=""/>
        <dsp:cNvSpPr/>
      </dsp:nvSpPr>
      <dsp:spPr>
        <a:xfrm>
          <a:off x="2113371" y="994352"/>
          <a:ext cx="2731007" cy="85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59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1" kern="1200" dirty="0"/>
            <a:t>Millennium </a:t>
          </a:r>
          <a:r>
            <a:rPr lang="it-IT" sz="1600" b="1" i="1" kern="1200" dirty="0" err="1"/>
            <a:t>Declaration</a:t>
          </a:r>
          <a:r>
            <a:rPr lang="it-IT" sz="1600" b="1" i="1" kern="1200" dirty="0"/>
            <a:t> &amp; </a:t>
          </a:r>
          <a:r>
            <a:rPr lang="it-IT" sz="1600" b="1" i="1" kern="1200" dirty="0" err="1"/>
            <a:t>Education</a:t>
          </a:r>
          <a:r>
            <a:rPr lang="it-IT" sz="1600" b="1" i="1" kern="1200" dirty="0"/>
            <a:t> for </a:t>
          </a:r>
          <a:r>
            <a:rPr lang="it-IT" sz="1600" b="1" i="1" kern="1200" dirty="0" err="1"/>
            <a:t>All</a:t>
          </a:r>
          <a:r>
            <a:rPr lang="it-IT" sz="1600" b="1" i="1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(ONU, 2000; UNESCO, 2000)</a:t>
          </a:r>
          <a:endParaRPr lang="it-IT" sz="1600" b="0" i="0" kern="1200" dirty="0"/>
        </a:p>
      </dsp:txBody>
      <dsp:txXfrm>
        <a:off x="2113371" y="994352"/>
        <a:ext cx="2731007" cy="857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1B898-07AA-514A-A46C-B9CCE9C31E49}">
      <dsp:nvSpPr>
        <dsp:cNvPr id="0" name=""/>
        <dsp:cNvSpPr/>
      </dsp:nvSpPr>
      <dsp:spPr>
        <a:xfrm rot="4396374">
          <a:off x="1420727" y="962248"/>
          <a:ext cx="4174386" cy="291111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D99CE-0A4B-2347-BD36-1AFE23C5F2EF}">
      <dsp:nvSpPr>
        <dsp:cNvPr id="0" name=""/>
        <dsp:cNvSpPr/>
      </dsp:nvSpPr>
      <dsp:spPr>
        <a:xfrm>
          <a:off x="2984465" y="1342365"/>
          <a:ext cx="105416" cy="10541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DDB00-B504-6C41-B8E0-239F860A5B11}">
      <dsp:nvSpPr>
        <dsp:cNvPr id="0" name=""/>
        <dsp:cNvSpPr/>
      </dsp:nvSpPr>
      <dsp:spPr>
        <a:xfrm>
          <a:off x="3706277" y="1924573"/>
          <a:ext cx="105416" cy="10541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75816-24C9-6D43-A7DB-3B9178BABF77}">
      <dsp:nvSpPr>
        <dsp:cNvPr id="0" name=""/>
        <dsp:cNvSpPr/>
      </dsp:nvSpPr>
      <dsp:spPr>
        <a:xfrm>
          <a:off x="4247237" y="2605427"/>
          <a:ext cx="105416" cy="10541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8A976-A050-494E-9DAA-04FA9107FCB2}">
      <dsp:nvSpPr>
        <dsp:cNvPr id="0" name=""/>
        <dsp:cNvSpPr/>
      </dsp:nvSpPr>
      <dsp:spPr>
        <a:xfrm>
          <a:off x="1140888" y="0"/>
          <a:ext cx="1968093" cy="77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Empowerment</a:t>
          </a:r>
        </a:p>
      </dsp:txBody>
      <dsp:txXfrm>
        <a:off x="1140888" y="0"/>
        <a:ext cx="1968093" cy="773697"/>
      </dsp:txXfrm>
    </dsp:sp>
    <dsp:sp modelId="{37E7BE37-39E0-224A-A240-74625ED36EBF}">
      <dsp:nvSpPr>
        <dsp:cNvPr id="0" name=""/>
        <dsp:cNvSpPr/>
      </dsp:nvSpPr>
      <dsp:spPr>
        <a:xfrm>
          <a:off x="3587708" y="1008224"/>
          <a:ext cx="2872352" cy="77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Pari dignità degli attori coinvolti</a:t>
          </a:r>
        </a:p>
      </dsp:txBody>
      <dsp:txXfrm>
        <a:off x="3587708" y="1008224"/>
        <a:ext cx="2872352" cy="773697"/>
      </dsp:txXfrm>
    </dsp:sp>
    <dsp:sp modelId="{2BF80923-C1A3-614F-B556-13E2185DB995}">
      <dsp:nvSpPr>
        <dsp:cNvPr id="0" name=""/>
        <dsp:cNvSpPr/>
      </dsp:nvSpPr>
      <dsp:spPr>
        <a:xfrm>
          <a:off x="1140888" y="1590432"/>
          <a:ext cx="2287244" cy="77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reciprocità</a:t>
          </a:r>
        </a:p>
      </dsp:txBody>
      <dsp:txXfrm>
        <a:off x="1140888" y="1590432"/>
        <a:ext cx="2287244" cy="773697"/>
      </dsp:txXfrm>
    </dsp:sp>
    <dsp:sp modelId="{2D2E81A5-1360-8B4C-9AFA-E567EDE13196}">
      <dsp:nvSpPr>
        <dsp:cNvPr id="0" name=""/>
        <dsp:cNvSpPr/>
      </dsp:nvSpPr>
      <dsp:spPr>
        <a:xfrm>
          <a:off x="4704734" y="2271286"/>
          <a:ext cx="1755326" cy="77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/>
            <a:t>Capacity</a:t>
          </a:r>
          <a:r>
            <a:rPr lang="it-IT" sz="2400" kern="1200" dirty="0"/>
            <a:t> Building</a:t>
          </a:r>
        </a:p>
      </dsp:txBody>
      <dsp:txXfrm>
        <a:off x="4704734" y="2271286"/>
        <a:ext cx="1755326" cy="773697"/>
      </dsp:txXfrm>
    </dsp:sp>
    <dsp:sp modelId="{120006C5-5954-894D-91B6-35917792B906}">
      <dsp:nvSpPr>
        <dsp:cNvPr id="0" name=""/>
        <dsp:cNvSpPr/>
      </dsp:nvSpPr>
      <dsp:spPr>
        <a:xfrm>
          <a:off x="3800475" y="4061913"/>
          <a:ext cx="2659586" cy="77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FF0000"/>
              </a:solidFill>
            </a:rPr>
            <a:t>emancipazione</a:t>
          </a:r>
        </a:p>
      </dsp:txBody>
      <dsp:txXfrm>
        <a:off x="3800475" y="4061913"/>
        <a:ext cx="2659586" cy="773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EDD39-8A2D-DC46-84B9-6E3116C79A06}">
      <dsp:nvSpPr>
        <dsp:cNvPr id="0" name=""/>
        <dsp:cNvSpPr/>
      </dsp:nvSpPr>
      <dsp:spPr>
        <a:xfrm>
          <a:off x="1651777" y="0"/>
          <a:ext cx="5230844" cy="523084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582C8-2094-F940-A413-5BC9B848946B}">
      <dsp:nvSpPr>
        <dsp:cNvPr id="0" name=""/>
        <dsp:cNvSpPr/>
      </dsp:nvSpPr>
      <dsp:spPr>
        <a:xfrm>
          <a:off x="2057396" y="470042"/>
          <a:ext cx="2222652" cy="209380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sensibilizzazione del territorio</a:t>
          </a:r>
        </a:p>
      </dsp:txBody>
      <dsp:txXfrm>
        <a:off x="2159607" y="572253"/>
        <a:ext cx="2018230" cy="1889382"/>
      </dsp:txXfrm>
    </dsp:sp>
    <dsp:sp modelId="{54A0ED00-79D8-784E-9899-F714BD3F17A6}">
      <dsp:nvSpPr>
        <dsp:cNvPr id="0" name=""/>
        <dsp:cNvSpPr/>
      </dsp:nvSpPr>
      <dsp:spPr>
        <a:xfrm>
          <a:off x="4419603" y="506436"/>
          <a:ext cx="2222672" cy="207022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coinvolgimento delle DPO</a:t>
          </a:r>
        </a:p>
      </dsp:txBody>
      <dsp:txXfrm>
        <a:off x="4520663" y="607496"/>
        <a:ext cx="2020552" cy="1868101"/>
      </dsp:txXfrm>
    </dsp:sp>
    <dsp:sp modelId="{B093A716-A548-324E-B009-1DA0B99053B7}">
      <dsp:nvSpPr>
        <dsp:cNvPr id="0" name=""/>
        <dsp:cNvSpPr/>
      </dsp:nvSpPr>
      <dsp:spPr>
        <a:xfrm>
          <a:off x="2148708" y="2693884"/>
          <a:ext cx="2040029" cy="204002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coinvolgimento delle famiglie</a:t>
          </a:r>
        </a:p>
      </dsp:txBody>
      <dsp:txXfrm>
        <a:off x="2248294" y="2793470"/>
        <a:ext cx="1840857" cy="1840857"/>
      </dsp:txXfrm>
    </dsp:sp>
    <dsp:sp modelId="{63918141-80AD-474F-B9D7-AEBC266642F0}">
      <dsp:nvSpPr>
        <dsp:cNvPr id="0" name=""/>
        <dsp:cNvSpPr/>
      </dsp:nvSpPr>
      <dsp:spPr>
        <a:xfrm>
          <a:off x="4345662" y="2693884"/>
          <a:ext cx="2040029" cy="204002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coinvolgimento delle istituzioni e delle imprese locali</a:t>
          </a:r>
        </a:p>
      </dsp:txBody>
      <dsp:txXfrm>
        <a:off x="4445248" y="2793470"/>
        <a:ext cx="1840857" cy="1840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EFE59-6328-DE49-910E-A29948F6DC3A}" type="datetimeFigureOut">
              <a:rPr lang="it-IT" smtClean="0"/>
              <a:t>17/10/24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DF189-98E2-0A41-BEFC-C33423CD8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2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FC2EB-182C-0440-90FE-C9C5C7FF2E7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78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8093" y="1952313"/>
            <a:ext cx="6627812" cy="226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50" b="0" i="0">
                <a:solidFill>
                  <a:srgbClr val="26262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84846" y="4971626"/>
            <a:ext cx="3774307" cy="118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1" y="0"/>
                </a:moveTo>
                <a:lnTo>
                  <a:pt x="0" y="0"/>
                </a:lnTo>
                <a:lnTo>
                  <a:pt x="0" y="457199"/>
                </a:lnTo>
                <a:lnTo>
                  <a:pt x="9144001" y="457199"/>
                </a:lnTo>
                <a:lnTo>
                  <a:pt x="9144001" y="0"/>
                </a:lnTo>
                <a:close/>
              </a:path>
            </a:pathLst>
          </a:custGeom>
          <a:solidFill>
            <a:srgbClr val="8AB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4314"/>
            <a:ext cx="9144000" cy="66040"/>
          </a:xfrm>
          <a:custGeom>
            <a:avLst/>
            <a:gdLst/>
            <a:ahLst/>
            <a:cxnLst/>
            <a:rect l="l" t="t" r="r" b="b"/>
            <a:pathLst>
              <a:path w="9144000" h="66039">
                <a:moveTo>
                  <a:pt x="9144001" y="0"/>
                </a:moveTo>
                <a:lnTo>
                  <a:pt x="0" y="0"/>
                </a:lnTo>
                <a:lnTo>
                  <a:pt x="0" y="65998"/>
                </a:lnTo>
                <a:lnTo>
                  <a:pt x="9144001" y="65998"/>
                </a:lnTo>
                <a:lnTo>
                  <a:pt x="9144001" y="0"/>
                </a:lnTo>
                <a:close/>
              </a:path>
            </a:pathLst>
          </a:custGeom>
          <a:solidFill>
            <a:srgbClr val="549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95148" y="1737845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1"/>
                </a:lnTo>
              </a:path>
            </a:pathLst>
          </a:custGeom>
          <a:ln w="63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1" y="0"/>
                </a:moveTo>
                <a:lnTo>
                  <a:pt x="0" y="0"/>
                </a:lnTo>
                <a:lnTo>
                  <a:pt x="0" y="457199"/>
                </a:lnTo>
                <a:lnTo>
                  <a:pt x="9144001" y="457199"/>
                </a:lnTo>
                <a:lnTo>
                  <a:pt x="9144001" y="0"/>
                </a:lnTo>
                <a:close/>
              </a:path>
            </a:pathLst>
          </a:custGeom>
          <a:solidFill>
            <a:srgbClr val="8AB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4314"/>
            <a:ext cx="9144000" cy="66040"/>
          </a:xfrm>
          <a:custGeom>
            <a:avLst/>
            <a:gdLst/>
            <a:ahLst/>
            <a:cxnLst/>
            <a:rect l="l" t="t" r="r" b="b"/>
            <a:pathLst>
              <a:path w="9144000" h="66039">
                <a:moveTo>
                  <a:pt x="9144001" y="0"/>
                </a:moveTo>
                <a:lnTo>
                  <a:pt x="0" y="0"/>
                </a:lnTo>
                <a:lnTo>
                  <a:pt x="0" y="65998"/>
                </a:lnTo>
                <a:lnTo>
                  <a:pt x="9144001" y="65998"/>
                </a:lnTo>
                <a:lnTo>
                  <a:pt x="9144001" y="0"/>
                </a:lnTo>
                <a:close/>
              </a:path>
            </a:pathLst>
          </a:custGeom>
          <a:solidFill>
            <a:srgbClr val="549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95148" y="1737845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1"/>
                </a:lnTo>
              </a:path>
            </a:pathLst>
          </a:custGeom>
          <a:ln w="63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941-4299-7D4C-86BD-28DF6BFCC47E}" type="datetime1">
              <a:rPr lang="it-IT" smtClean="0"/>
              <a:t>17/10/24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Paradigmi, politiche, strumenti per la cooperazione allo sviluppo e all'emergenza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1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1" y="0"/>
                </a:moveTo>
                <a:lnTo>
                  <a:pt x="0" y="0"/>
                </a:lnTo>
                <a:lnTo>
                  <a:pt x="0" y="457199"/>
                </a:lnTo>
                <a:lnTo>
                  <a:pt x="9144001" y="457199"/>
                </a:lnTo>
                <a:lnTo>
                  <a:pt x="9144001" y="0"/>
                </a:lnTo>
                <a:close/>
              </a:path>
            </a:pathLst>
          </a:custGeom>
          <a:solidFill>
            <a:srgbClr val="8AB8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4314"/>
            <a:ext cx="9144000" cy="66040"/>
          </a:xfrm>
          <a:custGeom>
            <a:avLst/>
            <a:gdLst/>
            <a:ahLst/>
            <a:cxnLst/>
            <a:rect l="l" t="t" r="r" b="b"/>
            <a:pathLst>
              <a:path w="9144000" h="66039">
                <a:moveTo>
                  <a:pt x="9144001" y="0"/>
                </a:moveTo>
                <a:lnTo>
                  <a:pt x="0" y="0"/>
                </a:lnTo>
                <a:lnTo>
                  <a:pt x="0" y="65998"/>
                </a:lnTo>
                <a:lnTo>
                  <a:pt x="9144001" y="65998"/>
                </a:lnTo>
                <a:lnTo>
                  <a:pt x="9144001" y="0"/>
                </a:lnTo>
                <a:close/>
              </a:path>
            </a:pathLst>
          </a:custGeom>
          <a:solidFill>
            <a:srgbClr val="549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6291" y="1674876"/>
            <a:ext cx="7551417" cy="392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t.org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E8CB6-E7DB-8559-DD3E-A5A85BBA7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D3CF565-E8AE-6974-9174-66FD5A00AC78}"/>
              </a:ext>
            </a:extLst>
          </p:cNvPr>
          <p:cNvGrpSpPr/>
          <p:nvPr/>
        </p:nvGrpSpPr>
        <p:grpSpPr>
          <a:xfrm>
            <a:off x="11" y="6334316"/>
            <a:ext cx="9144000" cy="523875"/>
            <a:chOff x="11" y="6334316"/>
            <a:chExt cx="9144000" cy="52387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F024DAAB-1C20-592F-C365-8075D14EAA8B}"/>
                </a:ext>
              </a:extLst>
            </p:cNvPr>
            <p:cNvSpPr/>
            <p:nvPr/>
          </p:nvSpPr>
          <p:spPr>
            <a:xfrm>
              <a:off x="2381" y="6400799"/>
              <a:ext cx="9142095" cy="457200"/>
            </a:xfrm>
            <a:custGeom>
              <a:avLst/>
              <a:gdLst/>
              <a:ahLst/>
              <a:cxnLst/>
              <a:rect l="l" t="t" r="r" b="b"/>
              <a:pathLst>
                <a:path w="9142095" h="457200">
                  <a:moveTo>
                    <a:pt x="9141619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1619" y="457199"/>
                  </a:lnTo>
                  <a:lnTo>
                    <a:pt x="9141619" y="0"/>
                  </a:lnTo>
                  <a:close/>
                </a:path>
              </a:pathLst>
            </a:custGeom>
            <a:solidFill>
              <a:srgbClr val="8AB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8FBF193-08C1-3CE7-520E-A4A6D435627C}"/>
                </a:ext>
              </a:extLst>
            </p:cNvPr>
            <p:cNvSpPr/>
            <p:nvPr/>
          </p:nvSpPr>
          <p:spPr>
            <a:xfrm>
              <a:off x="11" y="6334316"/>
              <a:ext cx="9142095" cy="64135"/>
            </a:xfrm>
            <a:custGeom>
              <a:avLst/>
              <a:gdLst/>
              <a:ahLst/>
              <a:cxnLst/>
              <a:rect l="l" t="t" r="r" b="b"/>
              <a:pathLst>
                <a:path w="9142095" h="64135">
                  <a:moveTo>
                    <a:pt x="914161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9141618" y="64008"/>
                  </a:lnTo>
                  <a:lnTo>
                    <a:pt x="9141618" y="0"/>
                  </a:lnTo>
                  <a:close/>
                </a:path>
              </a:pathLst>
            </a:custGeom>
            <a:solidFill>
              <a:srgbClr val="549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4F22D491-CAC8-9DBE-3275-448153733A64}"/>
              </a:ext>
            </a:extLst>
          </p:cNvPr>
          <p:cNvSpPr/>
          <p:nvPr/>
        </p:nvSpPr>
        <p:spPr>
          <a:xfrm>
            <a:off x="905743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1"/>
                </a:lnTo>
              </a:path>
            </a:pathLst>
          </a:custGeom>
          <a:ln w="63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76DEB56-66B9-EBAF-0726-ADF3B31D113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456690" marR="5080" indent="-1411605">
              <a:lnSpc>
                <a:spcPts val="8210"/>
              </a:lnSpc>
              <a:spcBef>
                <a:spcPts val="1375"/>
              </a:spcBef>
            </a:pPr>
            <a:r>
              <a:rPr spc="140" dirty="0"/>
              <a:t>Pedagogia</a:t>
            </a:r>
            <a:r>
              <a:rPr spc="10" dirty="0"/>
              <a:t> </a:t>
            </a:r>
            <a:r>
              <a:rPr spc="145" dirty="0"/>
              <a:t>delle </a:t>
            </a:r>
            <a:r>
              <a:rPr spc="-1760" dirty="0"/>
              <a:t> </a:t>
            </a:r>
            <a:r>
              <a:rPr spc="135" dirty="0"/>
              <a:t>disabilità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343876C-D20C-3074-C50E-136167228055}"/>
              </a:ext>
            </a:extLst>
          </p:cNvPr>
          <p:cNvSpPr txBox="1"/>
          <p:nvPr/>
        </p:nvSpPr>
        <p:spPr>
          <a:xfrm>
            <a:off x="2889800" y="4644709"/>
            <a:ext cx="3438525" cy="11811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146050" algn="ctr">
              <a:lnSpc>
                <a:spcPct val="130300"/>
              </a:lnSpc>
              <a:spcBef>
                <a:spcPts val="45"/>
              </a:spcBef>
            </a:pPr>
            <a:r>
              <a:rPr sz="1950" spc="254" dirty="0">
                <a:latin typeface="Calibri Light"/>
                <a:cs typeface="Calibri Light"/>
              </a:rPr>
              <a:t>L</a:t>
            </a:r>
            <a:r>
              <a:rPr sz="1950" spc="245" dirty="0">
                <a:latin typeface="Calibri Light"/>
                <a:cs typeface="Calibri Light"/>
              </a:rPr>
              <a:t>E</a:t>
            </a:r>
            <a:r>
              <a:rPr sz="1950" spc="250" dirty="0">
                <a:latin typeface="Calibri Light"/>
                <a:cs typeface="Calibri Light"/>
              </a:rPr>
              <a:t>ZI</a:t>
            </a:r>
            <a:r>
              <a:rPr sz="1950" spc="270" dirty="0">
                <a:latin typeface="Calibri Light"/>
                <a:cs typeface="Calibri Light"/>
              </a:rPr>
              <a:t>O</a:t>
            </a:r>
            <a:r>
              <a:rPr sz="1950" spc="265" dirty="0">
                <a:latin typeface="Calibri Light"/>
                <a:cs typeface="Calibri Light"/>
              </a:rPr>
              <a:t>N</a:t>
            </a:r>
            <a:r>
              <a:rPr sz="1950" spc="20" dirty="0">
                <a:latin typeface="Calibri Light"/>
                <a:cs typeface="Calibri Light"/>
              </a:rPr>
              <a:t>E</a:t>
            </a:r>
            <a:r>
              <a:rPr sz="1950" dirty="0">
                <a:latin typeface="Calibri Light"/>
                <a:cs typeface="Calibri Light"/>
              </a:rPr>
              <a:t>  </a:t>
            </a:r>
            <a:r>
              <a:rPr lang="it-IT" sz="1950" spc="25" dirty="0">
                <a:latin typeface="Calibri Light"/>
                <a:cs typeface="Calibri Light"/>
              </a:rPr>
              <a:t>6</a:t>
            </a:r>
            <a:r>
              <a:rPr sz="1950" dirty="0">
                <a:latin typeface="Calibri Light"/>
                <a:cs typeface="Calibri Light"/>
              </a:rPr>
              <a:t>  </a:t>
            </a:r>
            <a:r>
              <a:rPr sz="1950" spc="20" dirty="0">
                <a:latin typeface="Calibri Light"/>
                <a:cs typeface="Calibri Light"/>
              </a:rPr>
              <a:t>–</a:t>
            </a:r>
            <a:r>
              <a:rPr sz="1950" dirty="0">
                <a:latin typeface="Calibri Light"/>
                <a:cs typeface="Calibri Light"/>
              </a:rPr>
              <a:t> </a:t>
            </a:r>
            <a:r>
              <a:rPr sz="1950" spc="5" dirty="0">
                <a:latin typeface="Calibri Light"/>
                <a:cs typeface="Calibri Light"/>
              </a:rPr>
              <a:t> </a:t>
            </a:r>
            <a:r>
              <a:rPr lang="it-IT" sz="1950" spc="260">
                <a:latin typeface="Calibri Light"/>
                <a:cs typeface="Calibri Light"/>
              </a:rPr>
              <a:t>17</a:t>
            </a:r>
            <a:r>
              <a:rPr sz="1950" spc="15">
                <a:latin typeface="Calibri Light"/>
                <a:cs typeface="Calibri Light"/>
              </a:rPr>
              <a:t>/</a:t>
            </a:r>
            <a:r>
              <a:rPr sz="1950" spc="-204">
                <a:latin typeface="Calibri Light"/>
                <a:cs typeface="Calibri Light"/>
              </a:rPr>
              <a:t> </a:t>
            </a:r>
            <a:r>
              <a:rPr sz="1950" spc="260" dirty="0">
                <a:latin typeface="Calibri Light"/>
                <a:cs typeface="Calibri Light"/>
              </a:rPr>
              <a:t>10</a:t>
            </a:r>
            <a:r>
              <a:rPr sz="1950" spc="15" dirty="0">
                <a:latin typeface="Calibri Light"/>
                <a:cs typeface="Calibri Light"/>
              </a:rPr>
              <a:t>/</a:t>
            </a:r>
            <a:r>
              <a:rPr sz="1950" spc="-204" dirty="0">
                <a:latin typeface="Calibri Light"/>
                <a:cs typeface="Calibri Light"/>
              </a:rPr>
              <a:t> </a:t>
            </a:r>
            <a:r>
              <a:rPr sz="1950" spc="260" dirty="0">
                <a:latin typeface="Calibri Light"/>
                <a:cs typeface="Calibri Light"/>
              </a:rPr>
              <a:t>202</a:t>
            </a:r>
            <a:r>
              <a:rPr lang="it-IT" sz="1950" spc="15" dirty="0">
                <a:latin typeface="Calibri Light"/>
                <a:cs typeface="Calibri Light"/>
              </a:rPr>
              <a:t>4</a:t>
            </a:r>
            <a:r>
              <a:rPr sz="1950" spc="15" dirty="0">
                <a:latin typeface="Calibri Light"/>
                <a:cs typeface="Calibri Light"/>
              </a:rPr>
              <a:t> </a:t>
            </a:r>
            <a:r>
              <a:rPr sz="1950" spc="-204" dirty="0">
                <a:latin typeface="Calibri Light"/>
                <a:cs typeface="Calibri Light"/>
              </a:rPr>
              <a:t> </a:t>
            </a:r>
            <a:r>
              <a:rPr sz="1950" spc="254" dirty="0">
                <a:solidFill>
                  <a:srgbClr val="455F51"/>
                </a:solidFill>
                <a:latin typeface="Calibri Light"/>
                <a:cs typeface="Calibri Light"/>
              </a:rPr>
              <a:t>P</a:t>
            </a:r>
            <a:r>
              <a:rPr sz="1950" spc="240" dirty="0">
                <a:solidFill>
                  <a:srgbClr val="455F51"/>
                </a:solidFill>
                <a:latin typeface="Calibri Light"/>
                <a:cs typeface="Calibri Light"/>
              </a:rPr>
              <a:t>R</a:t>
            </a:r>
            <a:r>
              <a:rPr sz="1950" spc="270" dirty="0">
                <a:solidFill>
                  <a:srgbClr val="455F51"/>
                </a:solidFill>
                <a:latin typeface="Calibri Light"/>
                <a:cs typeface="Calibri Light"/>
              </a:rPr>
              <a:t>O</a:t>
            </a:r>
            <a:r>
              <a:rPr sz="1950" spc="55" dirty="0">
                <a:solidFill>
                  <a:srgbClr val="455F51"/>
                </a:solidFill>
                <a:latin typeface="Calibri Light"/>
                <a:cs typeface="Calibri Light"/>
              </a:rPr>
              <a:t>F</a:t>
            </a:r>
            <a:r>
              <a:rPr sz="1950" spc="10" dirty="0">
                <a:solidFill>
                  <a:srgbClr val="455F51"/>
                </a:solidFill>
                <a:latin typeface="Calibri Light"/>
                <a:cs typeface="Calibri Light"/>
              </a:rPr>
              <a:t>.</a:t>
            </a:r>
            <a:r>
              <a:rPr sz="1950" spc="-204" dirty="0">
                <a:solidFill>
                  <a:srgbClr val="455F51"/>
                </a:solidFill>
                <a:latin typeface="Calibri Light"/>
                <a:cs typeface="Calibri Light"/>
              </a:rPr>
              <a:t> </a:t>
            </a:r>
            <a:r>
              <a:rPr sz="1950" spc="260" dirty="0">
                <a:solidFill>
                  <a:srgbClr val="455F51"/>
                </a:solidFill>
                <a:latin typeface="Calibri Light"/>
                <a:cs typeface="Calibri Light"/>
              </a:rPr>
              <a:t>S</a:t>
            </a:r>
            <a:r>
              <a:rPr sz="1950" spc="250" dirty="0">
                <a:solidFill>
                  <a:srgbClr val="455F51"/>
                </a:solidFill>
                <a:latin typeface="Calibri Light"/>
                <a:cs typeface="Calibri Light"/>
              </a:rPr>
              <a:t>S</a:t>
            </a:r>
            <a:r>
              <a:rPr sz="1950" spc="25" dirty="0">
                <a:solidFill>
                  <a:srgbClr val="455F51"/>
                </a:solidFill>
                <a:latin typeface="Calibri Light"/>
                <a:cs typeface="Calibri Light"/>
              </a:rPr>
              <a:t>A</a:t>
            </a:r>
            <a:r>
              <a:rPr sz="1950" dirty="0">
                <a:solidFill>
                  <a:srgbClr val="455F51"/>
                </a:solidFill>
                <a:latin typeface="Calibri Light"/>
                <a:cs typeface="Calibri Light"/>
              </a:rPr>
              <a:t>  </a:t>
            </a:r>
            <a:r>
              <a:rPr sz="1950" spc="254" dirty="0">
                <a:solidFill>
                  <a:srgbClr val="455F51"/>
                </a:solidFill>
                <a:latin typeface="Calibri Light"/>
                <a:cs typeface="Calibri Light"/>
              </a:rPr>
              <a:t>ARIANN</a:t>
            </a:r>
            <a:r>
              <a:rPr sz="1950" spc="25" dirty="0">
                <a:solidFill>
                  <a:srgbClr val="455F51"/>
                </a:solidFill>
                <a:latin typeface="Calibri Light"/>
                <a:cs typeface="Calibri Light"/>
              </a:rPr>
              <a:t>A</a:t>
            </a:r>
            <a:r>
              <a:rPr sz="1950" dirty="0">
                <a:solidFill>
                  <a:srgbClr val="455F51"/>
                </a:solidFill>
                <a:latin typeface="Calibri Light"/>
                <a:cs typeface="Calibri Light"/>
              </a:rPr>
              <a:t> </a:t>
            </a:r>
            <a:r>
              <a:rPr sz="1950" spc="10" dirty="0">
                <a:solidFill>
                  <a:srgbClr val="455F51"/>
                </a:solidFill>
                <a:latin typeface="Calibri Light"/>
                <a:cs typeface="Calibri Light"/>
              </a:rPr>
              <a:t> </a:t>
            </a:r>
            <a:r>
              <a:rPr sz="1950" spc="105" dirty="0">
                <a:solidFill>
                  <a:srgbClr val="455F51"/>
                </a:solidFill>
                <a:latin typeface="Calibri Light"/>
                <a:cs typeface="Calibri Light"/>
              </a:rPr>
              <a:t>T</a:t>
            </a:r>
            <a:r>
              <a:rPr sz="1950" spc="260" dirty="0">
                <a:solidFill>
                  <a:srgbClr val="455F51"/>
                </a:solidFill>
                <a:latin typeface="Calibri Light"/>
                <a:cs typeface="Calibri Light"/>
              </a:rPr>
              <a:t>ADD</a:t>
            </a:r>
            <a:r>
              <a:rPr sz="1950" spc="250" dirty="0">
                <a:solidFill>
                  <a:srgbClr val="455F51"/>
                </a:solidFill>
                <a:latin typeface="Calibri Light"/>
                <a:cs typeface="Calibri Light"/>
              </a:rPr>
              <a:t>E</a:t>
            </a:r>
            <a:r>
              <a:rPr sz="1950" spc="10" dirty="0">
                <a:solidFill>
                  <a:srgbClr val="455F51"/>
                </a:solidFill>
                <a:latin typeface="Calibri Light"/>
                <a:cs typeface="Calibri Light"/>
              </a:rPr>
              <a:t>I  </a:t>
            </a:r>
            <a:r>
              <a:rPr sz="1950" spc="215" dirty="0">
                <a:solidFill>
                  <a:srgbClr val="455F51"/>
                </a:solidFill>
                <a:latin typeface="Calibri Light"/>
                <a:cs typeface="Calibri Light"/>
              </a:rPr>
              <a:t>UNIVERSITÀ</a:t>
            </a:r>
            <a:r>
              <a:rPr sz="1950" spc="434" dirty="0">
                <a:solidFill>
                  <a:srgbClr val="455F51"/>
                </a:solidFill>
                <a:latin typeface="Calibri Light"/>
                <a:cs typeface="Calibri Light"/>
              </a:rPr>
              <a:t> </a:t>
            </a:r>
            <a:r>
              <a:rPr sz="1950" spc="135" dirty="0">
                <a:solidFill>
                  <a:srgbClr val="455F51"/>
                </a:solidFill>
                <a:latin typeface="Calibri Light"/>
                <a:cs typeface="Calibri Light"/>
              </a:rPr>
              <a:t>DI</a:t>
            </a:r>
            <a:r>
              <a:rPr sz="1950" spc="440" dirty="0">
                <a:solidFill>
                  <a:srgbClr val="455F51"/>
                </a:solidFill>
                <a:latin typeface="Calibri Light"/>
                <a:cs typeface="Calibri Light"/>
              </a:rPr>
              <a:t> </a:t>
            </a:r>
            <a:r>
              <a:rPr sz="1950" spc="190" dirty="0">
                <a:solidFill>
                  <a:srgbClr val="455F51"/>
                </a:solidFill>
                <a:latin typeface="Calibri Light"/>
                <a:cs typeface="Calibri Light"/>
              </a:rPr>
              <a:t>MACERATA</a:t>
            </a:r>
            <a:endParaRPr sz="1950" dirty="0">
              <a:latin typeface="Calibri Light"/>
              <a:cs typeface="Calibri Light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7607FF2-6D01-9E29-3083-2BD1DA2107BC}"/>
              </a:ext>
            </a:extLst>
          </p:cNvPr>
          <p:cNvSpPr txBox="1"/>
          <p:nvPr/>
        </p:nvSpPr>
        <p:spPr>
          <a:xfrm>
            <a:off x="5102412" y="6778244"/>
            <a:ext cx="48895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455F51"/>
                </a:solidFill>
                <a:latin typeface="Calibri Light"/>
                <a:cs typeface="Calibri Light"/>
              </a:rPr>
              <a:t>-</a:t>
            </a:r>
            <a:endParaRPr sz="550">
              <a:latin typeface="Calibri Light"/>
              <a:cs typeface="Calibri Light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7214B5D6-696F-85B5-83DB-541C01B48FF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59" y="457200"/>
            <a:ext cx="4315968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BC2E3-0D6F-4AC9-37BF-D6D23BE73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7652600-2724-C092-DE28-B4A6317CAE4A}"/>
              </a:ext>
            </a:extLst>
          </p:cNvPr>
          <p:cNvSpPr txBox="1"/>
          <p:nvPr/>
        </p:nvSpPr>
        <p:spPr>
          <a:xfrm>
            <a:off x="754370" y="2057400"/>
            <a:ext cx="3850174" cy="1724831"/>
          </a:xfrm>
          <a:prstGeom prst="rect">
            <a:avLst/>
          </a:prstGeom>
          <a:noFill/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lang="it-IT" sz="2200" b="1" spc="-5" dirty="0">
                <a:cs typeface="Times New Roman"/>
              </a:rPr>
              <a:t>Il diritto al lavoro degli uomini con disabilità in Europa</a:t>
            </a:r>
          </a:p>
          <a:p>
            <a:pPr marL="6350">
              <a:spcBef>
                <a:spcPts val="50"/>
              </a:spcBef>
            </a:pPr>
            <a:endParaRPr lang="it-IT" sz="2200" b="1" spc="-5" dirty="0">
              <a:cs typeface="Times New Roman"/>
            </a:endParaRPr>
          </a:p>
          <a:p>
            <a:pPr marL="6350">
              <a:spcBef>
                <a:spcPts val="50"/>
              </a:spcBef>
            </a:pPr>
            <a:r>
              <a:rPr lang="it-IT" sz="2200" i="1" spc="-5" dirty="0" err="1">
                <a:cs typeface="Times New Roman"/>
              </a:rPr>
              <a:t>European</a:t>
            </a:r>
            <a:r>
              <a:rPr lang="it-IT" sz="2200" i="1" spc="-5" dirty="0">
                <a:cs typeface="Times New Roman"/>
              </a:rPr>
              <a:t> </a:t>
            </a:r>
            <a:r>
              <a:rPr lang="it-IT" sz="2200" i="1" spc="-5" dirty="0" err="1">
                <a:cs typeface="Times New Roman"/>
              </a:rPr>
              <a:t>Disability</a:t>
            </a:r>
            <a:r>
              <a:rPr lang="it-IT" sz="2200" i="1" spc="-5" dirty="0">
                <a:cs typeface="Times New Roman"/>
              </a:rPr>
              <a:t> Forum, 2023, p.37</a:t>
            </a:r>
            <a:endParaRPr sz="2200" i="1" dirty="0"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73F65D9-0C09-230D-2C4A-A1874C63A8C1}"/>
              </a:ext>
            </a:extLst>
          </p:cNvPr>
          <p:cNvSpPr txBox="1"/>
          <p:nvPr/>
        </p:nvSpPr>
        <p:spPr>
          <a:xfrm>
            <a:off x="5097209" y="899668"/>
            <a:ext cx="3923348" cy="254558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>
              <a:lnSpc>
                <a:spcPts val="955"/>
              </a:lnSpc>
              <a:spcBef>
                <a:spcPts val="48"/>
              </a:spcBef>
            </a:pPr>
            <a:r>
              <a:rPr sz="800" b="1" spc="-5" dirty="0">
                <a:solidFill>
                  <a:srgbClr val="073E60"/>
                </a:solidFill>
                <a:latin typeface="Times New Roman"/>
                <a:cs typeface="Times New Roman"/>
              </a:rPr>
              <a:t>Ricerca, </a:t>
            </a:r>
            <a:r>
              <a:rPr sz="800" b="1" dirty="0">
                <a:solidFill>
                  <a:srgbClr val="073E60"/>
                </a:solidFill>
                <a:latin typeface="Times New Roman"/>
                <a:cs typeface="Times New Roman"/>
              </a:rPr>
              <a:t>servizi, politiche</a:t>
            </a:r>
            <a:r>
              <a:rPr sz="800" b="1" spc="8" dirty="0">
                <a:solidFill>
                  <a:srgbClr val="073E60"/>
                </a:solidFill>
                <a:latin typeface="Times New Roman"/>
                <a:cs typeface="Times New Roman"/>
              </a:rPr>
              <a:t> </a:t>
            </a:r>
            <a:r>
              <a:rPr sz="800" b="1" spc="-25" dirty="0">
                <a:solidFill>
                  <a:srgbClr val="073E60"/>
                </a:solidFill>
                <a:latin typeface="Times New Roman"/>
                <a:cs typeface="Times New Roman"/>
              </a:rPr>
              <a:t>territoriali</a:t>
            </a:r>
            <a:r>
              <a:rPr sz="800" b="1" spc="-5" dirty="0">
                <a:solidFill>
                  <a:srgbClr val="073E60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073E60"/>
                </a:solidFill>
                <a:latin typeface="Times New Roman"/>
                <a:cs typeface="Times New Roman"/>
              </a:rPr>
              <a:t>pedagogiche.</a:t>
            </a:r>
            <a:r>
              <a:rPr sz="800" b="1" spc="18" dirty="0">
                <a:solidFill>
                  <a:srgbClr val="073E60"/>
                </a:solidFill>
                <a:latin typeface="Times New Roman"/>
                <a:cs typeface="Times New Roman"/>
              </a:rPr>
              <a:t> </a:t>
            </a:r>
            <a:r>
              <a:rPr sz="800" b="1" spc="-18" dirty="0">
                <a:solidFill>
                  <a:srgbClr val="073E60"/>
                </a:solidFill>
                <a:latin typeface="Times New Roman"/>
                <a:cs typeface="Times New Roman"/>
              </a:rPr>
              <a:t>Trasformative,</a:t>
            </a:r>
            <a:r>
              <a:rPr sz="800" b="1" dirty="0">
                <a:solidFill>
                  <a:srgbClr val="073E60"/>
                </a:solidFill>
                <a:latin typeface="Times New Roman"/>
                <a:cs typeface="Times New Roman"/>
              </a:rPr>
              <a:t> </a:t>
            </a:r>
            <a:r>
              <a:rPr sz="800" b="1" spc="-13" dirty="0">
                <a:solidFill>
                  <a:srgbClr val="073E60"/>
                </a:solidFill>
                <a:latin typeface="Times New Roman"/>
                <a:cs typeface="Times New Roman"/>
              </a:rPr>
              <a:t>innovative,</a:t>
            </a:r>
            <a:r>
              <a:rPr sz="800" b="1" dirty="0">
                <a:solidFill>
                  <a:srgbClr val="073E60"/>
                </a:solidFill>
                <a:latin typeface="Times New Roman"/>
                <a:cs typeface="Times New Roman"/>
              </a:rPr>
              <a:t> </a:t>
            </a:r>
            <a:r>
              <a:rPr sz="800" b="1" spc="-5" dirty="0">
                <a:solidFill>
                  <a:srgbClr val="073E60"/>
                </a:solidFill>
                <a:latin typeface="Times New Roman"/>
                <a:cs typeface="Times New Roman"/>
              </a:rPr>
              <a:t>emancipative.</a:t>
            </a:r>
            <a:endParaRPr sz="800">
              <a:latin typeface="Times New Roman"/>
              <a:cs typeface="Times New Roman"/>
            </a:endParaRPr>
          </a:p>
          <a:p>
            <a:pPr marL="6350">
              <a:lnSpc>
                <a:spcPts val="955"/>
              </a:lnSpc>
            </a:pPr>
            <a:r>
              <a:rPr sz="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Pratiche</a:t>
            </a:r>
            <a:r>
              <a:rPr sz="800" b="1" spc="-2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educative</a:t>
            </a:r>
            <a:r>
              <a:rPr sz="800" b="1" spc="-18" dirty="0">
                <a:solidFill>
                  <a:srgbClr val="C00000"/>
                </a:solidFill>
                <a:latin typeface="Times New Roman"/>
                <a:cs typeface="Times New Roman"/>
              </a:rPr>
              <a:t> transformative </a:t>
            </a:r>
            <a:r>
              <a:rPr sz="800" b="1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800" b="1" spc="-2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C00000"/>
                </a:solidFill>
                <a:latin typeface="Times New Roman"/>
                <a:cs typeface="Times New Roman"/>
              </a:rPr>
              <a:t>processi</a:t>
            </a:r>
            <a:r>
              <a:rPr sz="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C00000"/>
                </a:solidFill>
                <a:latin typeface="Times New Roman"/>
                <a:cs typeface="Times New Roman"/>
              </a:rPr>
              <a:t>emancipative</a:t>
            </a:r>
            <a:r>
              <a:rPr sz="800" b="1" spc="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114667"/>
                </a:solidFill>
                <a:latin typeface="Times New Roman"/>
                <a:cs typeface="Times New Roman"/>
              </a:rPr>
              <a:t>Siena</a:t>
            </a:r>
            <a:r>
              <a:rPr sz="800" b="1" spc="-25" dirty="0">
                <a:solidFill>
                  <a:srgbClr val="114667"/>
                </a:solidFill>
                <a:latin typeface="Times New Roman"/>
                <a:cs typeface="Times New Roman"/>
              </a:rPr>
              <a:t> </a:t>
            </a:r>
            <a:r>
              <a:rPr sz="800" b="1" spc="-28" dirty="0">
                <a:solidFill>
                  <a:srgbClr val="114667"/>
                </a:solidFill>
                <a:latin typeface="Times New Roman"/>
                <a:cs typeface="Times New Roman"/>
              </a:rPr>
              <a:t>22-</a:t>
            </a:r>
            <a:r>
              <a:rPr sz="800" b="1" dirty="0">
                <a:solidFill>
                  <a:srgbClr val="114667"/>
                </a:solidFill>
                <a:latin typeface="Times New Roman"/>
                <a:cs typeface="Times New Roman"/>
              </a:rPr>
              <a:t>23</a:t>
            </a:r>
            <a:r>
              <a:rPr sz="800" b="1" spc="-20" dirty="0">
                <a:solidFill>
                  <a:srgbClr val="114667"/>
                </a:solidFill>
                <a:latin typeface="Times New Roman"/>
                <a:cs typeface="Times New Roman"/>
              </a:rPr>
              <a:t> </a:t>
            </a:r>
            <a:r>
              <a:rPr sz="800" b="1" spc="-15" dirty="0">
                <a:solidFill>
                  <a:srgbClr val="114667"/>
                </a:solidFill>
                <a:latin typeface="Times New Roman"/>
                <a:cs typeface="Times New Roman"/>
              </a:rPr>
              <a:t>febbraio</a:t>
            </a:r>
            <a:r>
              <a:rPr sz="800" b="1" spc="-10" dirty="0">
                <a:solidFill>
                  <a:srgbClr val="114667"/>
                </a:solidFill>
                <a:latin typeface="Times New Roman"/>
                <a:cs typeface="Times New Roman"/>
              </a:rPr>
              <a:t> 2024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10" name="Immagine 9" descr="Immagine che contiene testo, schermata, mappa&#10;&#10;Descrizione generata automaticamente">
            <a:extLst>
              <a:ext uri="{FF2B5EF4-FFF2-40B4-BE49-F238E27FC236}">
                <a16:creationId xmlns:a16="http://schemas.microsoft.com/office/drawing/2014/main" id="{D2B0D403-D2D3-0A91-BC05-00284005B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30" y="866113"/>
            <a:ext cx="3923348" cy="49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8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E7C65-34E5-8F98-03C9-037D9084B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6ACCA996-0EE1-C080-9296-05F9EAA56AA9}"/>
              </a:ext>
            </a:extLst>
          </p:cNvPr>
          <p:cNvSpPr txBox="1"/>
          <p:nvPr/>
        </p:nvSpPr>
        <p:spPr>
          <a:xfrm>
            <a:off x="5097209" y="899668"/>
            <a:ext cx="3923348" cy="254558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>
              <a:lnSpc>
                <a:spcPts val="955"/>
              </a:lnSpc>
              <a:spcBef>
                <a:spcPts val="48"/>
              </a:spcBef>
            </a:pPr>
            <a:r>
              <a:rPr sz="800" b="1" spc="-5" dirty="0">
                <a:solidFill>
                  <a:srgbClr val="073E60"/>
                </a:solidFill>
                <a:latin typeface="Times New Roman"/>
                <a:cs typeface="Times New Roman"/>
              </a:rPr>
              <a:t>Ricerca, </a:t>
            </a:r>
            <a:r>
              <a:rPr sz="800" b="1" dirty="0">
                <a:solidFill>
                  <a:srgbClr val="073E60"/>
                </a:solidFill>
                <a:latin typeface="Times New Roman"/>
                <a:cs typeface="Times New Roman"/>
              </a:rPr>
              <a:t>servizi, politiche</a:t>
            </a:r>
            <a:r>
              <a:rPr sz="800" b="1" spc="8" dirty="0">
                <a:solidFill>
                  <a:srgbClr val="073E60"/>
                </a:solidFill>
                <a:latin typeface="Times New Roman"/>
                <a:cs typeface="Times New Roman"/>
              </a:rPr>
              <a:t> </a:t>
            </a:r>
            <a:r>
              <a:rPr sz="800" b="1" spc="-25" dirty="0">
                <a:solidFill>
                  <a:srgbClr val="073E60"/>
                </a:solidFill>
                <a:latin typeface="Times New Roman"/>
                <a:cs typeface="Times New Roman"/>
              </a:rPr>
              <a:t>territoriali</a:t>
            </a:r>
            <a:r>
              <a:rPr sz="800" b="1" spc="-5" dirty="0">
                <a:solidFill>
                  <a:srgbClr val="073E60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073E60"/>
                </a:solidFill>
                <a:latin typeface="Times New Roman"/>
                <a:cs typeface="Times New Roman"/>
              </a:rPr>
              <a:t>pedagogiche.</a:t>
            </a:r>
            <a:r>
              <a:rPr sz="800" b="1" spc="18" dirty="0">
                <a:solidFill>
                  <a:srgbClr val="073E60"/>
                </a:solidFill>
                <a:latin typeface="Times New Roman"/>
                <a:cs typeface="Times New Roman"/>
              </a:rPr>
              <a:t> </a:t>
            </a:r>
            <a:r>
              <a:rPr sz="800" b="1" spc="-18" dirty="0">
                <a:solidFill>
                  <a:srgbClr val="073E60"/>
                </a:solidFill>
                <a:latin typeface="Times New Roman"/>
                <a:cs typeface="Times New Roman"/>
              </a:rPr>
              <a:t>Trasformative,</a:t>
            </a:r>
            <a:r>
              <a:rPr sz="800" b="1" dirty="0">
                <a:solidFill>
                  <a:srgbClr val="073E60"/>
                </a:solidFill>
                <a:latin typeface="Times New Roman"/>
                <a:cs typeface="Times New Roman"/>
              </a:rPr>
              <a:t> </a:t>
            </a:r>
            <a:r>
              <a:rPr sz="800" b="1" spc="-13" dirty="0">
                <a:solidFill>
                  <a:srgbClr val="073E60"/>
                </a:solidFill>
                <a:latin typeface="Times New Roman"/>
                <a:cs typeface="Times New Roman"/>
              </a:rPr>
              <a:t>innovative,</a:t>
            </a:r>
            <a:r>
              <a:rPr sz="800" b="1" dirty="0">
                <a:solidFill>
                  <a:srgbClr val="073E60"/>
                </a:solidFill>
                <a:latin typeface="Times New Roman"/>
                <a:cs typeface="Times New Roman"/>
              </a:rPr>
              <a:t> </a:t>
            </a:r>
            <a:r>
              <a:rPr sz="800" b="1" spc="-5" dirty="0">
                <a:solidFill>
                  <a:srgbClr val="073E60"/>
                </a:solidFill>
                <a:latin typeface="Times New Roman"/>
                <a:cs typeface="Times New Roman"/>
              </a:rPr>
              <a:t>emancipative.</a:t>
            </a:r>
            <a:endParaRPr sz="800">
              <a:latin typeface="Times New Roman"/>
              <a:cs typeface="Times New Roman"/>
            </a:endParaRPr>
          </a:p>
          <a:p>
            <a:pPr marL="6350">
              <a:lnSpc>
                <a:spcPts val="955"/>
              </a:lnSpc>
            </a:pPr>
            <a:r>
              <a:rPr sz="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Pratiche</a:t>
            </a:r>
            <a:r>
              <a:rPr sz="800" b="1" spc="-2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educative</a:t>
            </a:r>
            <a:r>
              <a:rPr sz="800" b="1" spc="-18" dirty="0">
                <a:solidFill>
                  <a:srgbClr val="C00000"/>
                </a:solidFill>
                <a:latin typeface="Times New Roman"/>
                <a:cs typeface="Times New Roman"/>
              </a:rPr>
              <a:t> transformative </a:t>
            </a:r>
            <a:r>
              <a:rPr sz="800" b="1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800" b="1" spc="-2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C00000"/>
                </a:solidFill>
                <a:latin typeface="Times New Roman"/>
                <a:cs typeface="Times New Roman"/>
              </a:rPr>
              <a:t>processi</a:t>
            </a:r>
            <a:r>
              <a:rPr sz="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C00000"/>
                </a:solidFill>
                <a:latin typeface="Times New Roman"/>
                <a:cs typeface="Times New Roman"/>
              </a:rPr>
              <a:t>emancipative</a:t>
            </a:r>
            <a:r>
              <a:rPr sz="800" b="1" spc="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114667"/>
                </a:solidFill>
                <a:latin typeface="Times New Roman"/>
                <a:cs typeface="Times New Roman"/>
              </a:rPr>
              <a:t>Siena</a:t>
            </a:r>
            <a:r>
              <a:rPr sz="800" b="1" spc="-25" dirty="0">
                <a:solidFill>
                  <a:srgbClr val="114667"/>
                </a:solidFill>
                <a:latin typeface="Times New Roman"/>
                <a:cs typeface="Times New Roman"/>
              </a:rPr>
              <a:t> </a:t>
            </a:r>
            <a:r>
              <a:rPr sz="800" b="1" spc="-28" dirty="0">
                <a:solidFill>
                  <a:srgbClr val="114667"/>
                </a:solidFill>
                <a:latin typeface="Times New Roman"/>
                <a:cs typeface="Times New Roman"/>
              </a:rPr>
              <a:t>22-</a:t>
            </a:r>
            <a:r>
              <a:rPr sz="800" b="1" dirty="0">
                <a:solidFill>
                  <a:srgbClr val="114667"/>
                </a:solidFill>
                <a:latin typeface="Times New Roman"/>
                <a:cs typeface="Times New Roman"/>
              </a:rPr>
              <a:t>23</a:t>
            </a:r>
            <a:r>
              <a:rPr sz="800" b="1" spc="-20" dirty="0">
                <a:solidFill>
                  <a:srgbClr val="114667"/>
                </a:solidFill>
                <a:latin typeface="Times New Roman"/>
                <a:cs typeface="Times New Roman"/>
              </a:rPr>
              <a:t> </a:t>
            </a:r>
            <a:r>
              <a:rPr sz="800" b="1" spc="-15" dirty="0">
                <a:solidFill>
                  <a:srgbClr val="114667"/>
                </a:solidFill>
                <a:latin typeface="Times New Roman"/>
                <a:cs typeface="Times New Roman"/>
              </a:rPr>
              <a:t>febbraio</a:t>
            </a:r>
            <a:r>
              <a:rPr sz="800" b="1" spc="-10" dirty="0">
                <a:solidFill>
                  <a:srgbClr val="114667"/>
                </a:solidFill>
                <a:latin typeface="Times New Roman"/>
                <a:cs typeface="Times New Roman"/>
              </a:rPr>
              <a:t> 2024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11" name="Immagine 10" descr="Immagine che contiene testo, schermata, mappa&#10;&#10;Descrizione generata automaticamente">
            <a:extLst>
              <a:ext uri="{FF2B5EF4-FFF2-40B4-BE49-F238E27FC236}">
                <a16:creationId xmlns:a16="http://schemas.microsoft.com/office/drawing/2014/main" id="{FCF19DFA-D38A-00CC-BFB3-1A65DD145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09" y="896398"/>
            <a:ext cx="4046792" cy="4924425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90BEB7CF-58F5-0A7A-397E-07E1B6E0FB09}"/>
              </a:ext>
            </a:extLst>
          </p:cNvPr>
          <p:cNvSpPr txBox="1"/>
          <p:nvPr/>
        </p:nvSpPr>
        <p:spPr>
          <a:xfrm>
            <a:off x="838200" y="2057400"/>
            <a:ext cx="3850174" cy="1724831"/>
          </a:xfrm>
          <a:prstGeom prst="rect">
            <a:avLst/>
          </a:prstGeom>
          <a:noFill/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lang="it-IT" sz="2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Il diritto al lavoro delle donne con disabilità in Europa</a:t>
            </a:r>
          </a:p>
          <a:p>
            <a:pPr marL="6350">
              <a:spcBef>
                <a:spcPts val="50"/>
              </a:spcBef>
            </a:pPr>
            <a:endParaRPr lang="it-IT" sz="2200" b="1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">
              <a:spcBef>
                <a:spcPts val="50"/>
              </a:spcBef>
            </a:pPr>
            <a:r>
              <a:rPr lang="it-IT" sz="2200" i="1" spc="-5" dirty="0" err="1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it-IT"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spc="-5" dirty="0" err="1">
                <a:latin typeface="Calibri" panose="020F0502020204030204" pitchFamily="34" charset="0"/>
                <a:cs typeface="Calibri" panose="020F0502020204030204" pitchFamily="34" charset="0"/>
              </a:rPr>
              <a:t>Disability</a:t>
            </a:r>
            <a:r>
              <a:rPr lang="it-IT"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 Forum, 2023, p.36</a:t>
            </a:r>
            <a:endParaRPr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4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2483" y="650278"/>
            <a:ext cx="8857351" cy="1499995"/>
          </a:xfrm>
        </p:spPr>
        <p:txBody>
          <a:bodyPr>
            <a:normAutofit/>
          </a:bodyPr>
          <a:lstStyle/>
          <a:p>
            <a:pPr marL="0" algn="l" rtl="0"/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 contrastare questo circolo vizioso è necessario intervenire in una logica ecosistemica che lavori contemporaneamente su tre dimensioni dell’inclusione (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Ainscow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2002):</a:t>
            </a:r>
          </a:p>
        </p:txBody>
      </p:sp>
      <p:sp>
        <p:nvSpPr>
          <p:cNvPr id="3" name="Triangolo 2"/>
          <p:cNvSpPr/>
          <p:nvPr/>
        </p:nvSpPr>
        <p:spPr>
          <a:xfrm>
            <a:off x="2854975" y="2369238"/>
            <a:ext cx="3312368" cy="3384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 rot="17728804">
            <a:off x="2425664" y="3530305"/>
            <a:ext cx="1712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Politiche </a:t>
            </a:r>
          </a:p>
        </p:txBody>
      </p:sp>
      <p:sp>
        <p:nvSpPr>
          <p:cNvPr id="9" name="Segnaposto contenuto 8"/>
          <p:cNvSpPr txBox="1">
            <a:spLocks noGrp="1"/>
          </p:cNvSpPr>
          <p:nvPr>
            <p:ph idx="1"/>
          </p:nvPr>
        </p:nvSpPr>
        <p:spPr>
          <a:xfrm rot="3832343">
            <a:off x="4826015" y="3657873"/>
            <a:ext cx="19442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3200" dirty="0"/>
              <a:t>Culture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643325" y="5822969"/>
            <a:ext cx="1735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Pratiche  </a:t>
            </a:r>
          </a:p>
        </p:txBody>
      </p:sp>
    </p:spTree>
    <p:extLst>
      <p:ext uri="{BB962C8B-B14F-4D97-AF65-F5344CB8AC3E}">
        <p14:creationId xmlns:p14="http://schemas.microsoft.com/office/powerpoint/2010/main" val="387101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508D2B-6D96-AFDF-A1B0-17D62011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7926070" cy="1446550"/>
          </a:xfrm>
        </p:spPr>
        <p:txBody>
          <a:bodyPr/>
          <a:lstStyle/>
          <a:p>
            <a:pPr algn="ctr"/>
            <a:r>
              <a:rPr lang="it-IT" b="1" dirty="0"/>
              <a:t>Politiche internazionali per una educazione inclusiva</a:t>
            </a:r>
          </a:p>
        </p:txBody>
      </p:sp>
      <p:pic>
        <p:nvPicPr>
          <p:cNvPr id="3074" name="Picture 2" descr="CSM: RIPARARE IL MONDO CON L'ARTE">
            <a:extLst>
              <a:ext uri="{FF2B5EF4-FFF2-40B4-BE49-F238E27FC236}">
                <a16:creationId xmlns:a16="http://schemas.microsoft.com/office/drawing/2014/main" id="{BF3A4794-EBC9-D4BF-FEBF-776C54904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667000"/>
            <a:ext cx="279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0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5D1139-1977-5B16-A83D-152AC694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1107996"/>
          </a:xfrm>
        </p:spPr>
        <p:txBody>
          <a:bodyPr/>
          <a:lstStyle/>
          <a:p>
            <a:r>
              <a:rPr lang="it-IT" sz="3600" dirty="0"/>
              <a:t>Evoluzione delle politiche internazionali per l’educazione inclusiva 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97E6EF45-3515-E48B-C265-9ACC7E08E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672679"/>
              </p:ext>
            </p:extLst>
          </p:nvPr>
        </p:nvGraphicFramePr>
        <p:xfrm>
          <a:off x="685799" y="1143000"/>
          <a:ext cx="769747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e 4">
            <a:extLst>
              <a:ext uri="{FF2B5EF4-FFF2-40B4-BE49-F238E27FC236}">
                <a16:creationId xmlns:a16="http://schemas.microsoft.com/office/drawing/2014/main" id="{554FD151-650A-7508-D734-70FA040579A6}"/>
              </a:ext>
            </a:extLst>
          </p:cNvPr>
          <p:cNvSpPr/>
          <p:nvPr/>
        </p:nvSpPr>
        <p:spPr>
          <a:xfrm>
            <a:off x="3124200" y="3600233"/>
            <a:ext cx="457200" cy="45917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F7A48C-B910-D090-BCED-736BE25EBD10}"/>
              </a:ext>
            </a:extLst>
          </p:cNvPr>
          <p:cNvSpPr txBox="1"/>
          <p:nvPr/>
        </p:nvSpPr>
        <p:spPr>
          <a:xfrm>
            <a:off x="6324600" y="1204556"/>
            <a:ext cx="2590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err="1">
                <a:effectLst/>
                <a:latin typeface="+mj-lt"/>
                <a:ea typeface="Aptos" panose="020B0004020202020204" pitchFamily="34" charset="0"/>
              </a:rPr>
              <a:t>Transforming</a:t>
            </a:r>
            <a:r>
              <a:rPr lang="it-IT" sz="1600" b="1" i="1" dirty="0">
                <a:effectLst/>
                <a:latin typeface="+mj-lt"/>
                <a:ea typeface="Aptos" panose="020B0004020202020204" pitchFamily="34" charset="0"/>
              </a:rPr>
              <a:t> </a:t>
            </a:r>
            <a:r>
              <a:rPr lang="it-IT" sz="1600" b="1" i="1" dirty="0" err="1">
                <a:effectLst/>
                <a:latin typeface="+mj-lt"/>
                <a:ea typeface="Aptos" panose="020B0004020202020204" pitchFamily="34" charset="0"/>
              </a:rPr>
              <a:t>our</a:t>
            </a:r>
            <a:r>
              <a:rPr lang="it-IT" sz="1600" b="1" i="1" dirty="0">
                <a:effectLst/>
                <a:latin typeface="+mj-lt"/>
                <a:ea typeface="Aptos" panose="020B0004020202020204" pitchFamily="34" charset="0"/>
              </a:rPr>
              <a:t> World. The 2030 Agenda for </a:t>
            </a:r>
            <a:r>
              <a:rPr lang="it-IT" sz="1600" b="1" i="1" dirty="0" err="1">
                <a:effectLst/>
                <a:latin typeface="+mj-lt"/>
                <a:ea typeface="Aptos" panose="020B0004020202020204" pitchFamily="34" charset="0"/>
              </a:rPr>
              <a:t>Sustainable</a:t>
            </a:r>
            <a:r>
              <a:rPr lang="it-IT" sz="1600" b="1" i="1" dirty="0">
                <a:effectLst/>
                <a:latin typeface="+mj-lt"/>
                <a:ea typeface="Aptos" panose="020B0004020202020204" pitchFamily="34" charset="0"/>
              </a:rPr>
              <a:t> Development</a:t>
            </a:r>
            <a:br>
              <a:rPr lang="it-IT" sz="1800" dirty="0">
                <a:effectLst/>
                <a:latin typeface="+mj-lt"/>
                <a:ea typeface="Aptos" panose="020B0004020202020204" pitchFamily="34" charset="0"/>
              </a:rPr>
            </a:br>
            <a:r>
              <a:rPr lang="it-IT" sz="1400" dirty="0">
                <a:effectLst/>
                <a:latin typeface="+mj-lt"/>
                <a:ea typeface="Aptos" panose="020B0004020202020204" pitchFamily="34" charset="0"/>
              </a:rPr>
              <a:t>(ONU, 2015)</a:t>
            </a:r>
            <a:r>
              <a:rPr lang="it-IT" sz="1400" baseline="30000" dirty="0">
                <a:effectLst/>
                <a:latin typeface="+mj-lt"/>
                <a:ea typeface="Aptos" panose="020B0004020202020204" pitchFamily="34" charset="0"/>
              </a:rPr>
              <a:t> </a:t>
            </a:r>
            <a:endParaRPr lang="it-IT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60E93D-B777-8774-D25B-5AC2B96696E1}"/>
              </a:ext>
            </a:extLst>
          </p:cNvPr>
          <p:cNvSpPr txBox="1"/>
          <p:nvPr/>
        </p:nvSpPr>
        <p:spPr>
          <a:xfrm>
            <a:off x="5334000" y="3201719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Political</a:t>
            </a:r>
            <a:r>
              <a:rPr lang="it-IT" sz="16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it-IT" sz="1600" b="1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Declaration</a:t>
            </a:r>
            <a:r>
              <a:rPr lang="it-IT" sz="16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and Madrid International Plan of Action on </a:t>
            </a:r>
            <a:r>
              <a:rPr lang="it-IT" sz="1600" b="1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Ageing</a:t>
            </a:r>
            <a:r>
              <a:rPr lang="it-IT" sz="1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(UNESCO, 2002</a:t>
            </a:r>
            <a:r>
              <a:rPr lang="it-IT" sz="1600" dirty="0"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it-IT" sz="160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A610A59-E409-CDBC-B963-9B718D6FDEEB}"/>
              </a:ext>
            </a:extLst>
          </p:cNvPr>
          <p:cNvSpPr/>
          <p:nvPr/>
        </p:nvSpPr>
        <p:spPr>
          <a:xfrm>
            <a:off x="5534866" y="2582464"/>
            <a:ext cx="560365" cy="53640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66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86EC5E-046A-9411-49A5-6A28C336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30" y="224909"/>
            <a:ext cx="7622540" cy="984885"/>
          </a:xfrm>
        </p:spPr>
        <p:txBody>
          <a:bodyPr/>
          <a:lstStyle/>
          <a:p>
            <a:r>
              <a:rPr lang="it-IT" sz="3200" b="1" i="1" dirty="0"/>
              <a:t>L’Universal </a:t>
            </a:r>
            <a:r>
              <a:rPr lang="it-IT" sz="3200" b="1" i="1" dirty="0" err="1"/>
              <a:t>Declaration</a:t>
            </a:r>
            <a:r>
              <a:rPr lang="it-IT" sz="3200" b="1" i="1" dirty="0"/>
              <a:t> of Human </a:t>
            </a:r>
            <a:r>
              <a:rPr lang="it-IT" sz="3200" b="1" i="1" dirty="0" err="1"/>
              <a:t>Rights</a:t>
            </a:r>
            <a:r>
              <a:rPr lang="it-IT" sz="3200" b="1" i="1" dirty="0"/>
              <a:t> </a:t>
            </a:r>
            <a:r>
              <a:rPr lang="it-IT" sz="3200" b="1" dirty="0"/>
              <a:t>(ONU, 1948)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8A68FA-F78B-F219-8BD6-3C813B70D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164" y="1524000"/>
            <a:ext cx="7551417" cy="4616648"/>
          </a:xfrm>
        </p:spPr>
        <p:txBody>
          <a:bodyPr/>
          <a:lstStyle/>
          <a:p>
            <a:r>
              <a:rPr lang="it-IT" dirty="0"/>
              <a:t>Vengono affermati i diritti umani e le libertà fondamentali di ogni uomo che devono essere garantiti da tutte le Nazioni e ad ogni costo. </a:t>
            </a:r>
          </a:p>
          <a:p>
            <a:endParaRPr lang="it-IT" dirty="0"/>
          </a:p>
          <a:p>
            <a:r>
              <a:rPr lang="it-IT" dirty="0"/>
              <a:t>Composta da 30 articoli. </a:t>
            </a:r>
          </a:p>
          <a:p>
            <a:r>
              <a:rPr lang="it-IT" dirty="0"/>
              <a:t>Il </a:t>
            </a:r>
            <a:r>
              <a:rPr lang="it-IT" dirty="0" err="1"/>
              <a:t>num</a:t>
            </a:r>
            <a:r>
              <a:rPr lang="it-IT" dirty="0"/>
              <a:t>. 26 afferma il diritto all'istruzione per ogni individuo e delinea alcune caratteristiche fondamentali dell’istruzione universale: </a:t>
            </a:r>
          </a:p>
          <a:p>
            <a:endParaRPr lang="it-IT" dirty="0"/>
          </a:p>
          <a:p>
            <a:pPr marL="457200" indent="-457200">
              <a:buAutoNum type="arabicParenR"/>
            </a:pPr>
            <a:r>
              <a:rPr lang="it-IT" dirty="0"/>
              <a:t>deve essere gratuita, almeno nei gradi fondamentali, ed obbligatoria fino ai gradi elementari; </a:t>
            </a:r>
          </a:p>
          <a:p>
            <a:pPr marL="457200" indent="-457200">
              <a:buAutoNum type="arabicParenR"/>
            </a:pPr>
            <a:r>
              <a:rPr lang="it-IT" dirty="0"/>
              <a:t>deve essere finalizzata al pieno sviluppo della personalità umana e al rafforzamento del rispetto dei diritti umani e delle libertà fondamentali;</a:t>
            </a:r>
          </a:p>
          <a:p>
            <a:pPr marL="457200" indent="-457200">
              <a:buAutoNum type="arabicParenR"/>
            </a:pPr>
            <a:r>
              <a:rPr lang="it-IT" dirty="0"/>
              <a:t>deve garantire la promozione della comprensione, della tolleranza e dell’amicizia tra tutte le nazioni, i gruppi razziali o religiosi e favorire le attività delle Nazioni Unite per il mantenimento della pace </a:t>
            </a:r>
          </a:p>
        </p:txBody>
      </p:sp>
    </p:spTree>
    <p:extLst>
      <p:ext uri="{BB962C8B-B14F-4D97-AF65-F5344CB8AC3E}">
        <p14:creationId xmlns:p14="http://schemas.microsoft.com/office/powerpoint/2010/main" val="88755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2C7524-240B-858C-F6A0-F11EF1B9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984885"/>
          </a:xfrm>
        </p:spPr>
        <p:txBody>
          <a:bodyPr/>
          <a:lstStyle/>
          <a:p>
            <a:r>
              <a:rPr lang="it-IT" sz="3200" b="1" i="1" dirty="0"/>
              <a:t>World </a:t>
            </a:r>
            <a:r>
              <a:rPr lang="it-IT" sz="3200" b="1" i="1" dirty="0" err="1"/>
              <a:t>Declaration</a:t>
            </a:r>
            <a:r>
              <a:rPr lang="it-IT" sz="3200" b="1" i="1" dirty="0"/>
              <a:t> on </a:t>
            </a:r>
            <a:r>
              <a:rPr lang="it-IT" sz="3200" b="1" i="1" dirty="0" err="1"/>
              <a:t>Education</a:t>
            </a:r>
            <a:r>
              <a:rPr lang="it-IT" sz="3200" b="1" i="1" dirty="0"/>
              <a:t> for </a:t>
            </a:r>
            <a:r>
              <a:rPr lang="it-IT" sz="3200" b="1" i="1" dirty="0" err="1"/>
              <a:t>All</a:t>
            </a:r>
            <a:r>
              <a:rPr lang="it-IT" sz="3200" b="1" i="1" dirty="0"/>
              <a:t> </a:t>
            </a:r>
            <a:r>
              <a:rPr lang="it-IT" sz="3200" dirty="0"/>
              <a:t>(UNESCO, 1990)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2F5746-DEDA-8458-090C-0F3080E43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24000"/>
            <a:ext cx="8229599" cy="4616648"/>
          </a:xfrm>
        </p:spPr>
        <p:txBody>
          <a:bodyPr/>
          <a:lstStyle/>
          <a:p>
            <a:pPr algn="just"/>
            <a:r>
              <a:rPr lang="it-IT" dirty="0"/>
              <a:t>Definisce i principi fondamentali dell’Educazione per tutti, ponendo attenzione alla condizione delle persone con disabilità.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Obiettivi : </a:t>
            </a:r>
          </a:p>
          <a:p>
            <a:pPr marL="457200" indent="-457200" algn="l">
              <a:buAutoNum type="arabicParenR"/>
            </a:pPr>
            <a:r>
              <a:rPr lang="it-IT" dirty="0"/>
              <a:t>accesso equo e universale all'istruzione - con riferimento all'ampliamento dell'offerta di istruzione di base - nonché alla garanzia di un accesso equo all'istruzione rimuovendo le barriere e le disparità basate sul genere, sulle abilità e su altri fattori; </a:t>
            </a:r>
          </a:p>
          <a:p>
            <a:pPr marL="457200" indent="-457200" algn="l">
              <a:buAutoNum type="arabicParenR"/>
            </a:pPr>
            <a:endParaRPr lang="it-IT" dirty="0"/>
          </a:p>
          <a:p>
            <a:pPr marL="457200" indent="-457200" algn="l">
              <a:buAutoNum type="arabicParenR"/>
            </a:pPr>
            <a:r>
              <a:rPr lang="it-IT" dirty="0"/>
              <a:t>focus sull'apprendimento e sull'istruzione di qualità - con riferimento al miglioramento dei sistemi educativi - ponendo l'accento sulle acquisizioni e sui risultati effettivi dell'apprendimento, sull'apprendimento permanente, sulla diversità degli studenti in termini di bisogni e potenzialità, sull'adozione di molteplici strumenti e canali di informazione, comunicazione e azione sociale, partecipazione e impegno; </a:t>
            </a:r>
          </a:p>
        </p:txBody>
      </p:sp>
    </p:spTree>
    <p:extLst>
      <p:ext uri="{BB962C8B-B14F-4D97-AF65-F5344CB8AC3E}">
        <p14:creationId xmlns:p14="http://schemas.microsoft.com/office/powerpoint/2010/main" val="71740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0C0696-83DE-57AA-A9C4-25B41B56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984885"/>
          </a:xfrm>
        </p:spPr>
        <p:txBody>
          <a:bodyPr/>
          <a:lstStyle/>
          <a:p>
            <a:r>
              <a:rPr lang="it-IT" sz="3200" b="1" i="1" dirty="0"/>
              <a:t>World </a:t>
            </a:r>
            <a:r>
              <a:rPr lang="it-IT" sz="3200" b="1" i="1" dirty="0" err="1"/>
              <a:t>Declaration</a:t>
            </a:r>
            <a:r>
              <a:rPr lang="it-IT" sz="3200" b="1" i="1" dirty="0"/>
              <a:t> on </a:t>
            </a:r>
            <a:r>
              <a:rPr lang="it-IT" sz="3200" b="1" i="1" dirty="0" err="1"/>
              <a:t>Education</a:t>
            </a:r>
            <a:r>
              <a:rPr lang="it-IT" sz="3200" b="1" i="1" dirty="0"/>
              <a:t> for </a:t>
            </a:r>
            <a:r>
              <a:rPr lang="it-IT" sz="3200" b="1" i="1" dirty="0" err="1"/>
              <a:t>All</a:t>
            </a:r>
            <a:r>
              <a:rPr lang="it-IT" sz="3200" b="1" i="1" dirty="0"/>
              <a:t> </a:t>
            </a:r>
            <a:r>
              <a:rPr lang="it-IT" sz="3200" dirty="0"/>
              <a:t>(UNESCO, 1990)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25D9CB-B4DB-D6C8-6503-2E4BBD9AB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291" y="1674876"/>
            <a:ext cx="7551417" cy="1538883"/>
          </a:xfrm>
        </p:spPr>
        <p:txBody>
          <a:bodyPr/>
          <a:lstStyle/>
          <a:p>
            <a:pPr algn="l"/>
            <a:r>
              <a:rPr lang="it-IT" dirty="0"/>
              <a:t>3) miglioramento dell’ambiente e creazione di contesti positivi per        sostenere la crescita globale e il benessere degli studenti; 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4) partnership con le famiglie e gli stakeholder del mondo dell’istruzione formale e informale.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A36140-A8EB-B640-A7B7-96E822603AF5}"/>
              </a:ext>
            </a:extLst>
          </p:cNvPr>
          <p:cNvSpPr txBox="1"/>
          <p:nvPr/>
        </p:nvSpPr>
        <p:spPr>
          <a:xfrm>
            <a:off x="1597894" y="345212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Tale Dichiarazione attenzionò per prima i bisogni speciali degli alunni con disabilità. </a:t>
            </a:r>
          </a:p>
        </p:txBody>
      </p:sp>
      <p:sp>
        <p:nvSpPr>
          <p:cNvPr id="7" name="Suono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475E0F2D-360E-DFCF-1998-752BF81915CC}"/>
              </a:ext>
            </a:extLst>
          </p:cNvPr>
          <p:cNvSpPr/>
          <p:nvPr/>
        </p:nvSpPr>
        <p:spPr>
          <a:xfrm>
            <a:off x="609600" y="3489468"/>
            <a:ext cx="914400" cy="886331"/>
          </a:xfrm>
          <a:prstGeom prst="actionButtonSou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ecagono 7">
            <a:extLst>
              <a:ext uri="{FF2B5EF4-FFF2-40B4-BE49-F238E27FC236}">
                <a16:creationId xmlns:a16="http://schemas.microsoft.com/office/drawing/2014/main" id="{F6D7B704-0AF1-FD7D-A000-2C5D97731B8F}"/>
              </a:ext>
            </a:extLst>
          </p:cNvPr>
          <p:cNvSpPr/>
          <p:nvPr/>
        </p:nvSpPr>
        <p:spPr>
          <a:xfrm>
            <a:off x="6227954" y="3237155"/>
            <a:ext cx="1676400" cy="1447800"/>
          </a:xfrm>
          <a:prstGeom prst="decago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ART. 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EFF8E0-A86F-1BAC-2EBB-B43936B399FD}"/>
              </a:ext>
            </a:extLst>
          </p:cNvPr>
          <p:cNvSpPr txBox="1"/>
          <p:nvPr/>
        </p:nvSpPr>
        <p:spPr>
          <a:xfrm>
            <a:off x="457199" y="494556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bisogni di apprendimento delle persone con disabilità richiedono ai governi la necessità di adottare misure atte a garantire, ad ogni categoria di persone con disabilità, parità di accesso all’istruzione in quanto parte integrante del sistema educativo</a:t>
            </a:r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6FBD1173-D77E-3B2F-3BE9-431EBB77FE7D}"/>
              </a:ext>
            </a:extLst>
          </p:cNvPr>
          <p:cNvSpPr/>
          <p:nvPr/>
        </p:nvSpPr>
        <p:spPr>
          <a:xfrm>
            <a:off x="2438400" y="4140613"/>
            <a:ext cx="3124200" cy="235186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CC5236D0-0A12-21C2-D210-1AB4CBD3551B}"/>
              </a:ext>
            </a:extLst>
          </p:cNvPr>
          <p:cNvSpPr/>
          <p:nvPr/>
        </p:nvSpPr>
        <p:spPr>
          <a:xfrm rot="8778460">
            <a:off x="5831501" y="4605684"/>
            <a:ext cx="676787" cy="205334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80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2D8E23-80B2-96C5-6DC9-54D3F397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984885"/>
          </a:xfrm>
        </p:spPr>
        <p:txBody>
          <a:bodyPr/>
          <a:lstStyle/>
          <a:p>
            <a:r>
              <a:rPr lang="it-IT" sz="3200" b="1" i="1" dirty="0"/>
              <a:t>Salamanca Statement and Framework for Action on Special </a:t>
            </a:r>
            <a:r>
              <a:rPr lang="it-IT" sz="3200" b="1" i="1" dirty="0" err="1"/>
              <a:t>Needs</a:t>
            </a:r>
            <a:r>
              <a:rPr lang="it-IT" sz="3200" b="1" i="1" dirty="0"/>
              <a:t> </a:t>
            </a:r>
            <a:r>
              <a:rPr lang="it-IT" sz="3200" b="1" i="1" dirty="0" err="1"/>
              <a:t>Education</a:t>
            </a:r>
            <a:r>
              <a:rPr lang="it-IT" sz="3200" b="1" i="1" dirty="0"/>
              <a:t> </a:t>
            </a:r>
            <a:r>
              <a:rPr lang="it-IT" sz="2000" dirty="0"/>
              <a:t>(UNESCO, 1994)</a:t>
            </a:r>
            <a:endParaRPr lang="it-IT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841C7A-D014-C5DB-A82C-66C012AEB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16" y="1787947"/>
            <a:ext cx="7551417" cy="1846659"/>
          </a:xfrm>
        </p:spPr>
        <p:txBody>
          <a:bodyPr/>
          <a:lstStyle/>
          <a:p>
            <a:r>
              <a:rPr lang="it-IT" dirty="0"/>
              <a:t>La </a:t>
            </a:r>
            <a:r>
              <a:rPr lang="it-IT" b="1" dirty="0"/>
              <a:t>Dichiarazione di Salamanca </a:t>
            </a:r>
            <a:r>
              <a:rPr lang="it-IT" dirty="0"/>
              <a:t>viene considerata uno dei documenti fondativi dell’educazione inclusiva poiché ufficializzò il termine inclusione in riferimento ad un’idea di educazione rivolta a tutti, ovvero capace di accogliere qualsiasi forma di disabilità, che sia essa determinata da condizioni di svantaggio psico-fisico, culturale, linguistico, di genere o socio-economico. </a:t>
            </a: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62E6C633-4007-2F95-F625-0FAB4AC228C7}"/>
              </a:ext>
            </a:extLst>
          </p:cNvPr>
          <p:cNvSpPr txBox="1">
            <a:spLocks/>
          </p:cNvSpPr>
          <p:nvPr/>
        </p:nvSpPr>
        <p:spPr>
          <a:xfrm>
            <a:off x="831852" y="4138439"/>
            <a:ext cx="7551417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/>
              <a:t>Il </a:t>
            </a:r>
            <a:r>
              <a:rPr lang="it-IT" b="1" i="1" kern="0" dirty="0"/>
              <a:t>Framework for Action on Special </a:t>
            </a:r>
            <a:r>
              <a:rPr lang="it-IT" b="1" i="1" kern="0" dirty="0" err="1"/>
              <a:t>Needs</a:t>
            </a:r>
            <a:r>
              <a:rPr lang="it-IT" b="1" i="1" kern="0" dirty="0"/>
              <a:t> </a:t>
            </a:r>
            <a:r>
              <a:rPr lang="it-IT" b="1" i="1" kern="0" dirty="0" err="1"/>
              <a:t>Education</a:t>
            </a:r>
            <a:r>
              <a:rPr lang="it-IT" b="1" i="1" kern="0" dirty="0"/>
              <a:t> </a:t>
            </a:r>
            <a:r>
              <a:rPr lang="it-IT" kern="0" dirty="0"/>
              <a:t>che ne è scaturito costituisce, insieme alla Dichiarazione stessa, una visione globale e un quadro operativo che sono serviti per la delineazione del costrutto di educazione inclusiva e per la definizione di politiche educative internazionali ed universalmente applicabili</a:t>
            </a:r>
          </a:p>
        </p:txBody>
      </p:sp>
    </p:spTree>
    <p:extLst>
      <p:ext uri="{BB962C8B-B14F-4D97-AF65-F5344CB8AC3E}">
        <p14:creationId xmlns:p14="http://schemas.microsoft.com/office/powerpoint/2010/main" val="2495619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23442-BAE3-EB02-5295-70AC6CF7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2" y="325058"/>
            <a:ext cx="7622540" cy="984885"/>
          </a:xfrm>
        </p:spPr>
        <p:txBody>
          <a:bodyPr/>
          <a:lstStyle/>
          <a:p>
            <a:r>
              <a:rPr kumimoji="0" lang="it-IT" sz="3200" b="1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Salamanca Statement and Framework for Action on Special </a:t>
            </a:r>
            <a:r>
              <a:rPr kumimoji="0" lang="it-IT" sz="3200" b="1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Needs</a:t>
            </a:r>
            <a:r>
              <a:rPr kumimoji="0" lang="it-IT" sz="3200" b="1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it-IT" sz="3200" b="1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Education</a:t>
            </a:r>
            <a:r>
              <a:rPr kumimoji="0" lang="it-IT" sz="3200" b="1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(UNESCO, 1994)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21BCD7-9B7E-D1FD-7CDF-57D33038F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268" y="3064234"/>
            <a:ext cx="7551417" cy="3077766"/>
          </a:xfrm>
        </p:spPr>
        <p:txBody>
          <a:bodyPr/>
          <a:lstStyle/>
          <a:p>
            <a:pPr marL="457200" indent="-457200" algn="l">
              <a:buFont typeface="+mj-lt"/>
              <a:buAutoNum type="alphaLcParenR"/>
            </a:pPr>
            <a:r>
              <a:rPr lang="it-IT" dirty="0"/>
              <a:t>ogni bambino ha un diritto fondamentale all'istruzione e deve avere l'opportunità di raggiungere e mantenere un livello accettabile di apprendimento;</a:t>
            </a:r>
          </a:p>
          <a:p>
            <a:pPr marL="457200" indent="-457200" algn="l">
              <a:buFont typeface="+mj-lt"/>
              <a:buAutoNum type="alphaLcParenR"/>
            </a:pPr>
            <a:endParaRPr lang="it-IT" dirty="0"/>
          </a:p>
          <a:p>
            <a:pPr marL="457200" indent="-457200" algn="l">
              <a:buFont typeface="+mj-lt"/>
              <a:buAutoNum type="alphaLcParenR"/>
            </a:pPr>
            <a:r>
              <a:rPr lang="it-IT" dirty="0"/>
              <a:t>ogni bambino/a ha caratteristiche, interessi, abilità e bisogni di apprendimento unici; </a:t>
            </a:r>
          </a:p>
          <a:p>
            <a:pPr marL="457200" indent="-457200" algn="l">
              <a:buFont typeface="+mj-lt"/>
              <a:buAutoNum type="alphaLcParenR"/>
            </a:pPr>
            <a:endParaRPr lang="it-IT" dirty="0"/>
          </a:p>
          <a:p>
            <a:pPr marL="457200" indent="-457200" algn="l">
              <a:buFont typeface="+mj-lt"/>
              <a:buAutoNum type="alphaLcParenR"/>
            </a:pPr>
            <a:r>
              <a:rPr lang="it-IT" dirty="0"/>
              <a:t>i sistemi e i programmi educativi dovrebbero essere progettati per tenere conto dell'ampia diversità delle caratteristiche e bisogni di ciascuno/a; </a:t>
            </a:r>
          </a:p>
        </p:txBody>
      </p:sp>
      <p:sp>
        <p:nvSpPr>
          <p:cNvPr id="6" name="Ettagono 5">
            <a:extLst>
              <a:ext uri="{FF2B5EF4-FFF2-40B4-BE49-F238E27FC236}">
                <a16:creationId xmlns:a16="http://schemas.microsoft.com/office/drawing/2014/main" id="{BFB6A4C7-9CD9-CF4D-5E35-D3F97A0AAE2A}"/>
              </a:ext>
            </a:extLst>
          </p:cNvPr>
          <p:cNvSpPr/>
          <p:nvPr/>
        </p:nvSpPr>
        <p:spPr>
          <a:xfrm>
            <a:off x="759739" y="1524000"/>
            <a:ext cx="1371600" cy="1295400"/>
          </a:xfrm>
          <a:prstGeom prst="heptago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ART. 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32ED3B-9BCF-CD0B-18F3-6FA47A35C956}"/>
              </a:ext>
            </a:extLst>
          </p:cNvPr>
          <p:cNvSpPr txBox="1"/>
          <p:nvPr/>
        </p:nvSpPr>
        <p:spPr>
          <a:xfrm>
            <a:off x="2362200" y="1710035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Sancisce che: </a:t>
            </a:r>
          </a:p>
        </p:txBody>
      </p:sp>
    </p:spTree>
    <p:extLst>
      <p:ext uri="{BB962C8B-B14F-4D97-AF65-F5344CB8AC3E}">
        <p14:creationId xmlns:p14="http://schemas.microsoft.com/office/powerpoint/2010/main" val="349028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90B8CA-8717-F746-98A3-69DAA4E6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Poverty in Education - MPI 2019">
            <a:extLst>
              <a:ext uri="{FF2B5EF4-FFF2-40B4-BE49-F238E27FC236}">
                <a16:creationId xmlns:a16="http://schemas.microsoft.com/office/drawing/2014/main" id="{31A48B43-2DB7-2748-A6D5-8784D6E105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2" y="1602666"/>
            <a:ext cx="7620000" cy="43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7D95D4-9C3A-F54F-A512-409249E519B4}"/>
              </a:ext>
            </a:extLst>
          </p:cNvPr>
          <p:cNvSpPr txBox="1"/>
          <p:nvPr/>
        </p:nvSpPr>
        <p:spPr>
          <a:xfrm>
            <a:off x="638431" y="766805"/>
            <a:ext cx="7619999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it-IT" sz="3300" b="1" dirty="0" err="1">
                <a:latin typeface="+mj-lt"/>
                <a:ea typeface="+mj-ea"/>
                <a:cs typeface="+mj-cs"/>
              </a:rPr>
              <a:t>Poverty</a:t>
            </a:r>
            <a:r>
              <a:rPr lang="it-IT" sz="3300" b="1" dirty="0">
                <a:latin typeface="+mj-lt"/>
                <a:ea typeface="+mj-ea"/>
                <a:cs typeface="+mj-cs"/>
              </a:rPr>
              <a:t> in </a:t>
            </a:r>
            <a:r>
              <a:rPr lang="it-IT" sz="3300" b="1" dirty="0" err="1">
                <a:latin typeface="+mj-lt"/>
                <a:ea typeface="+mj-ea"/>
                <a:cs typeface="+mj-cs"/>
              </a:rPr>
              <a:t>Education</a:t>
            </a:r>
            <a:r>
              <a:rPr lang="it-IT" sz="3300" b="1" dirty="0">
                <a:latin typeface="+mj-lt"/>
                <a:ea typeface="+mj-ea"/>
                <a:cs typeface="+mj-cs"/>
              </a:rPr>
              <a:t> – MPI 2019</a:t>
            </a:r>
          </a:p>
        </p:txBody>
      </p:sp>
    </p:spTree>
    <p:extLst>
      <p:ext uri="{BB962C8B-B14F-4D97-AF65-F5344CB8AC3E}">
        <p14:creationId xmlns:p14="http://schemas.microsoft.com/office/powerpoint/2010/main" val="298491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840B1C-F8E0-05B7-7AE6-D550D4E36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4140" y="2502862"/>
            <a:ext cx="7052308" cy="3693319"/>
          </a:xfrm>
        </p:spPr>
        <p:txBody>
          <a:bodyPr/>
          <a:lstStyle/>
          <a:p>
            <a:pPr algn="l"/>
            <a:r>
              <a:rPr lang="it-IT" dirty="0"/>
              <a:t>coloro che hanno bisogni educativi speciali devono avere accesso a scuole regolari, che dovrebbero accoglierli all'interno di una pedagogia centrata sul bambino/a ed in grado di soddisfare questi bisogni; 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le scuole regolari, con questo orientamento inclusivo, sono lo </a:t>
            </a:r>
            <a:r>
              <a:rPr lang="it-IT" b="1" dirty="0"/>
              <a:t>strumento più efficace per combattere gli atteggiamenti discriminatori</a:t>
            </a:r>
            <a:r>
              <a:rPr lang="it-IT" dirty="0"/>
              <a:t>, creare comunità accoglienti, </a:t>
            </a:r>
            <a:r>
              <a:rPr lang="it-IT" b="1" dirty="0"/>
              <a:t>costruire una società inclusiva</a:t>
            </a:r>
            <a:r>
              <a:rPr lang="it-IT" dirty="0"/>
              <a:t> e raggiungere l’istruzione per tutti; inoltre, forniscono un’istruzione efficace alla maggior parte dei/delle bambini/e e migliorano l’efficienza e, in ultima analisi, il rapporto costo-efficacia dell’intero sistema educativo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BFECA6-D0D8-0BC3-8EED-D2354FA55767}"/>
              </a:ext>
            </a:extLst>
          </p:cNvPr>
          <p:cNvSpPr txBox="1"/>
          <p:nvPr/>
        </p:nvSpPr>
        <p:spPr>
          <a:xfrm>
            <a:off x="777552" y="2508479"/>
            <a:ext cx="4555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d) </a:t>
            </a:r>
          </a:p>
          <a:p>
            <a:br>
              <a:rPr lang="it-IT" sz="2000" dirty="0"/>
            </a:br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e)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3C9C419-A3E7-87CD-6F79-77569996E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304800"/>
            <a:ext cx="7622540" cy="984885"/>
          </a:xfrm>
        </p:spPr>
        <p:txBody>
          <a:bodyPr/>
          <a:lstStyle/>
          <a:p>
            <a:r>
              <a:rPr kumimoji="0" lang="it-IT" sz="3200" b="1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Salamanca Statement and Framework for Action on Special </a:t>
            </a:r>
            <a:r>
              <a:rPr kumimoji="0" lang="it-IT" sz="3200" b="1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Needs</a:t>
            </a:r>
            <a:r>
              <a:rPr kumimoji="0" lang="it-IT" sz="3200" b="1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it-IT" sz="3200" b="1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Education</a:t>
            </a:r>
            <a:r>
              <a:rPr kumimoji="0" lang="it-IT" sz="3200" b="1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(UNESCO, 1994)</a:t>
            </a:r>
            <a:endParaRPr lang="it-IT" dirty="0"/>
          </a:p>
        </p:txBody>
      </p:sp>
      <p:sp>
        <p:nvSpPr>
          <p:cNvPr id="7" name="Ettagono 6">
            <a:extLst>
              <a:ext uri="{FF2B5EF4-FFF2-40B4-BE49-F238E27FC236}">
                <a16:creationId xmlns:a16="http://schemas.microsoft.com/office/drawing/2014/main" id="{4F285FF2-1B5A-0933-AFF5-E85E541C4B79}"/>
              </a:ext>
            </a:extLst>
          </p:cNvPr>
          <p:cNvSpPr/>
          <p:nvPr/>
        </p:nvSpPr>
        <p:spPr>
          <a:xfrm>
            <a:off x="705948" y="1373243"/>
            <a:ext cx="1091292" cy="984885"/>
          </a:xfrm>
          <a:prstGeom prst="heptago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ART. 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4A576AD-C8AC-2920-820E-081361C3EF38}"/>
              </a:ext>
            </a:extLst>
          </p:cNvPr>
          <p:cNvSpPr txBox="1"/>
          <p:nvPr/>
        </p:nvSpPr>
        <p:spPr>
          <a:xfrm>
            <a:off x="1752600" y="1526941"/>
            <a:ext cx="114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Continua..</a:t>
            </a:r>
          </a:p>
        </p:txBody>
      </p:sp>
    </p:spTree>
    <p:extLst>
      <p:ext uri="{BB962C8B-B14F-4D97-AF65-F5344CB8AC3E}">
        <p14:creationId xmlns:p14="http://schemas.microsoft.com/office/powerpoint/2010/main" val="1037079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D44DA6-DF52-FD77-C101-11433849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553998"/>
          </a:xfrm>
        </p:spPr>
        <p:txBody>
          <a:bodyPr/>
          <a:lstStyle/>
          <a:p>
            <a:r>
              <a:rPr lang="it-IT" sz="3600" b="1" i="1" dirty="0"/>
              <a:t>Millennium </a:t>
            </a:r>
            <a:r>
              <a:rPr lang="it-IT" sz="3600" b="1" i="1" dirty="0" err="1"/>
              <a:t>Declaration</a:t>
            </a:r>
            <a:r>
              <a:rPr lang="it-IT" sz="3600" b="1" i="1" dirty="0"/>
              <a:t> </a:t>
            </a:r>
            <a:r>
              <a:rPr lang="it-IT" sz="2800" dirty="0"/>
              <a:t>(ONU, 2000)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FF8632-4BC5-E547-679C-B4FCEE6F3D8D}"/>
              </a:ext>
            </a:extLst>
          </p:cNvPr>
          <p:cNvSpPr txBox="1"/>
          <p:nvPr/>
        </p:nvSpPr>
        <p:spPr>
          <a:xfrm>
            <a:off x="2362200" y="4844939"/>
            <a:ext cx="632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Realizzazione di un’istruzione primaria universale</a:t>
            </a:r>
          </a:p>
        </p:txBody>
      </p:sp>
      <p:sp>
        <p:nvSpPr>
          <p:cNvPr id="6" name="Ettagono 5">
            <a:extLst>
              <a:ext uri="{FF2B5EF4-FFF2-40B4-BE49-F238E27FC236}">
                <a16:creationId xmlns:a16="http://schemas.microsoft.com/office/drawing/2014/main" id="{3FE92535-D671-20CF-3274-FD78CA2A26CD}"/>
              </a:ext>
            </a:extLst>
          </p:cNvPr>
          <p:cNvSpPr/>
          <p:nvPr/>
        </p:nvSpPr>
        <p:spPr>
          <a:xfrm>
            <a:off x="727365" y="4437136"/>
            <a:ext cx="1398271" cy="1277273"/>
          </a:xfrm>
          <a:prstGeom prst="heptago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MDG 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740003-453B-9EB8-296A-3389FABABD7A}"/>
              </a:ext>
            </a:extLst>
          </p:cNvPr>
          <p:cNvSpPr txBox="1"/>
          <p:nvPr/>
        </p:nvSpPr>
        <p:spPr>
          <a:xfrm>
            <a:off x="990600" y="1418105"/>
            <a:ext cx="6756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Millennium </a:t>
            </a:r>
            <a:r>
              <a:rPr lang="it-IT" sz="2400" dirty="0" err="1"/>
              <a:t>Declaration</a:t>
            </a:r>
            <a:r>
              <a:rPr lang="it-IT" sz="2400" dirty="0"/>
              <a:t> aveva come macro obiettivo quello di fare ciò che è necessario per costruire un mondo più sicuro, prospero ed quo per tutti. </a:t>
            </a:r>
          </a:p>
          <a:p>
            <a:r>
              <a:rPr lang="it-IT" sz="2400" dirty="0"/>
              <a:t>Essa constava di 8 obiettivi (MDG) cruciali da raggiungere entro il 2015 </a:t>
            </a:r>
          </a:p>
        </p:txBody>
      </p:sp>
    </p:spTree>
    <p:extLst>
      <p:ext uri="{BB962C8B-B14F-4D97-AF65-F5344CB8AC3E}">
        <p14:creationId xmlns:p14="http://schemas.microsoft.com/office/powerpoint/2010/main" val="1589162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08E15F-0115-62D2-DEF4-C6E697BC6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729" y="1135339"/>
            <a:ext cx="7551417" cy="923330"/>
          </a:xfrm>
        </p:spPr>
        <p:txBody>
          <a:bodyPr/>
          <a:lstStyle/>
          <a:p>
            <a:r>
              <a:rPr lang="it-IT" dirty="0">
                <a:latin typeface="+mn-lt"/>
              </a:rPr>
              <a:t>Movimento internazionale il cui scopo era ridurre l’analfabetismo e rendere universale l’educazione per tutti e tutte, contribuendo in tal modo al perseguimento del secondo obiettivo di sviluppo del Millennio.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39F876F-7902-2581-86EB-693E5FD8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553998"/>
          </a:xfrm>
        </p:spPr>
        <p:txBody>
          <a:bodyPr/>
          <a:lstStyle/>
          <a:p>
            <a:r>
              <a:rPr lang="it-IT" sz="3600" b="1" i="1" dirty="0" err="1"/>
              <a:t>Education</a:t>
            </a:r>
            <a:r>
              <a:rPr lang="it-IT" sz="3600" b="1" i="1" dirty="0"/>
              <a:t> for </a:t>
            </a:r>
            <a:r>
              <a:rPr lang="it-IT" sz="3600" b="1" i="1" dirty="0" err="1"/>
              <a:t>All</a:t>
            </a:r>
            <a:r>
              <a:rPr lang="it-IT" sz="3600" b="1" i="1" dirty="0"/>
              <a:t> </a:t>
            </a:r>
            <a:r>
              <a:rPr lang="it-IT" sz="2800" dirty="0"/>
              <a:t>(UNESCO, 2012)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4F08EF-C4F7-D9CE-4341-1F5716EFF11F}"/>
              </a:ext>
            </a:extLst>
          </p:cNvPr>
          <p:cNvSpPr txBox="1"/>
          <p:nvPr/>
        </p:nvSpPr>
        <p:spPr>
          <a:xfrm>
            <a:off x="520063" y="2667000"/>
            <a:ext cx="81038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/>
            <a:r>
              <a:rPr lang="it-IT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Frutto delle linee guida redatte dal Movimento è stata l’Agenda con sei obiettivi da conseguire entro il 2015: </a:t>
            </a:r>
          </a:p>
          <a:p>
            <a:pPr indent="180340"/>
            <a:endParaRPr lang="it-IT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it-IT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Espandere e migliorare la cura e l’istruzione di tutti i bambini e le bambine, in particolare di quelli più svantaggiati e vulnerabili;  </a:t>
            </a:r>
          </a:p>
          <a:p>
            <a:pPr marL="342900" lvl="0" indent="-342900">
              <a:buFont typeface="+mj-lt"/>
              <a:buAutoNum type="arabicParenR"/>
            </a:pPr>
            <a:endParaRPr lang="it-IT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it-IT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Assicurare l’accesso all’istruzione primaria universale obbligatoria, gratuita e di buona qualità per tutti i bambini e bambine, in particolare per coloro i quali vivono in condizioni difficili o appartengono a minoranze etniche; </a:t>
            </a:r>
          </a:p>
        </p:txBody>
      </p:sp>
    </p:spTree>
    <p:extLst>
      <p:ext uri="{BB962C8B-B14F-4D97-AF65-F5344CB8AC3E}">
        <p14:creationId xmlns:p14="http://schemas.microsoft.com/office/powerpoint/2010/main" val="319608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D025A9-0786-2820-AC4D-800C8A361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2183" y="1516637"/>
            <a:ext cx="7551417" cy="4719241"/>
          </a:xfrm>
        </p:spPr>
        <p:txBody>
          <a:bodyPr/>
          <a:lstStyle/>
          <a:p>
            <a:pPr lvl="0" algn="just"/>
            <a:r>
              <a:rPr lang="it-IT" sz="2000" kern="1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Assicurare che i bisogni educativi di tutti i giovani e gli adulti siano soddisfatti attraverso un accesso equo a programmi di istruzione e formazione, lungo tutto l’arco della vita; </a:t>
            </a:r>
          </a:p>
          <a:p>
            <a:pPr lvl="0" algn="just"/>
            <a:endParaRPr lang="it-IT" kern="100" dirty="0"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it-IT" sz="2000" kern="1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Raggiungere un aumento del 50% nell’alfabetizzazione degli adulti, specialmente delle donne, e un accesso equo all’istruzione primaria e alla formazione continua; </a:t>
            </a:r>
          </a:p>
          <a:p>
            <a:pPr lvl="0" algn="just"/>
            <a:endParaRPr lang="it-IT" sz="2000" kern="100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it-IT" sz="2000" kern="1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Eliminare le disparità di genere nell’istruzione primaria e secondaria entro il 2005 ed arrivare alla piena parità di genere nel settore educativo nel 2015; </a:t>
            </a:r>
          </a:p>
          <a:p>
            <a:pPr lvl="0" algn="just">
              <a:spcAft>
                <a:spcPts val="800"/>
              </a:spcAft>
            </a:pPr>
            <a:endParaRPr lang="it-IT" sz="2000" kern="100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800"/>
              </a:spcAft>
            </a:pPr>
            <a:r>
              <a:rPr lang="it-IT" sz="2000" kern="1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Migliorare tutti gli aspetti della qualità dell’istruzione ed assicurare a tutti l’eccellenza, specialmente nel leggere, scrivere, contare e in altre attività essenziali per vivere.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F97E19-F80A-2DAD-763E-159979864D29}"/>
              </a:ext>
            </a:extLst>
          </p:cNvPr>
          <p:cNvSpPr txBox="1"/>
          <p:nvPr/>
        </p:nvSpPr>
        <p:spPr>
          <a:xfrm>
            <a:off x="322583" y="1516637"/>
            <a:ext cx="584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3) </a:t>
            </a:r>
          </a:p>
          <a:p>
            <a:endParaRPr lang="it-IT" sz="2000" dirty="0"/>
          </a:p>
          <a:p>
            <a:br>
              <a:rPr lang="it-IT" sz="2000" dirty="0"/>
            </a:br>
            <a:endParaRPr lang="it-IT" sz="2000" dirty="0"/>
          </a:p>
          <a:p>
            <a:r>
              <a:rPr lang="it-IT" sz="2000" dirty="0"/>
              <a:t>4) </a:t>
            </a:r>
          </a:p>
          <a:p>
            <a:br>
              <a:rPr lang="it-IT" sz="2000" dirty="0"/>
            </a:br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5) 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6</a:t>
            </a:r>
            <a:r>
              <a:rPr lang="it-IT" dirty="0"/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75398B-1D10-A130-6964-341335868A74}"/>
              </a:ext>
            </a:extLst>
          </p:cNvPr>
          <p:cNvSpPr txBox="1"/>
          <p:nvPr/>
        </p:nvSpPr>
        <p:spPr>
          <a:xfrm>
            <a:off x="906783" y="298956"/>
            <a:ext cx="6090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3600" b="1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Education</a:t>
            </a:r>
            <a:r>
              <a:rPr kumimoji="0" lang="it-IT" sz="3600" b="1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for </a:t>
            </a:r>
            <a:r>
              <a:rPr kumimoji="0" lang="it-IT" sz="3600" b="1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All</a:t>
            </a:r>
            <a:r>
              <a:rPr kumimoji="0" lang="it-IT" sz="3600" b="1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(UNESCO, 2012)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5509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8DA21B-BBCD-4B42-68CD-FD1256033F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6291" y="1674876"/>
            <a:ext cx="75514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/>
                <a:ea typeface="Aptos" panose="020B0004020202020204" pitchFamily="34" charset="0"/>
              </a:rPr>
              <a:t>La </a:t>
            </a:r>
            <a:r>
              <a:rPr lang="it-IT" sz="2400" i="1" dirty="0">
                <a:effectLst/>
                <a:ea typeface="Aptos" panose="020B0004020202020204" pitchFamily="34" charset="0"/>
              </a:rPr>
              <a:t>Millennium </a:t>
            </a:r>
            <a:r>
              <a:rPr lang="it-IT" sz="2400" i="1" dirty="0" err="1">
                <a:effectLst/>
                <a:ea typeface="Aptos" panose="020B0004020202020204" pitchFamily="34" charset="0"/>
              </a:rPr>
              <a:t>Declaration</a:t>
            </a:r>
            <a:r>
              <a:rPr lang="it-IT" sz="2400" dirty="0">
                <a:effectLst/>
                <a:ea typeface="Aptos" panose="020B0004020202020204" pitchFamily="34" charset="0"/>
              </a:rPr>
              <a:t> e il movimento dell’</a:t>
            </a:r>
            <a:r>
              <a:rPr lang="it-IT" sz="2400" i="1" dirty="0" err="1">
                <a:effectLst/>
                <a:ea typeface="Aptos" panose="020B0004020202020204" pitchFamily="34" charset="0"/>
              </a:rPr>
              <a:t>Education</a:t>
            </a:r>
            <a:r>
              <a:rPr lang="it-IT" sz="2400" i="1" dirty="0">
                <a:effectLst/>
                <a:ea typeface="Aptos" panose="020B0004020202020204" pitchFamily="34" charset="0"/>
              </a:rPr>
              <a:t> for </a:t>
            </a:r>
            <a:r>
              <a:rPr lang="it-IT" sz="2400" i="1" dirty="0" err="1">
                <a:effectLst/>
                <a:ea typeface="Aptos" panose="020B0004020202020204" pitchFamily="34" charset="0"/>
              </a:rPr>
              <a:t>All</a:t>
            </a:r>
            <a:r>
              <a:rPr lang="it-IT" sz="2400" dirty="0">
                <a:effectLst/>
                <a:ea typeface="Aptos" panose="020B0004020202020204" pitchFamily="34" charset="0"/>
              </a:rPr>
              <a:t>, perseguendo l’accesso equo e universale all’istruzione, hanno riconosciuto anch’essi in modo innovativo la diversità degli/delle studenti/studentesse in termini di caratteristiche, interessi, abilità e bisogni di apprendimento. Soprattutto, hanno invitato gli Stati a pensare ad un’educazione inclusiva da costruire sull’idea che la diversità sia una caratteristica universale e non soltanto dei/delle bambini/e con bisogni educativi speciali</a:t>
            </a:r>
            <a:r>
              <a:rPr lang="it-IT" sz="2000" dirty="0">
                <a:effectLst/>
                <a:ea typeface="Aptos" panose="020B0004020202020204" pitchFamily="34" charset="0"/>
              </a:rPr>
              <a:t>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89320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696E9-0F0A-4551-92BA-A4D87B8B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2" y="320673"/>
            <a:ext cx="8443914" cy="1325563"/>
          </a:xfrm>
        </p:spPr>
        <p:txBody>
          <a:bodyPr>
            <a:noAutofit/>
          </a:bodyPr>
          <a:lstStyle/>
          <a:p>
            <a:pPr algn="l"/>
            <a:r>
              <a:rPr lang="it-IT" sz="3200" b="1" i="1" dirty="0" err="1">
                <a:latin typeface="+mj-lt"/>
              </a:rPr>
              <a:t>Transforming</a:t>
            </a:r>
            <a:r>
              <a:rPr lang="it-IT" sz="3200" b="1" i="1" dirty="0">
                <a:latin typeface="+mj-lt"/>
              </a:rPr>
              <a:t> </a:t>
            </a:r>
            <a:r>
              <a:rPr lang="it-IT" sz="3200" b="1" i="1" dirty="0" err="1">
                <a:latin typeface="+mj-lt"/>
              </a:rPr>
              <a:t>our</a:t>
            </a:r>
            <a:r>
              <a:rPr lang="it-IT" sz="3200" b="1" i="1" dirty="0">
                <a:latin typeface="+mj-lt"/>
              </a:rPr>
              <a:t> world. The 2030 Agenda for </a:t>
            </a:r>
            <a:r>
              <a:rPr lang="it-IT" sz="3200" b="1" i="1" dirty="0" err="1">
                <a:latin typeface="+mj-lt"/>
              </a:rPr>
              <a:t>Sustainable</a:t>
            </a:r>
            <a:r>
              <a:rPr lang="it-IT" sz="3200" b="1" i="1" dirty="0">
                <a:latin typeface="+mj-lt"/>
              </a:rPr>
              <a:t> Development </a:t>
            </a:r>
            <a:r>
              <a:rPr lang="it-IT" sz="3200" dirty="0">
                <a:latin typeface="+mj-lt"/>
              </a:rPr>
              <a:t>(ONU, 2015)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2EC8880-B4BA-4980-B336-E21C6376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2" descr="Risultati immagini per immagine dei 17 sustainable development goals">
            <a:extLst>
              <a:ext uri="{FF2B5EF4-FFF2-40B4-BE49-F238E27FC236}">
                <a16:creationId xmlns:a16="http://schemas.microsoft.com/office/drawing/2014/main" id="{A9AE4507-AE94-4961-89F9-3F980C3F64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2091531"/>
            <a:ext cx="77438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C17A0C-C483-E599-B304-0F028A5D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68" y="685800"/>
            <a:ext cx="7622540" cy="723275"/>
          </a:xfrm>
        </p:spPr>
        <p:txBody>
          <a:bodyPr/>
          <a:lstStyle/>
          <a:p>
            <a:r>
              <a:rPr lang="it-IT" b="1" dirty="0"/>
              <a:t>SDG 4 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C9F91867-742B-FB97-6950-373B8A41F6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5168" y="1440451"/>
            <a:ext cx="7551417" cy="124739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algn="just">
              <a:lnSpc>
                <a:spcPct val="90300"/>
              </a:lnSpc>
              <a:spcBef>
                <a:spcPts val="655"/>
              </a:spcBef>
            </a:pPr>
            <a:r>
              <a:rPr sz="2800" spc="-10" dirty="0">
                <a:latin typeface="Calibri"/>
                <a:cs typeface="Calibri"/>
              </a:rPr>
              <a:t>“Ensure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inclusive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equitable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07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quality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education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promote </a:t>
            </a:r>
            <a:r>
              <a:rPr sz="2800" spc="-10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lifelong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learning</a:t>
            </a:r>
            <a:r>
              <a:rPr sz="2800" spc="108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opportunities 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95" dirty="0">
                <a:solidFill>
                  <a:srgbClr val="FF0000"/>
                </a:solidFill>
                <a:latin typeface="Calibri"/>
                <a:cs typeface="Calibri"/>
              </a:rPr>
              <a:t>all</a:t>
            </a:r>
            <a:r>
              <a:rPr sz="2800" spc="-95" dirty="0">
                <a:latin typeface="Calibri"/>
                <a:cs typeface="Calibri"/>
              </a:rPr>
              <a:t>”.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AE15C5-0421-50AE-B7C0-C09631B46EB0}"/>
              </a:ext>
            </a:extLst>
          </p:cNvPr>
          <p:cNvSpPr txBox="1"/>
          <p:nvPr/>
        </p:nvSpPr>
        <p:spPr>
          <a:xfrm>
            <a:off x="725168" y="2778067"/>
            <a:ext cx="1685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SDG 8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FD7652-C412-1193-A10B-66FD306EB255}"/>
              </a:ext>
            </a:extLst>
          </p:cNvPr>
          <p:cNvSpPr txBox="1"/>
          <p:nvPr/>
        </p:nvSpPr>
        <p:spPr>
          <a:xfrm>
            <a:off x="595032" y="3886200"/>
            <a:ext cx="809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pc="-10" dirty="0">
                <a:latin typeface="Calibri"/>
                <a:cs typeface="Calibri"/>
              </a:rPr>
              <a:t>“ </a:t>
            </a:r>
            <a:r>
              <a:rPr lang="it-IT" sz="2800" dirty="0" err="1"/>
              <a:t>Promote</a:t>
            </a:r>
            <a:r>
              <a:rPr lang="it-IT" sz="2800" dirty="0"/>
              <a:t> </a:t>
            </a:r>
            <a:r>
              <a:rPr lang="it-IT" sz="2800" dirty="0">
                <a:solidFill>
                  <a:srgbClr val="FF0000"/>
                </a:solidFill>
              </a:rPr>
              <a:t>inclusive and </a:t>
            </a:r>
            <a:r>
              <a:rPr lang="it-IT" sz="2800" dirty="0" err="1">
                <a:solidFill>
                  <a:srgbClr val="FF0000"/>
                </a:solidFill>
              </a:rPr>
              <a:t>sustainable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/>
              <a:t>economic</a:t>
            </a:r>
            <a:r>
              <a:rPr lang="it-IT" sz="2800" dirty="0"/>
              <a:t> </a:t>
            </a:r>
            <a:r>
              <a:rPr lang="it-IT" sz="2800" dirty="0" err="1"/>
              <a:t>growth</a:t>
            </a:r>
            <a:r>
              <a:rPr lang="it-IT" sz="2800" dirty="0"/>
              <a:t>, </a:t>
            </a:r>
            <a:r>
              <a:rPr lang="it-IT" sz="2800" dirty="0" err="1"/>
              <a:t>employment</a:t>
            </a:r>
            <a:r>
              <a:rPr lang="it-IT" sz="2800" dirty="0"/>
              <a:t> and </a:t>
            </a:r>
            <a:r>
              <a:rPr lang="it-IT" sz="2800" dirty="0" err="1">
                <a:solidFill>
                  <a:srgbClr val="FF0000"/>
                </a:solidFill>
              </a:rPr>
              <a:t>decent</a:t>
            </a:r>
            <a:r>
              <a:rPr lang="it-IT" sz="2800" dirty="0"/>
              <a:t> work for </a:t>
            </a:r>
            <a:r>
              <a:rPr lang="it-IT" sz="2800" dirty="0" err="1"/>
              <a:t>all</a:t>
            </a:r>
            <a:r>
              <a:rPr lang="it-IT" sz="2800" dirty="0"/>
              <a:t>. </a:t>
            </a:r>
            <a:r>
              <a:rPr lang="it-IT" sz="2800" dirty="0" err="1"/>
              <a:t>Sustained</a:t>
            </a:r>
            <a:r>
              <a:rPr lang="it-IT" sz="2800" dirty="0"/>
              <a:t> and inclusive </a:t>
            </a:r>
            <a:r>
              <a:rPr lang="it-IT" sz="2800" dirty="0" err="1"/>
              <a:t>economic</a:t>
            </a:r>
            <a:r>
              <a:rPr lang="it-IT" sz="2800" dirty="0"/>
              <a:t> </a:t>
            </a:r>
            <a:r>
              <a:rPr lang="it-IT" sz="2800" dirty="0" err="1"/>
              <a:t>growth</a:t>
            </a:r>
            <a:r>
              <a:rPr lang="it-IT" sz="2800" dirty="0"/>
              <a:t> can drive progress, create </a:t>
            </a:r>
            <a:r>
              <a:rPr lang="it-IT" sz="2800" dirty="0" err="1"/>
              <a:t>decent</a:t>
            </a:r>
            <a:r>
              <a:rPr lang="it-IT" sz="2800" dirty="0"/>
              <a:t> jobs for </a:t>
            </a:r>
            <a:r>
              <a:rPr lang="it-IT" sz="2800" dirty="0" err="1"/>
              <a:t>all</a:t>
            </a:r>
            <a:r>
              <a:rPr lang="it-IT" sz="2800" dirty="0"/>
              <a:t> and </a:t>
            </a:r>
            <a:r>
              <a:rPr lang="it-IT" sz="2800" dirty="0" err="1"/>
              <a:t>improve</a:t>
            </a:r>
            <a:r>
              <a:rPr lang="it-IT" sz="2800" dirty="0"/>
              <a:t> living standards</a:t>
            </a:r>
            <a:r>
              <a:rPr lang="it-IT" sz="2800" spc="-95" dirty="0">
                <a:latin typeface="Calibri"/>
                <a:cs typeface="Calibri"/>
              </a:rPr>
              <a:t>”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31709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ttagono 3">
            <a:extLst>
              <a:ext uri="{FF2B5EF4-FFF2-40B4-BE49-F238E27FC236}">
                <a16:creationId xmlns:a16="http://schemas.microsoft.com/office/drawing/2014/main" id="{F6460968-6221-A54D-8B68-37B7A3D00170}"/>
              </a:ext>
            </a:extLst>
          </p:cNvPr>
          <p:cNvSpPr/>
          <p:nvPr/>
        </p:nvSpPr>
        <p:spPr>
          <a:xfrm>
            <a:off x="685800" y="243007"/>
            <a:ext cx="1676400" cy="1524000"/>
          </a:xfrm>
          <a:prstGeom prst="heptago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SDG </a:t>
            </a:r>
          </a:p>
          <a:p>
            <a:pPr algn="ctr"/>
            <a:r>
              <a:rPr lang="it-IT" sz="2400" dirty="0"/>
              <a:t>4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DD72C4-01E6-FE0F-0DC0-D63E007FD549}"/>
              </a:ext>
            </a:extLst>
          </p:cNvPr>
          <p:cNvSpPr txBox="1"/>
          <p:nvPr/>
        </p:nvSpPr>
        <p:spPr>
          <a:xfrm>
            <a:off x="2667000" y="511048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Tra i 10 traguardi dell’SDG 4 ne troviamo due particolarmente significativi: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A148FD-55CE-75A4-DEE9-B767B7F1EDCD}"/>
              </a:ext>
            </a:extLst>
          </p:cNvPr>
          <p:cNvSpPr txBox="1"/>
          <p:nvPr/>
        </p:nvSpPr>
        <p:spPr>
          <a:xfrm>
            <a:off x="304800" y="2206192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it-IT" sz="2400" dirty="0"/>
              <a:t> </a:t>
            </a:r>
            <a:r>
              <a:rPr lang="it-IT" sz="2400" b="1" dirty="0"/>
              <a:t>eliminare le disparità di genere </a:t>
            </a:r>
            <a:r>
              <a:rPr lang="it-IT" sz="2400" dirty="0"/>
              <a:t>nell’istruzione e garantire un </a:t>
            </a:r>
            <a:r>
              <a:rPr lang="it-IT" sz="2400" b="1" dirty="0"/>
              <a:t>accesso equo a tutti i livelli di istruzione e formazione professionale</a:t>
            </a:r>
            <a:r>
              <a:rPr lang="it-IT" sz="2400" dirty="0"/>
              <a:t> delle categorie protette, tra cui le persone con disabilità, le popolazioni indigene ed i/le bambini/e in situazioni di vulnerabilità;</a:t>
            </a:r>
          </a:p>
          <a:p>
            <a:pPr marL="342900" indent="-342900">
              <a:buAutoNum type="alphaUcParenR"/>
            </a:pPr>
            <a:endParaRPr lang="it-IT" sz="2400" dirty="0"/>
          </a:p>
          <a:p>
            <a:pPr marL="342900" indent="-342900">
              <a:buAutoNum type="alphaUcParenR"/>
            </a:pPr>
            <a:r>
              <a:rPr lang="it-IT" sz="2400" dirty="0"/>
              <a:t> costruire e potenziare le strutture dell’istruzione per renderle sensibili ai bisogni dell’infanzia, alla disabilità e alla parità di genere e predisporre ambienti dedicati all’apprendimento che siano sicuri, non violenti e inclusivi per tutti/e. </a:t>
            </a:r>
          </a:p>
        </p:txBody>
      </p:sp>
    </p:spTree>
    <p:extLst>
      <p:ext uri="{BB962C8B-B14F-4D97-AF65-F5344CB8AC3E}">
        <p14:creationId xmlns:p14="http://schemas.microsoft.com/office/powerpoint/2010/main" val="1964625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BDA665-45F8-4A29-A45D-F3552AA2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32" name="Picture 8" descr="isultati immagini per immagine equality and equ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4" y="1066800"/>
            <a:ext cx="8074636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2709A-C54E-9917-66A3-39274C3F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1231106"/>
          </a:xfrm>
        </p:spPr>
        <p:txBody>
          <a:bodyPr/>
          <a:lstStyle/>
          <a:p>
            <a:r>
              <a:rPr lang="it-IT" sz="4000" b="1" i="1" dirty="0"/>
              <a:t>Convention on the </a:t>
            </a:r>
            <a:r>
              <a:rPr lang="it-IT" sz="4000" b="1" i="1" dirty="0" err="1"/>
              <a:t>rights</a:t>
            </a:r>
            <a:r>
              <a:rPr lang="it-IT" sz="4000" b="1" i="1" dirty="0"/>
              <a:t> of </a:t>
            </a:r>
            <a:r>
              <a:rPr lang="it-IT" sz="4000" b="1" i="1" dirty="0" err="1"/>
              <a:t>persons</a:t>
            </a:r>
            <a:r>
              <a:rPr lang="it-IT" sz="4000" b="1" i="1" dirty="0"/>
              <a:t> with </a:t>
            </a:r>
            <a:r>
              <a:rPr lang="it-IT" sz="4000" b="1" i="1" dirty="0" err="1"/>
              <a:t>disabilities</a:t>
            </a:r>
            <a:r>
              <a:rPr lang="it-IT" sz="4000" b="1" i="1" dirty="0"/>
              <a:t> </a:t>
            </a:r>
            <a:r>
              <a:rPr lang="it-IT" sz="3600" dirty="0"/>
              <a:t>(ONU, 2006)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2BB4FC-FC63-BBC1-C28C-314F1257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2050059"/>
            <a:ext cx="7551417" cy="615553"/>
          </a:xfrm>
        </p:spPr>
        <p:txBody>
          <a:bodyPr/>
          <a:lstStyle/>
          <a:p>
            <a:r>
              <a:rPr lang="it-IT" dirty="0"/>
              <a:t>Il contrasto alle discriminazioni è al centro delle finalità con cui l’ONU ha redatto la Convenzione sui diritti delle persone con disabilità.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EE7928-A6A1-8DD3-91FE-FB0E4D19D7F4}"/>
              </a:ext>
            </a:extLst>
          </p:cNvPr>
          <p:cNvSpPr txBox="1"/>
          <p:nvPr/>
        </p:nvSpPr>
        <p:spPr>
          <a:xfrm>
            <a:off x="796291" y="3244132"/>
            <a:ext cx="72809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effectLst/>
                <a:ea typeface="Aptos" panose="020B0004020202020204" pitchFamily="34" charset="0"/>
              </a:rPr>
              <a:t>Il riferimento specifico all’accesso all’istruzione, come diritto umano fondamentale per le persone con disabilità, è presente all’Articolo 24, che illustra i principi e gli obblighi che gli Stati Firmatari devono assolvere per garantire la presenza di un’istruzione inclusiva.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7003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11CCA7-71B2-2344-BCFB-5D32B616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povertà educativa: indicatori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DA60A0-7E4F-C343-A52F-551344CD1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317708"/>
            <a:ext cx="7886700" cy="4351338"/>
          </a:xfrm>
        </p:spPr>
        <p:txBody>
          <a:bodyPr>
            <a:normAutofit/>
          </a:bodyPr>
          <a:lstStyle/>
          <a:p>
            <a:r>
              <a:rPr lang="it-IT" sz="2800" b="1" dirty="0"/>
              <a:t>Anni di scuola</a:t>
            </a:r>
            <a:r>
              <a:rPr lang="it-IT" sz="2800" dirty="0"/>
              <a:t>: Nessun membro della famiglia di età pari o superiore a 10 anni ha completato sei anni di scuola.</a:t>
            </a:r>
          </a:p>
          <a:p>
            <a:endParaRPr lang="it-IT" sz="2800" dirty="0"/>
          </a:p>
          <a:p>
            <a:r>
              <a:rPr lang="it-IT" sz="2800" b="1" dirty="0"/>
              <a:t>Frequenza scolastica</a:t>
            </a:r>
            <a:r>
              <a:rPr lang="it-IT" sz="2800" dirty="0"/>
              <a:t>: Qualsiasi bambino in età scolare non frequenta la scuola fino all'età in cui completerebbe la classe 8°.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09E01A-C256-584D-B4A0-D2094A2B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13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2873C1-CF7E-7643-D753-47ADBD1B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723275"/>
          </a:xfrm>
        </p:spPr>
        <p:txBody>
          <a:bodyPr/>
          <a:lstStyle/>
          <a:p>
            <a:r>
              <a:rPr lang="it-IT" dirty="0"/>
              <a:t>Art.24 Convenzione Onu (2006)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1514A9-C4FC-0727-3BA2-135B794CF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729" y="1219200"/>
            <a:ext cx="7551417" cy="4805418"/>
          </a:xfrm>
        </p:spPr>
        <p:txBody>
          <a:bodyPr/>
          <a:lstStyle/>
          <a:p>
            <a:pPr marL="0" algn="l" rtl="0"/>
            <a:r>
              <a:rPr lang="it-IT" sz="1800" dirty="0"/>
              <a:t>A) Le persone con disabilità non siano escluse dal sistema educativo generale sulla base della disabilità e i bambini con disabilità non siano esclusi dall'istruzione primaria gratuita e obbligatoria o dall'istruzione secondaria sulla base della disabilità</a:t>
            </a:r>
          </a:p>
          <a:p>
            <a:pPr marL="0" algn="l" rtl="0"/>
            <a:endParaRPr lang="it-IT" sz="1800" spc="-5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0" algn="l" rtl="0"/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B) le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persone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con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disabilità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possano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accedere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ad</a:t>
            </a:r>
            <a:r>
              <a:rPr lang="it-IT"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un’istruzione </a:t>
            </a:r>
            <a:r>
              <a:rPr lang="it-IT" sz="18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primaria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inclusiva,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lang="it-IT"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qualità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lang="it-IT"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5" dirty="0">
                <a:solidFill>
                  <a:srgbClr val="404040"/>
                </a:solidFill>
                <a:latin typeface="Calibri"/>
                <a:cs typeface="Calibri"/>
              </a:rPr>
              <a:t>gratuita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lang="it-IT"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ad</a:t>
            </a:r>
            <a:r>
              <a:rPr lang="it-IT"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un’istruzione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secondaria su base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di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eguaglianza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con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gli altri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all’interno delle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comunità</a:t>
            </a:r>
            <a:r>
              <a:rPr lang="it-IT"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in cui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esse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vivono;</a:t>
            </a:r>
            <a:endParaRPr lang="it-IT" sz="1800" spc="-5" dirty="0"/>
          </a:p>
          <a:p>
            <a:pPr marL="0" algn="l" rtl="0"/>
            <a:endParaRPr lang="it-IT" sz="1800" spc="-5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0" algn="l" rtl="0"/>
            <a:r>
              <a:rPr lang="it-IT" sz="1800" spc="-5" dirty="0"/>
              <a:t>C)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r>
              <a:rPr lang="it-IT"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accomodamento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ragionevole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5" dirty="0">
                <a:solidFill>
                  <a:srgbClr val="404040"/>
                </a:solidFill>
                <a:latin typeface="Calibri"/>
                <a:cs typeface="Calibri"/>
              </a:rPr>
              <a:t>venga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5" dirty="0">
                <a:solidFill>
                  <a:srgbClr val="404040"/>
                </a:solidFill>
                <a:latin typeface="Calibri"/>
                <a:cs typeface="Calibri"/>
              </a:rPr>
              <a:t>fornito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per</a:t>
            </a:r>
            <a:r>
              <a:rPr lang="it-IT"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andare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5" dirty="0">
                <a:solidFill>
                  <a:srgbClr val="404040"/>
                </a:solidFill>
                <a:latin typeface="Calibri"/>
                <a:cs typeface="Calibri"/>
              </a:rPr>
              <a:t>incontro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alle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esigenze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individuali;</a:t>
            </a:r>
            <a:endParaRPr lang="it-IT" sz="1800" dirty="0"/>
          </a:p>
          <a:p>
            <a:pPr marL="0" algn="l" rtl="0"/>
            <a:endParaRPr lang="it-IT" sz="1800" spc="-5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0" algn="l" rtl="0"/>
            <a:r>
              <a:rPr lang="it-IT" sz="1800" spc="-5" dirty="0"/>
              <a:t>D) l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persone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con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disabilità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ricevano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il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sostegno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necessario,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all’interno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del </a:t>
            </a:r>
            <a:r>
              <a:rPr lang="it-IT" sz="1800" spc="-15" dirty="0">
                <a:solidFill>
                  <a:srgbClr val="404040"/>
                </a:solidFill>
                <a:latin typeface="Calibri"/>
                <a:cs typeface="Calibri"/>
              </a:rPr>
              <a:t>sistema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educativo generale,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al fine di </a:t>
            </a:r>
            <a:r>
              <a:rPr lang="it-IT" sz="1800" spc="-15" dirty="0">
                <a:solidFill>
                  <a:srgbClr val="404040"/>
                </a:solidFill>
                <a:latin typeface="Calibri"/>
                <a:cs typeface="Calibri"/>
              </a:rPr>
              <a:t>agevolare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la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5" dirty="0">
                <a:solidFill>
                  <a:srgbClr val="404040"/>
                </a:solidFill>
                <a:latin typeface="Calibri"/>
                <a:cs typeface="Calibri"/>
              </a:rPr>
              <a:t>loro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25" dirty="0">
                <a:solidFill>
                  <a:srgbClr val="404040"/>
                </a:solidFill>
                <a:latin typeface="Calibri"/>
                <a:cs typeface="Calibri"/>
              </a:rPr>
              <a:t>effettiva</a:t>
            </a:r>
            <a:r>
              <a:rPr lang="it-IT"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istruzione;</a:t>
            </a:r>
          </a:p>
          <a:p>
            <a:pPr marL="12700" marR="5080" algn="just">
              <a:lnSpc>
                <a:spcPct val="90300"/>
              </a:lnSpc>
              <a:spcBef>
                <a:spcPts val="1370"/>
              </a:spcBef>
              <a:tabLst>
                <a:tab pos="453390" algn="l"/>
              </a:tabLst>
            </a:pPr>
            <a:r>
              <a:rPr lang="it-IT" sz="1800" spc="-10" dirty="0"/>
              <a:t>E)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efficaci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misure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lang="it-IT"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supporto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individualizzato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siano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5" dirty="0">
                <a:solidFill>
                  <a:srgbClr val="404040"/>
                </a:solidFill>
                <a:latin typeface="Calibri"/>
                <a:cs typeface="Calibri"/>
              </a:rPr>
              <a:t>fornite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ambienti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che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ottimizzino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il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5" dirty="0">
                <a:solidFill>
                  <a:srgbClr val="404040"/>
                </a:solidFill>
                <a:latin typeface="Calibri"/>
                <a:cs typeface="Calibri"/>
              </a:rPr>
              <a:t>programma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 scolastico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lang="it-IT"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socializzazione,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15" dirty="0">
                <a:solidFill>
                  <a:srgbClr val="404040"/>
                </a:solidFill>
                <a:latin typeface="Calibri"/>
                <a:cs typeface="Calibri"/>
              </a:rPr>
              <a:t>conformemente 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25" dirty="0">
                <a:solidFill>
                  <a:srgbClr val="404040"/>
                </a:solidFill>
                <a:latin typeface="Calibri"/>
                <a:cs typeface="Calibri"/>
              </a:rPr>
              <a:t>all’obiettivo</a:t>
            </a:r>
            <a:r>
              <a:rPr lang="it-IT"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della </a:t>
            </a:r>
            <a:r>
              <a:rPr lang="it-IT" sz="1800" dirty="0">
                <a:solidFill>
                  <a:srgbClr val="404040"/>
                </a:solidFill>
                <a:latin typeface="Calibri"/>
                <a:cs typeface="Calibri"/>
              </a:rPr>
              <a:t>piena</a:t>
            </a:r>
            <a:r>
              <a:rPr lang="it-IT" sz="1800" spc="-5" dirty="0">
                <a:solidFill>
                  <a:srgbClr val="404040"/>
                </a:solidFill>
                <a:latin typeface="Calibri"/>
                <a:cs typeface="Calibri"/>
              </a:rPr>
              <a:t> inclusione.</a:t>
            </a:r>
            <a:endParaRPr lang="it-IT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577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B68C28-8606-B008-F524-0F5CECDCB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691" y="2057400"/>
            <a:ext cx="7551417" cy="3447098"/>
          </a:xfrm>
        </p:spPr>
        <p:txBody>
          <a:bodyPr/>
          <a:lstStyle/>
          <a:p>
            <a:r>
              <a:rPr lang="it-IT" sz="2800" dirty="0"/>
              <a:t>Nella Convenzione viene posta particolare attenzione anche all’accesso all’istruzione terziaria generale, alla formazione professionale, all’istruzione per gli adulti e all’apprendimento permanente, riconoscendo l’importanza che questa riveste nel concorrere all’abbassamento del livello di povertà economica che caratterizza le persone con disabilità.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7EDF3F-2BB0-EB60-79A2-1F7704BD1159}"/>
              </a:ext>
            </a:extLst>
          </p:cNvPr>
          <p:cNvSpPr txBox="1"/>
          <p:nvPr/>
        </p:nvSpPr>
        <p:spPr>
          <a:xfrm>
            <a:off x="443630" y="474547"/>
            <a:ext cx="7929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+mj-lt"/>
              </a:rPr>
              <a:t>Garantire l’accesso all’istruzione terziaria </a:t>
            </a:r>
          </a:p>
          <a:p>
            <a:r>
              <a:rPr lang="it-IT" sz="3600" dirty="0">
                <a:latin typeface="+mj-lt"/>
              </a:rPr>
              <a:t>e professionale</a:t>
            </a:r>
          </a:p>
        </p:txBody>
      </p:sp>
    </p:spTree>
    <p:extLst>
      <p:ext uri="{BB962C8B-B14F-4D97-AF65-F5344CB8AC3E}">
        <p14:creationId xmlns:p14="http://schemas.microsoft.com/office/powerpoint/2010/main" val="2129075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91E288-2277-527D-C654-75BC0992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1231106"/>
          </a:xfrm>
        </p:spPr>
        <p:txBody>
          <a:bodyPr/>
          <a:lstStyle/>
          <a:p>
            <a:r>
              <a:rPr lang="it-IT" sz="4000" b="1" i="1" dirty="0"/>
              <a:t>International Labour Organization:</a:t>
            </a:r>
            <a:br>
              <a:rPr lang="it-IT" sz="4000" b="1" i="1" dirty="0"/>
            </a:br>
            <a:r>
              <a:rPr lang="it-IT" sz="4000" b="1" i="1" dirty="0"/>
              <a:t>Educazione professionale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B9B4B3-87C3-5CCC-02D5-68909C7A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290" y="2209800"/>
            <a:ext cx="7551417" cy="3016210"/>
          </a:xfrm>
        </p:spPr>
        <p:txBody>
          <a:bodyPr/>
          <a:lstStyle/>
          <a:p>
            <a:r>
              <a:rPr lang="it-IT" sz="2800" dirty="0"/>
              <a:t>L’ International Labour Organization (ILO), attraverso iniziative di advocacy e la fornitura di strumenti, guide pratiche e corsi di formazione, si impegna a promuovere la formazione professionale delle persone con disabilità (basata su principi quali uguaglianza, parità di trattamento e opportunità) nei programmi internazionali</a:t>
            </a:r>
          </a:p>
        </p:txBody>
      </p:sp>
    </p:spTree>
    <p:extLst>
      <p:ext uri="{BB962C8B-B14F-4D97-AF65-F5344CB8AC3E}">
        <p14:creationId xmlns:p14="http://schemas.microsoft.com/office/powerpoint/2010/main" val="4045979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ADD8EC-E1DD-761B-78F4-A1F80E18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723275"/>
          </a:xfrm>
        </p:spPr>
        <p:txBody>
          <a:bodyPr/>
          <a:lstStyle/>
          <a:p>
            <a:r>
              <a:rPr lang="it-IT" dirty="0"/>
              <a:t>Raccomandazioni dell’ILO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B2C50E-57E1-04B8-1649-B8F6845D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67006"/>
            <a:ext cx="7551417" cy="3323987"/>
          </a:xfrm>
        </p:spPr>
        <p:txBody>
          <a:bodyPr/>
          <a:lstStyle/>
          <a:p>
            <a:r>
              <a:rPr lang="it-IT" dirty="0"/>
              <a:t>Attraverso la </a:t>
            </a:r>
            <a:r>
              <a:rPr lang="it-IT" b="1" dirty="0"/>
              <a:t>"</a:t>
            </a:r>
            <a:r>
              <a:rPr lang="it-IT" b="1" dirty="0" err="1"/>
              <a:t>Recommendation</a:t>
            </a:r>
            <a:r>
              <a:rPr lang="it-IT" b="1" dirty="0"/>
              <a:t> </a:t>
            </a:r>
            <a:r>
              <a:rPr lang="it-IT" b="1" dirty="0" err="1"/>
              <a:t>concerning</a:t>
            </a:r>
            <a:r>
              <a:rPr lang="it-IT" b="1" dirty="0"/>
              <a:t> </a:t>
            </a:r>
            <a:r>
              <a:rPr lang="it-IT" b="1" dirty="0" err="1"/>
              <a:t>Vocational</a:t>
            </a:r>
            <a:r>
              <a:rPr lang="it-IT" b="1" dirty="0"/>
              <a:t> </a:t>
            </a:r>
            <a:r>
              <a:rPr lang="it-IT" b="1" dirty="0" err="1"/>
              <a:t>Rehabilitation</a:t>
            </a:r>
            <a:r>
              <a:rPr lang="it-IT" b="1" dirty="0"/>
              <a:t> of the </a:t>
            </a:r>
            <a:r>
              <a:rPr lang="it-IT" b="1" dirty="0" err="1"/>
              <a:t>Disabled</a:t>
            </a:r>
            <a:r>
              <a:rPr lang="it-IT" b="1" dirty="0"/>
              <a:t>, No. 99", </a:t>
            </a:r>
            <a:r>
              <a:rPr lang="it-IT" dirty="0"/>
              <a:t>l’ILO sottolinea la necessità di garantire che le persone con disabilità abbiano l'opportunità di ricevere una formazione con e alle stesse condizioni delle persone senza disabilità (ILO, 1955)</a:t>
            </a:r>
          </a:p>
          <a:p>
            <a:endParaRPr lang="it-IT" dirty="0"/>
          </a:p>
          <a:p>
            <a:r>
              <a:rPr lang="it-IT" dirty="0"/>
              <a:t>La </a:t>
            </a:r>
            <a:r>
              <a:rPr lang="it-IT" sz="2000" b="1" i="1" dirty="0">
                <a:effectLst/>
                <a:latin typeface="+mn-lt"/>
                <a:ea typeface="Aptos" panose="020B0004020202020204" pitchFamily="34" charset="0"/>
              </a:rPr>
              <a:t>Convention </a:t>
            </a:r>
            <a:r>
              <a:rPr lang="it-IT" sz="2000" b="1" i="1" dirty="0" err="1">
                <a:effectLst/>
                <a:latin typeface="+mn-lt"/>
                <a:ea typeface="Aptos" panose="020B0004020202020204" pitchFamily="34" charset="0"/>
              </a:rPr>
              <a:t>Concerning</a:t>
            </a:r>
            <a:r>
              <a:rPr lang="it-IT" sz="2000" b="1" i="1" dirty="0"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it-IT" sz="2000" b="1" i="1" dirty="0" err="1">
                <a:effectLst/>
                <a:latin typeface="+mn-lt"/>
                <a:ea typeface="Aptos" panose="020B0004020202020204" pitchFamily="34" charset="0"/>
              </a:rPr>
              <a:t>Vocational</a:t>
            </a:r>
            <a:r>
              <a:rPr lang="it-IT" sz="2000" b="1" i="1" dirty="0"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it-IT" sz="2000" b="1" i="1" dirty="0" err="1">
                <a:effectLst/>
                <a:latin typeface="+mn-lt"/>
                <a:ea typeface="Aptos" panose="020B0004020202020204" pitchFamily="34" charset="0"/>
              </a:rPr>
              <a:t>Rehabilitation</a:t>
            </a:r>
            <a:r>
              <a:rPr lang="it-IT" sz="2000" b="1" i="1" dirty="0">
                <a:effectLst/>
                <a:latin typeface="+mn-lt"/>
                <a:ea typeface="Aptos" panose="020B0004020202020204" pitchFamily="34" charset="0"/>
              </a:rPr>
              <a:t> and </a:t>
            </a:r>
            <a:r>
              <a:rPr lang="it-IT" sz="2000" b="1" i="1" dirty="0" err="1">
                <a:effectLst/>
                <a:latin typeface="+mn-lt"/>
                <a:ea typeface="Aptos" panose="020B0004020202020204" pitchFamily="34" charset="0"/>
              </a:rPr>
              <a:t>Employment</a:t>
            </a:r>
            <a:r>
              <a:rPr lang="it-IT" sz="2000" b="1" i="1" dirty="0">
                <a:effectLst/>
                <a:latin typeface="+mn-lt"/>
                <a:ea typeface="Aptos" panose="020B0004020202020204" pitchFamily="34" charset="0"/>
              </a:rPr>
              <a:t> (</a:t>
            </a:r>
            <a:r>
              <a:rPr lang="it-IT" sz="2000" b="1" i="1" dirty="0" err="1">
                <a:effectLst/>
                <a:latin typeface="+mn-lt"/>
                <a:ea typeface="Aptos" panose="020B0004020202020204" pitchFamily="34" charset="0"/>
              </a:rPr>
              <a:t>Disabled</a:t>
            </a:r>
            <a:r>
              <a:rPr lang="it-IT" sz="2000" b="1" i="1" dirty="0"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it-IT" sz="2000" b="1" i="1" dirty="0" err="1">
                <a:effectLst/>
                <a:latin typeface="+mn-lt"/>
                <a:ea typeface="Aptos" panose="020B0004020202020204" pitchFamily="34" charset="0"/>
              </a:rPr>
              <a:t>Persons</a:t>
            </a:r>
            <a:r>
              <a:rPr lang="it-IT" sz="2000" b="1" dirty="0">
                <a:effectLst/>
                <a:latin typeface="+mn-lt"/>
                <a:ea typeface="Aptos" panose="020B0004020202020204" pitchFamily="34" charset="0"/>
              </a:rPr>
              <a:t>)</a:t>
            </a:r>
            <a:r>
              <a:rPr lang="it-IT" sz="2000" dirty="0"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it-IT" dirty="0"/>
              <a:t>ha sostenuto la formazione di politiche di integrazione della riabilitazione professionale (ad esempio orientamento professionale, formazione e collocamento) e dell'occupazione basate sul principio di pari opportunità</a:t>
            </a:r>
            <a:r>
              <a:rPr lang="it-IT" sz="1600" dirty="0"/>
              <a:t>.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75015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574253-36A1-2665-2614-B9DB681B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723275"/>
          </a:xfrm>
        </p:spPr>
        <p:txBody>
          <a:bodyPr/>
          <a:lstStyle/>
          <a:p>
            <a:r>
              <a:rPr lang="it-IT" dirty="0"/>
              <a:t>Raccomandazioni dell’ILO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587E96-992F-9D97-388C-C4A377963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291" y="1674876"/>
            <a:ext cx="7551417" cy="4308872"/>
          </a:xfrm>
        </p:spPr>
        <p:txBody>
          <a:bodyPr/>
          <a:lstStyle/>
          <a:p>
            <a:r>
              <a:rPr lang="it-IT" sz="2000" dirty="0"/>
              <a:t>Con la</a:t>
            </a:r>
            <a:r>
              <a:rPr lang="it-IT" sz="2000" b="1" i="1" dirty="0"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it-IT" sz="2000" b="1" i="1" dirty="0" err="1">
                <a:effectLst/>
                <a:latin typeface="+mn-lt"/>
                <a:ea typeface="Aptos" panose="020B0004020202020204" pitchFamily="34" charset="0"/>
              </a:rPr>
              <a:t>Recommendation</a:t>
            </a:r>
            <a:r>
              <a:rPr lang="it-IT" sz="2000" b="1" i="1" dirty="0">
                <a:effectLst/>
                <a:latin typeface="+mn-lt"/>
                <a:ea typeface="Aptos" panose="020B0004020202020204" pitchFamily="34" charset="0"/>
              </a:rPr>
              <a:t> No.168</a:t>
            </a:r>
            <a:r>
              <a:rPr lang="it-IT" sz="2000" dirty="0"/>
              <a:t>, si affermava specificamente che la formazione professionale (e i servizi correlati) per le persone con disabilità dovrebbero essere gli stessi di quelli utilizzati dalla popolazione senza disabilità, apportando le necessarie sistemazioni ragionevoli (ILO, 1983).</a:t>
            </a:r>
          </a:p>
          <a:p>
            <a:endParaRPr lang="it-IT" sz="2000" dirty="0"/>
          </a:p>
          <a:p>
            <a:r>
              <a:rPr lang="it-IT" sz="2000" dirty="0">
                <a:latin typeface="+mn-lt"/>
              </a:rPr>
              <a:t>La</a:t>
            </a:r>
            <a:r>
              <a:rPr lang="it-IT" sz="2000" b="1" i="1" dirty="0">
                <a:latin typeface="+mn-lt"/>
              </a:rPr>
              <a:t> </a:t>
            </a:r>
            <a:r>
              <a:rPr lang="it-IT" sz="2000" b="1" i="1" dirty="0" err="1">
                <a:latin typeface="+mn-lt"/>
              </a:rPr>
              <a:t>Recommendation</a:t>
            </a:r>
            <a:r>
              <a:rPr lang="it-IT" sz="2000" b="1" i="1" dirty="0">
                <a:latin typeface="+mn-lt"/>
              </a:rPr>
              <a:t> </a:t>
            </a:r>
            <a:r>
              <a:rPr lang="it-IT" sz="2000" b="1" i="1" dirty="0" err="1">
                <a:latin typeface="+mn-lt"/>
              </a:rPr>
              <a:t>concerning</a:t>
            </a:r>
            <a:r>
              <a:rPr lang="it-IT" sz="2000" b="1" i="1" dirty="0">
                <a:latin typeface="+mn-lt"/>
              </a:rPr>
              <a:t> Human </a:t>
            </a:r>
            <a:r>
              <a:rPr lang="it-IT" sz="2000" b="1" i="1" dirty="0" err="1">
                <a:latin typeface="+mn-lt"/>
              </a:rPr>
              <a:t>Resources</a:t>
            </a:r>
            <a:r>
              <a:rPr lang="it-IT" sz="2000" b="1" i="1" dirty="0">
                <a:latin typeface="+mn-lt"/>
              </a:rPr>
              <a:t> Development: </a:t>
            </a:r>
            <a:r>
              <a:rPr lang="it-IT" sz="2000" b="1" i="1" dirty="0" err="1">
                <a:latin typeface="+mn-lt"/>
              </a:rPr>
              <a:t>Education</a:t>
            </a:r>
            <a:r>
              <a:rPr lang="it-IT" sz="2000" b="1" i="1" dirty="0">
                <a:latin typeface="+mn-lt"/>
              </a:rPr>
              <a:t>, Training and Lifelong Learning, No. 195 (2005)</a:t>
            </a:r>
            <a:r>
              <a:rPr lang="it-IT" sz="2000" i="1" dirty="0">
                <a:latin typeface="+mn-lt"/>
              </a:rPr>
              <a:t>, </a:t>
            </a:r>
            <a:r>
              <a:rPr lang="it-IT" sz="2000" dirty="0"/>
              <a:t>afferma specificamente che gli stati dovrebbero promuovere l'accesso all'istruzione, alla formazione e all'apprendimento permanente per le persone con esigenze speciali identificate a livello nazionale, come i giovani, le persone con disabilità, i migranti, i lavoratori anziani, popolazioni indigene, gruppi etnici minoritari e persone socialmente escluse (ILO, 2005).</a:t>
            </a:r>
          </a:p>
        </p:txBody>
      </p:sp>
    </p:spTree>
    <p:extLst>
      <p:ext uri="{BB962C8B-B14F-4D97-AF65-F5344CB8AC3E}">
        <p14:creationId xmlns:p14="http://schemas.microsoft.com/office/powerpoint/2010/main" val="2909247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97C63A-0672-6EA5-5247-1D81D666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04800"/>
            <a:ext cx="6096000" cy="1905000"/>
          </a:xfrm>
        </p:spPr>
        <p:txBody>
          <a:bodyPr wrap="square">
            <a:normAutofit fontScale="90000"/>
          </a:bodyPr>
          <a:lstStyle/>
          <a:p>
            <a:pPr algn="ctr"/>
            <a:r>
              <a:rPr lang="it-IT" b="1" dirty="0"/>
              <a:t>Dimensione culturale per la promozione dell’educazione inclusiva </a:t>
            </a:r>
          </a:p>
        </p:txBody>
      </p:sp>
      <p:pic>
        <p:nvPicPr>
          <p:cNvPr id="4098" name="Picture 2" descr="Un nuovo PEI per un nuovo approccio all'inclusione | Articoli | DLive">
            <a:extLst>
              <a:ext uri="{FF2B5EF4-FFF2-40B4-BE49-F238E27FC236}">
                <a16:creationId xmlns:a16="http://schemas.microsoft.com/office/drawing/2014/main" id="{28D28DDF-3D5D-3B54-09E4-7DD2E75A2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3179" y="2514600"/>
            <a:ext cx="3977640" cy="31006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68BF6749-2381-5FDB-667B-E49F19F1AE3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5725354"/>
            <a:ext cx="9144000" cy="4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95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34A0B-E45D-7248-B56B-CFDBFC10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829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F1E261-FEC5-D94C-AF83-6631CC55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FC16A34D-78C8-D546-ADD4-1EA793C8AD2B}"/>
              </a:ext>
            </a:extLst>
          </p:cNvPr>
          <p:cNvGraphicFramePr/>
          <p:nvPr/>
        </p:nvGraphicFramePr>
        <p:xfrm>
          <a:off x="914400" y="1219199"/>
          <a:ext cx="7600950" cy="483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D417E2-4977-4A49-1178-8C41F5850CD7}"/>
              </a:ext>
            </a:extLst>
          </p:cNvPr>
          <p:cNvSpPr txBox="1"/>
          <p:nvPr/>
        </p:nvSpPr>
        <p:spPr>
          <a:xfrm>
            <a:off x="628650" y="335791"/>
            <a:ext cx="7981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Dimensione educativa della cooperazione internazionale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9C2B44A1-5570-6B11-9581-C1AF726783A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67431"/>
            <a:ext cx="9144000" cy="4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2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6A23DD-5CE6-B344-BD4D-3CFB7340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Empowerment individuale e sociale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85F964-6021-584A-BB2B-1ED13BF8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9A39D4-FE6A-724D-B223-A27F0451AA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3901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it-IT" b="1" dirty="0">
                <a:latin typeface="+mn-lt"/>
                <a:ea typeface="Calibri" panose="020F0502020204030204" pitchFamily="34" charset="0"/>
              </a:rPr>
              <a:t>L’Empowerment individuale </a:t>
            </a:r>
            <a:r>
              <a:rPr lang="it-IT" dirty="0">
                <a:latin typeface="+mn-lt"/>
                <a:ea typeface="Calibri" panose="020F0502020204030204" pitchFamily="34" charset="0"/>
              </a:rPr>
              <a:t>determina un maggior controllo sulla propria vita che può verificarsi senza che i soggetti abbiano bisogno di partecipare ad azioni politiche collettive.</a:t>
            </a:r>
          </a:p>
          <a:p>
            <a:pPr marL="257175" indent="-257175" algn="just">
              <a:buFont typeface="+mj-lt"/>
              <a:buAutoNum type="arabicPeriod"/>
            </a:pPr>
            <a:endParaRPr lang="it-IT" dirty="0">
              <a:latin typeface="+mn-lt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dirty="0">
                <a:latin typeface="+mn-lt"/>
                <a:ea typeface="Calibri" panose="020F0502020204030204" pitchFamily="34" charset="0"/>
              </a:rPr>
              <a:t>Attraverso questo processo, la persona non elimina il trauma, la sofferenza o il deficit che potrebbe vivere, ma è in grado di sublimarlo, di trasformarlo in modo del tutto personale e soggettivo, in base alla propria personalità e ad alcune condizioni di vita.</a:t>
            </a:r>
          </a:p>
          <a:p>
            <a:pPr algn="just"/>
            <a:r>
              <a:rPr lang="it-IT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35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CB6200-2489-E040-A055-99E2FE7AA0DA}"/>
              </a:ext>
            </a:extLst>
          </p:cNvPr>
          <p:cNvSpPr txBox="1"/>
          <p:nvPr/>
        </p:nvSpPr>
        <p:spPr>
          <a:xfrm>
            <a:off x="990600" y="762000"/>
            <a:ext cx="647777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it-IT" sz="2400" dirty="0">
                <a:ea typeface="Calibri" panose="020F0502020204030204" pitchFamily="34" charset="0"/>
              </a:rPr>
              <a:t>2. L’ </a:t>
            </a:r>
            <a:r>
              <a:rPr lang="it-IT" sz="2400" b="1" dirty="0">
                <a:ea typeface="Calibri" panose="020F0502020204030204" pitchFamily="34" charset="0"/>
              </a:rPr>
              <a:t>E</a:t>
            </a:r>
            <a:r>
              <a:rPr lang="it-IT" sz="2400" b="1" dirty="0">
                <a:effectLst/>
                <a:ea typeface="Calibri" panose="020F0502020204030204" pitchFamily="34" charset="0"/>
              </a:rPr>
              <a:t>mpowerment sociale o comunitario</a:t>
            </a:r>
            <a:r>
              <a:rPr lang="it-IT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it-IT" sz="2400" dirty="0">
                <a:ea typeface="Times New Roman" panose="02020603050405020304" pitchFamily="18" charset="0"/>
              </a:rPr>
              <a:t>che </a:t>
            </a:r>
            <a:r>
              <a:rPr lang="it-IT" sz="2400" dirty="0">
                <a:effectLst/>
                <a:ea typeface="Times New Roman" panose="02020603050405020304" pitchFamily="18" charset="0"/>
              </a:rPr>
              <a:t>mira: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effectLst/>
                <a:ea typeface="Times New Roman" panose="02020603050405020304" pitchFamily="18" charset="0"/>
              </a:rPr>
              <a:t>alla promozione della partecipazione al fine di aumentare il controllo degli individui sia sulla propria vita sia sulla propria comunità di appartenenza,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effectLst/>
                <a:ea typeface="Times New Roman" panose="02020603050405020304" pitchFamily="18" charset="0"/>
              </a:rPr>
              <a:t>all’implementare dell’efficacia politica,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ea typeface="Times New Roman" panose="02020603050405020304" pitchFamily="18" charset="0"/>
              </a:rPr>
              <a:t>a </a:t>
            </a:r>
            <a:r>
              <a:rPr lang="it-IT" sz="2400" dirty="0">
                <a:effectLst/>
                <a:ea typeface="Times New Roman" panose="02020603050405020304" pitchFamily="18" charset="0"/>
              </a:rPr>
              <a:t>una maggiore giustizia sociale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effectLst/>
                <a:ea typeface="Times New Roman" panose="02020603050405020304" pitchFamily="18" charset="0"/>
              </a:rPr>
              <a:t>al miglioramento della qualità della vita</a:t>
            </a: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endParaRPr lang="it-IT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44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4E0799-7F5D-D029-E106-2EDF5BAE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1215717"/>
          </a:xfrm>
        </p:spPr>
        <p:txBody>
          <a:bodyPr/>
          <a:lstStyle/>
          <a:p>
            <a:r>
              <a:rPr lang="it-IT" dirty="0"/>
              <a:t>Universal Design For Learning</a:t>
            </a:r>
            <a:br>
              <a:rPr lang="it-IT" dirty="0"/>
            </a:br>
            <a:r>
              <a:rPr lang="it-IT" sz="3200" b="1" dirty="0">
                <a:solidFill>
                  <a:schemeClr val="dk1"/>
                </a:solidFill>
              </a:rPr>
              <a:t>(Mace, 1985)</a:t>
            </a:r>
            <a:endParaRPr lang="it-IT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8CDBC8-7433-4548-BC05-9AA4C294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138" y="3964226"/>
            <a:ext cx="2730877" cy="1661993"/>
          </a:xfrm>
        </p:spPr>
        <p:txBody>
          <a:bodyPr/>
          <a:lstStyle/>
          <a:p>
            <a:pPr algn="l"/>
            <a:r>
              <a:rPr lang="it-IT" sz="1800" dirty="0"/>
              <a:t>Progettare ambienti, prodotti e servizi adeguati al maggior numero possibile di persone secondo le linee dell’Universal Design for Learning  </a:t>
            </a:r>
          </a:p>
        </p:txBody>
      </p:sp>
      <p:pic>
        <p:nvPicPr>
          <p:cNvPr id="4" name="Google Shape;368;g10b2f2915f2_1_2">
            <a:extLst>
              <a:ext uri="{FF2B5EF4-FFF2-40B4-BE49-F238E27FC236}">
                <a16:creationId xmlns:a16="http://schemas.microsoft.com/office/drawing/2014/main" id="{0FBE0C2C-0D2E-C0DE-949E-F756D26DEDC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7923" y="1674876"/>
            <a:ext cx="2480309" cy="144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69;g10b2f2915f2_1_2">
            <a:extLst>
              <a:ext uri="{FF2B5EF4-FFF2-40B4-BE49-F238E27FC236}">
                <a16:creationId xmlns:a16="http://schemas.microsoft.com/office/drawing/2014/main" id="{A7B4A720-0E5A-CEF4-D07D-3299D018CD8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915" y="1674876"/>
            <a:ext cx="2480309" cy="1488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700E47-18F5-706C-0BC2-EB300A2BD54D}"/>
              </a:ext>
            </a:extLst>
          </p:cNvPr>
          <p:cNvSpPr txBox="1"/>
          <p:nvPr/>
        </p:nvSpPr>
        <p:spPr>
          <a:xfrm>
            <a:off x="5410414" y="3993681"/>
            <a:ext cx="248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Metodo Etnografico, </a:t>
            </a:r>
          </a:p>
          <a:p>
            <a:r>
              <a:rPr lang="it-IT" dirty="0">
                <a:latin typeface="+mj-lt"/>
              </a:rPr>
              <a:t>Interdisciplinarietà del team e progettazione partecipata</a:t>
            </a:r>
          </a:p>
        </p:txBody>
      </p:sp>
      <p:sp>
        <p:nvSpPr>
          <p:cNvPr id="14" name="Freccia giù 13">
            <a:extLst>
              <a:ext uri="{FF2B5EF4-FFF2-40B4-BE49-F238E27FC236}">
                <a16:creationId xmlns:a16="http://schemas.microsoft.com/office/drawing/2014/main" id="{50E34251-D031-1F40-DFCD-83713ADB9BB0}"/>
              </a:ext>
            </a:extLst>
          </p:cNvPr>
          <p:cNvSpPr/>
          <p:nvPr/>
        </p:nvSpPr>
        <p:spPr>
          <a:xfrm rot="16200000">
            <a:off x="4143573" y="2081431"/>
            <a:ext cx="381000" cy="762000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giù 14">
            <a:extLst>
              <a:ext uri="{FF2B5EF4-FFF2-40B4-BE49-F238E27FC236}">
                <a16:creationId xmlns:a16="http://schemas.microsoft.com/office/drawing/2014/main" id="{38B3BC62-6E4D-A121-D668-92964B4A08FD}"/>
              </a:ext>
            </a:extLst>
          </p:cNvPr>
          <p:cNvSpPr/>
          <p:nvPr/>
        </p:nvSpPr>
        <p:spPr>
          <a:xfrm>
            <a:off x="2017577" y="3163213"/>
            <a:ext cx="381000" cy="762000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giù 15">
            <a:extLst>
              <a:ext uri="{FF2B5EF4-FFF2-40B4-BE49-F238E27FC236}">
                <a16:creationId xmlns:a16="http://schemas.microsoft.com/office/drawing/2014/main" id="{59AB36F0-36A8-6E46-9519-6FEF91CC488E}"/>
              </a:ext>
            </a:extLst>
          </p:cNvPr>
          <p:cNvSpPr/>
          <p:nvPr/>
        </p:nvSpPr>
        <p:spPr>
          <a:xfrm>
            <a:off x="6460069" y="3163213"/>
            <a:ext cx="381000" cy="762000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69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5B9B91-2741-9FC5-583A-24347AAD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1231106"/>
          </a:xfrm>
        </p:spPr>
        <p:txBody>
          <a:bodyPr/>
          <a:lstStyle/>
          <a:p>
            <a:r>
              <a:rPr lang="it-IT" sz="4000" b="1" i="1" dirty="0"/>
              <a:t>Rapporto Unicef "</a:t>
            </a:r>
            <a:r>
              <a:rPr lang="it-IT" sz="4000" b="1" i="1" dirty="0" err="1"/>
              <a:t>Seen</a:t>
            </a:r>
            <a:r>
              <a:rPr lang="it-IT" sz="4000" b="1" i="1" dirty="0"/>
              <a:t>, </a:t>
            </a:r>
            <a:r>
              <a:rPr lang="it-IT" sz="4000" b="1" i="1" dirty="0" err="1"/>
              <a:t>Counted</a:t>
            </a:r>
            <a:r>
              <a:rPr lang="it-IT" sz="4000" b="1" i="1" dirty="0"/>
              <a:t>, </a:t>
            </a:r>
            <a:r>
              <a:rPr lang="it-IT" sz="4000" b="1" i="1" dirty="0" err="1"/>
              <a:t>Included</a:t>
            </a:r>
            <a:r>
              <a:rPr lang="it-IT" sz="4000" b="1" i="1" dirty="0"/>
              <a:t>" </a:t>
            </a:r>
            <a:r>
              <a:rPr lang="it-IT" sz="2800" dirty="0"/>
              <a:t>(UNICEF, 2021) 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4A3F9E-C34D-919D-0AB2-4514151C4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799" y="1866138"/>
            <a:ext cx="4268469" cy="3696462"/>
          </a:xfrm>
        </p:spPr>
        <p:txBody>
          <a:bodyPr/>
          <a:lstStyle/>
          <a:p>
            <a:r>
              <a:rPr lang="it-IT" sz="2400" dirty="0"/>
              <a:t>Rispetto ai/alle bambini/e senza disabilità, i/le bambini/e con disabilità frequentano meno l’istruzione nei gradi della scuola dell’infanzia e primaria. Una disparità che, tra l’altro, aumenta se vengono presi in considerazione i fattori relativi al genere e alla provenienza geografica</a:t>
            </a:r>
          </a:p>
        </p:txBody>
      </p:sp>
      <p:pic>
        <p:nvPicPr>
          <p:cNvPr id="4" name="Immagine 3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A74B4F51-B24B-5C0B-9B9C-095DF4986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8" b="65844"/>
          <a:stretch/>
        </p:blipFill>
        <p:spPr bwMode="auto">
          <a:xfrm>
            <a:off x="533400" y="2022140"/>
            <a:ext cx="3306935" cy="2998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5018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CFECA-2FE6-03F2-A0EB-055EC800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1446550"/>
          </a:xfrm>
        </p:spPr>
        <p:txBody>
          <a:bodyPr/>
          <a:lstStyle/>
          <a:p>
            <a:r>
              <a:rPr lang="it-IT" u="sng" dirty="0"/>
              <a:t>Principi dell’Universal Design for Learning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872FC2-3F9E-8DAA-2080-A987070D1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729" y="1905000"/>
            <a:ext cx="7551417" cy="4765151"/>
          </a:xfrm>
        </p:spPr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chemeClr val="dk1"/>
                </a:solidFill>
              </a:rPr>
              <a:t>1° principio: molteplici mezzi di rappresentazione</a:t>
            </a:r>
          </a:p>
          <a:p>
            <a:pPr marL="25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>
                <a:solidFill>
                  <a:schemeClr val="dk1"/>
                </a:solidFill>
              </a:rPr>
              <a:t>Si sforza di immaginare soluzioni differenziate, per proporre diversi modelli di interazione tenendo conto delle differenze culturali, linguistiche, stili di apprendimento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chemeClr val="dk1"/>
                </a:solidFill>
              </a:rPr>
              <a:t>2° principio: molteplici strumenti di espressione</a:t>
            </a:r>
          </a:p>
          <a:p>
            <a:pPr marL="25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</a:rPr>
              <a:t>Modalità alternative di espressione e compiti differenziati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 dirty="0">
                <a:solidFill>
                  <a:schemeClr val="dk1"/>
                </a:solidFill>
              </a:rPr>
              <a:t>3° principio: molteplici mezzi di coinvolgimento.</a:t>
            </a:r>
          </a:p>
          <a:p>
            <a:pPr marL="1143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</a:rPr>
              <a:t>Tale principio incide sulla dimensione emotiva del processo di apprendimento      </a:t>
            </a:r>
          </a:p>
          <a:p>
            <a:pPr marL="1143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it-IT" dirty="0">
              <a:solidFill>
                <a:schemeClr val="dk1"/>
              </a:solidFill>
            </a:endParaRPr>
          </a:p>
          <a:p>
            <a:pPr marL="114300" algn="l" rtl="0">
              <a:lnSpc>
                <a:spcPct val="115000"/>
              </a:lnSpc>
              <a:spcBef>
                <a:spcPts val="600"/>
              </a:spcBef>
            </a:pPr>
            <a:r>
              <a:rPr lang="it-IT" sz="2000" i="1" dirty="0">
                <a:solidFill>
                  <a:schemeClr val="dk1"/>
                </a:solidFill>
              </a:rPr>
              <a:t>(Rose &amp; Mayer, 2002; CAST, 2011)</a:t>
            </a:r>
          </a:p>
          <a:p>
            <a:pPr marL="1143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it-IT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14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E4F059-6E54-3704-69F9-0B1A47F6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1231106"/>
          </a:xfrm>
        </p:spPr>
        <p:txBody>
          <a:bodyPr/>
          <a:lstStyle/>
          <a:p>
            <a:r>
              <a:rPr lang="it-IT" sz="3600" b="1" dirty="0">
                <a:solidFill>
                  <a:schemeClr val="dk1"/>
                </a:solidFill>
              </a:rPr>
              <a:t>Adattamento di obiettivi e contenuti attraverso le seguenti azioni</a:t>
            </a:r>
            <a:r>
              <a:rPr lang="it-IT" sz="4400" b="1" dirty="0">
                <a:solidFill>
                  <a:schemeClr val="dk1"/>
                </a:solidFill>
              </a:rPr>
              <a:t>: </a:t>
            </a:r>
            <a:endParaRPr lang="it-IT" sz="44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3F5B2A-B18C-950B-79B0-7DA39074E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291" y="1674876"/>
            <a:ext cx="7551417" cy="3164713"/>
          </a:xfrm>
        </p:spPr>
        <p:txBody>
          <a:bodyPr/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it-IT" sz="2000" b="1" dirty="0">
                <a:solidFill>
                  <a:schemeClr val="dk1"/>
                </a:solidFill>
              </a:rPr>
              <a:t>Semplificare</a:t>
            </a:r>
            <a:r>
              <a:rPr lang="it-IT" sz="2000" dirty="0">
                <a:solidFill>
                  <a:schemeClr val="dk1"/>
                </a:solidFill>
              </a:rPr>
              <a:t>: implica abbassare il livello di difficoltà, scomporre la disciplina nei suoi contenuti fondanti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it-IT" sz="2000" b="1" dirty="0">
                <a:solidFill>
                  <a:schemeClr val="dk1"/>
                </a:solidFill>
              </a:rPr>
              <a:t>Facilitare</a:t>
            </a:r>
            <a:r>
              <a:rPr lang="it-IT" sz="2000" dirty="0">
                <a:solidFill>
                  <a:schemeClr val="dk1"/>
                </a:solidFill>
              </a:rPr>
              <a:t>: </a:t>
            </a:r>
            <a:r>
              <a:rPr lang="it-IT" sz="2000" dirty="0" err="1">
                <a:solidFill>
                  <a:schemeClr val="dk1"/>
                </a:solidFill>
              </a:rPr>
              <a:t>ri</a:t>
            </a:r>
            <a:r>
              <a:rPr lang="it-IT" sz="2000" dirty="0">
                <a:solidFill>
                  <a:schemeClr val="dk1"/>
                </a:solidFill>
              </a:rPr>
              <a:t>-contestualizzare obiettivi e attività didattiche, ristrutturando spazi, personalizzando tempi, utilizzando stimoli aggiuntivi.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it-IT" sz="2000" b="1" dirty="0">
                <a:solidFill>
                  <a:schemeClr val="dk1"/>
                </a:solidFill>
              </a:rPr>
              <a:t>Sostituire</a:t>
            </a:r>
            <a:r>
              <a:rPr lang="it-IT" sz="2000" dirty="0">
                <a:solidFill>
                  <a:schemeClr val="dk1"/>
                </a:solidFill>
              </a:rPr>
              <a:t>: l’utilizzo di canali e linguaggi diversi per la trasmissione delle informazioni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it-IT" sz="2000" b="1" dirty="0">
                <a:solidFill>
                  <a:schemeClr val="dk1"/>
                </a:solidFill>
              </a:rPr>
              <a:t>Rendere accessibile l’ambiente</a:t>
            </a:r>
            <a:r>
              <a:rPr lang="it-IT" sz="2000" dirty="0">
                <a:solidFill>
                  <a:schemeClr val="dk1"/>
                </a:solidFill>
              </a:rPr>
              <a:t>: spazi, esperienze didattiche e strumenti didattici.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4B0974-41C6-6765-A5FF-25A12F6D1A8C}"/>
              </a:ext>
            </a:extLst>
          </p:cNvPr>
          <p:cNvSpPr txBox="1"/>
          <p:nvPr/>
        </p:nvSpPr>
        <p:spPr>
          <a:xfrm>
            <a:off x="1139587" y="5334000"/>
            <a:ext cx="6864824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</a:rPr>
              <a:t>Per maggiori approfondimenti visitare </a:t>
            </a:r>
            <a:r>
              <a:rPr lang="it-IT" sz="1800" u="sng" dirty="0">
                <a:solidFill>
                  <a:schemeClr val="hlink"/>
                </a:solidFill>
                <a:hlinkClick r:id="rId2"/>
              </a:rPr>
              <a:t>www.cast.org</a:t>
            </a:r>
            <a:r>
              <a:rPr lang="it-IT" sz="1800" dirty="0">
                <a:solidFill>
                  <a:schemeClr val="dk1"/>
                </a:solidFill>
              </a:rPr>
              <a:t>. </a:t>
            </a:r>
            <a:br>
              <a:rPr lang="it-IT" sz="1800" dirty="0">
                <a:solidFill>
                  <a:schemeClr val="dk1"/>
                </a:solidFill>
              </a:rPr>
            </a:br>
            <a:r>
              <a:rPr lang="it-IT" sz="1800" dirty="0">
                <a:solidFill>
                  <a:schemeClr val="dk1"/>
                </a:solidFill>
              </a:rPr>
              <a:t>Il Center for Applied Special </a:t>
            </a:r>
            <a:r>
              <a:rPr lang="it-IT" sz="1800" dirty="0" err="1">
                <a:solidFill>
                  <a:schemeClr val="dk1"/>
                </a:solidFill>
              </a:rPr>
              <a:t>Tecnology</a:t>
            </a:r>
            <a:r>
              <a:rPr lang="it-IT" sz="1800" dirty="0">
                <a:solidFill>
                  <a:schemeClr val="dk1"/>
                </a:solidFill>
              </a:rPr>
              <a:t> che ha creato l’UDL.</a:t>
            </a:r>
          </a:p>
        </p:txBody>
      </p:sp>
    </p:spTree>
    <p:extLst>
      <p:ext uri="{BB962C8B-B14F-4D97-AF65-F5344CB8AC3E}">
        <p14:creationId xmlns:p14="http://schemas.microsoft.com/office/powerpoint/2010/main" val="2916902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080CD3-5220-C149-BFB3-E42A7BB9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723275"/>
          </a:xfrm>
        </p:spPr>
        <p:txBody>
          <a:bodyPr/>
          <a:lstStyle/>
          <a:p>
            <a:r>
              <a:rPr lang="it-IT" b="1" dirty="0"/>
              <a:t>Approccio comunitario 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5F4FBF7-5232-F140-FB26-D6DBC9BF3DBA}"/>
              </a:ext>
            </a:extLst>
          </p:cNvPr>
          <p:cNvGraphicFramePr/>
          <p:nvPr/>
        </p:nvGraphicFramePr>
        <p:xfrm>
          <a:off x="381000" y="1017556"/>
          <a:ext cx="8534400" cy="523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96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815D22-554D-D733-4DE6-0A8144BC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29" y="294281"/>
            <a:ext cx="7622540" cy="1046440"/>
          </a:xfrm>
        </p:spPr>
        <p:txBody>
          <a:bodyPr/>
          <a:lstStyle/>
          <a:p>
            <a:r>
              <a:rPr lang="it-IT" sz="3200" b="1" i="1" dirty="0"/>
              <a:t>Rapporto “</a:t>
            </a:r>
            <a:r>
              <a:rPr lang="it-IT" sz="3200" b="1" i="1" dirty="0" err="1"/>
              <a:t>Inclusion</a:t>
            </a:r>
            <a:r>
              <a:rPr lang="it-IT" sz="3200" b="1" i="1" dirty="0"/>
              <a:t> and </a:t>
            </a:r>
            <a:r>
              <a:rPr lang="it-IT" sz="3200" b="1" i="1" dirty="0" err="1"/>
              <a:t>education</a:t>
            </a:r>
            <a:r>
              <a:rPr lang="it-IT" sz="3200" b="1" i="1" dirty="0"/>
              <a:t>: </a:t>
            </a:r>
            <a:r>
              <a:rPr lang="it-IT" sz="3200" b="1" i="1" dirty="0" err="1"/>
              <a:t>all</a:t>
            </a:r>
            <a:r>
              <a:rPr lang="it-IT" sz="3200" b="1" i="1" dirty="0"/>
              <a:t> </a:t>
            </a:r>
            <a:r>
              <a:rPr lang="it-IT" sz="3200" b="1" i="1" dirty="0" err="1"/>
              <a:t>means</a:t>
            </a:r>
            <a:r>
              <a:rPr lang="it-IT" sz="3200" b="1" i="1" dirty="0"/>
              <a:t> </a:t>
            </a:r>
            <a:r>
              <a:rPr lang="it-IT" sz="3200" b="1" i="1" dirty="0" err="1"/>
              <a:t>all</a:t>
            </a:r>
            <a:r>
              <a:rPr lang="it-IT" sz="3200" b="1" i="1" dirty="0"/>
              <a:t>”</a:t>
            </a:r>
            <a:r>
              <a:rPr lang="it-IT" sz="3600" b="1" i="1" dirty="0"/>
              <a:t> </a:t>
            </a:r>
            <a:r>
              <a:rPr lang="it-IT" sz="2400" dirty="0"/>
              <a:t>(UNESCO, 2020)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FCDBC4-82E8-68CD-0A09-5DDF2C830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3135618"/>
            <a:ext cx="7391400" cy="2769989"/>
          </a:xfrm>
        </p:spPr>
        <p:txBody>
          <a:bodyPr/>
          <a:lstStyle/>
          <a:p>
            <a:pPr algn="just"/>
            <a:r>
              <a:rPr lang="it-IT" dirty="0"/>
              <a:t>I/le bambini/e con disabilità costituiscono il 15% della popolazione drop out. Inoltre, per coloro che presentano disabilità sensoriali, fisiche o intellettive, la probabilità di non aver mai frequentato la scuola aumenta di 2,5 volte.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Durante l’età della scuola primaria e secondaria, la popolazione studentesca con disabilità dello sviluppo hanno una probabilità di non andare a scuola che spazia dall’1,4% e il 6% mentre quelli con disabilità sensoriale, fisica o intellettiva tra il 4, 7% e l’11% (UNESCO, 2020)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40E17464-884C-2A22-8F8B-8DFFB086E6F1}"/>
              </a:ext>
            </a:extLst>
          </p:cNvPr>
          <p:cNvSpPr/>
          <p:nvPr/>
        </p:nvSpPr>
        <p:spPr>
          <a:xfrm>
            <a:off x="622300" y="2112006"/>
            <a:ext cx="2362200" cy="609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OBIETTIVO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4E6711-3B64-F96C-8C5C-97AABC19251C}"/>
              </a:ext>
            </a:extLst>
          </p:cNvPr>
          <p:cNvSpPr txBox="1"/>
          <p:nvPr/>
        </p:nvSpPr>
        <p:spPr>
          <a:xfrm>
            <a:off x="3200400" y="2075275"/>
            <a:ext cx="482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</a:t>
            </a:r>
            <a:r>
              <a:rPr lang="it-IT" sz="1800" dirty="0"/>
              <a:t>saminare le disparità educative che vivono i/le bambini/e e i/le ragazzi/e con disabilità. </a:t>
            </a:r>
          </a:p>
        </p:txBody>
      </p:sp>
    </p:spTree>
    <p:extLst>
      <p:ext uri="{BB962C8B-B14F-4D97-AF65-F5344CB8AC3E}">
        <p14:creationId xmlns:p14="http://schemas.microsoft.com/office/powerpoint/2010/main" val="79980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346" y="271468"/>
            <a:ext cx="7886700" cy="915033"/>
          </a:xfrm>
        </p:spPr>
        <p:txBody>
          <a:bodyPr/>
          <a:lstStyle/>
          <a:p>
            <a:r>
              <a:rPr lang="it-IT" b="1" dirty="0"/>
              <a:t>Spesa per l’educazione (2015)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https://worldmapper.org/wp-content/uploads/2018/04/Education_GovernmentExpenditure_20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165"/>
            <a:ext cx="9167038" cy="471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8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D97A083D-E8BC-706C-6FE7-2D8FC3BA132A}"/>
              </a:ext>
            </a:extLst>
          </p:cNvPr>
          <p:cNvGraphicFramePr/>
          <p:nvPr/>
        </p:nvGraphicFramePr>
        <p:xfrm>
          <a:off x="468085" y="1219200"/>
          <a:ext cx="7707085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9B5E2343-4D5A-C525-BC1D-F65E1A62B267}"/>
              </a:ext>
            </a:extLst>
          </p:cNvPr>
          <p:cNvSpPr txBox="1"/>
          <p:nvPr/>
        </p:nvSpPr>
        <p:spPr>
          <a:xfrm>
            <a:off x="821870" y="598714"/>
            <a:ext cx="73315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b="1" spc="-10" dirty="0">
                <a:latin typeface="Times New Roman"/>
                <a:cs typeface="Times New Roman"/>
              </a:rPr>
              <a:t>Il Diritto violato all’educazione delle donne con disabilità a livello globale: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55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683F2-9283-FA14-3062-7C4D6414A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0CBC533-AA97-AD84-5BCA-43ADA0AC4328}"/>
              </a:ext>
            </a:extLst>
          </p:cNvPr>
          <p:cNvSpPr txBox="1"/>
          <p:nvPr/>
        </p:nvSpPr>
        <p:spPr>
          <a:xfrm>
            <a:off x="838200" y="685800"/>
            <a:ext cx="7620000" cy="10220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lang="it-IT" sz="2200" b="1" spc="-5" dirty="0">
                <a:latin typeface="Times New Roman"/>
                <a:cs typeface="Times New Roman"/>
              </a:rPr>
              <a:t>Un accesso limitato all’educazione determina basse opportunità di partecipazione al mercato del lavoro e contribuisce all’aumento della povertà. 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9E1146-3A7B-A007-FFF0-1B9B7090EC17}"/>
              </a:ext>
            </a:extLst>
          </p:cNvPr>
          <p:cNvSpPr txBox="1"/>
          <p:nvPr/>
        </p:nvSpPr>
        <p:spPr>
          <a:xfrm>
            <a:off x="914400" y="2667000"/>
            <a:ext cx="7087968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Investire sull’educazione di tutti, incluse le donne con disabilità ha un impatto positivo sugli individui, le loro famiglie, le loro comunità, e sull’intera economia dei Paesi.</a:t>
            </a:r>
          </a:p>
        </p:txBody>
      </p:sp>
    </p:spTree>
    <p:extLst>
      <p:ext uri="{BB962C8B-B14F-4D97-AF65-F5344CB8AC3E}">
        <p14:creationId xmlns:p14="http://schemas.microsoft.com/office/powerpoint/2010/main" val="176642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6DA495-2D3C-0080-80F2-5956BE6D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415" y="152400"/>
            <a:ext cx="7687725" cy="861774"/>
          </a:xfrm>
        </p:spPr>
        <p:txBody>
          <a:bodyPr/>
          <a:lstStyle/>
          <a:p>
            <a:pPr algn="ctr"/>
            <a:r>
              <a:rPr lang="it-IT" sz="2800" dirty="0"/>
              <a:t>Circolarità tra educazione, formazione professionale e povertà economica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84B1A6A-581E-89B7-05BE-7582D604C9F8}"/>
              </a:ext>
            </a:extLst>
          </p:cNvPr>
          <p:cNvSpPr/>
          <p:nvPr/>
        </p:nvSpPr>
        <p:spPr>
          <a:xfrm>
            <a:off x="925414" y="1014175"/>
            <a:ext cx="3417985" cy="2414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SCARSA EDUCAZIONE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Solo il 14% dei minori con disabilità di tutto il mondo frequenta la scuola primaria </a:t>
            </a:r>
            <a:r>
              <a:rPr lang="it-IT" sz="1400" dirty="0"/>
              <a:t>(UNICEF, 2021) </a:t>
            </a:r>
            <a:br>
              <a:rPr lang="it-IT" dirty="0"/>
            </a:b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1BE135B-2492-4A6E-B5BD-874E86B6B361}"/>
              </a:ext>
            </a:extLst>
          </p:cNvPr>
          <p:cNvSpPr/>
          <p:nvPr/>
        </p:nvSpPr>
        <p:spPr>
          <a:xfrm>
            <a:off x="4572000" y="1035389"/>
            <a:ext cx="3646585" cy="23936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SCARSA FORMAZIONE PROFESSIONALE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Solo il 29% dei giovani con disabilità frequenta la scuola secondaria. Meno del 5% della popolazione globale partecipa  alla formazione professionale</a:t>
            </a:r>
          </a:p>
          <a:p>
            <a:pPr algn="ctr"/>
            <a:r>
              <a:rPr lang="it-IT" sz="1400" dirty="0"/>
              <a:t>(UNICEF, 2021)</a:t>
            </a:r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4B6C0B62-CE27-A351-F5E2-962F7A2C35AE}"/>
              </a:ext>
            </a:extLst>
          </p:cNvPr>
          <p:cNvSpPr/>
          <p:nvPr/>
        </p:nvSpPr>
        <p:spPr>
          <a:xfrm rot="2746221">
            <a:off x="3188783" y="3676165"/>
            <a:ext cx="653970" cy="2407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325EEA6D-7F7E-7096-513A-4CA492AD86E1}"/>
              </a:ext>
            </a:extLst>
          </p:cNvPr>
          <p:cNvSpPr/>
          <p:nvPr/>
        </p:nvSpPr>
        <p:spPr>
          <a:xfrm rot="7952773">
            <a:off x="4994854" y="3691630"/>
            <a:ext cx="677752" cy="2242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566C7EF-5A6B-BAFC-3987-FCEF5ACCA619}"/>
              </a:ext>
            </a:extLst>
          </p:cNvPr>
          <p:cNvSpPr/>
          <p:nvPr/>
        </p:nvSpPr>
        <p:spPr>
          <a:xfrm>
            <a:off x="925416" y="4150409"/>
            <a:ext cx="7293169" cy="20018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ea typeface="Aptos" panose="020B0004020202020204" pitchFamily="34" charset="0"/>
              </a:rPr>
              <a:t>POVERTA’ ECONOMICA</a:t>
            </a:r>
          </a:p>
          <a:p>
            <a:pPr algn="ctr"/>
            <a:endParaRPr lang="it-IT" dirty="0"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Aptos" panose="020B0004020202020204" pitchFamily="34" charset="0"/>
              </a:rPr>
              <a:t>Il</a:t>
            </a:r>
            <a:r>
              <a:rPr lang="it-IT" sz="1800" dirty="0">
                <a:effectLst/>
                <a:ea typeface="Aptos" panose="020B0004020202020204" pitchFamily="34" charset="0"/>
              </a:rPr>
              <a:t> 30% dei giovani con disabilità rientra nella categoria dei NEET.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Aptos" panose="020B0004020202020204" pitchFamily="34" charset="0"/>
              </a:rPr>
              <a:t>Le persone con disabilità hanno d</a:t>
            </a:r>
            <a:r>
              <a:rPr lang="it-IT" sz="1800" dirty="0">
                <a:effectLst/>
                <a:ea typeface="Aptos" panose="020B0004020202020204" pitchFamily="34" charset="0"/>
              </a:rPr>
              <a:t>al 10 al 40% di possibilità in meno di ottenere un lavoro, soprattutto se donne.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ea typeface="Aptos" panose="020B0004020202020204" pitchFamily="34" charset="0"/>
              </a:rPr>
              <a:t>In UE quasi il 40% delle persone con disabilità tra i 20 e i 64 anni è escluso dal mercato del lavoro </a:t>
            </a:r>
            <a:r>
              <a:rPr lang="it-IT" dirty="0"/>
              <a:t>(OECD, 2022).</a:t>
            </a:r>
          </a:p>
        </p:txBody>
      </p:sp>
    </p:spTree>
    <p:extLst>
      <p:ext uri="{BB962C8B-B14F-4D97-AF65-F5344CB8AC3E}">
        <p14:creationId xmlns:p14="http://schemas.microsoft.com/office/powerpoint/2010/main" val="1315154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9F2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</TotalTime>
  <Words>2902</Words>
  <Application>Microsoft Macintosh PowerPoint</Application>
  <PresentationFormat>Presentazione su schermo (4:3)</PresentationFormat>
  <Paragraphs>231</Paragraphs>
  <Slides>42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50" baseType="lpstr">
      <vt:lpstr>Aptos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Pedagogia delle  disabilità</vt:lpstr>
      <vt:lpstr>Presentazione standard di PowerPoint</vt:lpstr>
      <vt:lpstr>La povertà educativa: indicatori</vt:lpstr>
      <vt:lpstr>Rapporto Unicef "Seen, Counted, Included" (UNICEF, 2021) </vt:lpstr>
      <vt:lpstr>Rapporto “Inclusion and education: all means all” (UNESCO, 2020)</vt:lpstr>
      <vt:lpstr>Spesa per l’educazione (2015)</vt:lpstr>
      <vt:lpstr>Presentazione standard di PowerPoint</vt:lpstr>
      <vt:lpstr>Presentazione standard di PowerPoint</vt:lpstr>
      <vt:lpstr>Circolarità tra educazione, formazione professionale e povertà economica</vt:lpstr>
      <vt:lpstr>Presentazione standard di PowerPoint</vt:lpstr>
      <vt:lpstr>Presentazione standard di PowerPoint</vt:lpstr>
      <vt:lpstr>Per contrastare questo circolo vizioso è necessario intervenire in una logica ecosistemica che lavori contemporaneamente su tre dimensioni dell’inclusione (Ainscow, 2002):</vt:lpstr>
      <vt:lpstr>Politiche internazionali per una educazione inclusiva</vt:lpstr>
      <vt:lpstr>Evoluzione delle politiche internazionali per l’educazione inclusiva </vt:lpstr>
      <vt:lpstr>L’Universal Declaration of Human Rights (ONU, 1948)</vt:lpstr>
      <vt:lpstr>World Declaration on Education for All (UNESCO, 1990)</vt:lpstr>
      <vt:lpstr>World Declaration on Education for All (UNESCO, 1990)</vt:lpstr>
      <vt:lpstr>Salamanca Statement and Framework for Action on Special Needs Education (UNESCO, 1994)</vt:lpstr>
      <vt:lpstr>Salamanca Statement and Framework for Action on Special Needs Education (UNESCO, 1994)</vt:lpstr>
      <vt:lpstr>Salamanca Statement and Framework for Action on Special Needs Education (UNESCO, 1994)</vt:lpstr>
      <vt:lpstr>Millennium Declaration (ONU, 2000)</vt:lpstr>
      <vt:lpstr>Education for All (UNESCO, 2012)</vt:lpstr>
      <vt:lpstr>Presentazione standard di PowerPoint</vt:lpstr>
      <vt:lpstr>Presentazione standard di PowerPoint</vt:lpstr>
      <vt:lpstr>Transforming our world. The 2030 Agenda for Sustainable Development (ONU, 2015)</vt:lpstr>
      <vt:lpstr>SDG 4 </vt:lpstr>
      <vt:lpstr>Presentazione standard di PowerPoint</vt:lpstr>
      <vt:lpstr>Presentazione standard di PowerPoint</vt:lpstr>
      <vt:lpstr>Convention on the rights of persons with disabilities (ONU, 2006)</vt:lpstr>
      <vt:lpstr>Art.24 Convenzione Onu (2006)</vt:lpstr>
      <vt:lpstr>Presentazione standard di PowerPoint</vt:lpstr>
      <vt:lpstr>International Labour Organization: Educazione professionale </vt:lpstr>
      <vt:lpstr>Raccomandazioni dell’ILO</vt:lpstr>
      <vt:lpstr>Raccomandazioni dell’ILO</vt:lpstr>
      <vt:lpstr>Dimensione culturale per la promozione dell’educazione inclusiva </vt:lpstr>
      <vt:lpstr>Presentazione standard di PowerPoint</vt:lpstr>
      <vt:lpstr>Empowerment individuale e sociale</vt:lpstr>
      <vt:lpstr>Presentazione standard di PowerPoint</vt:lpstr>
      <vt:lpstr>Universal Design For Learning (Mace, 1985)</vt:lpstr>
      <vt:lpstr>Principi dell’Universal Design for Learning </vt:lpstr>
      <vt:lpstr>Adattamento di obiettivi e contenuti attraverso le seguenti azioni: </vt:lpstr>
      <vt:lpstr>Approccio comunitario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Barbara Alesi</cp:lastModifiedBy>
  <cp:revision>19</cp:revision>
  <dcterms:created xsi:type="dcterms:W3CDTF">2024-09-30T19:25:55Z</dcterms:created>
  <dcterms:modified xsi:type="dcterms:W3CDTF">2024-10-18T09:00:53Z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2023-10-10T00:00:00Z</vt:filetime>
  </property>
  <property fmtid="{D5CDD505-2E9C-101B-9397-08002B2CF9AE}" pid="3" name="LastSaved">
    <vt:filetime>2024-09-30T00:00:00Z</vt:filetime>
  </property>
</Properties>
</file>