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Raleway" pitchFamily="2" charset="77"/>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PwuzUMbiShoJk86TBnyYfrhoE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k.sagepub.com/sites/default/files/upm-binaries/68705_Thomas_and_Myers___The_Anatomy_of_Case_Study,_chapter_5.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bsborderlands.org/wp-content/uploads/2013/04/Introduction-to-Border-Studies-2.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tephenhicks.org/wp-content/uploads/2011/09/dewey_john-poe.pd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sustainability.alquds.edu/embodying-accessibility/" TargetMode="External"/><Relationship Id="rId4" Type="http://schemas.openxmlformats.org/officeDocument/2006/relationships/hyperlink" Target="https://books.google.com.tr/books?hl=en&amp;lr&amp;id=FPbcdfMFrckC&amp;oi=fnd&amp;pg=PA59&amp;dq=Democracy+and+Education,+i+John+Dewey+&amp;ots=dDiSZ8WNJo&amp;sig=5Mc3bDWw4fEcw5WuPRGF0J6NXBA&amp;redir_esc=y&amp;pli=1#v=onepage&amp;q=Democracy%20and%20Education%2C%20i%20John%20Dewey&amp;f=fals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ivistedigitali.erickson.it/integrazione-scolastica-sociale/en/visualizza/pdf/105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 name="Google Shape;7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df96b5b0c5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2df96b5b0c5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df96b5b0c5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g2df96b5b0c5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df96b5b0c5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sz="1300"/>
              <a:t>Case studies are analyses of persons, events, decisions, periods, projects, policies, institutions or other systems which are studied holistically by one or more methods. The case that is the subject of the inquiry will be an instance of a class of phenomena that provides an analytical frame – an object – within which the study is conducted and which the case illuminates and explicates. According to Thomas &amp; Meyers’ definition of the case study methodology, we can distinguish two parts of the case study: (i) the subject of the study, which is the case itself; and (ii) the object, which is the analytical frame or theory through which the subject is viewed and which the subject explicates. </a:t>
            </a:r>
            <a:endParaRPr sz="1300"/>
          </a:p>
          <a:p>
            <a:pPr marL="0" lvl="0" indent="0" algn="l" rtl="0">
              <a:lnSpc>
                <a:spcPct val="100000"/>
              </a:lnSpc>
              <a:spcBef>
                <a:spcPts val="0"/>
              </a:spcBef>
              <a:spcAft>
                <a:spcPts val="0"/>
              </a:spcAft>
              <a:buSzPts val="1100"/>
              <a:buNone/>
            </a:pPr>
            <a:r>
              <a:rPr lang="it-IT" sz="1300"/>
              <a:t>In this sense we have </a:t>
            </a:r>
            <a:endParaRPr sz="1300"/>
          </a:p>
          <a:p>
            <a:pPr marL="457200" lvl="0" indent="-311150" algn="l" rtl="0">
              <a:lnSpc>
                <a:spcPct val="100000"/>
              </a:lnSpc>
              <a:spcBef>
                <a:spcPts val="0"/>
              </a:spcBef>
              <a:spcAft>
                <a:spcPts val="0"/>
              </a:spcAft>
              <a:buSzPts val="1300"/>
              <a:buChar char="-"/>
            </a:pPr>
            <a:r>
              <a:rPr lang="it-IT" sz="1300" b="1"/>
              <a:t>SUBJECT </a:t>
            </a:r>
            <a:r>
              <a:rPr lang="it-IT" sz="1300"/>
              <a:t>OF THE STUDY: case of a co-design activity of teacher training modules (practical unit) (LOCAL KNOWLEDGE CASE)</a:t>
            </a:r>
            <a:endParaRPr sz="1300"/>
          </a:p>
          <a:p>
            <a:pPr marL="457200" lvl="0" indent="-311150" algn="l" rtl="0">
              <a:lnSpc>
                <a:spcPct val="100000"/>
              </a:lnSpc>
              <a:spcBef>
                <a:spcPts val="0"/>
              </a:spcBef>
              <a:spcAft>
                <a:spcPts val="0"/>
              </a:spcAft>
              <a:buSzPts val="1300"/>
              <a:buChar char="-"/>
            </a:pPr>
            <a:r>
              <a:rPr lang="it-IT" sz="1300" b="1"/>
              <a:t>OBJECT </a:t>
            </a:r>
            <a:r>
              <a:rPr lang="it-IT" sz="1300"/>
              <a:t>OF THE STUDY: participatory research (analytical, theoretical frame)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it-IT" sz="1300" b="1"/>
              <a:t>Heuristic case studies </a:t>
            </a:r>
            <a:r>
              <a:rPr lang="it-IT" sz="1300"/>
              <a:t>wherein new causal paths are identified. Outlier cases may be especially valuable here. (Eckstein, 1975) </a:t>
            </a:r>
            <a:r>
              <a:rPr lang="it-IT" sz="1300" u="sng">
                <a:solidFill>
                  <a:schemeClr val="hlink"/>
                </a:solidFill>
                <a:hlinkClick r:id="rId3"/>
              </a:rPr>
              <a:t>https://uk.sagepub.com/sites/default/files/upm-binaries/68705_Thomas_and_Myers___The_Anatomy_of_Case_Study,_chapter_5.pdf</a:t>
            </a:r>
            <a:r>
              <a:rPr lang="it-IT" sz="1300"/>
              <a:t>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it-IT" sz="1300" b="1"/>
              <a:t>Participatory research</a:t>
            </a:r>
            <a:r>
              <a:rPr lang="it-IT" sz="1300"/>
              <a:t>: What is participatory research? Cornwall &amp; Jewkes -  Research strategies which emphasize participation, raising personal, professional and political challenges which go beyond the bounds of the production of information.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it-IT" sz="1300" b="1"/>
              <a:t>Focus Group Methodology</a:t>
            </a:r>
            <a:r>
              <a:rPr lang="it-IT" sz="1300"/>
              <a:t> : Principle and Practice. (Liamputtong, 2011). Qualitative research method that brings together small groups to discuss a topic. Sharing of perceptions, opinions, beliefs, attitudes and insights. </a:t>
            </a:r>
            <a:endParaRPr sz="1300"/>
          </a:p>
          <a:p>
            <a:pPr marL="457200" lvl="0" indent="-311150" algn="l" rtl="0">
              <a:lnSpc>
                <a:spcPct val="100000"/>
              </a:lnSpc>
              <a:spcBef>
                <a:spcPts val="0"/>
              </a:spcBef>
              <a:spcAft>
                <a:spcPts val="0"/>
              </a:spcAft>
              <a:buSzPts val="1300"/>
              <a:buChar char="-"/>
            </a:pPr>
            <a:r>
              <a:rPr lang="it-IT" sz="1300"/>
              <a:t>choose a topic</a:t>
            </a:r>
            <a:endParaRPr sz="1300"/>
          </a:p>
          <a:p>
            <a:pPr marL="457200" lvl="0" indent="-311150" algn="l" rtl="0">
              <a:lnSpc>
                <a:spcPct val="100000"/>
              </a:lnSpc>
              <a:spcBef>
                <a:spcPts val="0"/>
              </a:spcBef>
              <a:spcAft>
                <a:spcPts val="0"/>
              </a:spcAft>
              <a:buSzPts val="1300"/>
              <a:buChar char="-"/>
            </a:pPr>
            <a:r>
              <a:rPr lang="it-IT" sz="1300"/>
              <a:t>define research hypotheses</a:t>
            </a:r>
            <a:endParaRPr sz="1300"/>
          </a:p>
          <a:p>
            <a:pPr marL="457200" lvl="0" indent="-311150" algn="l" rtl="0">
              <a:lnSpc>
                <a:spcPct val="100000"/>
              </a:lnSpc>
              <a:spcBef>
                <a:spcPts val="0"/>
              </a:spcBef>
              <a:spcAft>
                <a:spcPts val="0"/>
              </a:spcAft>
              <a:buSzPts val="1300"/>
              <a:buChar char="-"/>
            </a:pPr>
            <a:r>
              <a:rPr lang="it-IT" sz="1300"/>
              <a:t>determine questions</a:t>
            </a:r>
            <a:endParaRPr sz="1300"/>
          </a:p>
          <a:p>
            <a:pPr marL="457200" lvl="0" indent="-311150" algn="l" rtl="0">
              <a:lnSpc>
                <a:spcPct val="100000"/>
              </a:lnSpc>
              <a:spcBef>
                <a:spcPts val="0"/>
              </a:spcBef>
              <a:spcAft>
                <a:spcPts val="0"/>
              </a:spcAft>
              <a:buSzPts val="1300"/>
              <a:buChar char="-"/>
            </a:pPr>
            <a:r>
              <a:rPr lang="it-IT" sz="1300"/>
              <a:t>analyse data </a:t>
            </a:r>
            <a:endParaRPr sz="1300"/>
          </a:p>
          <a:p>
            <a:pPr marL="457200" lvl="0" indent="-311150" algn="l" rtl="0">
              <a:lnSpc>
                <a:spcPct val="100000"/>
              </a:lnSpc>
              <a:spcBef>
                <a:spcPts val="0"/>
              </a:spcBef>
              <a:spcAft>
                <a:spcPts val="0"/>
              </a:spcAft>
              <a:buSzPts val="1300"/>
              <a:buChar char="-"/>
            </a:pPr>
            <a:endParaRPr sz="1300"/>
          </a:p>
          <a:p>
            <a:pPr marL="0" lvl="0" indent="0" algn="l" rtl="0">
              <a:lnSpc>
                <a:spcPct val="100000"/>
              </a:lnSpc>
              <a:spcBef>
                <a:spcPts val="0"/>
              </a:spcBef>
              <a:spcAft>
                <a:spcPts val="0"/>
              </a:spcAft>
              <a:buSzPts val="1100"/>
              <a:buNone/>
            </a:pPr>
            <a:r>
              <a:rPr lang="it-IT" sz="1300" b="1"/>
              <a:t>Qualitative content analysis</a:t>
            </a:r>
            <a:r>
              <a:rPr lang="it-IT" sz="1300"/>
              <a:t> :</a:t>
            </a:r>
            <a:r>
              <a:rPr lang="it-IT"/>
              <a:t>Schreier M. (2012). Qualitative content analysis in practice. London: Sage</a:t>
            </a:r>
            <a:endParaRPr/>
          </a:p>
          <a:p>
            <a:pPr marL="0" lvl="0" indent="0" algn="l" rtl="0">
              <a:lnSpc>
                <a:spcPct val="100000"/>
              </a:lnSpc>
              <a:spcBef>
                <a:spcPts val="0"/>
              </a:spcBef>
              <a:spcAft>
                <a:spcPts val="0"/>
              </a:spcAft>
              <a:buSzPts val="1100"/>
              <a:buNone/>
            </a:pPr>
            <a:endParaRPr/>
          </a:p>
        </p:txBody>
      </p:sp>
      <p:sp>
        <p:nvSpPr>
          <p:cNvPr id="165" name="Google Shape;165;g2df96b5b0c5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e0b8e99334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it-IT"/>
              <a:t>This workflow illustrated our process specifically. </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AutoNum type="arabicPeriod"/>
            </a:pPr>
            <a:r>
              <a:rPr lang="it-IT"/>
              <a:t>We identified and defined the key concepts and contents to be part of the teacher training programme on inclusive education. This operation involved a brainstorming between experts of special pedagogy within our research group in order to define which macro topics would be the core of our training programme</a:t>
            </a:r>
            <a:endParaRPr/>
          </a:p>
          <a:p>
            <a:pPr marL="457200" lvl="0" indent="-298450" algn="l" rtl="0">
              <a:lnSpc>
                <a:spcPct val="100000"/>
              </a:lnSpc>
              <a:spcBef>
                <a:spcPts val="0"/>
              </a:spcBef>
              <a:spcAft>
                <a:spcPts val="0"/>
              </a:spcAft>
              <a:buSzPts val="1100"/>
              <a:buAutoNum type="arabicPeriod"/>
            </a:pPr>
            <a:r>
              <a:rPr lang="it-IT"/>
              <a:t>After the definition phase, initial drafts of the training modules were designed. Specifically, we designed 5 training modules on 5 macro topics. Each module would comprehend a powerpoint presentation with graphic elements, a voice recording illustrating it, a link to further explore the presented information through additional resources and an interactive activity</a:t>
            </a:r>
            <a:endParaRPr/>
          </a:p>
          <a:p>
            <a:pPr marL="457200" lvl="0" indent="-298450" algn="l" rtl="0">
              <a:lnSpc>
                <a:spcPct val="100000"/>
              </a:lnSpc>
              <a:spcBef>
                <a:spcPts val="0"/>
              </a:spcBef>
              <a:spcAft>
                <a:spcPts val="0"/>
              </a:spcAft>
              <a:buSzPts val="1100"/>
              <a:buAutoNum type="arabicPeriod"/>
            </a:pPr>
            <a:r>
              <a:rPr lang="it-IT"/>
              <a:t>After the first draft, we worked with 3 researchers in education from the Al Quds University. Professores were encouraged to share their perceptions and opinions on the contents and outline of the training modules, identifying strengths, weaknesses, obstacles and information to be integrated in order for them to be applicable in their cultural context. </a:t>
            </a:r>
            <a:endParaRPr/>
          </a:p>
          <a:p>
            <a:pPr marL="457200" lvl="0" indent="-298450" algn="l" rtl="0">
              <a:lnSpc>
                <a:spcPct val="100000"/>
              </a:lnSpc>
              <a:spcBef>
                <a:spcPts val="0"/>
              </a:spcBef>
              <a:spcAft>
                <a:spcPts val="0"/>
              </a:spcAft>
              <a:buSzPts val="1100"/>
              <a:buAutoNum type="arabicPeriod"/>
            </a:pPr>
            <a:r>
              <a:rPr lang="it-IT"/>
              <a:t>Feedback from participants was integrated in the training modules. A second round of exchange was held to make sure that the integration could work. Possible additional modifications were conducted in this phase. </a:t>
            </a:r>
            <a:r>
              <a:rPr lang="it-IT" b="1"/>
              <a:t>Feedback integration review meeting. </a:t>
            </a:r>
            <a:endParaRPr b="1"/>
          </a:p>
          <a:p>
            <a:pPr marL="457200" lvl="0" indent="-298450" algn="l" rtl="0">
              <a:lnSpc>
                <a:spcPct val="100000"/>
              </a:lnSpc>
              <a:spcBef>
                <a:spcPts val="0"/>
              </a:spcBef>
              <a:spcAft>
                <a:spcPts val="0"/>
              </a:spcAft>
              <a:buSzPts val="1100"/>
              <a:buAutoNum type="arabicPeriod"/>
            </a:pPr>
            <a:r>
              <a:rPr lang="it-IT"/>
              <a:t>After the second round of feedback, the final training modules were successfully co-designed. </a:t>
            </a:r>
            <a:endParaRPr/>
          </a:p>
        </p:txBody>
      </p:sp>
      <p:sp>
        <p:nvSpPr>
          <p:cNvPr id="171" name="Google Shape;171;g2e0b8e99334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e0b8e99334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As a result, a training programme on inclusive education composed of 5 training modules was designed and developed. You can see the five main topics that were chosen, that are Interpretational approaches to disability, rights, accessibility, planning, inclusive didactics perspectives. </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AutoNum type="arabicPeriod"/>
            </a:pPr>
            <a:r>
              <a:rPr lang="it-IT" b="1">
                <a:solidFill>
                  <a:schemeClr val="dk1"/>
                </a:solidFill>
                <a:latin typeface="Calibri"/>
                <a:ea typeface="Calibri"/>
                <a:cs typeface="Calibri"/>
                <a:sym typeface="Calibri"/>
              </a:rPr>
              <a:t>History of disability</a:t>
            </a:r>
            <a:r>
              <a:rPr lang="it-IT">
                <a:solidFill>
                  <a:schemeClr val="dk1"/>
                </a:solidFill>
                <a:latin typeface="Calibri"/>
                <a:ea typeface="Calibri"/>
                <a:cs typeface="Calibri"/>
                <a:sym typeface="Calibri"/>
              </a:rPr>
              <a:t>: Elimination and Segregation, Insertion, Integration and Inclusion of students with disability in Italian schools. Highlight on the human rights connected to this transformation process. </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SzPts val="1100"/>
              <a:buNone/>
            </a:pPr>
            <a:r>
              <a:rPr lang="it-IT" b="1">
                <a:solidFill>
                  <a:schemeClr val="dk1"/>
                </a:solidFill>
                <a:latin typeface="Calibri"/>
                <a:ea typeface="Calibri"/>
                <a:cs typeface="Calibri"/>
                <a:sym typeface="Calibri"/>
              </a:rPr>
              <a:t>Perspectives on Disability</a:t>
            </a:r>
            <a:r>
              <a:rPr lang="it-IT">
                <a:solidFill>
                  <a:schemeClr val="dk1"/>
                </a:solidFill>
                <a:latin typeface="Calibri"/>
                <a:ea typeface="Calibri"/>
                <a:cs typeface="Calibri"/>
                <a:sym typeface="Calibri"/>
              </a:rPr>
              <a:t>: overview of the evolution of the concept of disability. Medical model, Social model, Biopsychosocial model and ecological approach. ICF as a resource to understand the ecological approach. Human rights model. Highlight of the differences between models to develop a critical reflection upon their conceptual frameworks of origin. </a:t>
            </a:r>
            <a:endParaRPr>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AutoNum type="arabicPeriod"/>
            </a:pPr>
            <a:r>
              <a:rPr lang="it-IT" b="1">
                <a:solidFill>
                  <a:schemeClr val="dk1"/>
                </a:solidFill>
                <a:latin typeface="Calibri"/>
                <a:ea typeface="Calibri"/>
                <a:cs typeface="Calibri"/>
                <a:sym typeface="Calibri"/>
              </a:rPr>
              <a:t>Rights and Frameworks</a:t>
            </a:r>
            <a:r>
              <a:rPr lang="it-IT">
                <a:solidFill>
                  <a:schemeClr val="dk1"/>
                </a:solidFill>
                <a:latin typeface="Calibri"/>
                <a:ea typeface="Calibri"/>
                <a:cs typeface="Calibri"/>
                <a:sym typeface="Calibri"/>
              </a:rPr>
              <a:t>: UN Convention on the Rights of Persons with Disability as a guidance document: fundamental rights and critical reflection upon them, in connection with the 2030 Agenda Sustainable Development Goals. Concepts of dignity and individual autonomy, equality and non-discrimination, participation and inclusion, right to education, reasonable accommodation. Focus on international law concerning inclusion as a means through which awareness towards rights and quality of life can be carried out. </a:t>
            </a:r>
            <a:endParaRPr>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AutoNum type="arabicPeriod"/>
            </a:pPr>
            <a:r>
              <a:rPr lang="it-IT" b="1">
                <a:solidFill>
                  <a:schemeClr val="dk1"/>
                </a:solidFill>
                <a:latin typeface="Calibri"/>
                <a:ea typeface="Calibri"/>
                <a:cs typeface="Calibri"/>
                <a:sym typeface="Calibri"/>
              </a:rPr>
              <a:t>Understanding Accessibility</a:t>
            </a:r>
            <a:r>
              <a:rPr lang="it-IT">
                <a:solidFill>
                  <a:schemeClr val="dk1"/>
                </a:solidFill>
                <a:latin typeface="Calibri"/>
                <a:ea typeface="Calibri"/>
                <a:cs typeface="Calibri"/>
                <a:sym typeface="Calibri"/>
              </a:rPr>
              <a:t>: definition of accessibility, definition of usability and presentation of the role of the context as a means through which participation and inclusion is achieved. Distinction between physical, sensory and cultural accessibility. </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SzPts val="1100"/>
              <a:buNone/>
            </a:pPr>
            <a:r>
              <a:rPr lang="it-IT" b="1">
                <a:solidFill>
                  <a:schemeClr val="dk1"/>
                </a:solidFill>
                <a:latin typeface="Calibri"/>
                <a:ea typeface="Calibri"/>
                <a:cs typeface="Calibri"/>
                <a:sym typeface="Calibri"/>
              </a:rPr>
              <a:t>Universal Design</a:t>
            </a:r>
            <a:r>
              <a:rPr lang="it-IT">
                <a:solidFill>
                  <a:schemeClr val="dk1"/>
                </a:solidFill>
                <a:latin typeface="Calibri"/>
                <a:ea typeface="Calibri"/>
                <a:cs typeface="Calibri"/>
                <a:sym typeface="Calibri"/>
              </a:rPr>
              <a:t>: Universal Design approach and Universal Design for Learning principles and conceptual framework. Focus on the ICF as a resource to understand the role of facilitators and barriers.</a:t>
            </a:r>
            <a:endParaRPr>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AutoNum type="arabicPeriod"/>
            </a:pPr>
            <a:r>
              <a:rPr lang="it-IT">
                <a:solidFill>
                  <a:schemeClr val="dk1"/>
                </a:solidFill>
                <a:latin typeface="Calibri"/>
                <a:ea typeface="Calibri"/>
                <a:cs typeface="Calibri"/>
                <a:sym typeface="Calibri"/>
              </a:rPr>
              <a:t>Planning as a fundamental resource to achieve inclusion paths tailored on the needs and specificities of each person, inside and outside the school. Focus on Quality of Life and rights to understand the value of planification.</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SzPts val="1100"/>
              <a:buNone/>
            </a:pPr>
            <a:r>
              <a:rPr lang="it-IT" b="1">
                <a:solidFill>
                  <a:schemeClr val="dk1"/>
                </a:solidFill>
                <a:latin typeface="Calibri"/>
                <a:ea typeface="Calibri"/>
                <a:cs typeface="Calibri"/>
                <a:sym typeface="Calibri"/>
              </a:rPr>
              <a:t>Planning through space</a:t>
            </a:r>
            <a:r>
              <a:rPr lang="it-IT">
                <a:solidFill>
                  <a:schemeClr val="dk1"/>
                </a:solidFill>
                <a:latin typeface="Calibri"/>
                <a:ea typeface="Calibri"/>
                <a:cs typeface="Calibri"/>
                <a:sym typeface="Calibri"/>
              </a:rPr>
              <a:t>: collaboration network that involves school, families, caregivers, professionals and other stakeholders. </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SzPts val="1100"/>
              <a:buNone/>
            </a:pPr>
            <a:r>
              <a:rPr lang="it-IT" b="1">
                <a:solidFill>
                  <a:schemeClr val="dk1"/>
                </a:solidFill>
                <a:latin typeface="Calibri"/>
                <a:ea typeface="Calibri"/>
                <a:cs typeface="Calibri"/>
                <a:sym typeface="Calibri"/>
              </a:rPr>
              <a:t>Planning through time</a:t>
            </a:r>
            <a:r>
              <a:rPr lang="it-IT">
                <a:solidFill>
                  <a:schemeClr val="dk1"/>
                </a:solidFill>
                <a:latin typeface="Calibri"/>
                <a:ea typeface="Calibri"/>
                <a:cs typeface="Calibri"/>
                <a:sym typeface="Calibri"/>
              </a:rPr>
              <a:t>: focus on the Life Project, planning the inclusion of young adults and their future perspectives, e.g. transition planning for life after school.</a:t>
            </a:r>
            <a:endParaRPr>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AutoNum type="arabicPeriod"/>
            </a:pPr>
            <a:r>
              <a:rPr lang="it-IT" b="1">
                <a:latin typeface="Calibri"/>
                <a:ea typeface="Calibri"/>
                <a:cs typeface="Calibri"/>
                <a:sym typeface="Calibri"/>
              </a:rPr>
              <a:t>Inclusive Didactic Perspectives. Inclusive Education</a:t>
            </a:r>
            <a:r>
              <a:rPr lang="it-IT">
                <a:latin typeface="Calibri"/>
                <a:ea typeface="Calibri"/>
                <a:cs typeface="Calibri"/>
                <a:sym typeface="Calibri"/>
              </a:rPr>
              <a:t>: Special Pedagogy definition, highlight of the differences between General Didactics, Inclusive Didactics and Special Didactics as educational approaches. Concepts of Individualisation and Personalisation as means through which achieving inclusion is possible and connected role of the educational context. </a:t>
            </a:r>
            <a:r>
              <a:rPr lang="it-IT" b="1">
                <a:latin typeface="Calibri"/>
                <a:ea typeface="Calibri"/>
                <a:cs typeface="Calibri"/>
                <a:sym typeface="Calibri"/>
              </a:rPr>
              <a:t>Inclusive Tools</a:t>
            </a:r>
            <a:r>
              <a:rPr lang="it-IT">
                <a:latin typeface="Calibri"/>
                <a:ea typeface="Calibri"/>
                <a:cs typeface="Calibri"/>
                <a:sym typeface="Calibri"/>
              </a:rPr>
              <a:t>: brief focus on didactic mediators as possible inclusive education tools. Focus on the different types of mediators and highlight of their potential. </a:t>
            </a:r>
            <a:endParaRPr>
              <a:latin typeface="Calibri"/>
              <a:ea typeface="Calibri"/>
              <a:cs typeface="Calibri"/>
              <a:sym typeface="Calibri"/>
            </a:endParaRPr>
          </a:p>
          <a:p>
            <a:pPr marL="0" lvl="0" indent="0" algn="l" rtl="0">
              <a:lnSpc>
                <a:spcPct val="100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it-IT"/>
              <a:t>The training programme was designed with a modular approach: that means that the order with which the modules are experienced can be personalised according to the specific needs of the learners. The modules also highlight connections between them, in order to foster a comprehensive view and bigger picture mindset in learners. </a:t>
            </a:r>
            <a:endParaRPr/>
          </a:p>
        </p:txBody>
      </p:sp>
      <p:sp>
        <p:nvSpPr>
          <p:cNvPr id="190" name="Google Shape;190;g2e0b8e99334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f96b5b0c5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So here you can see all the material that was prepared for each training module.  </a:t>
            </a:r>
            <a:endParaRPr/>
          </a:p>
          <a:p>
            <a:pPr marL="0" lvl="0" indent="0" algn="l" rtl="0">
              <a:lnSpc>
                <a:spcPct val="100000"/>
              </a:lnSpc>
              <a:spcBef>
                <a:spcPts val="0"/>
              </a:spcBef>
              <a:spcAft>
                <a:spcPts val="0"/>
              </a:spcAft>
              <a:buSzPts val="1100"/>
              <a:buNone/>
            </a:pPr>
            <a:r>
              <a:rPr lang="it-IT"/>
              <a:t>In order to provide multiple means for teaching and learning the content, we provided four main educational paths. </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it-IT"/>
              <a:t>Each module would consist in a Powerpoint presentation combining textual information with key concepts and graphical elements or images in order to channel information also through visual mediators</a:t>
            </a:r>
            <a:endParaRPr/>
          </a:p>
          <a:p>
            <a:pPr marL="457200" lvl="0" indent="-298450" algn="l" rtl="0">
              <a:lnSpc>
                <a:spcPct val="100000"/>
              </a:lnSpc>
              <a:spcBef>
                <a:spcPts val="0"/>
              </a:spcBef>
              <a:spcAft>
                <a:spcPts val="0"/>
              </a:spcAft>
              <a:buSzPts val="1100"/>
              <a:buChar char="-"/>
            </a:pPr>
            <a:r>
              <a:rPr lang="it-IT"/>
              <a:t>Each module would include a voice recording illustrating the topic with more detail. In this sense, a simple speaking style was adopted in order to facilitate comprehension for people who would not be familiar with the teams the module deals with, still retaining precise information and terminology where needed. We would like to underline that these choices specifically saw the fundamental participation of Al Quds University representatives. </a:t>
            </a:r>
            <a:endParaRPr/>
          </a:p>
          <a:p>
            <a:pPr marL="457200" lvl="0" indent="-298450" algn="l" rtl="0">
              <a:lnSpc>
                <a:spcPct val="100000"/>
              </a:lnSpc>
              <a:spcBef>
                <a:spcPts val="0"/>
              </a:spcBef>
              <a:spcAft>
                <a:spcPts val="0"/>
              </a:spcAft>
              <a:buSzPts val="1100"/>
              <a:buChar char="-"/>
            </a:pPr>
            <a:r>
              <a:rPr lang="it-IT"/>
              <a:t>Each module was integrated with additional resources through links in order to provide opportunities for deeper analysis and work. The resources were chosen on the basis of shared consensus among researchers (Italians and Palestinian)</a:t>
            </a:r>
            <a:endParaRPr/>
          </a:p>
          <a:p>
            <a:pPr marL="457200" lvl="0" indent="-298450" algn="l" rtl="0">
              <a:lnSpc>
                <a:spcPct val="100000"/>
              </a:lnSpc>
              <a:spcBef>
                <a:spcPts val="0"/>
              </a:spcBef>
              <a:spcAft>
                <a:spcPts val="0"/>
              </a:spcAft>
              <a:buSzPts val="1100"/>
              <a:buChar char="-"/>
            </a:pPr>
            <a:r>
              <a:rPr lang="it-IT"/>
              <a:t>Each module would include the proposal of a practical activity titled “Your Turn”.. Such proposal would challenge learners in applying the concepts highlighted in the module and put them into practice through experiential tasks. </a:t>
            </a:r>
            <a:endParaRPr/>
          </a:p>
        </p:txBody>
      </p:sp>
      <p:sp>
        <p:nvSpPr>
          <p:cNvPr id="204" name="Google Shape;204;g2df96b5b0c5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e0b8e99334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We would like to show you an example of the co-design process regarding Module 3, which is about accessibility. </a:t>
            </a:r>
            <a:endParaRPr/>
          </a:p>
          <a:p>
            <a:pPr marL="0" lvl="0" indent="0" algn="l" rtl="0">
              <a:lnSpc>
                <a:spcPct val="100000"/>
              </a:lnSpc>
              <a:spcBef>
                <a:spcPts val="0"/>
              </a:spcBef>
              <a:spcAft>
                <a:spcPts val="0"/>
              </a:spcAft>
              <a:buSzPts val="1100"/>
              <a:buNone/>
            </a:pPr>
            <a:r>
              <a:rPr lang="it-IT"/>
              <a:t>The scheme on the left presents the outline of the module draft, and on the right you can see the suggestions emerging from the focus group.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it-IT">
                <a:solidFill>
                  <a:schemeClr val="dk1"/>
                </a:solidFill>
              </a:rPr>
              <a:t>Lastly, you can see the solutions that were implemented in order to accommodate the requests.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it-IT">
                <a:solidFill>
                  <a:schemeClr val="dk1"/>
                </a:solidFill>
              </a:rPr>
              <a:t>We would like to specify that a general result was the integration of a “Palestinian Context” section for each module, reporting information on the Palestinian perspective on the specific topic of the module. </a:t>
            </a:r>
            <a:endParaRPr/>
          </a:p>
        </p:txBody>
      </p:sp>
      <p:sp>
        <p:nvSpPr>
          <p:cNvPr id="224" name="Google Shape;224;g2e0b8e99334_0_1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e0b8e99334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it-IT">
                <a:solidFill>
                  <a:schemeClr val="dk1"/>
                </a:solidFill>
              </a:rPr>
              <a:t>Lastly, you can see the solutions that were implemented in order to accommodate the requests.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it-IT">
                <a:solidFill>
                  <a:schemeClr val="dk1"/>
                </a:solidFill>
              </a:rPr>
              <a:t>Firstly, we deepened the topic of accessibility by providing further examples on its dimensions and features. We did not sufficiently consider the starting level of teachers in the Palestinian context and we tried to provide further information to ensure the comprehensibility of the module’s topics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it-IT">
                <a:solidFill>
                  <a:schemeClr val="dk1"/>
                </a:solidFill>
              </a:rPr>
              <a:t>Secondly, we added a Palestinian Context section. We extended this choice to all modules, as we collectively realised that providing a declination of the presented topics in the social and cultural context of reference of learners would have represented an enrichment to the training programme. So this solution was a general one.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it-IT">
                <a:solidFill>
                  <a:schemeClr val="dk1"/>
                </a:solidFill>
              </a:rPr>
              <a:t>Thirdly, we added additional resources on emergency measures to accommodate accessibility needs in Palestine. Specifically, we provided resources on iron gates, checkpoints and other accessibility issues that learners could explore if interested. Again, we chose to extend this solution to all modules, allowing for additional resources with reference to each topic.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it-IT">
                <a:solidFill>
                  <a:schemeClr val="dk1"/>
                </a:solidFill>
              </a:rPr>
              <a:t>We would like to specify that a general result was the integration of a “Palestinian Context” section for each module, reporting information on the Palestinian perspective on the specific topic of the module. </a:t>
            </a:r>
            <a:endParaRPr/>
          </a:p>
        </p:txBody>
      </p:sp>
      <p:sp>
        <p:nvSpPr>
          <p:cNvPr id="233" name="Google Shape;233;g2e0b8e99334_0_1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df96b5b0c5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Alongside the outputs of our research, which consists of the final training programme soon to be delivered at the Al Quds University, we wanted to highlight three main outcomes of our research experience, as follows</a:t>
            </a:r>
            <a:endParaRPr/>
          </a:p>
        </p:txBody>
      </p:sp>
      <p:sp>
        <p:nvSpPr>
          <p:cNvPr id="242" name="Google Shape;242;g2df96b5b0c5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e0b8e99334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The co-design activity took place in presence at the Department of Education, Cultural Heritage and Tourism of University of Macerata. Here are some pictures from the visit of Al Quds University Professor. Within the participatory research, we took the occasion to host two international seminars on the topic of inclusive education in Palestine as dissemination activities. </a:t>
            </a:r>
            <a:endParaRPr/>
          </a:p>
        </p:txBody>
      </p:sp>
      <p:sp>
        <p:nvSpPr>
          <p:cNvPr id="248" name="Google Shape;248;g2e0b8e99334_0_1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df96b5b0c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sz="1800"/>
              <a:t>We would like to start our presentation with a reflection upon the concept of </a:t>
            </a:r>
            <a:r>
              <a:rPr lang="it-IT" sz="1800" b="1"/>
              <a:t>borders </a:t>
            </a:r>
            <a:r>
              <a:rPr lang="it-IT" sz="1800"/>
              <a:t>and the different meanings that can be associated with it. </a:t>
            </a:r>
            <a:r>
              <a:rPr lang="it-IT" sz="2200" b="1"/>
              <a:t>Borders can be barriers, thresholds, boundaries, strict limits or overcomable frontiers. They can operate distinctions to facilitate the organisation of reality, but they can also separate elements that would be closer than expected. </a:t>
            </a:r>
            <a:endParaRPr sz="2200" b="1"/>
          </a:p>
          <a:p>
            <a:pPr marL="0" lvl="0" indent="0" algn="l" rtl="0">
              <a:lnSpc>
                <a:spcPct val="100000"/>
              </a:lnSpc>
              <a:spcBef>
                <a:spcPts val="0"/>
              </a:spcBef>
              <a:spcAft>
                <a:spcPts val="0"/>
              </a:spcAft>
              <a:buSzPts val="1100"/>
              <a:buNone/>
            </a:pPr>
            <a:endParaRPr sz="1800"/>
          </a:p>
          <a:p>
            <a:pPr marL="0" lvl="0" indent="0" algn="just" rtl="0">
              <a:lnSpc>
                <a:spcPct val="115000"/>
              </a:lnSpc>
              <a:spcBef>
                <a:spcPts val="0"/>
              </a:spcBef>
              <a:spcAft>
                <a:spcPts val="0"/>
              </a:spcAft>
              <a:buSzPts val="1100"/>
              <a:buNone/>
            </a:pPr>
            <a:r>
              <a:rPr lang="it-IT" sz="1800">
                <a:solidFill>
                  <a:schemeClr val="dk1"/>
                </a:solidFill>
              </a:rPr>
              <a:t>In other words, when questioning the meaning of </a:t>
            </a:r>
            <a:r>
              <a:rPr lang="it-IT" sz="1800" i="1">
                <a:solidFill>
                  <a:schemeClr val="dk1"/>
                </a:solidFill>
              </a:rPr>
              <a:t>borders</a:t>
            </a:r>
            <a:r>
              <a:rPr lang="it-IT" sz="1800">
                <a:solidFill>
                  <a:schemeClr val="dk1"/>
                </a:solidFill>
              </a:rPr>
              <a:t>, one might reflect upon their power to act as thresholds, margins that contain and possibly limit a specific dimension, dividing it from something to be deemed as extraneous from it, regardless of their possible conceptual, geographical or existential proximity. A border has the potential to produce alterity from equity, otherness from belonging, difference from similarity. If abstract and physical borders have always been part of the human experience, their implications and effects on economic, social and political life are ambiguous and complex. </a:t>
            </a:r>
            <a:endParaRPr sz="18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p:txBody>
      </p:sp>
      <p:sp>
        <p:nvSpPr>
          <p:cNvPr id="76" name="Google Shape;76;g2df96b5b0c5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df96b5b0c5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In concussion, this experience allowed us to understand how the achievement of democracy can be supported by programmes in Inclusive Education. Indeed, education still represents a key driver for social change and, when provided equally and inclusively, it can contribute to the creation of fairer societies. The cultural exchange at the basis of this experience highlights how reaching shared meanings and definition is an enrichment for all stakeholders, providing useful perspectives on concepts that might are taken for granted and renewing the commitment to significant trajectories and valuable principles also through research experiences. </a:t>
            </a:r>
            <a:endParaRPr/>
          </a:p>
        </p:txBody>
      </p:sp>
      <p:sp>
        <p:nvSpPr>
          <p:cNvPr id="261" name="Google Shape;261;g2df96b5b0c5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df96b5b0c5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600"/>
              </a:spcAft>
              <a:buSzPts val="1100"/>
              <a:buNone/>
            </a:pPr>
            <a:endParaRPr/>
          </a:p>
        </p:txBody>
      </p:sp>
      <p:sp>
        <p:nvSpPr>
          <p:cNvPr id="267" name="Google Shape;267;g2df96b5b0c5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e0b8e99334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g2e0b8e99334_0_1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0b8e9933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sz="1500">
                <a:solidFill>
                  <a:schemeClr val="dk1"/>
                </a:solidFill>
              </a:rPr>
              <a:t>We know for a fact that geographica borders carry social, cultural and political meanings that question the history of humankind. </a:t>
            </a:r>
            <a:r>
              <a:rPr lang="it-IT" sz="1500"/>
              <a:t>Many lens are offered by multiple disciplines to interpret borders. </a:t>
            </a: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r>
              <a:rPr lang="it-IT" sz="1500"/>
              <a:t>ROUSSEAU: ANTRHOPOLOGICAL VIEW AS A POLITICAL STATEMENT - BORDER CREATES INEQUITY Discorso sull’origine e i fondamenti della disuguaglianza fra gli uomini (1755)  -  L’uguaglianza tra gli uomini si sfascia una volta tracciato un confine, poiché in virtù di esso viene immediatamente introdotto nello spazio comune l’istituto della proprietà privata. </a:t>
            </a: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r>
              <a:rPr lang="it-IT" sz="1500"/>
              <a:t>KANT: ONTOLOGICAL VIEW - HUMAN LIMIT Kant, in "Anthropology from a pragmatic point of view" (1798) - "Criticism" in the Kantian sense is the establishment of lim- its, which our minds, our actions and our judgment of taste</a:t>
            </a:r>
            <a:endParaRPr sz="1500"/>
          </a:p>
          <a:p>
            <a:pPr marL="0" lvl="0" indent="0" algn="l" rtl="0">
              <a:lnSpc>
                <a:spcPct val="100000"/>
              </a:lnSpc>
              <a:spcBef>
                <a:spcPts val="0"/>
              </a:spcBef>
              <a:spcAft>
                <a:spcPts val="0"/>
              </a:spcAft>
              <a:buSzPts val="1100"/>
              <a:buNone/>
            </a:pPr>
            <a:r>
              <a:rPr lang="it-IT" sz="1500"/>
              <a:t>in principle are unable to overcome.</a:t>
            </a: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r>
              <a:rPr lang="it-IT" sz="1500"/>
              <a:t>LUHMANN, 1995: The Paradoxy of Observing Systems</a:t>
            </a: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r>
              <a:rPr lang="it-IT" sz="1500"/>
              <a:t>ZANINI, 1997, Significati del confine. I limiti naturali, storici, mentali</a:t>
            </a: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r>
              <a:rPr lang="it-IT" sz="1500"/>
              <a:t>MARTURANO, 2021: Marturano Graziella, “Sui confini della rotta balcanica: pratiche di soldiarietà ai migranti e</a:t>
            </a:r>
            <a:endParaRPr sz="1500"/>
          </a:p>
          <a:p>
            <a:pPr marL="0" lvl="0" indent="0" algn="l" rtl="0">
              <a:lnSpc>
                <a:spcPct val="100000"/>
              </a:lnSpc>
              <a:spcBef>
                <a:spcPts val="0"/>
              </a:spcBef>
              <a:spcAft>
                <a:spcPts val="0"/>
              </a:spcAft>
              <a:buSzPts val="1100"/>
              <a:buNone/>
            </a:pPr>
            <a:r>
              <a:rPr lang="it-IT" sz="1500"/>
              <a:t>processi di criminalizzazione”, Mondi Migranti. Rivista di studi e ricerche sulle migrazioni internazionali, III quadrimestre, pp.43- 63, 2021. </a:t>
            </a: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Clr>
                <a:schemeClr val="dk1"/>
              </a:buClr>
              <a:buSzPts val="1100"/>
              <a:buFont typeface="Arial"/>
              <a:buNone/>
            </a:pPr>
            <a:r>
              <a:rPr lang="it-IT" sz="1500"/>
              <a:t>These are only a few examples we can cite, regarding a topic that has its own research branch called “Border Studies”.. However, it is interesting how the concept of border permeates the world of pedagogy as well, especially our area of interest which is Special Pedagogy. In its interpretation, indeed, the border can be seen as a visible or invisible barrier that can obstacle human functioning in a specific context. Such a perspective derives from the International Classification of Functioning, Disability and Health (ICF) (WHO, 2001) and underlines a specific aspect that might bring together all the different perspectives on borders: borders can either habilitate or debilitate people, they can obstacle or promote inclusion, active participation, equality, Quality of Life. They have the power to determine the trajectories of our life paths, our opportunities for self determination, personal development, interpersonal relationships, right, material, physical or emotional wellbeing and so on. </a:t>
            </a:r>
            <a:endParaRPr sz="1500"/>
          </a:p>
          <a:p>
            <a:pPr marL="0" lvl="0" indent="0" algn="l" rtl="0">
              <a:lnSpc>
                <a:spcPct val="100000"/>
              </a:lnSpc>
              <a:spcBef>
                <a:spcPts val="0"/>
              </a:spcBef>
              <a:spcAft>
                <a:spcPts val="0"/>
              </a:spcAft>
              <a:buClr>
                <a:schemeClr val="dk1"/>
              </a:buClr>
              <a:buSzPts val="1100"/>
              <a:buFont typeface="Arial"/>
              <a:buNone/>
            </a:pPr>
            <a:endParaRPr sz="1500"/>
          </a:p>
          <a:p>
            <a:pPr marL="0" lvl="0" indent="0" algn="l" rtl="0">
              <a:lnSpc>
                <a:spcPct val="100000"/>
              </a:lnSpc>
              <a:spcBef>
                <a:spcPts val="0"/>
              </a:spcBef>
              <a:spcAft>
                <a:spcPts val="0"/>
              </a:spcAft>
              <a:buClr>
                <a:schemeClr val="dk1"/>
              </a:buClr>
              <a:buSzPts val="1100"/>
              <a:buFont typeface="Arial"/>
              <a:buNone/>
            </a:pPr>
            <a:r>
              <a:rPr lang="it-IT" sz="1500"/>
              <a:t>Andrea Canevaro -&gt; Concetto dei </a:t>
            </a:r>
            <a:r>
              <a:rPr lang="it-IT" sz="1500" b="1"/>
              <a:t>confini “visibili e invisibili” che distinguono chi cura e chi è curato, chi ha e chi non ha disabilità. </a:t>
            </a:r>
            <a:r>
              <a:rPr lang="it-IT" sz="1500"/>
              <a:t>L'educatore ha il compito di porre in essere un’osservazione attenta a questi confini: L’interpretazione di Canevaro interroga</a:t>
            </a:r>
            <a:r>
              <a:rPr lang="it-IT" sz="1500" b="1"/>
              <a:t> il valore di questi confini per il benessere di tutti, </a:t>
            </a:r>
            <a:r>
              <a:rPr lang="it-IT" sz="1500"/>
              <a:t>come esigenze che riguardano le persone oltre alle loro differenze. &gt; </a:t>
            </a:r>
            <a:r>
              <a:rPr lang="it-IT" sz="1500" b="1"/>
              <a:t> “Quando ci troviamo di fronte a una situazione fortemente problematica, possiamo scoprire qualcosa di utile per quel singolo, in una prospettiva tale da rendere un servizio importante per tutti” </a:t>
            </a:r>
            <a:endParaRPr sz="1500" b="1"/>
          </a:p>
          <a:p>
            <a:pPr marL="0" lvl="0" indent="0" algn="l" rtl="0">
              <a:lnSpc>
                <a:spcPct val="100000"/>
              </a:lnSpc>
              <a:spcBef>
                <a:spcPts val="0"/>
              </a:spcBef>
              <a:spcAft>
                <a:spcPts val="0"/>
              </a:spcAft>
              <a:buClr>
                <a:schemeClr val="dk1"/>
              </a:buClr>
              <a:buSzPts val="1100"/>
              <a:buFont typeface="Arial"/>
              <a:buNone/>
            </a:pPr>
            <a:r>
              <a:rPr lang="it-IT" sz="1500" b="1"/>
              <a:t>Per ogni confine dovrebbero esserci dei transiti. Esempio dell’inclusione nelle istituzioni scolastiche: l’eliminazione dei confini visibili portò comunque il residuo di quelli invisibili. </a:t>
            </a:r>
            <a:endParaRPr sz="1500" b="1"/>
          </a:p>
          <a:p>
            <a:pPr marL="0" lvl="0" indent="0" algn="l" rtl="0">
              <a:lnSpc>
                <a:spcPct val="100000"/>
              </a:lnSpc>
              <a:spcBef>
                <a:spcPts val="0"/>
              </a:spcBef>
              <a:spcAft>
                <a:spcPts val="0"/>
              </a:spcAft>
              <a:buClr>
                <a:schemeClr val="dk1"/>
              </a:buClr>
              <a:buSzPts val="1100"/>
              <a:buFont typeface="Arial"/>
              <a:buNone/>
            </a:pPr>
            <a:r>
              <a:rPr lang="it-IT" sz="1500" b="1"/>
              <a:t>Da qui l’alleanza tra </a:t>
            </a:r>
            <a:r>
              <a:rPr lang="it-IT" sz="1500" b="1">
                <a:solidFill>
                  <a:srgbClr val="FF0000"/>
                </a:solidFill>
              </a:rPr>
              <a:t>“confini” e “sentieri</a:t>
            </a:r>
            <a:r>
              <a:rPr lang="it-IT" sz="1500" b="1"/>
              <a:t>”, che segnalano simbolicamente il passaggio da un individuo all’altro, rispettando questi confini e collocando “nella riflessività queste </a:t>
            </a:r>
            <a:r>
              <a:rPr lang="it-IT" sz="1500" b="1">
                <a:solidFill>
                  <a:srgbClr val="FF0000"/>
                </a:solidFill>
              </a:rPr>
              <a:t>dogane metaforiche</a:t>
            </a:r>
            <a:r>
              <a:rPr lang="it-IT" sz="1500" b="1"/>
              <a:t>”: abbattere tutti i confini a prescindere non è deterministicamente positivo. Il confine può non essere divisione o barriera, ma</a:t>
            </a:r>
            <a:r>
              <a:rPr lang="it-IT" sz="1500" b="1">
                <a:solidFill>
                  <a:srgbClr val="980000"/>
                </a:solidFill>
              </a:rPr>
              <a:t> </a:t>
            </a:r>
            <a:r>
              <a:rPr lang="it-IT" sz="1500" b="1">
                <a:solidFill>
                  <a:srgbClr val="FF0000"/>
                </a:solidFill>
              </a:rPr>
              <a:t>distinzione percorribile</a:t>
            </a:r>
            <a:r>
              <a:rPr lang="it-IT" sz="1500" b="1"/>
              <a:t>. </a:t>
            </a:r>
            <a:r>
              <a:rPr lang="it-IT" sz="1500" b="1">
                <a:solidFill>
                  <a:srgbClr val="FF0000"/>
                </a:solidFill>
              </a:rPr>
              <a:t>Rischi della logica dei confini (chiudersi nella propria identità), e rischi della logica dei sentieri: </a:t>
            </a:r>
            <a:r>
              <a:rPr lang="it-IT" sz="1500" b="1"/>
              <a:t>invasioni involontarie, dato che sono segnalati attraverso forme simboliche: “Chi è abituato a percorrere sentieri, individua a istinto — ma un istinto coltivato, cresciuto, educato — il punto che permette di entrare in casa d’altri. Rispetta il sentiero e in questo modo rispetta il confine”</a:t>
            </a:r>
            <a:endParaRPr sz="1500" b="1"/>
          </a:p>
          <a:p>
            <a:pPr marL="0" lvl="0" indent="0" algn="l" rtl="0">
              <a:lnSpc>
                <a:spcPct val="100000"/>
              </a:lnSpc>
              <a:spcBef>
                <a:spcPts val="0"/>
              </a:spcBef>
              <a:spcAft>
                <a:spcPts val="0"/>
              </a:spcAft>
              <a:buClr>
                <a:schemeClr val="dk1"/>
              </a:buClr>
              <a:buSzPts val="1100"/>
              <a:buFont typeface="Arial"/>
              <a:buNone/>
            </a:pPr>
            <a:r>
              <a:rPr lang="it-IT" sz="1500" b="1"/>
              <a:t>Combinare e bilanciare le logiche del confine e del sentiero perchè sono complementari, contrariamente a quanto si potrebbe pensare. </a:t>
            </a:r>
            <a:endParaRPr sz="1500" b="1"/>
          </a:p>
          <a:p>
            <a:pPr marL="0" lvl="0" indent="0" algn="l" rtl="0">
              <a:lnSpc>
                <a:spcPct val="100000"/>
              </a:lnSpc>
              <a:spcBef>
                <a:spcPts val="0"/>
              </a:spcBef>
              <a:spcAft>
                <a:spcPts val="0"/>
              </a:spcAft>
              <a:buClr>
                <a:schemeClr val="dk1"/>
              </a:buClr>
              <a:buSzPts val="1100"/>
              <a:buFont typeface="Arial"/>
              <a:buNone/>
            </a:pPr>
            <a:r>
              <a:rPr lang="it-IT" sz="1500" b="1"/>
              <a:t>postura epistemologica: dialogo multidisciplinare</a:t>
            </a:r>
            <a:endParaRPr sz="1500" b="1"/>
          </a:p>
          <a:p>
            <a:pPr marL="0" lvl="0" indent="0" algn="l" rtl="0">
              <a:lnSpc>
                <a:spcPct val="100000"/>
              </a:lnSpc>
              <a:spcBef>
                <a:spcPts val="0"/>
              </a:spcBef>
              <a:spcAft>
                <a:spcPts val="0"/>
              </a:spcAft>
              <a:buClr>
                <a:schemeClr val="dk1"/>
              </a:buClr>
              <a:buSzPts val="1100"/>
              <a:buFont typeface="Arial"/>
              <a:buNone/>
            </a:pPr>
            <a:r>
              <a:rPr lang="it-IT" sz="1500" b="1"/>
              <a:t>andare e tornare: riporto quell’incontro alla mia identità, ogni volta che vado lascio qualcosa</a:t>
            </a:r>
            <a:endParaRPr sz="1500"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it-IT" u="sng">
                <a:solidFill>
                  <a:schemeClr val="hlink"/>
                </a:solidFill>
                <a:hlinkClick r:id="rId3"/>
              </a:rPr>
              <a:t>https://absborderlands.org/wp-content/uploads/2013/04/Introduction-to-Border-Studies-2.pdf</a:t>
            </a:r>
            <a:r>
              <a:rPr lang="it-IT"/>
              <a:t> </a:t>
            </a:r>
            <a:endParaRPr/>
          </a:p>
        </p:txBody>
      </p:sp>
      <p:sp>
        <p:nvSpPr>
          <p:cNvPr id="86" name="Google Shape;86;g2e0b8e99334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af0cb34d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it-IT"/>
              <a:t>Cooper, Brittney (2016). "Intersectionality". In Disch, Lisa; Hawkesworth, Mary (eds.). The Oxford Handbook of Feminist Theory. Oxford University Press. pp. 385–406. doi:10.1093/oxfordhb/9780199328581.013.20. ISBN 978-0-19-932858-1.</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94" name="Google Shape;94;g30af0cb34d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df96b5b0c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SAMAH- Please do not hesitate to eliminate or condense it. I've inserted lengthy sentences to provide you with flexibility when creating the slide. After reading the previous slide, you can also sub-categorise the barriers as visible and non visible, to have the same continuity of the analysis.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it-IT"/>
              <a:t>Hashweh's (2002) study on teaching democracy in Palestine brings to light the significance of addressing both external and internal conflicts that arise in an environment that is largely undemocratic. It emphasizes that even though the educational system may reflect undemocratic contexts, educators still have a considerable amount of freedom to explore democratic practices. Taking into account the sensitivity of external political barriers, our intervention focuses on integrating international approaches to inclusion and human rights education while also considering best practices from Palestinian contexts. Additionally, Palestinian professors will emphasize the interplay between external and internal conflicts with their students in class to ensure a democratic and inclusive environment.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it-IT"/>
              <a:t>When it comes to external barriers to democracy in the West Bank, we encounter challenges such as clientelism, corruption, the politicization of civic organizations, distrust and discrimination, institutional obstacles, as well as an authoritarian and patriarchal culture.  We must not forget about the complexity of cultural dynamics and the passive conception of the individual. Moreover, there are physical barriers like political and security checkpoints, borders, and underdeveloped infrastructure with narrow roads that make it impossible for individuals using wheelchairs to access certain areas.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it-IT"/>
              <a:t>Internal barriers to inclusion in higher education for Palestinian students with disabilities. As noted by Al-Masri, N., Aladini, A., &amp; Alghoula, N. (2023), include a lack of inclusive policies, inadequate university policies, insufficient disability services and support systems, barriers in admission processes and financial support availability. Furthermore, conservatism within educational institutions and skepticism about teaching democracy in undemocratic contexts pose significant hurdles. Students also face challenges related to academics and pedagogical practices as well as assessment barriers. Inaccessible learning environments. For instance, transportation becomes burdensome for parents since institutions often rely on contracted drivers instead of providing their own means of transportation. Financial difficulties make it challenging for families to cover costs associated with transportation and other necessary services.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it-IT"/>
              <a:t>Internal barriers within the educational system also exist, as explained by the Palestianin Professor-Dr Said:</a:t>
            </a:r>
            <a:endParaRPr/>
          </a:p>
          <a:p>
            <a:pPr marL="0" lvl="0" indent="0" algn="l" rtl="0">
              <a:lnSpc>
                <a:spcPct val="100000"/>
              </a:lnSpc>
              <a:spcBef>
                <a:spcPts val="0"/>
              </a:spcBef>
              <a:spcAft>
                <a:spcPts val="0"/>
              </a:spcAft>
              <a:buClr>
                <a:schemeClr val="dk1"/>
              </a:buClr>
              <a:buSzPts val="1100"/>
              <a:buFont typeface="Arial"/>
              <a:buNone/>
            </a:pPr>
            <a:r>
              <a:rPr lang="it-IT"/>
              <a:t>a) Integration challenges stem from a lack of essential resources such as physical therapy, occupational therapy, speech therapy, educational rehabilitation services, and psychological support. Unfortunately, parents often have to bear the costs of these additional services as they are not provided for free.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it-IT"/>
              <a:t>b) Lack of representation in decision-making is another issue. Individuals with disabilities often lack awareness or the ability to adequately represent their needs. Limited acceptance and inclusion in schools have historically been prevalent, with special resources like sign language interpretation generally being scarce.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it-IT"/>
              <a:t>c) Inadequate infrastructure and training pose further challenges. Many schools lack accessible buildings and classrooms, and teachers may not receive adequate training to handle diverse needs within large class sizes, including those of students with disabilities.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it-IT"/>
              <a:t>d) Insufficient specialized facilities are also a concern. There is a shortage of specialized schools or facilities for students with disabilities, such as those catering specifically to deaf individuals or students with complete blindness.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it-IT"/>
              <a:t>As a result of numerous socio-political barriers that impede democracy and inclusion, our objective is not to advocate for democracy solely from a standpoint of politics. Rather, we seek to employ it as a mechanism to safeguard the rights of marginalised groups and stimulate substantial transformations in educational methodologies. It is our conviction that the instruction of democracy can function as a means to affirm the rights of individuals who have been  marginalised or oppressed and to magnify their voices. Our aim is to establish more equitable, participatory, and empowering learning environments by integrating democratic and inclusion principles into education, we seek to create more equitable, participatory, and empowering learning environments.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it-IT"/>
              <a:t>References: </a:t>
            </a:r>
            <a:br>
              <a:rPr lang="it-IT"/>
            </a:br>
            <a:r>
              <a:rPr lang="it-IT"/>
              <a:t>Al-Masri, N., Aladini, A., &amp; Alghoula, N. (2023). Accessible and Inclusive Higher Education for Palestinian Students with Disability: Policies and Practices Review. Cambridge Educational Research e-Journal, 10, 102-116. </a:t>
            </a:r>
            <a:br>
              <a:rPr lang="it-IT"/>
            </a:br>
            <a:br>
              <a:rPr lang="it-IT"/>
            </a:br>
            <a:r>
              <a:rPr lang="it-IT" sz="1300">
                <a:solidFill>
                  <a:schemeClr val="dk1"/>
                </a:solidFill>
                <a:highlight>
                  <a:srgbClr val="F0F0F5"/>
                </a:highlight>
              </a:rPr>
              <a:t>A. Jamal, Amaney, (2009) </a:t>
            </a:r>
            <a:r>
              <a:rPr lang="it-IT" sz="1300" i="1">
                <a:solidFill>
                  <a:schemeClr val="dk1"/>
                </a:solidFill>
                <a:highlight>
                  <a:srgbClr val="F0F0F5"/>
                </a:highlight>
              </a:rPr>
              <a:t>Barriers to Democracy: The Other Side of Social Capital in Palestine and the Arab World.</a:t>
            </a:r>
            <a:r>
              <a:rPr lang="it-IT" sz="1300">
                <a:solidFill>
                  <a:schemeClr val="dk1"/>
                </a:solidFill>
                <a:highlight>
                  <a:srgbClr val="F0F0F5"/>
                </a:highlight>
              </a:rPr>
              <a:t> Princeton University Press.</a:t>
            </a:r>
            <a:endParaRPr sz="1300">
              <a:solidFill>
                <a:schemeClr val="dk1"/>
              </a:solidFill>
              <a:highlight>
                <a:srgbClr val="F0F0F5"/>
              </a:highlight>
            </a:endParaRPr>
          </a:p>
          <a:p>
            <a:pPr marL="0" lvl="0" indent="0" algn="l" rtl="0">
              <a:lnSpc>
                <a:spcPct val="100000"/>
              </a:lnSpc>
              <a:spcBef>
                <a:spcPts val="0"/>
              </a:spcBef>
              <a:spcAft>
                <a:spcPts val="0"/>
              </a:spcAft>
              <a:buSzPts val="1100"/>
              <a:buNone/>
            </a:pPr>
            <a:endParaRPr sz="1300">
              <a:solidFill>
                <a:schemeClr val="dk1"/>
              </a:solidFill>
              <a:highlight>
                <a:srgbClr val="F0F0F5"/>
              </a:highlight>
            </a:endParaRPr>
          </a:p>
          <a:p>
            <a:pPr marL="0" lvl="0" indent="0" algn="l" rtl="0">
              <a:lnSpc>
                <a:spcPct val="100000"/>
              </a:lnSpc>
              <a:spcBef>
                <a:spcPts val="0"/>
              </a:spcBef>
              <a:spcAft>
                <a:spcPts val="0"/>
              </a:spcAft>
              <a:buSzPts val="1100"/>
              <a:buNone/>
            </a:pPr>
            <a:r>
              <a:rPr lang="it-IT" sz="1300">
                <a:solidFill>
                  <a:schemeClr val="dk1"/>
                </a:solidFill>
                <a:highlight>
                  <a:srgbClr val="F0F0F5"/>
                </a:highlight>
              </a:rPr>
              <a:t>Hasweh, M.Z (2002), Conflict and Democracy Education in Palestine, Mediterranean Journal of Educational Studies, Vol.7(1), pp.65-86,</a:t>
            </a:r>
            <a:endParaRPr sz="1300">
              <a:solidFill>
                <a:schemeClr val="dk1"/>
              </a:solidFill>
              <a:highlight>
                <a:srgbClr val="F0F0F5"/>
              </a:highlight>
            </a:endParaRPr>
          </a:p>
          <a:p>
            <a:pPr marL="457200" marR="101600" lvl="0" indent="-228600" algn="l" rtl="0">
              <a:lnSpc>
                <a:spcPct val="115000"/>
              </a:lnSpc>
              <a:spcBef>
                <a:spcPts val="0"/>
              </a:spcBef>
              <a:spcAft>
                <a:spcPts val="0"/>
              </a:spcAft>
              <a:buClr>
                <a:schemeClr val="dk1"/>
              </a:buClr>
              <a:buSzPts val="1350"/>
              <a:buNone/>
            </a:pPr>
            <a:endParaRPr sz="1350">
              <a:solidFill>
                <a:schemeClr val="dk1"/>
              </a:solidFill>
              <a:highlight>
                <a:srgbClr val="F0F0F5"/>
              </a:highlight>
            </a:endParaRPr>
          </a:p>
          <a:p>
            <a:pPr marL="0" lvl="0" indent="0" algn="l" rtl="0">
              <a:lnSpc>
                <a:spcPct val="100000"/>
              </a:lnSpc>
              <a:spcBef>
                <a:spcPts val="80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104" name="Google Shape;104;g2df96b5b0c5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af0cb34dd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100"/>
              <a:buNone/>
            </a:pPr>
            <a:r>
              <a:rPr lang="it-IT"/>
              <a:t>la tragedia della guerra non si ferma alla guerra oggettiva in assenza di educazione</a:t>
            </a:r>
            <a:endParaRPr/>
          </a:p>
        </p:txBody>
      </p:sp>
      <p:sp>
        <p:nvSpPr>
          <p:cNvPr id="110" name="Google Shape;110;g30af0cb34dd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0af0cb34d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100"/>
              <a:buNone/>
            </a:pPr>
            <a:endParaRPr/>
          </a:p>
        </p:txBody>
      </p:sp>
      <p:sp>
        <p:nvSpPr>
          <p:cNvPr id="116" name="Google Shape;116;g30af0cb34dd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df96b5b0c5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800"/>
              </a:spcBef>
              <a:spcAft>
                <a:spcPts val="0"/>
              </a:spcAft>
              <a:buSzPts val="1100"/>
              <a:buNone/>
            </a:pPr>
            <a:r>
              <a:rPr lang="it-IT" sz="1300">
                <a:solidFill>
                  <a:srgbClr val="13343B"/>
                </a:solidFill>
                <a:highlight>
                  <a:srgbClr val="FCFCF9"/>
                </a:highlight>
              </a:rPr>
              <a:t>Our pedagogical intervention is inspired by the philosophy of John Dewey and Paolo Frere: It combines both positions regarding the importance of education in fostering democracy as well as social change. Our intervention synthesizes Dewey's emphasis on education for democratic values and social continuity with Freire's critical pedagogy focused on empowering students to challenge oppression and transform their realities through dialogue, reflection, and action.</a:t>
            </a:r>
            <a:endParaRPr sz="1300">
              <a:solidFill>
                <a:srgbClr val="13343B"/>
              </a:solidFill>
              <a:highlight>
                <a:srgbClr val="FCFCF9"/>
              </a:highlight>
            </a:endParaRPr>
          </a:p>
          <a:p>
            <a:pPr marL="0" lvl="0" indent="0" algn="l" rtl="0">
              <a:lnSpc>
                <a:spcPct val="115000"/>
              </a:lnSpc>
              <a:spcBef>
                <a:spcPts val="1800"/>
              </a:spcBef>
              <a:spcAft>
                <a:spcPts val="0"/>
              </a:spcAft>
              <a:buSzPts val="1100"/>
              <a:buNone/>
            </a:pPr>
            <a:r>
              <a:rPr lang="it-IT" sz="1300">
                <a:solidFill>
                  <a:srgbClr val="13343B"/>
                </a:solidFill>
                <a:highlight>
                  <a:srgbClr val="FCFCF9"/>
                </a:highlight>
              </a:rPr>
              <a:t>1- Education as a Tool for Democratic Values and Inclusion</a:t>
            </a:r>
            <a:endParaRPr sz="1300">
              <a:solidFill>
                <a:srgbClr val="13343B"/>
              </a:solidFill>
              <a:highlight>
                <a:srgbClr val="FCFCF9"/>
              </a:highlight>
            </a:endParaRPr>
          </a:p>
          <a:p>
            <a:pPr marL="0" lvl="0" indent="0" algn="l" rtl="0">
              <a:lnSpc>
                <a:spcPct val="115000"/>
              </a:lnSpc>
              <a:spcBef>
                <a:spcPts val="1800"/>
              </a:spcBef>
              <a:spcAft>
                <a:spcPts val="0"/>
              </a:spcAft>
              <a:buSzPts val="1100"/>
              <a:buNone/>
            </a:pPr>
            <a:r>
              <a:rPr lang="it-IT" sz="1300">
                <a:solidFill>
                  <a:srgbClr val="13343B"/>
                </a:solidFill>
                <a:highlight>
                  <a:srgbClr val="FCFCF9"/>
                </a:highlight>
              </a:rPr>
              <a:t>John Dewey believed that education is crucial for social continuity and the transmission of cultural and democratic values. He argued that without the communication of ideals, hopes, and standards, social life could not be maintained. Dewey's philosophy suggests that education can be a tool to communicate democratic ideals and standards of inclusion among students. By equipping students with knowledge and skills for democratic participation, education can enlarge and enlighten their experiences, fostering a sense of community and social cohesion.</a:t>
            </a:r>
            <a:endParaRPr sz="1300">
              <a:solidFill>
                <a:srgbClr val="13343B"/>
              </a:solidFill>
              <a:highlight>
                <a:srgbClr val="FCFCF9"/>
              </a:highlight>
            </a:endParaRPr>
          </a:p>
          <a:p>
            <a:pPr marL="0" lvl="0" indent="0" algn="l" rtl="0">
              <a:lnSpc>
                <a:spcPct val="115000"/>
              </a:lnSpc>
              <a:spcBef>
                <a:spcPts val="1800"/>
              </a:spcBef>
              <a:spcAft>
                <a:spcPts val="0"/>
              </a:spcAft>
              <a:buSzPts val="1100"/>
              <a:buNone/>
            </a:pPr>
            <a:r>
              <a:rPr lang="it-IT" sz="1300">
                <a:solidFill>
                  <a:srgbClr val="13343B"/>
                </a:solidFill>
                <a:highlight>
                  <a:srgbClr val="FCFCF9"/>
                </a:highlight>
              </a:rPr>
              <a:t>2- Education as a Tool for Social Change and Liberation</a:t>
            </a:r>
            <a:endParaRPr sz="1300">
              <a:solidFill>
                <a:srgbClr val="13343B"/>
              </a:solidFill>
              <a:highlight>
                <a:srgbClr val="FCFCF9"/>
              </a:highlight>
            </a:endParaRPr>
          </a:p>
          <a:p>
            <a:pPr marL="0" lvl="0" indent="0" algn="l" rtl="0">
              <a:lnSpc>
                <a:spcPct val="115000"/>
              </a:lnSpc>
              <a:spcBef>
                <a:spcPts val="1800"/>
              </a:spcBef>
              <a:spcAft>
                <a:spcPts val="0"/>
              </a:spcAft>
              <a:buSzPts val="1100"/>
              <a:buNone/>
            </a:pPr>
            <a:r>
              <a:rPr lang="it-IT" sz="1300">
                <a:solidFill>
                  <a:srgbClr val="13343B"/>
                </a:solidFill>
                <a:highlight>
                  <a:srgbClr val="FCFCF9"/>
                </a:highlight>
              </a:rPr>
              <a:t> Conversely, Paulo Freire viewed education as a means of liberation from oppression and injustice. Through critical awareness, dialogue, reflection, and action, education empowers individuals to challenge and reshape their social and political realities. Freire's philosophy underscores the critical role of fostering critical thinking and active participation in the educational process, enabling students to become catalysts for change and social transformation. Freire emphasized the intrinsic link between education and power, asserting that all knowledge inherently embodies a notion of power.</a:t>
            </a:r>
            <a:endParaRPr sz="1300">
              <a:solidFill>
                <a:srgbClr val="13343B"/>
              </a:solidFill>
              <a:highlight>
                <a:srgbClr val="FCFCF9"/>
              </a:highlight>
            </a:endParaRPr>
          </a:p>
          <a:p>
            <a:pPr marL="0" lvl="0" indent="0" algn="l" rtl="0">
              <a:lnSpc>
                <a:spcPct val="115000"/>
              </a:lnSpc>
              <a:spcBef>
                <a:spcPts val="1800"/>
              </a:spcBef>
              <a:spcAft>
                <a:spcPts val="0"/>
              </a:spcAft>
              <a:buSzPts val="1100"/>
              <a:buNone/>
            </a:pPr>
            <a:r>
              <a:rPr lang="it-IT" sz="1300">
                <a:solidFill>
                  <a:srgbClr val="13343B"/>
                </a:solidFill>
                <a:highlight>
                  <a:srgbClr val="FCFCF9"/>
                </a:highlight>
              </a:rPr>
              <a:t>Promoting Inclusion in Educational Settings</a:t>
            </a:r>
            <a:endParaRPr sz="1300">
              <a:solidFill>
                <a:srgbClr val="13343B"/>
              </a:solidFill>
              <a:highlight>
                <a:srgbClr val="FCFCF9"/>
              </a:highlight>
            </a:endParaRPr>
          </a:p>
          <a:p>
            <a:pPr marL="0" lvl="0" indent="0" algn="l" rtl="0">
              <a:lnSpc>
                <a:spcPct val="115000"/>
              </a:lnSpc>
              <a:spcBef>
                <a:spcPts val="1800"/>
              </a:spcBef>
              <a:spcAft>
                <a:spcPts val="0"/>
              </a:spcAft>
              <a:buSzPts val="1100"/>
              <a:buNone/>
            </a:pPr>
            <a:r>
              <a:rPr lang="it-IT" sz="1300">
                <a:solidFill>
                  <a:srgbClr val="13343B"/>
                </a:solidFill>
                <a:highlight>
                  <a:srgbClr val="FCFCF9"/>
                </a:highlight>
              </a:rPr>
              <a:t>According to both Dewey's and Freire's perspectives, it is critical to encourage inclusion as a uniting process in educational contexts. Given the current situation in Jerusalem, where advancing standards, best practices, and rights to inclusion are urgently required to protect the rights of children with disabilities, our intervention seeks to address this important issue while also cultivating an ethical consciousness.  Through our relationship with Al-Quds University professors, we are preparing future supporting teachers capable of creating democratic and inclusive learning environments.</a:t>
            </a:r>
            <a:endParaRPr sz="1300">
              <a:solidFill>
                <a:srgbClr val="13343B"/>
              </a:solidFill>
              <a:highlight>
                <a:srgbClr val="FCFCF9"/>
              </a:highlight>
            </a:endParaRPr>
          </a:p>
          <a:p>
            <a:pPr marL="0" lvl="0" indent="0" algn="l" rtl="0">
              <a:lnSpc>
                <a:spcPct val="115000"/>
              </a:lnSpc>
              <a:spcBef>
                <a:spcPts val="1800"/>
              </a:spcBef>
              <a:spcAft>
                <a:spcPts val="0"/>
              </a:spcAft>
              <a:buClr>
                <a:schemeClr val="dk1"/>
              </a:buClr>
              <a:buSzPts val="1100"/>
              <a:buFont typeface="Arial"/>
              <a:buNone/>
            </a:pPr>
            <a:r>
              <a:rPr lang="it-IT" sz="1700">
                <a:solidFill>
                  <a:srgbClr val="13343B"/>
                </a:solidFill>
                <a:highlight>
                  <a:srgbClr val="FCFCF9"/>
                </a:highlight>
              </a:rPr>
              <a:t>References</a:t>
            </a:r>
            <a:endParaRPr sz="1700">
              <a:solidFill>
                <a:srgbClr val="13343B"/>
              </a:solidFill>
              <a:highlight>
                <a:srgbClr val="FCFCF9"/>
              </a:highlight>
            </a:endParaRPr>
          </a:p>
          <a:p>
            <a:pPr marL="457200" lvl="0" indent="-304800" algn="l" rtl="0">
              <a:lnSpc>
                <a:spcPct val="115000"/>
              </a:lnSpc>
              <a:spcBef>
                <a:spcPts val="600"/>
              </a:spcBef>
              <a:spcAft>
                <a:spcPts val="0"/>
              </a:spcAft>
              <a:buClr>
                <a:srgbClr val="13343B"/>
              </a:buClr>
              <a:buSzPts val="1200"/>
              <a:buFont typeface="Roboto"/>
              <a:buAutoNum type="arabicPeriod"/>
            </a:pPr>
            <a:r>
              <a:rPr lang="it-IT" sz="1200">
                <a:solidFill>
                  <a:srgbClr val="13343B"/>
                </a:solidFill>
                <a:highlight>
                  <a:srgbClr val="FCFCF9"/>
                </a:highlight>
                <a:latin typeface="Roboto"/>
                <a:ea typeface="Roboto"/>
                <a:cs typeface="Roboto"/>
                <a:sym typeface="Roboto"/>
              </a:rPr>
              <a:t>Dewey, J. (1916). </a:t>
            </a:r>
            <a:r>
              <a:rPr lang="it-IT" sz="1200" i="1">
                <a:solidFill>
                  <a:srgbClr val="13343B"/>
                </a:solidFill>
                <a:highlight>
                  <a:srgbClr val="FCFCF9"/>
                </a:highlight>
                <a:latin typeface="Roboto"/>
                <a:ea typeface="Roboto"/>
                <a:cs typeface="Roboto"/>
                <a:sym typeface="Roboto"/>
              </a:rPr>
              <a:t>Democracy and Education</a:t>
            </a:r>
            <a:r>
              <a:rPr lang="it-IT" sz="1200">
                <a:solidFill>
                  <a:srgbClr val="13343B"/>
                </a:solidFill>
                <a:highlight>
                  <a:srgbClr val="FCFCF9"/>
                </a:highlight>
                <a:latin typeface="Roboto"/>
                <a:ea typeface="Roboto"/>
                <a:cs typeface="Roboto"/>
                <a:sym typeface="Roboto"/>
              </a:rPr>
              <a:t>. New York, NY: Macmillan. </a:t>
            </a:r>
            <a:r>
              <a:rPr lang="it-IT" sz="1200" u="sng">
                <a:solidFill>
                  <a:schemeClr val="hlink"/>
                </a:solidFill>
                <a:highlight>
                  <a:srgbClr val="FCFCF9"/>
                </a:highlight>
                <a:latin typeface="Roboto"/>
                <a:ea typeface="Roboto"/>
                <a:cs typeface="Roboto"/>
                <a:sym typeface="Roboto"/>
                <a:hlinkClick r:id="rId3"/>
              </a:rPr>
              <a:t>Link to source</a:t>
            </a:r>
            <a:endParaRPr sz="1200" u="sng">
              <a:solidFill>
                <a:schemeClr val="hlink"/>
              </a:solidFill>
              <a:highlight>
                <a:srgbClr val="FCFCF9"/>
              </a:highlight>
              <a:latin typeface="Roboto"/>
              <a:ea typeface="Roboto"/>
              <a:cs typeface="Roboto"/>
              <a:sym typeface="Roboto"/>
            </a:endParaRPr>
          </a:p>
          <a:p>
            <a:pPr marL="457200" lvl="0" indent="-304800" algn="l" rtl="0">
              <a:lnSpc>
                <a:spcPct val="115000"/>
              </a:lnSpc>
              <a:spcBef>
                <a:spcPts val="0"/>
              </a:spcBef>
              <a:spcAft>
                <a:spcPts val="0"/>
              </a:spcAft>
              <a:buClr>
                <a:srgbClr val="13343B"/>
              </a:buClr>
              <a:buSzPts val="1200"/>
              <a:buFont typeface="Roboto"/>
              <a:buAutoNum type="arabicPeriod"/>
            </a:pPr>
            <a:r>
              <a:rPr lang="it-IT" sz="1200">
                <a:solidFill>
                  <a:srgbClr val="13343B"/>
                </a:solidFill>
                <a:highlight>
                  <a:srgbClr val="FCFCF9"/>
                </a:highlight>
                <a:latin typeface="Roboto"/>
                <a:ea typeface="Roboto"/>
                <a:cs typeface="Roboto"/>
                <a:sym typeface="Roboto"/>
              </a:rPr>
              <a:t>Freire, P. (1970). </a:t>
            </a:r>
            <a:r>
              <a:rPr lang="it-IT" sz="1200" i="1">
                <a:solidFill>
                  <a:srgbClr val="13343B"/>
                </a:solidFill>
                <a:highlight>
                  <a:srgbClr val="FCFCF9"/>
                </a:highlight>
                <a:latin typeface="Roboto"/>
                <a:ea typeface="Roboto"/>
                <a:cs typeface="Roboto"/>
                <a:sym typeface="Roboto"/>
              </a:rPr>
              <a:t>Pedagogy of the Oppressed</a:t>
            </a:r>
            <a:r>
              <a:rPr lang="it-IT" sz="1200">
                <a:solidFill>
                  <a:srgbClr val="13343B"/>
                </a:solidFill>
                <a:highlight>
                  <a:srgbClr val="FCFCF9"/>
                </a:highlight>
                <a:latin typeface="Roboto"/>
                <a:ea typeface="Roboto"/>
                <a:cs typeface="Roboto"/>
                <a:sym typeface="Roboto"/>
              </a:rPr>
              <a:t>. New York, NY: Continuum, pp. 64-66.</a:t>
            </a:r>
            <a:endParaRPr sz="1200">
              <a:solidFill>
                <a:srgbClr val="13343B"/>
              </a:solidFill>
              <a:highlight>
                <a:srgbClr val="FCFCF9"/>
              </a:highlight>
              <a:latin typeface="Roboto"/>
              <a:ea typeface="Roboto"/>
              <a:cs typeface="Roboto"/>
              <a:sym typeface="Roboto"/>
            </a:endParaRPr>
          </a:p>
          <a:p>
            <a:pPr marL="457200" lvl="0" indent="-304800" algn="l" rtl="0">
              <a:lnSpc>
                <a:spcPct val="115000"/>
              </a:lnSpc>
              <a:spcBef>
                <a:spcPts val="0"/>
              </a:spcBef>
              <a:spcAft>
                <a:spcPts val="0"/>
              </a:spcAft>
              <a:buClr>
                <a:srgbClr val="13343B"/>
              </a:buClr>
              <a:buSzPts val="1200"/>
              <a:buFont typeface="Roboto"/>
              <a:buAutoNum type="arabicPeriod"/>
            </a:pPr>
            <a:r>
              <a:rPr lang="it-IT" sz="1200">
                <a:solidFill>
                  <a:srgbClr val="13343B"/>
                </a:solidFill>
                <a:highlight>
                  <a:srgbClr val="FCFCF9"/>
                </a:highlight>
                <a:latin typeface="Roboto"/>
                <a:ea typeface="Roboto"/>
                <a:cs typeface="Roboto"/>
                <a:sym typeface="Roboto"/>
              </a:rPr>
              <a:t>Feinberg, S., &amp; Torres, C. (2007). </a:t>
            </a:r>
            <a:r>
              <a:rPr lang="it-IT" sz="1200" i="1">
                <a:solidFill>
                  <a:srgbClr val="13343B"/>
                </a:solidFill>
                <a:highlight>
                  <a:srgbClr val="FCFCF9"/>
                </a:highlight>
                <a:latin typeface="Roboto"/>
                <a:ea typeface="Roboto"/>
                <a:cs typeface="Roboto"/>
                <a:sym typeface="Roboto"/>
              </a:rPr>
              <a:t>Democracy and Education: John Dewey and Paulo Freire</a:t>
            </a:r>
            <a:r>
              <a:rPr lang="it-IT" sz="1200">
                <a:solidFill>
                  <a:srgbClr val="13343B"/>
                </a:solidFill>
                <a:highlight>
                  <a:srgbClr val="FCFCF9"/>
                </a:highlight>
                <a:latin typeface="Roboto"/>
                <a:ea typeface="Roboto"/>
                <a:cs typeface="Roboto"/>
                <a:sym typeface="Roboto"/>
              </a:rPr>
              <a:t>. In </a:t>
            </a:r>
            <a:r>
              <a:rPr lang="it-IT" sz="1200" i="1">
                <a:solidFill>
                  <a:srgbClr val="13343B"/>
                </a:solidFill>
                <a:highlight>
                  <a:srgbClr val="FCFCF9"/>
                </a:highlight>
                <a:latin typeface="Roboto"/>
                <a:ea typeface="Roboto"/>
                <a:cs typeface="Roboto"/>
                <a:sym typeface="Roboto"/>
              </a:rPr>
              <a:t>Education and Society</a:t>
            </a:r>
            <a:r>
              <a:rPr lang="it-IT" sz="1200">
                <a:solidFill>
                  <a:srgbClr val="13343B"/>
                </a:solidFill>
                <a:highlight>
                  <a:srgbClr val="FCFCF9"/>
                </a:highlight>
                <a:latin typeface="Roboto"/>
                <a:ea typeface="Roboto"/>
                <a:cs typeface="Roboto"/>
                <a:sym typeface="Roboto"/>
              </a:rPr>
              <a:t> (3rd ed., pp. 53-69). James Nicolas Publisher Australia. </a:t>
            </a:r>
            <a:r>
              <a:rPr lang="it-IT" sz="1200" u="sng">
                <a:solidFill>
                  <a:schemeClr val="hlink"/>
                </a:solidFill>
                <a:highlight>
                  <a:srgbClr val="FCFCF9"/>
                </a:highlight>
                <a:latin typeface="Roboto"/>
                <a:ea typeface="Roboto"/>
                <a:cs typeface="Roboto"/>
                <a:sym typeface="Roboto"/>
                <a:hlinkClick r:id="rId4"/>
              </a:rPr>
              <a:t>Link to source</a:t>
            </a:r>
            <a:endParaRPr sz="1200" u="sng">
              <a:solidFill>
                <a:schemeClr val="hlink"/>
              </a:solidFill>
              <a:highlight>
                <a:srgbClr val="FCFCF9"/>
              </a:highlight>
              <a:latin typeface="Roboto"/>
              <a:ea typeface="Roboto"/>
              <a:cs typeface="Roboto"/>
              <a:sym typeface="Roboto"/>
            </a:endParaRPr>
          </a:p>
          <a:p>
            <a:pPr marL="457200" lvl="0" indent="-304800" algn="l" rtl="0">
              <a:lnSpc>
                <a:spcPct val="115000"/>
              </a:lnSpc>
              <a:spcBef>
                <a:spcPts val="0"/>
              </a:spcBef>
              <a:spcAft>
                <a:spcPts val="0"/>
              </a:spcAft>
              <a:buClr>
                <a:srgbClr val="13343B"/>
              </a:buClr>
              <a:buSzPts val="1200"/>
              <a:buFont typeface="Roboto"/>
              <a:buAutoNum type="arabicPeriod"/>
            </a:pPr>
            <a:r>
              <a:rPr lang="it-IT" sz="1200">
                <a:solidFill>
                  <a:srgbClr val="13343B"/>
                </a:solidFill>
                <a:highlight>
                  <a:srgbClr val="FCFCF9"/>
                </a:highlight>
                <a:latin typeface="Roboto"/>
                <a:ea typeface="Roboto"/>
                <a:cs typeface="Roboto"/>
                <a:sym typeface="Roboto"/>
              </a:rPr>
              <a:t>Al-Quds University. (n.d.). </a:t>
            </a:r>
            <a:r>
              <a:rPr lang="it-IT" sz="1200" i="1">
                <a:solidFill>
                  <a:srgbClr val="13343B"/>
                </a:solidFill>
                <a:highlight>
                  <a:srgbClr val="FCFCF9"/>
                </a:highlight>
                <a:latin typeface="Roboto"/>
                <a:ea typeface="Roboto"/>
                <a:cs typeface="Roboto"/>
                <a:sym typeface="Roboto"/>
              </a:rPr>
              <a:t>Embodying Accessibility</a:t>
            </a:r>
            <a:r>
              <a:rPr lang="it-IT" sz="1200">
                <a:solidFill>
                  <a:srgbClr val="13343B"/>
                </a:solidFill>
                <a:highlight>
                  <a:srgbClr val="FCFCF9"/>
                </a:highlight>
                <a:latin typeface="Roboto"/>
                <a:ea typeface="Roboto"/>
                <a:cs typeface="Roboto"/>
                <a:sym typeface="Roboto"/>
              </a:rPr>
              <a:t>. </a:t>
            </a:r>
            <a:r>
              <a:rPr lang="it-IT" sz="1200" u="sng">
                <a:solidFill>
                  <a:schemeClr val="hlink"/>
                </a:solidFill>
                <a:highlight>
                  <a:srgbClr val="FCFCF9"/>
                </a:highlight>
                <a:latin typeface="Roboto"/>
                <a:ea typeface="Roboto"/>
                <a:cs typeface="Roboto"/>
                <a:sym typeface="Roboto"/>
                <a:hlinkClick r:id="rId5"/>
              </a:rPr>
              <a:t>Link to source</a:t>
            </a:r>
            <a:endParaRPr sz="1200" u="sng">
              <a:solidFill>
                <a:schemeClr val="hlink"/>
              </a:solidFill>
              <a:highlight>
                <a:srgbClr val="FCFCF9"/>
              </a:highlight>
              <a:latin typeface="Roboto"/>
              <a:ea typeface="Roboto"/>
              <a:cs typeface="Roboto"/>
              <a:sym typeface="Roboto"/>
            </a:endParaRPr>
          </a:p>
          <a:p>
            <a:pPr marL="0" lvl="0" indent="0" algn="l" rtl="0">
              <a:lnSpc>
                <a:spcPct val="100000"/>
              </a:lnSpc>
              <a:spcBef>
                <a:spcPts val="600"/>
              </a:spcBef>
              <a:spcAft>
                <a:spcPts val="0"/>
              </a:spcAft>
              <a:buSzPts val="1100"/>
              <a:buNone/>
            </a:pPr>
            <a:endParaRPr/>
          </a:p>
        </p:txBody>
      </p:sp>
      <p:sp>
        <p:nvSpPr>
          <p:cNvPr id="122" name="Google Shape;122;g2df96b5b0c5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0af0cb34dd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100"/>
              <a:buNone/>
            </a:pPr>
            <a:r>
              <a:rPr lang="it-IT" sz="1600"/>
              <a:t>Par</a:t>
            </a:r>
            <a:r>
              <a:rPr lang="it-IT" sz="1700"/>
              <a:t>ticipatory research allows to create results that align with the </a:t>
            </a:r>
            <a:r>
              <a:rPr lang="it-IT" sz="1700" u="sng"/>
              <a:t>needs and desires</a:t>
            </a:r>
            <a:r>
              <a:rPr lang="it-IT" sz="1700"/>
              <a:t> of the people whose life is at the center of the research topic. In participatory research, participants are not involved as research subjects, but as </a:t>
            </a:r>
            <a:r>
              <a:rPr lang="it-IT" sz="1700" u="sng"/>
              <a:t>active participants</a:t>
            </a:r>
            <a:r>
              <a:rPr lang="it-IT" sz="1700"/>
              <a:t>. The extent to which participants are involved in participatory research depends on the research question of the academic researchers and could vary between participatory studies and study phases. However, prioritization of the research aim(s) and question(s) could also be based on the participants’ perspectives and input. </a:t>
            </a:r>
            <a:endParaRPr sz="1700"/>
          </a:p>
          <a:p>
            <a:pPr marL="0" lvl="0" indent="0" algn="l" rtl="0">
              <a:lnSpc>
                <a:spcPct val="100000"/>
              </a:lnSpc>
              <a:spcBef>
                <a:spcPts val="600"/>
              </a:spcBef>
              <a:spcAft>
                <a:spcPts val="0"/>
              </a:spcAft>
              <a:buSzPts val="1100"/>
              <a:buNone/>
            </a:pPr>
            <a:endParaRPr sz="1700"/>
          </a:p>
          <a:p>
            <a:pPr marL="0" lvl="0" indent="0" algn="l" rtl="0">
              <a:lnSpc>
                <a:spcPct val="100000"/>
              </a:lnSpc>
              <a:spcBef>
                <a:spcPts val="600"/>
              </a:spcBef>
              <a:spcAft>
                <a:spcPts val="0"/>
              </a:spcAft>
              <a:buSzPts val="1100"/>
              <a:buNone/>
            </a:pPr>
            <a:r>
              <a:rPr lang="it-IT" sz="1700"/>
              <a:t>Some added values of participatory research include </a:t>
            </a:r>
            <a:r>
              <a:rPr lang="it-IT" sz="1700" b="1"/>
              <a:t>co-creating knowledge</a:t>
            </a:r>
            <a:r>
              <a:rPr lang="it-IT" sz="1700"/>
              <a:t>, </a:t>
            </a:r>
            <a:r>
              <a:rPr lang="it-IT" sz="1700" b="1"/>
              <a:t>increasing ownership among participants </a:t>
            </a:r>
            <a:r>
              <a:rPr lang="it-IT" sz="1700"/>
              <a:t>related to the education and inclusion problems and potential solutions, which in turn can promote social change within the community.</a:t>
            </a:r>
            <a:endParaRPr sz="1700"/>
          </a:p>
          <a:p>
            <a:pPr marL="0" lvl="0" indent="0" algn="l" rtl="0">
              <a:lnSpc>
                <a:spcPct val="100000"/>
              </a:lnSpc>
              <a:spcBef>
                <a:spcPts val="600"/>
              </a:spcBef>
              <a:spcAft>
                <a:spcPts val="0"/>
              </a:spcAft>
              <a:buSzPts val="1100"/>
              <a:buNone/>
            </a:pPr>
            <a:endParaRPr sz="1700"/>
          </a:p>
          <a:p>
            <a:pPr marL="0" lvl="0" indent="0" algn="l" rtl="0">
              <a:lnSpc>
                <a:spcPct val="100000"/>
              </a:lnSpc>
              <a:spcBef>
                <a:spcPts val="600"/>
              </a:spcBef>
              <a:spcAft>
                <a:spcPts val="0"/>
              </a:spcAft>
              <a:buSzPts val="1100"/>
              <a:buNone/>
            </a:pPr>
            <a:r>
              <a:rPr lang="it-IT" sz="1700"/>
              <a:t>“Nulla su di noi senza di noi” (disability activism, 1990s): L’inclusione si realizza con le persone escluse, che spesso sono depositarie dei saperi e delle conoscenze appropriate per dare risposte rispettose dei loro diritti umani (Griffo, 2015). La Convenzione è esplicita (art. 4, comma 3): “Nell’elaborazione e nell’attuazione della legislazione e delle politiche da adottare per attuare la presente Convenzione, così come negli altri processi decisionali relativi a questioni concernenti le persone con disabilità, gli Stati Parti operano in stretta consultazione e coinvolgono attivamente le persone con disabilità, compresi i minori con disabilità, attraverso le loro organizzazioni rappresentative.”. In questo senso, l’approccio della ricerca partecipativa si configura come traiettoria di senso essenziale per l’attuazione di processi inclusivi, e, come dice Giampiero Griffo, è un </a:t>
            </a:r>
            <a:r>
              <a:rPr lang="it-IT" sz="1700" b="1"/>
              <a:t>metodo</a:t>
            </a:r>
            <a:r>
              <a:rPr lang="it-IT" sz="1700"/>
              <a:t>, un </a:t>
            </a:r>
            <a:r>
              <a:rPr lang="it-IT" sz="1700" b="1"/>
              <a:t>diritto </a:t>
            </a:r>
            <a:r>
              <a:rPr lang="it-IT" sz="1700"/>
              <a:t>e una </a:t>
            </a:r>
            <a:r>
              <a:rPr lang="it-IT" sz="1700" b="1"/>
              <a:t>responsabilità. </a:t>
            </a:r>
            <a:r>
              <a:rPr lang="it-IT" sz="1700" u="sng">
                <a:solidFill>
                  <a:schemeClr val="hlink"/>
                </a:solidFill>
                <a:hlinkClick r:id="rId3"/>
              </a:rPr>
              <a:t>https://rivistedigitali.erickson.it/integrazione-scolastica-sociale/en/visualizza/pdf/1050</a:t>
            </a:r>
            <a:r>
              <a:rPr lang="it-IT" sz="1700"/>
              <a:t> </a:t>
            </a:r>
            <a:endParaRPr sz="1700"/>
          </a:p>
          <a:p>
            <a:pPr marL="0" lvl="0" indent="0" algn="l" rtl="0">
              <a:lnSpc>
                <a:spcPct val="100000"/>
              </a:lnSpc>
              <a:spcBef>
                <a:spcPts val="600"/>
              </a:spcBef>
              <a:spcAft>
                <a:spcPts val="0"/>
              </a:spcAft>
              <a:buSzPts val="1100"/>
              <a:buNone/>
            </a:pPr>
            <a:endParaRPr sz="1700"/>
          </a:p>
          <a:p>
            <a:pPr marL="0" lvl="0" indent="0" algn="l" rtl="0">
              <a:lnSpc>
                <a:spcPct val="100000"/>
              </a:lnSpc>
              <a:spcBef>
                <a:spcPts val="600"/>
              </a:spcBef>
              <a:spcAft>
                <a:spcPts val="0"/>
              </a:spcAft>
              <a:buSzPts val="1100"/>
              <a:buNone/>
            </a:pPr>
            <a:r>
              <a:rPr lang="it-IT" sz="1700"/>
              <a:t>una proposta educativa decontestualizzata non serve a niente - quell’intervento non si è radicato nel contesto, non è divenuto loro</a:t>
            </a:r>
            <a:endParaRPr sz="1700"/>
          </a:p>
          <a:p>
            <a:pPr marL="0" lvl="0" indent="0" algn="l" rtl="0">
              <a:lnSpc>
                <a:spcPct val="100000"/>
              </a:lnSpc>
              <a:spcBef>
                <a:spcPts val="600"/>
              </a:spcBef>
              <a:spcAft>
                <a:spcPts val="0"/>
              </a:spcAft>
              <a:buSzPts val="1100"/>
              <a:buNone/>
            </a:pPr>
            <a:endParaRPr sz="1700"/>
          </a:p>
        </p:txBody>
      </p:sp>
      <p:sp>
        <p:nvSpPr>
          <p:cNvPr id="131" name="Google Shape;131;g30af0cb34dd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p:cSld name="Diapositiva titolo">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4"/>
          <p:cNvSpPr txBox="1">
            <a:spLocks noGrp="1"/>
          </p:cNvSpPr>
          <p:nvPr>
            <p:ph type="subTitle" idx="1"/>
          </p:nvPr>
        </p:nvSpPr>
        <p:spPr>
          <a:xfrm>
            <a:off x="2713218" y="3882452"/>
            <a:ext cx="8640580" cy="89941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latin typeface="Raleway"/>
                <a:ea typeface="Raleway"/>
                <a:cs typeface="Raleway"/>
                <a:sym typeface="Raleway"/>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4"/>
          <p:cNvSpPr txBox="1">
            <a:spLocks noGrp="1"/>
          </p:cNvSpPr>
          <p:nvPr>
            <p:ph type="title"/>
          </p:nvPr>
        </p:nvSpPr>
        <p:spPr>
          <a:xfrm>
            <a:off x="2713218" y="2067586"/>
            <a:ext cx="7373141" cy="16427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Ralew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olo e testo verticale">
  <p:cSld name="1_Titolo e testo verticale">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rot="5400000">
            <a:off x="7613020" y="2436183"/>
            <a:ext cx="485266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body" idx="1"/>
          </p:nvPr>
        </p:nvSpPr>
        <p:spPr>
          <a:xfrm rot="5400000">
            <a:off x="2279020" y="-116517"/>
            <a:ext cx="485266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3"/>
          <p:cNvSpPr txBox="1">
            <a:spLocks noGrp="1"/>
          </p:cNvSpPr>
          <p:nvPr>
            <p:ph type="dt" idx="10"/>
          </p:nvPr>
        </p:nvSpPr>
        <p:spPr>
          <a:xfrm>
            <a:off x="838200" y="640364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40364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40364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p:cSld name="Titolo e contenuto">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5"/>
          <p:cNvSpPr txBox="1">
            <a:spLocks noGrp="1"/>
          </p:cNvSpPr>
          <p:nvPr>
            <p:ph type="title"/>
          </p:nvPr>
        </p:nvSpPr>
        <p:spPr>
          <a:xfrm>
            <a:off x="838200" y="1594735"/>
            <a:ext cx="10515600" cy="183426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Ralew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body" idx="1"/>
          </p:nvPr>
        </p:nvSpPr>
        <p:spPr>
          <a:xfrm>
            <a:off x="831850" y="3687581"/>
            <a:ext cx="10515600" cy="24020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 name="Google Shape;17;p5"/>
          <p:cNvSpPr txBox="1">
            <a:spLocks noGrp="1"/>
          </p:cNvSpPr>
          <p:nvPr>
            <p:ph type="dt" idx="10"/>
          </p:nvPr>
        </p:nvSpPr>
        <p:spPr>
          <a:xfrm>
            <a:off x="838200" y="645094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
          <p:cNvSpPr txBox="1">
            <a:spLocks noGrp="1"/>
          </p:cNvSpPr>
          <p:nvPr>
            <p:ph type="ftr" idx="11"/>
          </p:nvPr>
        </p:nvSpPr>
        <p:spPr>
          <a:xfrm>
            <a:off x="4038600" y="645094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sldNum" idx="12"/>
          </p:nvPr>
        </p:nvSpPr>
        <p:spPr>
          <a:xfrm>
            <a:off x="8610600" y="645094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p:cSld name="Intestazione sezione">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838200" y="1380152"/>
            <a:ext cx="10515600" cy="8699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body" idx="1"/>
          </p:nvPr>
        </p:nvSpPr>
        <p:spPr>
          <a:xfrm>
            <a:off x="838200" y="2774731"/>
            <a:ext cx="5181600" cy="34022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6"/>
          <p:cNvSpPr txBox="1">
            <a:spLocks noGrp="1"/>
          </p:cNvSpPr>
          <p:nvPr>
            <p:ph type="body" idx="2"/>
          </p:nvPr>
        </p:nvSpPr>
        <p:spPr>
          <a:xfrm>
            <a:off x="6172200" y="2774731"/>
            <a:ext cx="5181600" cy="34022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838200" y="640364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4038600" y="640364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8610600" y="640364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p:cSld name="Due contenuti">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914400" y="1382151"/>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921246" y="298326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7"/>
          <p:cNvSpPr txBox="1">
            <a:spLocks noGrp="1"/>
          </p:cNvSpPr>
          <p:nvPr>
            <p:ph type="body" idx="2"/>
          </p:nvPr>
        </p:nvSpPr>
        <p:spPr>
          <a:xfrm>
            <a:off x="921246" y="4082735"/>
            <a:ext cx="5157787" cy="21069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7"/>
          <p:cNvSpPr txBox="1">
            <a:spLocks noGrp="1"/>
          </p:cNvSpPr>
          <p:nvPr>
            <p:ph type="body" idx="3"/>
          </p:nvPr>
        </p:nvSpPr>
        <p:spPr>
          <a:xfrm>
            <a:off x="6253658" y="298326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7"/>
          <p:cNvSpPr txBox="1">
            <a:spLocks noGrp="1"/>
          </p:cNvSpPr>
          <p:nvPr>
            <p:ph type="body" idx="4"/>
          </p:nvPr>
        </p:nvSpPr>
        <p:spPr>
          <a:xfrm>
            <a:off x="6246812" y="4097968"/>
            <a:ext cx="5183188" cy="20916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40364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40364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40364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p:cSld name="Confronto">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8200" y="1386073"/>
            <a:ext cx="10515600" cy="8699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dt" idx="10"/>
          </p:nvPr>
        </p:nvSpPr>
        <p:spPr>
          <a:xfrm>
            <a:off x="838200" y="640364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ftr" idx="11"/>
          </p:nvPr>
        </p:nvSpPr>
        <p:spPr>
          <a:xfrm>
            <a:off x="4038600" y="640364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8610600" y="640364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p:cSld name="Solo titolo">
    <p:bg>
      <p:bgPr>
        <a:blipFill>
          <a:blip r:embed="rId2">
            <a:alphaModFix/>
          </a:blip>
          <a:stretch>
            <a:fillRect/>
          </a:stretch>
        </a:blipFill>
        <a:effectLst/>
      </p:bgPr>
    </p:bg>
    <p:spTree>
      <p:nvGrpSpPr>
        <p:cNvPr id="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p:cSld name="Vuota">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6612" y="158115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Ralew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5183188" y="1581150"/>
            <a:ext cx="6172200" cy="42799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10"/>
          <p:cNvSpPr txBox="1">
            <a:spLocks noGrp="1"/>
          </p:cNvSpPr>
          <p:nvPr>
            <p:ph type="body" idx="2"/>
          </p:nvPr>
        </p:nvSpPr>
        <p:spPr>
          <a:xfrm>
            <a:off x="839788" y="3429000"/>
            <a:ext cx="3932237" cy="24399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10"/>
          <p:cNvSpPr txBox="1">
            <a:spLocks noGrp="1"/>
          </p:cNvSpPr>
          <p:nvPr>
            <p:ph type="dt" idx="10"/>
          </p:nvPr>
        </p:nvSpPr>
        <p:spPr>
          <a:xfrm>
            <a:off x="838200" y="64351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43518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43518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p:cSld name="Contenuto con didascalia">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6612" y="1340069"/>
            <a:ext cx="3932237" cy="208893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Ralew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a:spLocks noGrp="1"/>
          </p:cNvSpPr>
          <p:nvPr>
            <p:ph type="pic" idx="2"/>
          </p:nvPr>
        </p:nvSpPr>
        <p:spPr>
          <a:xfrm>
            <a:off x="5183188" y="1340068"/>
            <a:ext cx="6172200" cy="4520981"/>
          </a:xfrm>
          <a:prstGeom prst="rect">
            <a:avLst/>
          </a:prstGeom>
          <a:noFill/>
          <a:ln>
            <a:noFill/>
          </a:ln>
        </p:spPr>
      </p:sp>
      <p:sp>
        <p:nvSpPr>
          <p:cNvPr id="52" name="Google Shape;52;p11"/>
          <p:cNvSpPr txBox="1">
            <a:spLocks noGrp="1"/>
          </p:cNvSpPr>
          <p:nvPr>
            <p:ph type="body" idx="1"/>
          </p:nvPr>
        </p:nvSpPr>
        <p:spPr>
          <a:xfrm>
            <a:off x="838589" y="3657600"/>
            <a:ext cx="3932237" cy="22034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11"/>
          <p:cNvSpPr txBox="1">
            <a:spLocks noGrp="1"/>
          </p:cNvSpPr>
          <p:nvPr>
            <p:ph type="dt" idx="10"/>
          </p:nvPr>
        </p:nvSpPr>
        <p:spPr>
          <a:xfrm>
            <a:off x="838200" y="643517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
          <p:cNvSpPr txBox="1">
            <a:spLocks noGrp="1"/>
          </p:cNvSpPr>
          <p:nvPr>
            <p:ph type="ftr" idx="11"/>
          </p:nvPr>
        </p:nvSpPr>
        <p:spPr>
          <a:xfrm>
            <a:off x="4038600" y="643517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
          <p:cNvSpPr txBox="1">
            <a:spLocks noGrp="1"/>
          </p:cNvSpPr>
          <p:nvPr>
            <p:ph type="sldNum" idx="12"/>
          </p:nvPr>
        </p:nvSpPr>
        <p:spPr>
          <a:xfrm>
            <a:off x="8610600" y="643517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testo verticale">
  <p:cSld name="Titolo e testo verticale">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838200" y="1244184"/>
            <a:ext cx="10515600" cy="114620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body" idx="1"/>
          </p:nvPr>
        </p:nvSpPr>
        <p:spPr>
          <a:xfrm rot="5400000">
            <a:off x="4292408" y="-884429"/>
            <a:ext cx="3607184"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2"/>
          <p:cNvSpPr txBox="1">
            <a:spLocks noGrp="1"/>
          </p:cNvSpPr>
          <p:nvPr>
            <p:ph type="dt" idx="10"/>
          </p:nvPr>
        </p:nvSpPr>
        <p:spPr>
          <a:xfrm>
            <a:off x="838200" y="641941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ftr" idx="11"/>
          </p:nvPr>
        </p:nvSpPr>
        <p:spPr>
          <a:xfrm>
            <a:off x="4038600" y="641941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2"/>
          <p:cNvSpPr txBox="1">
            <a:spLocks noGrp="1"/>
          </p:cNvSpPr>
          <p:nvPr>
            <p:ph type="sldNum" idx="12"/>
          </p:nvPr>
        </p:nvSpPr>
        <p:spPr>
          <a:xfrm>
            <a:off x="8610600" y="641941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1244184"/>
            <a:ext cx="10515600" cy="86992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Raleway"/>
              <a:buNone/>
              <a:defRPr sz="4400" b="0"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838200" y="2293495"/>
            <a:ext cx="10515600" cy="388346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aleway"/>
                <a:ea typeface="Raleway"/>
                <a:cs typeface="Raleway"/>
                <a:sym typeface="Raleway"/>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Raleway"/>
                <a:ea typeface="Raleway"/>
                <a:cs typeface="Raleway"/>
                <a:sym typeface="Ralew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Raleway"/>
                <a:ea typeface="Raleway"/>
                <a:cs typeface="Raleway"/>
                <a:sym typeface="Ralew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books.google.com.tr/books?hl=en&amp;lr&amp;id=FPbcdfMFrckC&amp;oi=fnd&amp;pg=PA59&amp;dq=Democracy+and+Education,+i+John+Dewey+&amp;ots=dDiSZ8WNJo&amp;sig=5Mc3bDWw4fEcw5WuPRGF0J6NXBA&amp;redir_esc=y&amp;pli=1#v=onepage&amp;q=Democracy%20and%20Education%2C%20i%20John%20Dewey&amp;f=fals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rianna.taddei@unimc.it"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mailto:s.halwany@unimc.it" TargetMode="External"/><Relationship Id="rId4" Type="http://schemas.openxmlformats.org/officeDocument/2006/relationships/hyperlink" Target="mailto:t.santilli1@unimc.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subTitle" idx="1"/>
          </p:nvPr>
        </p:nvSpPr>
        <p:spPr>
          <a:xfrm>
            <a:off x="2766330" y="3989627"/>
            <a:ext cx="8640600" cy="8994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lt1"/>
              </a:buClr>
              <a:buSzPts val="2400"/>
              <a:buNone/>
            </a:pPr>
            <a:r>
              <a:rPr lang="it-IT"/>
              <a:t>Arianna Taddei, Tommaso Santilli, Samah Halwany</a:t>
            </a:r>
            <a:endParaRPr/>
          </a:p>
          <a:p>
            <a:pPr marL="0" lvl="0" indent="0" algn="l" rtl="0">
              <a:lnSpc>
                <a:spcPct val="90000"/>
              </a:lnSpc>
              <a:spcBef>
                <a:spcPts val="0"/>
              </a:spcBef>
              <a:spcAft>
                <a:spcPts val="0"/>
              </a:spcAft>
              <a:buClr>
                <a:schemeClr val="lt1"/>
              </a:buClr>
              <a:buSzPts val="2400"/>
              <a:buNone/>
            </a:pPr>
            <a:endParaRPr/>
          </a:p>
          <a:p>
            <a:pPr marL="0" lvl="0" indent="0" algn="l" rtl="0">
              <a:lnSpc>
                <a:spcPct val="90000"/>
              </a:lnSpc>
              <a:spcBef>
                <a:spcPts val="0"/>
              </a:spcBef>
              <a:spcAft>
                <a:spcPts val="0"/>
              </a:spcAft>
              <a:buClr>
                <a:schemeClr val="lt1"/>
              </a:buClr>
              <a:buSzPts val="2400"/>
              <a:buNone/>
            </a:pPr>
            <a:endParaRPr b="1"/>
          </a:p>
        </p:txBody>
      </p:sp>
      <p:sp>
        <p:nvSpPr>
          <p:cNvPr id="73" name="Google Shape;73;p1"/>
          <p:cNvSpPr txBox="1">
            <a:spLocks noGrp="1"/>
          </p:cNvSpPr>
          <p:nvPr>
            <p:ph type="title"/>
          </p:nvPr>
        </p:nvSpPr>
        <p:spPr>
          <a:xfrm>
            <a:off x="2713226" y="2346825"/>
            <a:ext cx="8746800" cy="1642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aleway"/>
              <a:buNone/>
            </a:pPr>
            <a:r>
              <a:rPr lang="it-IT" b="1"/>
              <a:t>Inclusion Beyond the Conflict </a:t>
            </a:r>
            <a:r>
              <a:rPr lang="it-IT" sz="3000" b="1"/>
              <a:t>Perspectives on Inclusive Education in the East-Jerusalem Context</a:t>
            </a:r>
            <a:endParaRPr sz="3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df96b5b0c5_0_20"/>
          <p:cNvSpPr txBox="1">
            <a:spLocks noGrp="1"/>
          </p:cNvSpPr>
          <p:nvPr>
            <p:ph type="body" idx="1"/>
          </p:nvPr>
        </p:nvSpPr>
        <p:spPr>
          <a:xfrm>
            <a:off x="942625" y="2712600"/>
            <a:ext cx="7897800" cy="338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Font typeface="Arial"/>
              <a:buNone/>
            </a:pPr>
            <a:r>
              <a:rPr lang="it-IT" b="1">
                <a:solidFill>
                  <a:schemeClr val="dk1"/>
                </a:solidFill>
              </a:rPr>
              <a:t>Promoting inclusion</a:t>
            </a:r>
            <a:r>
              <a:rPr lang="it-IT">
                <a:solidFill>
                  <a:schemeClr val="dk1"/>
                </a:solidFill>
              </a:rPr>
              <a:t> as a unifying process for primary school children</a:t>
            </a:r>
            <a:r>
              <a:rPr lang="it-IT" b="1">
                <a:solidFill>
                  <a:schemeClr val="dk1"/>
                </a:solidFill>
              </a:rPr>
              <a:t> in fragmented communities of East Jerusalem</a:t>
            </a:r>
            <a:r>
              <a:rPr lang="it-IT">
                <a:solidFill>
                  <a:schemeClr val="dk1"/>
                </a:solidFill>
              </a:rPr>
              <a:t>. Spreading inclusive education principles and practices to be embraced and applied by </a:t>
            </a:r>
            <a:r>
              <a:rPr lang="it-IT" b="1">
                <a:solidFill>
                  <a:schemeClr val="dk1"/>
                </a:solidFill>
              </a:rPr>
              <a:t>primary school teachers.</a:t>
            </a:r>
            <a:endParaRPr b="1">
              <a:solidFill>
                <a:schemeClr val="dk1"/>
              </a:solidFill>
            </a:endParaRPr>
          </a:p>
          <a:p>
            <a:pPr marL="0" lvl="0" indent="0" algn="l" rtl="0">
              <a:lnSpc>
                <a:spcPct val="90000"/>
              </a:lnSpc>
              <a:spcBef>
                <a:spcPts val="0"/>
              </a:spcBef>
              <a:spcAft>
                <a:spcPts val="0"/>
              </a:spcAft>
              <a:buClr>
                <a:srgbClr val="888888"/>
              </a:buClr>
              <a:buSzPts val="2400"/>
              <a:buNone/>
            </a:pPr>
            <a:endParaRPr b="1">
              <a:solidFill>
                <a:schemeClr val="dk1"/>
              </a:solidFill>
            </a:endParaRPr>
          </a:p>
          <a:p>
            <a:pPr marL="0" lvl="0" indent="0" algn="l" rtl="0">
              <a:lnSpc>
                <a:spcPct val="90000"/>
              </a:lnSpc>
              <a:spcBef>
                <a:spcPts val="0"/>
              </a:spcBef>
              <a:spcAft>
                <a:spcPts val="0"/>
              </a:spcAft>
              <a:buClr>
                <a:schemeClr val="dk1"/>
              </a:buClr>
              <a:buSzPts val="1100"/>
              <a:buNone/>
            </a:pPr>
            <a:r>
              <a:rPr lang="it-IT">
                <a:solidFill>
                  <a:schemeClr val="dk1"/>
                </a:solidFill>
              </a:rPr>
              <a:t>Development of a </a:t>
            </a:r>
            <a:r>
              <a:rPr lang="it-IT" b="1">
                <a:solidFill>
                  <a:schemeClr val="dk1"/>
                </a:solidFill>
              </a:rPr>
              <a:t>training programme on inclusive education </a:t>
            </a:r>
            <a:r>
              <a:rPr lang="it-IT">
                <a:solidFill>
                  <a:schemeClr val="dk1"/>
                </a:solidFill>
              </a:rPr>
              <a:t>for primary school teachers. Collaboration with Al Quds University (Palestine).</a:t>
            </a:r>
            <a:endParaRPr/>
          </a:p>
        </p:txBody>
      </p:sp>
      <p:sp>
        <p:nvSpPr>
          <p:cNvPr id="155" name="Google Shape;155;g2df96b5b0c5_0_20"/>
          <p:cNvSpPr txBox="1">
            <a:spLocks noGrp="1"/>
          </p:cNvSpPr>
          <p:nvPr>
            <p:ph type="title"/>
          </p:nvPr>
        </p:nvSpPr>
        <p:spPr>
          <a:xfrm>
            <a:off x="838200" y="1594725"/>
            <a:ext cx="105156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The co-design project</a:t>
            </a:r>
            <a:endParaRPr b="1">
              <a:solidFill>
                <a:srgbClr val="8B1D6D"/>
              </a:solidFill>
            </a:endParaRPr>
          </a:p>
        </p:txBody>
      </p:sp>
      <p:pic>
        <p:nvPicPr>
          <p:cNvPr id="156" name="Google Shape;156;g2df96b5b0c5_0_20"/>
          <p:cNvPicPr preferRelativeResize="0"/>
          <p:nvPr/>
        </p:nvPicPr>
        <p:blipFill rotWithShape="1">
          <a:blip r:embed="rId3">
            <a:alphaModFix/>
          </a:blip>
          <a:srcRect/>
          <a:stretch/>
        </p:blipFill>
        <p:spPr>
          <a:xfrm>
            <a:off x="8663175" y="2712600"/>
            <a:ext cx="2970075" cy="2970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df96b5b0c5_0_25"/>
          <p:cNvSpPr txBox="1">
            <a:spLocks noGrp="1"/>
          </p:cNvSpPr>
          <p:nvPr>
            <p:ph type="body" idx="1"/>
          </p:nvPr>
        </p:nvSpPr>
        <p:spPr>
          <a:xfrm>
            <a:off x="831850" y="2839948"/>
            <a:ext cx="10515600" cy="324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None/>
            </a:pPr>
            <a:r>
              <a:rPr lang="it-IT" sz="2800" b="1">
                <a:solidFill>
                  <a:schemeClr val="dk1"/>
                </a:solidFill>
              </a:rPr>
              <a:t>Overall objective</a:t>
            </a:r>
            <a:r>
              <a:rPr lang="it-IT" sz="2800">
                <a:solidFill>
                  <a:schemeClr val="dk1"/>
                </a:solidFill>
              </a:rPr>
              <a:t>: foster inclusion within educational environment for children in East Jerusalem </a:t>
            </a:r>
            <a:endParaRPr sz="280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2800">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sz="2800" b="1">
                <a:solidFill>
                  <a:schemeClr val="dk1"/>
                </a:solidFill>
              </a:rPr>
              <a:t>Specific objective</a:t>
            </a:r>
            <a:r>
              <a:rPr lang="it-IT" sz="2800">
                <a:solidFill>
                  <a:schemeClr val="dk1"/>
                </a:solidFill>
              </a:rPr>
              <a:t>: training of primary school teachers and educators in the adoption of inclusive approaches and active education practices in their daily work</a:t>
            </a:r>
            <a:endParaRPr sz="2800">
              <a:solidFill>
                <a:schemeClr val="dk1"/>
              </a:solidFill>
            </a:endParaRPr>
          </a:p>
          <a:p>
            <a:pPr marL="0" lvl="0" indent="0" algn="l" rtl="0">
              <a:lnSpc>
                <a:spcPct val="90000"/>
              </a:lnSpc>
              <a:spcBef>
                <a:spcPts val="0"/>
              </a:spcBef>
              <a:spcAft>
                <a:spcPts val="0"/>
              </a:spcAft>
              <a:buClr>
                <a:srgbClr val="888888"/>
              </a:buClr>
              <a:buSzPts val="2400"/>
              <a:buNone/>
            </a:pPr>
            <a:endParaRPr/>
          </a:p>
        </p:txBody>
      </p:sp>
      <p:sp>
        <p:nvSpPr>
          <p:cNvPr id="162" name="Google Shape;162;g2df96b5b0c5_0_25"/>
          <p:cNvSpPr txBox="1">
            <a:spLocks noGrp="1"/>
          </p:cNvSpPr>
          <p:nvPr>
            <p:ph type="title"/>
          </p:nvPr>
        </p:nvSpPr>
        <p:spPr>
          <a:xfrm>
            <a:off x="838200" y="1594725"/>
            <a:ext cx="105156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Objectives</a:t>
            </a:r>
            <a:endParaRPr b="1">
              <a:solidFill>
                <a:srgbClr val="8B1D6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df96b5b0c5_0_30"/>
          <p:cNvSpPr txBox="1">
            <a:spLocks noGrp="1"/>
          </p:cNvSpPr>
          <p:nvPr>
            <p:ph type="title"/>
          </p:nvPr>
        </p:nvSpPr>
        <p:spPr>
          <a:xfrm>
            <a:off x="838200" y="1594725"/>
            <a:ext cx="105156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Methods</a:t>
            </a:r>
            <a:endParaRPr b="1">
              <a:solidFill>
                <a:srgbClr val="8B1D6D"/>
              </a:solidFill>
            </a:endParaRPr>
          </a:p>
        </p:txBody>
      </p:sp>
      <p:sp>
        <p:nvSpPr>
          <p:cNvPr id="168" name="Google Shape;168;g2df96b5b0c5_0_30"/>
          <p:cNvSpPr txBox="1">
            <a:spLocks noGrp="1"/>
          </p:cNvSpPr>
          <p:nvPr>
            <p:ph type="body" idx="1"/>
          </p:nvPr>
        </p:nvSpPr>
        <p:spPr>
          <a:xfrm>
            <a:off x="831850" y="2712600"/>
            <a:ext cx="10515600" cy="3377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it-IT">
                <a:solidFill>
                  <a:schemeClr val="dk1"/>
                </a:solidFill>
              </a:rPr>
              <a:t>Our research presents a </a:t>
            </a:r>
            <a:r>
              <a:rPr lang="it-IT" b="1">
                <a:solidFill>
                  <a:schemeClr val="dk1"/>
                </a:solidFill>
              </a:rPr>
              <a:t>case study</a:t>
            </a:r>
            <a:r>
              <a:rPr lang="it-IT">
                <a:solidFill>
                  <a:schemeClr val="dk1"/>
                </a:solidFill>
              </a:rPr>
              <a:t> (Thomas &amp; Myers, 2015) of a co-design experience of inclusive solutions within University of Macerata involving students with and without disabilities. </a:t>
            </a:r>
            <a:endParaRPr>
              <a:solidFill>
                <a:schemeClr val="dk1"/>
              </a:solidFill>
            </a:endParaRPr>
          </a:p>
          <a:p>
            <a:pPr marL="0" lvl="0" indent="0" algn="l" rtl="0">
              <a:lnSpc>
                <a:spcPct val="90000"/>
              </a:lnSpc>
              <a:spcBef>
                <a:spcPts val="0"/>
              </a:spcBef>
              <a:spcAft>
                <a:spcPts val="0"/>
              </a:spcAft>
              <a:buClr>
                <a:srgbClr val="888888"/>
              </a:buClr>
              <a:buSzPts val="2400"/>
              <a:buNone/>
            </a:pPr>
            <a:endParaRPr>
              <a:solidFill>
                <a:schemeClr val="dk1"/>
              </a:solidFill>
            </a:endParaRPr>
          </a:p>
          <a:p>
            <a:pPr marL="0" lvl="0" indent="0" algn="l" rtl="0">
              <a:lnSpc>
                <a:spcPct val="90000"/>
              </a:lnSpc>
              <a:spcBef>
                <a:spcPts val="0"/>
              </a:spcBef>
              <a:spcAft>
                <a:spcPts val="0"/>
              </a:spcAft>
              <a:buClr>
                <a:srgbClr val="888888"/>
              </a:buClr>
              <a:buSzPts val="2400"/>
              <a:buNone/>
            </a:pPr>
            <a:r>
              <a:rPr lang="it-IT">
                <a:solidFill>
                  <a:schemeClr val="dk1"/>
                </a:solidFill>
              </a:rPr>
              <a:t>We adopted a </a:t>
            </a:r>
            <a:r>
              <a:rPr lang="it-IT" b="1">
                <a:solidFill>
                  <a:schemeClr val="dk1"/>
                </a:solidFill>
              </a:rPr>
              <a:t>participatory approach </a:t>
            </a:r>
            <a:r>
              <a:rPr lang="it-IT">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it-IT">
                <a:solidFill>
                  <a:schemeClr val="dk1"/>
                </a:solidFill>
              </a:rPr>
              <a:t>(Cornwall &amp; Jewkes, 1995) to design and develop inclusive strategies. </a:t>
            </a:r>
            <a:r>
              <a:rPr lang="it-IT" b="1">
                <a:solidFill>
                  <a:schemeClr val="dk1"/>
                </a:solidFill>
              </a:rPr>
              <a:t>Focus groups</a:t>
            </a:r>
            <a:r>
              <a:rPr lang="it-IT">
                <a:solidFill>
                  <a:schemeClr val="dk1"/>
                </a:solidFill>
              </a:rPr>
              <a:t> were held to identify related needs, perceived criticalities and opportunities.</a:t>
            </a:r>
            <a:endParaRPr/>
          </a:p>
          <a:p>
            <a:pPr marL="0" lvl="0" indent="0" algn="l" rtl="0">
              <a:lnSpc>
                <a:spcPct val="90000"/>
              </a:lnSpc>
              <a:spcBef>
                <a:spcPts val="0"/>
              </a:spcBef>
              <a:spcAft>
                <a:spcPts val="0"/>
              </a:spcAft>
              <a:buClr>
                <a:srgbClr val="888888"/>
              </a:buClr>
              <a:buSzPts val="2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e0b8e99334_0_39"/>
          <p:cNvSpPr/>
          <p:nvPr/>
        </p:nvSpPr>
        <p:spPr>
          <a:xfrm>
            <a:off x="4107175" y="1992200"/>
            <a:ext cx="1382400" cy="2747700"/>
          </a:xfrm>
          <a:prstGeom prst="chevron">
            <a:avLst>
              <a:gd name="adj" fmla="val 50000"/>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174" name="Google Shape;174;g2e0b8e99334_0_39"/>
          <p:cNvSpPr/>
          <p:nvPr/>
        </p:nvSpPr>
        <p:spPr>
          <a:xfrm>
            <a:off x="838200" y="2271500"/>
            <a:ext cx="2189100" cy="2189100"/>
          </a:xfrm>
          <a:prstGeom prst="ellipse">
            <a:avLst/>
          </a:prstGeom>
          <a:noFill/>
          <a:ln w="38100" cap="flat" cmpd="sng">
            <a:solidFill>
              <a:srgbClr val="8B1D6D"/>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Raleway"/>
                <a:ea typeface="Raleway"/>
                <a:cs typeface="Raleway"/>
                <a:sym typeface="Raleway"/>
              </a:rPr>
              <a:t>Definition of key concepts</a:t>
            </a:r>
            <a:endParaRPr sz="2200" b="1" i="0" u="none" strike="noStrike" cap="none">
              <a:solidFill>
                <a:srgbClr val="000000"/>
              </a:solidFill>
              <a:latin typeface="Raleway"/>
              <a:ea typeface="Raleway"/>
              <a:cs typeface="Raleway"/>
              <a:sym typeface="Raleway"/>
            </a:endParaRPr>
          </a:p>
        </p:txBody>
      </p:sp>
      <p:sp>
        <p:nvSpPr>
          <p:cNvPr id="175" name="Google Shape;175;g2e0b8e99334_0_39"/>
          <p:cNvSpPr/>
          <p:nvPr/>
        </p:nvSpPr>
        <p:spPr>
          <a:xfrm>
            <a:off x="2759225" y="2271500"/>
            <a:ext cx="2189100" cy="21891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Raleway"/>
                <a:ea typeface="Raleway"/>
                <a:cs typeface="Raleway"/>
                <a:sym typeface="Raleway"/>
              </a:rPr>
              <a:t>Design of training modules</a:t>
            </a:r>
            <a:endParaRPr sz="2200" b="1" i="0" u="none" strike="noStrike" cap="none">
              <a:solidFill>
                <a:srgbClr val="000000"/>
              </a:solidFill>
              <a:latin typeface="Raleway"/>
              <a:ea typeface="Raleway"/>
              <a:cs typeface="Raleway"/>
              <a:sym typeface="Raleway"/>
            </a:endParaRPr>
          </a:p>
        </p:txBody>
      </p:sp>
      <p:grpSp>
        <p:nvGrpSpPr>
          <p:cNvPr id="176" name="Google Shape;176;g2e0b8e99334_0_39"/>
          <p:cNvGrpSpPr/>
          <p:nvPr/>
        </p:nvGrpSpPr>
        <p:grpSpPr>
          <a:xfrm>
            <a:off x="5734250" y="1274600"/>
            <a:ext cx="3388275" cy="3999825"/>
            <a:chOff x="5806150" y="2112800"/>
            <a:chExt cx="3388275" cy="3999825"/>
          </a:xfrm>
        </p:grpSpPr>
        <p:sp>
          <p:nvSpPr>
            <p:cNvPr id="177" name="Google Shape;177;g2e0b8e99334_0_39"/>
            <p:cNvSpPr/>
            <p:nvPr/>
          </p:nvSpPr>
          <p:spPr>
            <a:xfrm>
              <a:off x="8253325" y="3770075"/>
              <a:ext cx="941100" cy="868200"/>
            </a:xfrm>
            <a:prstGeom prst="rect">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178" name="Google Shape;178;g2e0b8e99334_0_39"/>
            <p:cNvSpPr/>
            <p:nvPr/>
          </p:nvSpPr>
          <p:spPr>
            <a:xfrm>
              <a:off x="8253325" y="2610350"/>
              <a:ext cx="941100" cy="868200"/>
            </a:xfrm>
            <a:prstGeom prst="rect">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179" name="Google Shape;179;g2e0b8e99334_0_39"/>
            <p:cNvSpPr/>
            <p:nvPr/>
          </p:nvSpPr>
          <p:spPr>
            <a:xfrm>
              <a:off x="8253325" y="4929800"/>
              <a:ext cx="941100" cy="868200"/>
            </a:xfrm>
            <a:prstGeom prst="rect">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180" name="Google Shape;180;g2e0b8e99334_0_39"/>
            <p:cNvSpPr/>
            <p:nvPr/>
          </p:nvSpPr>
          <p:spPr>
            <a:xfrm>
              <a:off x="7574875" y="4249025"/>
              <a:ext cx="1382400" cy="1863600"/>
            </a:xfrm>
            <a:prstGeom prst="curvedUpArrow">
              <a:avLst>
                <a:gd name="adj1" fmla="val 25000"/>
                <a:gd name="adj2" fmla="val 50000"/>
                <a:gd name="adj3" fmla="val 25000"/>
              </a:avLst>
            </a:prstGeom>
            <a:solidFill>
              <a:srgbClr val="8B1D6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181" name="Google Shape;181;g2e0b8e99334_0_39"/>
            <p:cNvSpPr/>
            <p:nvPr/>
          </p:nvSpPr>
          <p:spPr>
            <a:xfrm rot="10800000">
              <a:off x="7409125" y="2112800"/>
              <a:ext cx="1382400" cy="1863600"/>
            </a:xfrm>
            <a:prstGeom prst="curvedUpArrow">
              <a:avLst>
                <a:gd name="adj1" fmla="val 25000"/>
                <a:gd name="adj2" fmla="val 50000"/>
                <a:gd name="adj3" fmla="val 25000"/>
              </a:avLst>
            </a:prstGeom>
            <a:solidFill>
              <a:srgbClr val="8B1D6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182" name="Google Shape;182;g2e0b8e99334_0_39"/>
            <p:cNvSpPr/>
            <p:nvPr/>
          </p:nvSpPr>
          <p:spPr>
            <a:xfrm>
              <a:off x="5806150" y="2610500"/>
              <a:ext cx="2457300" cy="868200"/>
            </a:xfrm>
            <a:prstGeom prst="rect">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Raleway"/>
                  <a:ea typeface="Raleway"/>
                  <a:cs typeface="Raleway"/>
                  <a:sym typeface="Raleway"/>
                </a:rPr>
                <a:t>Participatory activity</a:t>
              </a:r>
              <a:endParaRPr sz="2200" b="1" i="0" u="none" strike="noStrike" cap="none">
                <a:solidFill>
                  <a:srgbClr val="000000"/>
                </a:solidFill>
                <a:latin typeface="Raleway"/>
                <a:ea typeface="Raleway"/>
                <a:cs typeface="Raleway"/>
                <a:sym typeface="Raleway"/>
              </a:endParaRPr>
            </a:p>
          </p:txBody>
        </p:sp>
        <p:sp>
          <p:nvSpPr>
            <p:cNvPr id="183" name="Google Shape;183;g2e0b8e99334_0_39"/>
            <p:cNvSpPr/>
            <p:nvPr/>
          </p:nvSpPr>
          <p:spPr>
            <a:xfrm>
              <a:off x="5806150" y="3770150"/>
              <a:ext cx="2457300" cy="868200"/>
            </a:xfrm>
            <a:prstGeom prst="rect">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Raleway"/>
                  <a:ea typeface="Raleway"/>
                  <a:cs typeface="Raleway"/>
                  <a:sym typeface="Raleway"/>
                </a:rPr>
                <a:t>Feedback from participants</a:t>
              </a:r>
              <a:endParaRPr sz="2200" b="1" i="0" u="none" strike="noStrike" cap="none">
                <a:solidFill>
                  <a:srgbClr val="000000"/>
                </a:solidFill>
                <a:latin typeface="Raleway"/>
                <a:ea typeface="Raleway"/>
                <a:cs typeface="Raleway"/>
                <a:sym typeface="Raleway"/>
              </a:endParaRPr>
            </a:p>
          </p:txBody>
        </p:sp>
        <p:sp>
          <p:nvSpPr>
            <p:cNvPr id="184" name="Google Shape;184;g2e0b8e99334_0_39"/>
            <p:cNvSpPr/>
            <p:nvPr/>
          </p:nvSpPr>
          <p:spPr>
            <a:xfrm>
              <a:off x="5806150" y="4929800"/>
              <a:ext cx="2457300" cy="868200"/>
            </a:xfrm>
            <a:prstGeom prst="rect">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Raleway"/>
                  <a:ea typeface="Raleway"/>
                  <a:cs typeface="Raleway"/>
                  <a:sym typeface="Raleway"/>
                </a:rPr>
                <a:t>Integration &amp; redesign</a:t>
              </a:r>
              <a:endParaRPr sz="2200" b="1" i="0" u="none" strike="noStrike" cap="none">
                <a:solidFill>
                  <a:srgbClr val="000000"/>
                </a:solidFill>
                <a:latin typeface="Raleway"/>
                <a:ea typeface="Raleway"/>
                <a:cs typeface="Raleway"/>
                <a:sym typeface="Raleway"/>
              </a:endParaRPr>
            </a:p>
          </p:txBody>
        </p:sp>
      </p:grpSp>
      <p:sp>
        <p:nvSpPr>
          <p:cNvPr id="185" name="Google Shape;185;g2e0b8e99334_0_39"/>
          <p:cNvSpPr/>
          <p:nvPr/>
        </p:nvSpPr>
        <p:spPr>
          <a:xfrm>
            <a:off x="9561150" y="2271500"/>
            <a:ext cx="2189100" cy="2189100"/>
          </a:xfrm>
          <a:prstGeom prst="ellipse">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rgbClr val="FCFCF9"/>
                </a:solidFill>
                <a:latin typeface="Raleway"/>
                <a:ea typeface="Raleway"/>
                <a:cs typeface="Raleway"/>
                <a:sym typeface="Raleway"/>
              </a:rPr>
              <a:t>Final training modules</a:t>
            </a:r>
            <a:endParaRPr sz="2200" b="1" i="0" u="none" strike="noStrike" cap="none">
              <a:solidFill>
                <a:srgbClr val="FCFCF9"/>
              </a:solidFill>
              <a:latin typeface="Raleway"/>
              <a:ea typeface="Raleway"/>
              <a:cs typeface="Raleway"/>
              <a:sym typeface="Raleway"/>
            </a:endParaRPr>
          </a:p>
        </p:txBody>
      </p:sp>
      <p:sp>
        <p:nvSpPr>
          <p:cNvPr id="186" name="Google Shape;186;g2e0b8e99334_0_39"/>
          <p:cNvSpPr/>
          <p:nvPr/>
        </p:nvSpPr>
        <p:spPr>
          <a:xfrm>
            <a:off x="4107175" y="5502175"/>
            <a:ext cx="5015400" cy="387900"/>
          </a:xfrm>
          <a:prstGeom prst="rect">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it-IT" sz="1900" b="1" i="0" u="none" strike="noStrike" cap="none">
                <a:solidFill>
                  <a:srgbClr val="000000"/>
                </a:solidFill>
                <a:latin typeface="Raleway"/>
                <a:ea typeface="Raleway"/>
                <a:cs typeface="Raleway"/>
                <a:sym typeface="Raleway"/>
              </a:rPr>
              <a:t>Intercultural exchange</a:t>
            </a:r>
            <a:r>
              <a:rPr lang="it-IT" sz="1900" b="0" i="0" u="none" strike="noStrike" cap="none">
                <a:solidFill>
                  <a:srgbClr val="000000"/>
                </a:solidFill>
                <a:latin typeface="Raleway"/>
                <a:ea typeface="Raleway"/>
                <a:cs typeface="Raleway"/>
                <a:sym typeface="Raleway"/>
              </a:rPr>
              <a:t> for training efficacy</a:t>
            </a:r>
            <a:endParaRPr sz="1900" b="0" i="0" u="none" strike="noStrike" cap="none">
              <a:solidFill>
                <a:srgbClr val="000000"/>
              </a:solidFill>
              <a:latin typeface="Raleway"/>
              <a:ea typeface="Raleway"/>
              <a:cs typeface="Raleway"/>
              <a:sym typeface="Raleway"/>
            </a:endParaRPr>
          </a:p>
        </p:txBody>
      </p:sp>
      <p:sp>
        <p:nvSpPr>
          <p:cNvPr id="187" name="Google Shape;187;g2e0b8e99334_0_39"/>
          <p:cNvSpPr txBox="1"/>
          <p:nvPr/>
        </p:nvSpPr>
        <p:spPr>
          <a:xfrm>
            <a:off x="7232175" y="746850"/>
            <a:ext cx="1764000" cy="30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8B1D6D"/>
                </a:solidFill>
                <a:latin typeface="Raleway"/>
                <a:ea typeface="Raleway"/>
                <a:cs typeface="Raleway"/>
                <a:sym typeface="Raleway"/>
              </a:rPr>
              <a:t>2 rounds</a:t>
            </a:r>
            <a:endParaRPr sz="2400" b="0" i="0" u="none" strike="noStrike" cap="none">
              <a:solidFill>
                <a:srgbClr val="8B1D6D"/>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e0b8e99334_0_79"/>
          <p:cNvSpPr/>
          <p:nvPr/>
        </p:nvSpPr>
        <p:spPr>
          <a:xfrm rot="10800000" flipH="1">
            <a:off x="954300" y="3174638"/>
            <a:ext cx="10477278" cy="868162"/>
          </a:xfrm>
          <a:custGeom>
            <a:avLst/>
            <a:gdLst/>
            <a:ahLst/>
            <a:cxnLst/>
            <a:rect l="l" t="t" r="r" b="b"/>
            <a:pathLst>
              <a:path w="451315" h="32653" extrusionOk="0">
                <a:moveTo>
                  <a:pt x="0" y="0"/>
                </a:moveTo>
                <a:lnTo>
                  <a:pt x="225779" y="32653"/>
                </a:lnTo>
                <a:lnTo>
                  <a:pt x="451315" y="706"/>
                </a:lnTo>
                <a:close/>
              </a:path>
            </a:pathLst>
          </a:custGeom>
          <a:solidFill>
            <a:schemeClr val="lt2"/>
          </a:solidFill>
          <a:ln>
            <a:noFill/>
          </a:ln>
        </p:spPr>
        <p:txBody>
          <a:bodyPr/>
          <a:lstStyle/>
          <a:p>
            <a:endParaRPr lang="it-IT"/>
          </a:p>
        </p:txBody>
      </p:sp>
      <p:sp>
        <p:nvSpPr>
          <p:cNvPr id="193" name="Google Shape;193;g2e0b8e99334_0_79"/>
          <p:cNvSpPr txBox="1">
            <a:spLocks noGrp="1"/>
          </p:cNvSpPr>
          <p:nvPr>
            <p:ph type="body" idx="1"/>
          </p:nvPr>
        </p:nvSpPr>
        <p:spPr>
          <a:xfrm>
            <a:off x="954300" y="5230150"/>
            <a:ext cx="10477200" cy="480600"/>
          </a:xfrm>
          <a:prstGeom prst="rect">
            <a:avLst/>
          </a:prstGeom>
          <a:noFill/>
          <a:ln w="9525" cap="flat" cmpd="sng">
            <a:solidFill>
              <a:srgbClr val="674EA7"/>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2400"/>
              <a:buNone/>
            </a:pPr>
            <a:r>
              <a:rPr lang="it-IT" b="1">
                <a:solidFill>
                  <a:srgbClr val="674EA7"/>
                </a:solidFill>
              </a:rPr>
              <a:t>modularity </a:t>
            </a:r>
            <a:r>
              <a:rPr lang="it-IT">
                <a:solidFill>
                  <a:schemeClr val="dk1"/>
                </a:solidFill>
              </a:rPr>
              <a:t>and </a:t>
            </a:r>
            <a:r>
              <a:rPr lang="it-IT" b="1">
                <a:solidFill>
                  <a:srgbClr val="674EA7"/>
                </a:solidFill>
              </a:rPr>
              <a:t>organicity</a:t>
            </a:r>
            <a:endParaRPr b="1">
              <a:solidFill>
                <a:srgbClr val="674EA7"/>
              </a:solidFill>
            </a:endParaRPr>
          </a:p>
        </p:txBody>
      </p:sp>
      <p:sp>
        <p:nvSpPr>
          <p:cNvPr id="194" name="Google Shape;194;g2e0b8e99334_0_79"/>
          <p:cNvSpPr txBox="1">
            <a:spLocks noGrp="1"/>
          </p:cNvSpPr>
          <p:nvPr>
            <p:ph type="title"/>
          </p:nvPr>
        </p:nvSpPr>
        <p:spPr>
          <a:xfrm>
            <a:off x="838200" y="1594725"/>
            <a:ext cx="105156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Results</a:t>
            </a:r>
            <a:endParaRPr b="1">
              <a:solidFill>
                <a:srgbClr val="8B1D6D"/>
              </a:solidFill>
            </a:endParaRPr>
          </a:p>
        </p:txBody>
      </p:sp>
      <p:grpSp>
        <p:nvGrpSpPr>
          <p:cNvPr id="195" name="Google Shape;195;g2e0b8e99334_0_79"/>
          <p:cNvGrpSpPr/>
          <p:nvPr/>
        </p:nvGrpSpPr>
        <p:grpSpPr>
          <a:xfrm>
            <a:off x="914620" y="3884075"/>
            <a:ext cx="10515756" cy="1181700"/>
            <a:chOff x="531000" y="3205950"/>
            <a:chExt cx="11283000" cy="1181700"/>
          </a:xfrm>
        </p:grpSpPr>
        <p:sp>
          <p:nvSpPr>
            <p:cNvPr id="196" name="Google Shape;196;g2e0b8e99334_0_79"/>
            <p:cNvSpPr/>
            <p:nvPr/>
          </p:nvSpPr>
          <p:spPr>
            <a:xfrm>
              <a:off x="531000" y="3205950"/>
              <a:ext cx="2469600" cy="1181700"/>
            </a:xfrm>
            <a:prstGeom prst="rect">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lt1"/>
                  </a:solidFill>
                  <a:latin typeface="Raleway"/>
                  <a:ea typeface="Raleway"/>
                  <a:cs typeface="Raleway"/>
                  <a:sym typeface="Raleway"/>
                </a:rPr>
                <a:t>Interpretational approaches to disability</a:t>
              </a:r>
              <a:endParaRPr sz="2200" b="1" i="0" u="none" strike="noStrike" cap="none">
                <a:solidFill>
                  <a:schemeClr val="lt1"/>
                </a:solidFill>
                <a:latin typeface="Raleway"/>
                <a:ea typeface="Raleway"/>
                <a:cs typeface="Raleway"/>
                <a:sym typeface="Raleway"/>
              </a:endParaRPr>
            </a:p>
          </p:txBody>
        </p:sp>
        <p:sp>
          <p:nvSpPr>
            <p:cNvPr id="197" name="Google Shape;197;g2e0b8e99334_0_79"/>
            <p:cNvSpPr/>
            <p:nvPr/>
          </p:nvSpPr>
          <p:spPr>
            <a:xfrm>
              <a:off x="3076350" y="3205950"/>
              <a:ext cx="1993800" cy="1181700"/>
            </a:xfrm>
            <a:prstGeom prst="rect">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lt1"/>
                  </a:solidFill>
                  <a:latin typeface="Raleway"/>
                  <a:ea typeface="Raleway"/>
                  <a:cs typeface="Raleway"/>
                  <a:sym typeface="Raleway"/>
                </a:rPr>
                <a:t>Rights</a:t>
              </a:r>
              <a:endParaRPr sz="2200" b="1" i="0" u="none" strike="noStrike" cap="none">
                <a:solidFill>
                  <a:schemeClr val="lt1"/>
                </a:solidFill>
                <a:latin typeface="Raleway"/>
                <a:ea typeface="Raleway"/>
                <a:cs typeface="Raleway"/>
                <a:sym typeface="Raleway"/>
              </a:endParaRPr>
            </a:p>
          </p:txBody>
        </p:sp>
        <p:sp>
          <p:nvSpPr>
            <p:cNvPr id="198" name="Google Shape;198;g2e0b8e99334_0_79"/>
            <p:cNvSpPr/>
            <p:nvPr/>
          </p:nvSpPr>
          <p:spPr>
            <a:xfrm>
              <a:off x="5145900" y="3205950"/>
              <a:ext cx="2023500" cy="1181700"/>
            </a:xfrm>
            <a:prstGeom prst="rect">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lt1"/>
                  </a:solidFill>
                  <a:latin typeface="Raleway"/>
                  <a:ea typeface="Raleway"/>
                  <a:cs typeface="Raleway"/>
                  <a:sym typeface="Raleway"/>
                </a:rPr>
                <a:t>Accessibility</a:t>
              </a:r>
              <a:endParaRPr sz="2200" b="1" i="0" u="none" strike="noStrike" cap="none">
                <a:solidFill>
                  <a:schemeClr val="lt1"/>
                </a:solidFill>
                <a:latin typeface="Raleway"/>
                <a:ea typeface="Raleway"/>
                <a:cs typeface="Raleway"/>
                <a:sym typeface="Raleway"/>
              </a:endParaRPr>
            </a:p>
          </p:txBody>
        </p:sp>
        <p:sp>
          <p:nvSpPr>
            <p:cNvPr id="199" name="Google Shape;199;g2e0b8e99334_0_79"/>
            <p:cNvSpPr/>
            <p:nvPr/>
          </p:nvSpPr>
          <p:spPr>
            <a:xfrm>
              <a:off x="7245150" y="3205950"/>
              <a:ext cx="2023500" cy="1181700"/>
            </a:xfrm>
            <a:prstGeom prst="rect">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lt1"/>
                  </a:solidFill>
                  <a:latin typeface="Raleway"/>
                  <a:ea typeface="Raleway"/>
                  <a:cs typeface="Raleway"/>
                  <a:sym typeface="Raleway"/>
                </a:rPr>
                <a:t>Planning</a:t>
              </a:r>
              <a:endParaRPr sz="2200" b="1" i="0" u="none" strike="noStrike" cap="none">
                <a:solidFill>
                  <a:schemeClr val="lt1"/>
                </a:solidFill>
                <a:latin typeface="Raleway"/>
                <a:ea typeface="Raleway"/>
                <a:cs typeface="Raleway"/>
                <a:sym typeface="Raleway"/>
              </a:endParaRPr>
            </a:p>
          </p:txBody>
        </p:sp>
        <p:sp>
          <p:nvSpPr>
            <p:cNvPr id="200" name="Google Shape;200;g2e0b8e99334_0_79"/>
            <p:cNvSpPr/>
            <p:nvPr/>
          </p:nvSpPr>
          <p:spPr>
            <a:xfrm>
              <a:off x="9344400" y="3205950"/>
              <a:ext cx="2469600" cy="1181700"/>
            </a:xfrm>
            <a:prstGeom prst="rect">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lt1"/>
                  </a:solidFill>
                  <a:latin typeface="Raleway"/>
                  <a:ea typeface="Raleway"/>
                  <a:cs typeface="Raleway"/>
                  <a:sym typeface="Raleway"/>
                </a:rPr>
                <a:t>Inclusive didactics perspectives</a:t>
              </a:r>
              <a:endParaRPr sz="2200" b="1" i="0" u="none" strike="noStrike" cap="none">
                <a:solidFill>
                  <a:schemeClr val="lt1"/>
                </a:solidFill>
                <a:latin typeface="Raleway"/>
                <a:ea typeface="Raleway"/>
                <a:cs typeface="Raleway"/>
                <a:sym typeface="Raleway"/>
              </a:endParaRPr>
            </a:p>
          </p:txBody>
        </p:sp>
      </p:grpSp>
      <p:sp>
        <p:nvSpPr>
          <p:cNvPr id="201" name="Google Shape;201;g2e0b8e99334_0_79"/>
          <p:cNvSpPr txBox="1">
            <a:spLocks noGrp="1"/>
          </p:cNvSpPr>
          <p:nvPr>
            <p:ph type="body" idx="1"/>
          </p:nvPr>
        </p:nvSpPr>
        <p:spPr>
          <a:xfrm>
            <a:off x="914700" y="2453450"/>
            <a:ext cx="10515600" cy="1181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2400"/>
              <a:buNone/>
            </a:pPr>
            <a:r>
              <a:rPr lang="it-IT" b="1">
                <a:solidFill>
                  <a:srgbClr val="674EA7"/>
                </a:solidFill>
              </a:rPr>
              <a:t>Co-designed</a:t>
            </a:r>
            <a:endParaRPr b="1">
              <a:solidFill>
                <a:srgbClr val="674EA7"/>
              </a:solidFill>
            </a:endParaRPr>
          </a:p>
          <a:p>
            <a:pPr marL="0" lvl="0" indent="0" algn="ctr" rtl="0">
              <a:lnSpc>
                <a:spcPct val="90000"/>
              </a:lnSpc>
              <a:spcBef>
                <a:spcPts val="0"/>
              </a:spcBef>
              <a:spcAft>
                <a:spcPts val="0"/>
              </a:spcAft>
              <a:buClr>
                <a:srgbClr val="888888"/>
              </a:buClr>
              <a:buSzPts val="2400"/>
              <a:buNone/>
            </a:pPr>
            <a:r>
              <a:rPr lang="it-IT" b="1">
                <a:solidFill>
                  <a:srgbClr val="674EA7"/>
                </a:solidFill>
              </a:rPr>
              <a:t> Inclusive Education </a:t>
            </a:r>
            <a:endParaRPr b="1">
              <a:solidFill>
                <a:srgbClr val="674EA7"/>
              </a:solidFill>
            </a:endParaRPr>
          </a:p>
          <a:p>
            <a:pPr marL="0" lvl="0" indent="0" algn="ctr" rtl="0">
              <a:lnSpc>
                <a:spcPct val="90000"/>
              </a:lnSpc>
              <a:spcBef>
                <a:spcPts val="0"/>
              </a:spcBef>
              <a:spcAft>
                <a:spcPts val="0"/>
              </a:spcAft>
              <a:buClr>
                <a:srgbClr val="888888"/>
              </a:buClr>
              <a:buSzPts val="2400"/>
              <a:buNone/>
            </a:pPr>
            <a:r>
              <a:rPr lang="it-IT" b="1">
                <a:solidFill>
                  <a:srgbClr val="674EA7"/>
                </a:solidFill>
              </a:rPr>
              <a:t>Training Programme</a:t>
            </a:r>
            <a:endParaRPr b="1">
              <a:solidFill>
                <a:srgbClr val="674EA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g2df96b5b0c5_0_35"/>
          <p:cNvGrpSpPr/>
          <p:nvPr/>
        </p:nvGrpSpPr>
        <p:grpSpPr>
          <a:xfrm>
            <a:off x="3994597" y="3823975"/>
            <a:ext cx="1968600" cy="1968600"/>
            <a:chOff x="-1117028" y="2013525"/>
            <a:chExt cx="1968600" cy="1968600"/>
          </a:xfrm>
        </p:grpSpPr>
        <p:sp>
          <p:nvSpPr>
            <p:cNvPr id="207" name="Google Shape;207;g2df96b5b0c5_0_35"/>
            <p:cNvSpPr/>
            <p:nvPr/>
          </p:nvSpPr>
          <p:spPr>
            <a:xfrm>
              <a:off x="-1117028" y="2013525"/>
              <a:ext cx="1968600" cy="1968600"/>
            </a:xfrm>
            <a:prstGeom prst="ellipse">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Raleway"/>
                <a:ea typeface="Raleway"/>
                <a:cs typeface="Raleway"/>
                <a:sym typeface="Raleway"/>
              </a:endParaRPr>
            </a:p>
          </p:txBody>
        </p:sp>
        <p:pic>
          <p:nvPicPr>
            <p:cNvPr id="208" name="Google Shape;208;g2df96b5b0c5_0_35"/>
            <p:cNvPicPr preferRelativeResize="0"/>
            <p:nvPr/>
          </p:nvPicPr>
          <p:blipFill rotWithShape="1">
            <a:blip r:embed="rId3">
              <a:alphaModFix/>
            </a:blip>
            <a:srcRect/>
            <a:stretch/>
          </p:blipFill>
          <p:spPr>
            <a:xfrm>
              <a:off x="-1010025" y="2120525"/>
              <a:ext cx="1754600" cy="1754600"/>
            </a:xfrm>
            <a:prstGeom prst="rect">
              <a:avLst/>
            </a:prstGeom>
            <a:noFill/>
            <a:ln>
              <a:noFill/>
            </a:ln>
          </p:spPr>
        </p:pic>
      </p:grpSp>
      <p:grpSp>
        <p:nvGrpSpPr>
          <p:cNvPr id="209" name="Google Shape;209;g2df96b5b0c5_0_35"/>
          <p:cNvGrpSpPr/>
          <p:nvPr/>
        </p:nvGrpSpPr>
        <p:grpSpPr>
          <a:xfrm>
            <a:off x="3994597" y="1654400"/>
            <a:ext cx="1968600" cy="1968600"/>
            <a:chOff x="1257872" y="2320825"/>
            <a:chExt cx="1968600" cy="1968600"/>
          </a:xfrm>
        </p:grpSpPr>
        <p:sp>
          <p:nvSpPr>
            <p:cNvPr id="210" name="Google Shape;210;g2df96b5b0c5_0_35"/>
            <p:cNvSpPr/>
            <p:nvPr/>
          </p:nvSpPr>
          <p:spPr>
            <a:xfrm>
              <a:off x="1257872" y="2320825"/>
              <a:ext cx="1968600" cy="1968600"/>
            </a:xfrm>
            <a:prstGeom prst="ellipse">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Raleway"/>
                <a:ea typeface="Raleway"/>
                <a:cs typeface="Raleway"/>
                <a:sym typeface="Raleway"/>
              </a:endParaRPr>
            </a:p>
          </p:txBody>
        </p:sp>
        <p:pic>
          <p:nvPicPr>
            <p:cNvPr id="211" name="Google Shape;211;g2df96b5b0c5_0_35"/>
            <p:cNvPicPr preferRelativeResize="0"/>
            <p:nvPr/>
          </p:nvPicPr>
          <p:blipFill rotWithShape="1">
            <a:blip r:embed="rId4">
              <a:alphaModFix/>
            </a:blip>
            <a:srcRect/>
            <a:stretch/>
          </p:blipFill>
          <p:spPr>
            <a:xfrm>
              <a:off x="1504550" y="2568762"/>
              <a:ext cx="1475250" cy="1472725"/>
            </a:xfrm>
            <a:prstGeom prst="rect">
              <a:avLst/>
            </a:prstGeom>
            <a:noFill/>
            <a:ln>
              <a:noFill/>
            </a:ln>
          </p:spPr>
        </p:pic>
      </p:grpSp>
      <p:grpSp>
        <p:nvGrpSpPr>
          <p:cNvPr id="212" name="Google Shape;212;g2df96b5b0c5_0_35"/>
          <p:cNvGrpSpPr/>
          <p:nvPr/>
        </p:nvGrpSpPr>
        <p:grpSpPr>
          <a:xfrm>
            <a:off x="6228797" y="3823975"/>
            <a:ext cx="1968600" cy="1968600"/>
            <a:chOff x="3403872" y="2213825"/>
            <a:chExt cx="1968600" cy="1968600"/>
          </a:xfrm>
        </p:grpSpPr>
        <p:sp>
          <p:nvSpPr>
            <p:cNvPr id="213" name="Google Shape;213;g2df96b5b0c5_0_35"/>
            <p:cNvSpPr/>
            <p:nvPr/>
          </p:nvSpPr>
          <p:spPr>
            <a:xfrm>
              <a:off x="3403872" y="2213825"/>
              <a:ext cx="1968600" cy="1968600"/>
            </a:xfrm>
            <a:prstGeom prst="ellipse">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Raleway"/>
                <a:ea typeface="Raleway"/>
                <a:cs typeface="Raleway"/>
                <a:sym typeface="Raleway"/>
              </a:endParaRPr>
            </a:p>
          </p:txBody>
        </p:sp>
        <p:pic>
          <p:nvPicPr>
            <p:cNvPr id="214" name="Google Shape;214;g2df96b5b0c5_0_35"/>
            <p:cNvPicPr preferRelativeResize="0"/>
            <p:nvPr/>
          </p:nvPicPr>
          <p:blipFill rotWithShape="1">
            <a:blip r:embed="rId5">
              <a:alphaModFix/>
            </a:blip>
            <a:srcRect/>
            <a:stretch/>
          </p:blipFill>
          <p:spPr>
            <a:xfrm>
              <a:off x="3509375" y="2397025"/>
              <a:ext cx="1757605" cy="1754600"/>
            </a:xfrm>
            <a:prstGeom prst="rect">
              <a:avLst/>
            </a:prstGeom>
            <a:noFill/>
            <a:ln>
              <a:noFill/>
            </a:ln>
          </p:spPr>
        </p:pic>
      </p:grpSp>
      <p:grpSp>
        <p:nvGrpSpPr>
          <p:cNvPr id="215" name="Google Shape;215;g2df96b5b0c5_0_35"/>
          <p:cNvGrpSpPr/>
          <p:nvPr/>
        </p:nvGrpSpPr>
        <p:grpSpPr>
          <a:xfrm>
            <a:off x="6228797" y="1654400"/>
            <a:ext cx="1968600" cy="1968600"/>
            <a:chOff x="5919472" y="2603050"/>
            <a:chExt cx="1968600" cy="1968600"/>
          </a:xfrm>
        </p:grpSpPr>
        <p:sp>
          <p:nvSpPr>
            <p:cNvPr id="216" name="Google Shape;216;g2df96b5b0c5_0_35"/>
            <p:cNvSpPr/>
            <p:nvPr/>
          </p:nvSpPr>
          <p:spPr>
            <a:xfrm>
              <a:off x="5919472" y="2603050"/>
              <a:ext cx="1968600" cy="1968600"/>
            </a:xfrm>
            <a:prstGeom prst="ellipse">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Raleway"/>
                <a:ea typeface="Raleway"/>
                <a:cs typeface="Raleway"/>
                <a:sym typeface="Raleway"/>
              </a:endParaRPr>
            </a:p>
          </p:txBody>
        </p:sp>
        <p:pic>
          <p:nvPicPr>
            <p:cNvPr id="217" name="Google Shape;217;g2df96b5b0c5_0_35"/>
            <p:cNvPicPr preferRelativeResize="0"/>
            <p:nvPr/>
          </p:nvPicPr>
          <p:blipFill rotWithShape="1">
            <a:blip r:embed="rId6">
              <a:alphaModFix/>
            </a:blip>
            <a:srcRect/>
            <a:stretch/>
          </p:blipFill>
          <p:spPr>
            <a:xfrm>
              <a:off x="6164600" y="2771987"/>
              <a:ext cx="1630726" cy="1630726"/>
            </a:xfrm>
            <a:prstGeom prst="rect">
              <a:avLst/>
            </a:prstGeom>
            <a:noFill/>
            <a:ln>
              <a:noFill/>
            </a:ln>
          </p:spPr>
        </p:pic>
      </p:grpSp>
      <p:sp>
        <p:nvSpPr>
          <p:cNvPr id="218" name="Google Shape;218;g2df96b5b0c5_0_35"/>
          <p:cNvSpPr txBox="1"/>
          <p:nvPr/>
        </p:nvSpPr>
        <p:spPr>
          <a:xfrm>
            <a:off x="435300" y="2129300"/>
            <a:ext cx="3293700" cy="1018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800"/>
              <a:buFont typeface="Arial"/>
              <a:buNone/>
            </a:pPr>
            <a:r>
              <a:rPr lang="it-IT" sz="2800" b="1" i="0" u="none" strike="noStrike" cap="none">
                <a:solidFill>
                  <a:schemeClr val="dk1"/>
                </a:solidFill>
                <a:latin typeface="Raleway"/>
                <a:ea typeface="Raleway"/>
                <a:cs typeface="Raleway"/>
                <a:sym typeface="Raleway"/>
              </a:rPr>
              <a:t>Presentation </a:t>
            </a:r>
            <a:r>
              <a:rPr lang="it-IT" sz="2800" b="0" i="0" u="none" strike="noStrike" cap="none">
                <a:solidFill>
                  <a:schemeClr val="dk1"/>
                </a:solidFill>
                <a:latin typeface="Raleway"/>
                <a:ea typeface="Raleway"/>
                <a:cs typeface="Raleway"/>
                <a:sym typeface="Raleway"/>
              </a:rPr>
              <a:t>with key information</a:t>
            </a:r>
            <a:endParaRPr sz="2800" b="0" i="0" u="none" strike="noStrike" cap="none">
              <a:solidFill>
                <a:schemeClr val="dk1"/>
              </a:solidFill>
              <a:latin typeface="Raleway"/>
              <a:ea typeface="Raleway"/>
              <a:cs typeface="Raleway"/>
              <a:sym typeface="Raleway"/>
            </a:endParaRPr>
          </a:p>
        </p:txBody>
      </p:sp>
      <p:sp>
        <p:nvSpPr>
          <p:cNvPr id="219" name="Google Shape;219;g2df96b5b0c5_0_35"/>
          <p:cNvSpPr txBox="1"/>
          <p:nvPr/>
        </p:nvSpPr>
        <p:spPr>
          <a:xfrm>
            <a:off x="435300" y="4298875"/>
            <a:ext cx="3293700" cy="1018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800"/>
              <a:buFont typeface="Arial"/>
              <a:buNone/>
            </a:pPr>
            <a:r>
              <a:rPr lang="it-IT" sz="2800" b="0" i="0" u="none" strike="noStrike" cap="none">
                <a:solidFill>
                  <a:schemeClr val="dk1"/>
                </a:solidFill>
                <a:latin typeface="Raleway"/>
                <a:ea typeface="Raleway"/>
                <a:cs typeface="Raleway"/>
                <a:sym typeface="Raleway"/>
              </a:rPr>
              <a:t>Additional </a:t>
            </a:r>
            <a:r>
              <a:rPr lang="it-IT" sz="2800" b="1" i="0" u="none" strike="noStrike" cap="none">
                <a:solidFill>
                  <a:schemeClr val="dk1"/>
                </a:solidFill>
                <a:latin typeface="Raleway"/>
                <a:ea typeface="Raleway"/>
                <a:cs typeface="Raleway"/>
                <a:sym typeface="Raleway"/>
              </a:rPr>
              <a:t>resources</a:t>
            </a:r>
            <a:endParaRPr sz="2800" b="1" i="0" u="none" strike="noStrike" cap="none">
              <a:solidFill>
                <a:schemeClr val="dk1"/>
              </a:solidFill>
              <a:latin typeface="Raleway"/>
              <a:ea typeface="Raleway"/>
              <a:cs typeface="Raleway"/>
              <a:sym typeface="Raleway"/>
            </a:endParaRPr>
          </a:p>
        </p:txBody>
      </p:sp>
      <p:sp>
        <p:nvSpPr>
          <p:cNvPr id="220" name="Google Shape;220;g2df96b5b0c5_0_35"/>
          <p:cNvSpPr txBox="1"/>
          <p:nvPr/>
        </p:nvSpPr>
        <p:spPr>
          <a:xfrm>
            <a:off x="8463000" y="2129300"/>
            <a:ext cx="3293700" cy="101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b="1" i="0" u="none" strike="noStrike" cap="none">
                <a:solidFill>
                  <a:schemeClr val="dk1"/>
                </a:solidFill>
                <a:latin typeface="Raleway"/>
                <a:ea typeface="Raleway"/>
                <a:cs typeface="Raleway"/>
                <a:sym typeface="Raleway"/>
              </a:rPr>
              <a:t>Voice recording</a:t>
            </a:r>
            <a:r>
              <a:rPr lang="it-IT" sz="2800" b="0" i="0" u="none" strike="noStrike" cap="none">
                <a:solidFill>
                  <a:schemeClr val="dk1"/>
                </a:solidFill>
                <a:latin typeface="Raleway"/>
                <a:ea typeface="Raleway"/>
                <a:cs typeface="Raleway"/>
                <a:sym typeface="Raleway"/>
              </a:rPr>
              <a:t> for illustration</a:t>
            </a:r>
            <a:endParaRPr sz="2800" b="0" i="0" u="none" strike="noStrike" cap="none">
              <a:solidFill>
                <a:schemeClr val="dk1"/>
              </a:solidFill>
              <a:latin typeface="Raleway"/>
              <a:ea typeface="Raleway"/>
              <a:cs typeface="Raleway"/>
              <a:sym typeface="Raleway"/>
            </a:endParaRPr>
          </a:p>
        </p:txBody>
      </p:sp>
      <p:sp>
        <p:nvSpPr>
          <p:cNvPr id="221" name="Google Shape;221;g2df96b5b0c5_0_35"/>
          <p:cNvSpPr txBox="1"/>
          <p:nvPr/>
        </p:nvSpPr>
        <p:spPr>
          <a:xfrm>
            <a:off x="8463000" y="4298875"/>
            <a:ext cx="3293700" cy="101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b="0" i="0" u="none" strike="noStrike" cap="none">
                <a:solidFill>
                  <a:schemeClr val="dk1"/>
                </a:solidFill>
                <a:latin typeface="Raleway"/>
                <a:ea typeface="Raleway"/>
                <a:cs typeface="Raleway"/>
                <a:sym typeface="Raleway"/>
              </a:rPr>
              <a:t>Practical</a:t>
            </a:r>
            <a:endParaRPr sz="28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800"/>
              <a:buFont typeface="Arial"/>
              <a:buNone/>
            </a:pPr>
            <a:r>
              <a:rPr lang="it-IT" sz="2800" b="1" i="0" u="none" strike="noStrike" cap="none">
                <a:solidFill>
                  <a:schemeClr val="dk1"/>
                </a:solidFill>
                <a:latin typeface="Raleway"/>
                <a:ea typeface="Raleway"/>
                <a:cs typeface="Raleway"/>
                <a:sym typeface="Raleway"/>
              </a:rPr>
              <a:t>activity</a:t>
            </a:r>
            <a:endParaRPr sz="2800" b="1" i="0" u="none" strike="noStrike" cap="none">
              <a:solidFill>
                <a:schemeClr val="dk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e0b8e99334_0_119"/>
          <p:cNvSpPr/>
          <p:nvPr/>
        </p:nvSpPr>
        <p:spPr>
          <a:xfrm>
            <a:off x="4771700" y="2681150"/>
            <a:ext cx="1382400" cy="2747700"/>
          </a:xfrm>
          <a:prstGeom prst="chevron">
            <a:avLst>
              <a:gd name="adj" fmla="val 50000"/>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227" name="Google Shape;227;g2e0b8e99334_0_119"/>
          <p:cNvSpPr/>
          <p:nvPr/>
        </p:nvSpPr>
        <p:spPr>
          <a:xfrm>
            <a:off x="1078850" y="2257975"/>
            <a:ext cx="4505400" cy="3411000"/>
          </a:xfrm>
          <a:prstGeom prst="rect">
            <a:avLst/>
          </a:prstGeom>
          <a:solidFill>
            <a:schemeClr val="lt2"/>
          </a:solidFill>
          <a:ln>
            <a:noFill/>
          </a:ln>
        </p:spPr>
        <p:txBody>
          <a:bodyPr spcFirstLastPara="1" wrap="square" lIns="91425" tIns="91425" rIns="91425" bIns="91425" anchor="ctr" anchorCtr="0">
            <a:noAutofit/>
          </a:bodyPr>
          <a:lstStyle/>
          <a:p>
            <a:pPr marL="457200" marR="0" lvl="0" indent="-368300" algn="l" rtl="0">
              <a:lnSpc>
                <a:spcPct val="100000"/>
              </a:lnSpc>
              <a:spcBef>
                <a:spcPts val="0"/>
              </a:spcBef>
              <a:spcAft>
                <a:spcPts val="0"/>
              </a:spcAft>
              <a:buClr>
                <a:srgbClr val="000000"/>
              </a:buClr>
              <a:buSzPts val="2200"/>
              <a:buFont typeface="Raleway"/>
              <a:buChar char="-"/>
            </a:pPr>
            <a:r>
              <a:rPr lang="it-IT" sz="2200" b="0" i="0" u="none" strike="noStrike" cap="none">
                <a:solidFill>
                  <a:srgbClr val="000000"/>
                </a:solidFill>
                <a:latin typeface="Raleway"/>
                <a:ea typeface="Raleway"/>
                <a:cs typeface="Raleway"/>
                <a:sym typeface="Raleway"/>
              </a:rPr>
              <a:t>Definition of accessibility</a:t>
            </a:r>
            <a:endParaRPr sz="2200" b="0" i="0" u="none" strike="noStrike" cap="none">
              <a:solidFill>
                <a:srgbClr val="000000"/>
              </a:solidFill>
              <a:latin typeface="Raleway"/>
              <a:ea typeface="Raleway"/>
              <a:cs typeface="Raleway"/>
              <a:sym typeface="Raleway"/>
            </a:endParaRPr>
          </a:p>
          <a:p>
            <a:pPr marL="457200" marR="0" lvl="0" indent="-368300" algn="l" rtl="0">
              <a:lnSpc>
                <a:spcPct val="100000"/>
              </a:lnSpc>
              <a:spcBef>
                <a:spcPts val="0"/>
              </a:spcBef>
              <a:spcAft>
                <a:spcPts val="0"/>
              </a:spcAft>
              <a:buClr>
                <a:srgbClr val="000000"/>
              </a:buClr>
              <a:buSzPts val="2200"/>
              <a:buFont typeface="Raleway"/>
              <a:buChar char="-"/>
            </a:pPr>
            <a:r>
              <a:rPr lang="it-IT" sz="2200" b="0" i="0" u="none" strike="noStrike" cap="none">
                <a:solidFill>
                  <a:srgbClr val="000000"/>
                </a:solidFill>
                <a:latin typeface="Raleway"/>
                <a:ea typeface="Raleway"/>
                <a:cs typeface="Raleway"/>
                <a:sym typeface="Raleway"/>
              </a:rPr>
              <a:t>Definition of usability</a:t>
            </a:r>
            <a:endParaRPr sz="2200" b="0" i="0" u="none" strike="noStrike" cap="none">
              <a:solidFill>
                <a:srgbClr val="000000"/>
              </a:solidFill>
              <a:latin typeface="Raleway"/>
              <a:ea typeface="Raleway"/>
              <a:cs typeface="Raleway"/>
              <a:sym typeface="Raleway"/>
            </a:endParaRPr>
          </a:p>
          <a:p>
            <a:pPr marL="457200" marR="0" lvl="0" indent="-368300" algn="l" rtl="0">
              <a:lnSpc>
                <a:spcPct val="100000"/>
              </a:lnSpc>
              <a:spcBef>
                <a:spcPts val="0"/>
              </a:spcBef>
              <a:spcAft>
                <a:spcPts val="0"/>
              </a:spcAft>
              <a:buClr>
                <a:srgbClr val="000000"/>
              </a:buClr>
              <a:buSzPts val="2200"/>
              <a:buFont typeface="Raleway"/>
              <a:buChar char="-"/>
            </a:pPr>
            <a:r>
              <a:rPr lang="it-IT" sz="2200" b="0" i="0" u="none" strike="noStrike" cap="none">
                <a:solidFill>
                  <a:srgbClr val="000000"/>
                </a:solidFill>
                <a:latin typeface="Raleway"/>
                <a:ea typeface="Raleway"/>
                <a:cs typeface="Raleway"/>
                <a:sym typeface="Raleway"/>
              </a:rPr>
              <a:t>Types of accessibility</a:t>
            </a:r>
            <a:endParaRPr sz="2200" b="0" i="0" u="none" strike="noStrike" cap="none">
              <a:solidFill>
                <a:srgbClr val="000000"/>
              </a:solidFill>
              <a:latin typeface="Raleway"/>
              <a:ea typeface="Raleway"/>
              <a:cs typeface="Raleway"/>
              <a:sym typeface="Raleway"/>
            </a:endParaRPr>
          </a:p>
          <a:p>
            <a:pPr marL="457200" marR="0" lvl="0" indent="-368300" algn="l" rtl="0">
              <a:lnSpc>
                <a:spcPct val="100000"/>
              </a:lnSpc>
              <a:spcBef>
                <a:spcPts val="0"/>
              </a:spcBef>
              <a:spcAft>
                <a:spcPts val="0"/>
              </a:spcAft>
              <a:buClr>
                <a:srgbClr val="000000"/>
              </a:buClr>
              <a:buSzPts val="2200"/>
              <a:buFont typeface="Raleway"/>
              <a:buChar char="-"/>
            </a:pPr>
            <a:r>
              <a:rPr lang="it-IT" sz="2200" b="0" i="0" u="none" strike="noStrike" cap="none">
                <a:solidFill>
                  <a:srgbClr val="000000"/>
                </a:solidFill>
                <a:latin typeface="Raleway"/>
                <a:ea typeface="Raleway"/>
                <a:cs typeface="Raleway"/>
                <a:sym typeface="Raleway"/>
              </a:rPr>
              <a:t>International regulations</a:t>
            </a:r>
            <a:endParaRPr sz="2200" b="0" i="0" u="none" strike="noStrike" cap="none">
              <a:solidFill>
                <a:srgbClr val="000000"/>
              </a:solidFill>
              <a:latin typeface="Raleway"/>
              <a:ea typeface="Raleway"/>
              <a:cs typeface="Raleway"/>
              <a:sym typeface="Raleway"/>
            </a:endParaRPr>
          </a:p>
          <a:p>
            <a:pPr marL="457200" marR="0" lvl="0" indent="-368300" algn="l" rtl="0">
              <a:lnSpc>
                <a:spcPct val="100000"/>
              </a:lnSpc>
              <a:spcBef>
                <a:spcPts val="0"/>
              </a:spcBef>
              <a:spcAft>
                <a:spcPts val="0"/>
              </a:spcAft>
              <a:buClr>
                <a:srgbClr val="000000"/>
              </a:buClr>
              <a:buSzPts val="2200"/>
              <a:buFont typeface="Raleway"/>
              <a:buChar char="-"/>
            </a:pPr>
            <a:r>
              <a:rPr lang="it-IT" sz="2200" b="0" i="0" u="none" strike="noStrike" cap="none">
                <a:solidFill>
                  <a:srgbClr val="000000"/>
                </a:solidFill>
                <a:latin typeface="Raleway"/>
                <a:ea typeface="Raleway"/>
                <a:cs typeface="Raleway"/>
                <a:sym typeface="Raleway"/>
              </a:rPr>
              <a:t>Universal Design</a:t>
            </a:r>
            <a:endParaRPr sz="2200" b="0" i="0" u="none" strike="noStrike" cap="none">
              <a:solidFill>
                <a:srgbClr val="000000"/>
              </a:solidFill>
              <a:latin typeface="Raleway"/>
              <a:ea typeface="Raleway"/>
              <a:cs typeface="Raleway"/>
              <a:sym typeface="Raleway"/>
            </a:endParaRPr>
          </a:p>
          <a:p>
            <a:pPr marL="457200" marR="0" lvl="0" indent="-368300" algn="l" rtl="0">
              <a:lnSpc>
                <a:spcPct val="100000"/>
              </a:lnSpc>
              <a:spcBef>
                <a:spcPts val="0"/>
              </a:spcBef>
              <a:spcAft>
                <a:spcPts val="0"/>
              </a:spcAft>
              <a:buClr>
                <a:srgbClr val="000000"/>
              </a:buClr>
              <a:buSzPts val="2200"/>
              <a:buFont typeface="Raleway"/>
              <a:buChar char="-"/>
            </a:pPr>
            <a:r>
              <a:rPr lang="it-IT" sz="2200" b="0" i="0" u="none" strike="noStrike" cap="none">
                <a:solidFill>
                  <a:srgbClr val="000000"/>
                </a:solidFill>
                <a:latin typeface="Raleway"/>
                <a:ea typeface="Raleway"/>
                <a:cs typeface="Raleway"/>
                <a:sym typeface="Raleway"/>
              </a:rPr>
              <a:t>Universal Design for Learning</a:t>
            </a:r>
            <a:endParaRPr sz="2200" b="0" i="0" u="none" strike="noStrike" cap="none">
              <a:solidFill>
                <a:srgbClr val="000000"/>
              </a:solidFill>
              <a:latin typeface="Raleway"/>
              <a:ea typeface="Raleway"/>
              <a:cs typeface="Raleway"/>
              <a:sym typeface="Raleway"/>
            </a:endParaRPr>
          </a:p>
          <a:p>
            <a:pPr marL="457200" marR="0" lvl="0" indent="-368300" algn="l" rtl="0">
              <a:lnSpc>
                <a:spcPct val="100000"/>
              </a:lnSpc>
              <a:spcBef>
                <a:spcPts val="0"/>
              </a:spcBef>
              <a:spcAft>
                <a:spcPts val="0"/>
              </a:spcAft>
              <a:buClr>
                <a:srgbClr val="000000"/>
              </a:buClr>
              <a:buSzPts val="2200"/>
              <a:buFont typeface="Raleway"/>
              <a:buChar char="-"/>
            </a:pPr>
            <a:r>
              <a:rPr lang="it-IT" sz="2200" b="0" i="0" u="none" strike="noStrike" cap="none">
                <a:solidFill>
                  <a:srgbClr val="000000"/>
                </a:solidFill>
                <a:latin typeface="Raleway"/>
                <a:ea typeface="Raleway"/>
                <a:cs typeface="Raleway"/>
                <a:sym typeface="Raleway"/>
              </a:rPr>
              <a:t>ICF, barriers and facilitators</a:t>
            </a:r>
            <a:endParaRPr sz="2200" b="0" i="0" u="none" strike="noStrike" cap="none">
              <a:solidFill>
                <a:srgbClr val="000000"/>
              </a:solidFill>
              <a:latin typeface="Raleway"/>
              <a:ea typeface="Raleway"/>
              <a:cs typeface="Raleway"/>
              <a:sym typeface="Raleway"/>
            </a:endParaRPr>
          </a:p>
          <a:p>
            <a:pPr marL="457200" marR="0" lvl="0" indent="-368300" algn="l" rtl="0">
              <a:lnSpc>
                <a:spcPct val="100000"/>
              </a:lnSpc>
              <a:spcBef>
                <a:spcPts val="0"/>
              </a:spcBef>
              <a:spcAft>
                <a:spcPts val="0"/>
              </a:spcAft>
              <a:buClr>
                <a:srgbClr val="000000"/>
              </a:buClr>
              <a:buSzPts val="2200"/>
              <a:buFont typeface="Raleway"/>
              <a:buChar char="-"/>
            </a:pPr>
            <a:r>
              <a:rPr lang="it-IT" sz="2200" b="0" i="0" u="none" strike="noStrike" cap="none">
                <a:solidFill>
                  <a:srgbClr val="000000"/>
                </a:solidFill>
                <a:latin typeface="Raleway"/>
                <a:ea typeface="Raleway"/>
                <a:cs typeface="Raleway"/>
                <a:sym typeface="Raleway"/>
              </a:rPr>
              <a:t>Activity</a:t>
            </a:r>
            <a:endParaRPr sz="1400" b="0" i="0" u="none" strike="noStrike" cap="none">
              <a:solidFill>
                <a:srgbClr val="000000"/>
              </a:solidFill>
              <a:latin typeface="Raleway"/>
              <a:ea typeface="Raleway"/>
              <a:cs typeface="Raleway"/>
              <a:sym typeface="Raleway"/>
            </a:endParaRPr>
          </a:p>
        </p:txBody>
      </p:sp>
      <p:sp>
        <p:nvSpPr>
          <p:cNvPr id="228" name="Google Shape;228;g2e0b8e99334_0_119"/>
          <p:cNvSpPr/>
          <p:nvPr/>
        </p:nvSpPr>
        <p:spPr>
          <a:xfrm>
            <a:off x="6531675" y="2336425"/>
            <a:ext cx="4678800" cy="3254100"/>
          </a:xfrm>
          <a:prstGeom prst="rect">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dk1"/>
                </a:solidFill>
                <a:latin typeface="Raleway"/>
                <a:ea typeface="Raleway"/>
                <a:cs typeface="Raleway"/>
                <a:sym typeface="Raleway"/>
              </a:rPr>
              <a:t>Explain </a:t>
            </a:r>
            <a:r>
              <a:rPr lang="it-IT" sz="2200" b="0" i="0" u="none" strike="noStrike" cap="none">
                <a:solidFill>
                  <a:schemeClr val="dk1"/>
                </a:solidFill>
                <a:latin typeface="Raleway"/>
                <a:ea typeface="Raleway"/>
                <a:cs typeface="Raleway"/>
                <a:sym typeface="Raleway"/>
              </a:rPr>
              <a:t>the </a:t>
            </a:r>
            <a:r>
              <a:rPr lang="it-IT" sz="2200" b="1" i="0" u="none" strike="noStrike" cap="none">
                <a:solidFill>
                  <a:schemeClr val="dk1"/>
                </a:solidFill>
                <a:latin typeface="Raleway"/>
                <a:ea typeface="Raleway"/>
                <a:cs typeface="Raleway"/>
                <a:sym typeface="Raleway"/>
              </a:rPr>
              <a:t>multiple dimensions</a:t>
            </a:r>
            <a:r>
              <a:rPr lang="it-IT" sz="2200" b="0" i="0" u="none" strike="noStrike" cap="none">
                <a:solidFill>
                  <a:schemeClr val="dk1"/>
                </a:solidFill>
                <a:latin typeface="Raleway"/>
                <a:ea typeface="Raleway"/>
                <a:cs typeface="Raleway"/>
                <a:sym typeface="Raleway"/>
              </a:rPr>
              <a:t> of accessibility</a:t>
            </a:r>
            <a:endParaRPr sz="22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dk1"/>
                </a:solidFill>
                <a:latin typeface="Raleway"/>
                <a:ea typeface="Raleway"/>
                <a:cs typeface="Raleway"/>
                <a:sym typeface="Raleway"/>
              </a:rPr>
              <a:t>Illustrate </a:t>
            </a:r>
            <a:r>
              <a:rPr lang="it-IT" sz="2200" b="0" i="0" u="none" strike="noStrike" cap="none">
                <a:solidFill>
                  <a:schemeClr val="dk1"/>
                </a:solidFill>
                <a:latin typeface="Raleway"/>
                <a:ea typeface="Raleway"/>
                <a:cs typeface="Raleway"/>
                <a:sym typeface="Raleway"/>
              </a:rPr>
              <a:t>accessibility in the </a:t>
            </a:r>
            <a:r>
              <a:rPr lang="it-IT" sz="2200" b="1" i="0" u="none" strike="noStrike" cap="none">
                <a:solidFill>
                  <a:schemeClr val="dk1"/>
                </a:solidFill>
                <a:latin typeface="Raleway"/>
                <a:ea typeface="Raleway"/>
                <a:cs typeface="Raleway"/>
                <a:sym typeface="Raleway"/>
              </a:rPr>
              <a:t>Palestinian Context</a:t>
            </a:r>
            <a:endParaRPr sz="2200" b="1"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dk1"/>
                </a:solidFill>
                <a:latin typeface="Raleway"/>
                <a:ea typeface="Raleway"/>
                <a:cs typeface="Raleway"/>
                <a:sym typeface="Raleway"/>
              </a:rPr>
              <a:t>Present </a:t>
            </a:r>
            <a:r>
              <a:rPr lang="it-IT" sz="2200" b="0" i="0" u="none" strike="noStrike" cap="none">
                <a:solidFill>
                  <a:schemeClr val="dk1"/>
                </a:solidFill>
                <a:latin typeface="Raleway"/>
                <a:ea typeface="Raleway"/>
                <a:cs typeface="Raleway"/>
                <a:sym typeface="Raleway"/>
              </a:rPr>
              <a:t>the </a:t>
            </a:r>
            <a:r>
              <a:rPr lang="it-IT" sz="2200" b="1" i="0" u="none" strike="noStrike" cap="none">
                <a:solidFill>
                  <a:schemeClr val="dk1"/>
                </a:solidFill>
                <a:latin typeface="Raleway"/>
                <a:ea typeface="Raleway"/>
                <a:cs typeface="Raleway"/>
                <a:sym typeface="Raleway"/>
              </a:rPr>
              <a:t>elements </a:t>
            </a:r>
            <a:r>
              <a:rPr lang="it-IT" sz="2200" b="0" i="0" u="none" strike="noStrike" cap="none">
                <a:solidFill>
                  <a:schemeClr val="dk1"/>
                </a:solidFill>
                <a:latin typeface="Raleway"/>
                <a:ea typeface="Raleway"/>
                <a:cs typeface="Raleway"/>
                <a:sym typeface="Raleway"/>
              </a:rPr>
              <a:t>that can </a:t>
            </a:r>
            <a:r>
              <a:rPr lang="it-IT" sz="2200" b="1" i="0" u="none" strike="noStrike" cap="none">
                <a:solidFill>
                  <a:schemeClr val="dk1"/>
                </a:solidFill>
                <a:latin typeface="Raleway"/>
                <a:ea typeface="Raleway"/>
                <a:cs typeface="Raleway"/>
                <a:sym typeface="Raleway"/>
              </a:rPr>
              <a:t>hinder or enable</a:t>
            </a:r>
            <a:r>
              <a:rPr lang="it-IT" sz="2200" b="0" i="0" u="none" strike="noStrike" cap="none">
                <a:solidFill>
                  <a:schemeClr val="dk1"/>
                </a:solidFill>
                <a:latin typeface="Raleway"/>
                <a:ea typeface="Raleway"/>
                <a:cs typeface="Raleway"/>
                <a:sym typeface="Raleway"/>
              </a:rPr>
              <a:t> its processes</a:t>
            </a:r>
            <a:endParaRPr sz="2200" b="0" i="0" u="none" strike="noStrike" cap="none">
              <a:solidFill>
                <a:schemeClr val="dk1"/>
              </a:solidFill>
              <a:latin typeface="Raleway"/>
              <a:ea typeface="Raleway"/>
              <a:cs typeface="Raleway"/>
              <a:sym typeface="Raleway"/>
            </a:endParaRPr>
          </a:p>
        </p:txBody>
      </p:sp>
      <p:sp>
        <p:nvSpPr>
          <p:cNvPr id="229" name="Google Shape;229;g2e0b8e99334_0_119"/>
          <p:cNvSpPr txBox="1"/>
          <p:nvPr/>
        </p:nvSpPr>
        <p:spPr>
          <a:xfrm>
            <a:off x="2334800" y="1549150"/>
            <a:ext cx="1993500" cy="44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0" i="0" u="none" strike="noStrike" cap="none">
                <a:solidFill>
                  <a:schemeClr val="dk1"/>
                </a:solidFill>
                <a:latin typeface="Raleway"/>
                <a:ea typeface="Raleway"/>
                <a:cs typeface="Raleway"/>
                <a:sym typeface="Raleway"/>
              </a:rPr>
              <a:t>First draft</a:t>
            </a:r>
            <a:endParaRPr sz="2800" b="0" i="0" u="none" strike="noStrike" cap="none">
              <a:solidFill>
                <a:schemeClr val="dk1"/>
              </a:solidFill>
              <a:latin typeface="Raleway"/>
              <a:ea typeface="Raleway"/>
              <a:cs typeface="Raleway"/>
              <a:sym typeface="Raleway"/>
            </a:endParaRPr>
          </a:p>
        </p:txBody>
      </p:sp>
      <p:sp>
        <p:nvSpPr>
          <p:cNvPr id="230" name="Google Shape;230;g2e0b8e99334_0_119"/>
          <p:cNvSpPr txBox="1"/>
          <p:nvPr/>
        </p:nvSpPr>
        <p:spPr>
          <a:xfrm>
            <a:off x="7874325" y="1549150"/>
            <a:ext cx="1993500" cy="44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0" i="0" u="none" strike="noStrike" cap="none">
                <a:solidFill>
                  <a:schemeClr val="dk1"/>
                </a:solidFill>
                <a:latin typeface="Raleway"/>
                <a:ea typeface="Raleway"/>
                <a:cs typeface="Raleway"/>
                <a:sym typeface="Raleway"/>
              </a:rPr>
              <a:t>Feedback</a:t>
            </a:r>
            <a:endParaRPr sz="2800" b="0" i="0" u="none" strike="noStrike" cap="none">
              <a:solidFill>
                <a:schemeClr val="dk1"/>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e0b8e99334_0_151"/>
          <p:cNvSpPr/>
          <p:nvPr/>
        </p:nvSpPr>
        <p:spPr>
          <a:xfrm>
            <a:off x="4771700" y="2681150"/>
            <a:ext cx="1382400" cy="2747700"/>
          </a:xfrm>
          <a:prstGeom prst="chevron">
            <a:avLst>
              <a:gd name="adj" fmla="val 50000"/>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236" name="Google Shape;236;g2e0b8e99334_0_151"/>
          <p:cNvSpPr/>
          <p:nvPr/>
        </p:nvSpPr>
        <p:spPr>
          <a:xfrm>
            <a:off x="992150" y="2336425"/>
            <a:ext cx="4678800" cy="3254100"/>
          </a:xfrm>
          <a:prstGeom prst="rect">
            <a:avLst/>
          </a:prstGeom>
          <a:solidFill>
            <a:srgbClr val="80D3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dk1"/>
                </a:solidFill>
                <a:latin typeface="Raleway"/>
                <a:ea typeface="Raleway"/>
                <a:cs typeface="Raleway"/>
                <a:sym typeface="Raleway"/>
              </a:rPr>
              <a:t>Explain </a:t>
            </a:r>
            <a:r>
              <a:rPr lang="it-IT" sz="2200" b="0" i="0" u="none" strike="noStrike" cap="none">
                <a:solidFill>
                  <a:schemeClr val="dk1"/>
                </a:solidFill>
                <a:latin typeface="Raleway"/>
                <a:ea typeface="Raleway"/>
                <a:cs typeface="Raleway"/>
                <a:sym typeface="Raleway"/>
              </a:rPr>
              <a:t>the </a:t>
            </a:r>
            <a:r>
              <a:rPr lang="it-IT" sz="2200" b="1" i="0" u="none" strike="noStrike" cap="none">
                <a:solidFill>
                  <a:schemeClr val="dk1"/>
                </a:solidFill>
                <a:latin typeface="Raleway"/>
                <a:ea typeface="Raleway"/>
                <a:cs typeface="Raleway"/>
                <a:sym typeface="Raleway"/>
              </a:rPr>
              <a:t>multiple dimensions</a:t>
            </a:r>
            <a:r>
              <a:rPr lang="it-IT" sz="2200" b="0" i="0" u="none" strike="noStrike" cap="none">
                <a:solidFill>
                  <a:schemeClr val="dk1"/>
                </a:solidFill>
                <a:latin typeface="Raleway"/>
                <a:ea typeface="Raleway"/>
                <a:cs typeface="Raleway"/>
                <a:sym typeface="Raleway"/>
              </a:rPr>
              <a:t> of accessibility</a:t>
            </a:r>
            <a:endParaRPr sz="22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dk1"/>
                </a:solidFill>
                <a:latin typeface="Raleway"/>
                <a:ea typeface="Raleway"/>
                <a:cs typeface="Raleway"/>
                <a:sym typeface="Raleway"/>
              </a:rPr>
              <a:t>Illustrate </a:t>
            </a:r>
            <a:r>
              <a:rPr lang="it-IT" sz="2200" b="0" i="0" u="none" strike="noStrike" cap="none">
                <a:solidFill>
                  <a:schemeClr val="dk1"/>
                </a:solidFill>
                <a:latin typeface="Raleway"/>
                <a:ea typeface="Raleway"/>
                <a:cs typeface="Raleway"/>
                <a:sym typeface="Raleway"/>
              </a:rPr>
              <a:t>accessibility in the </a:t>
            </a:r>
            <a:r>
              <a:rPr lang="it-IT" sz="2200" b="1" i="0" u="none" strike="noStrike" cap="none">
                <a:solidFill>
                  <a:schemeClr val="dk1"/>
                </a:solidFill>
                <a:latin typeface="Raleway"/>
                <a:ea typeface="Raleway"/>
                <a:cs typeface="Raleway"/>
                <a:sym typeface="Raleway"/>
              </a:rPr>
              <a:t>Palestinian Context</a:t>
            </a:r>
            <a:endParaRPr sz="2200" b="1"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dk1"/>
                </a:solidFill>
                <a:latin typeface="Raleway"/>
                <a:ea typeface="Raleway"/>
                <a:cs typeface="Raleway"/>
                <a:sym typeface="Raleway"/>
              </a:rPr>
              <a:t>Present </a:t>
            </a:r>
            <a:r>
              <a:rPr lang="it-IT" sz="2200" b="0" i="0" u="none" strike="noStrike" cap="none">
                <a:solidFill>
                  <a:schemeClr val="dk1"/>
                </a:solidFill>
                <a:latin typeface="Raleway"/>
                <a:ea typeface="Raleway"/>
                <a:cs typeface="Raleway"/>
                <a:sym typeface="Raleway"/>
              </a:rPr>
              <a:t>the </a:t>
            </a:r>
            <a:r>
              <a:rPr lang="it-IT" sz="2200" b="1" i="0" u="none" strike="noStrike" cap="none">
                <a:solidFill>
                  <a:schemeClr val="dk1"/>
                </a:solidFill>
                <a:latin typeface="Raleway"/>
                <a:ea typeface="Raleway"/>
                <a:cs typeface="Raleway"/>
                <a:sym typeface="Raleway"/>
              </a:rPr>
              <a:t>elements </a:t>
            </a:r>
            <a:r>
              <a:rPr lang="it-IT" sz="2200" b="0" i="0" u="none" strike="noStrike" cap="none">
                <a:solidFill>
                  <a:schemeClr val="dk1"/>
                </a:solidFill>
                <a:latin typeface="Raleway"/>
                <a:ea typeface="Raleway"/>
                <a:cs typeface="Raleway"/>
                <a:sym typeface="Raleway"/>
              </a:rPr>
              <a:t>that can </a:t>
            </a:r>
            <a:r>
              <a:rPr lang="it-IT" sz="2200" b="1" i="0" u="none" strike="noStrike" cap="none">
                <a:solidFill>
                  <a:schemeClr val="dk1"/>
                </a:solidFill>
                <a:latin typeface="Raleway"/>
                <a:ea typeface="Raleway"/>
                <a:cs typeface="Raleway"/>
                <a:sym typeface="Raleway"/>
              </a:rPr>
              <a:t>hinder or enable</a:t>
            </a:r>
            <a:r>
              <a:rPr lang="it-IT" sz="2200" b="0" i="0" u="none" strike="noStrike" cap="none">
                <a:solidFill>
                  <a:schemeClr val="dk1"/>
                </a:solidFill>
                <a:latin typeface="Raleway"/>
                <a:ea typeface="Raleway"/>
                <a:cs typeface="Raleway"/>
                <a:sym typeface="Raleway"/>
              </a:rPr>
              <a:t> its processes</a:t>
            </a:r>
            <a:endParaRPr sz="2200" b="0" i="0" u="none" strike="noStrike" cap="none">
              <a:solidFill>
                <a:schemeClr val="dk1"/>
              </a:solidFill>
              <a:latin typeface="Raleway"/>
              <a:ea typeface="Raleway"/>
              <a:cs typeface="Raleway"/>
              <a:sym typeface="Raleway"/>
            </a:endParaRPr>
          </a:p>
        </p:txBody>
      </p:sp>
      <p:sp>
        <p:nvSpPr>
          <p:cNvPr id="237" name="Google Shape;237;g2e0b8e99334_0_151"/>
          <p:cNvSpPr txBox="1"/>
          <p:nvPr/>
        </p:nvSpPr>
        <p:spPr>
          <a:xfrm>
            <a:off x="2334800" y="1549150"/>
            <a:ext cx="1993500" cy="44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0" i="0" u="none" strike="noStrike" cap="none">
                <a:solidFill>
                  <a:schemeClr val="dk1"/>
                </a:solidFill>
                <a:latin typeface="Raleway"/>
                <a:ea typeface="Raleway"/>
                <a:cs typeface="Raleway"/>
                <a:sym typeface="Raleway"/>
              </a:rPr>
              <a:t>Feedback</a:t>
            </a:r>
            <a:endParaRPr sz="2800" b="0" i="0" u="none" strike="noStrike" cap="none">
              <a:solidFill>
                <a:schemeClr val="dk1"/>
              </a:solidFill>
              <a:latin typeface="Raleway"/>
              <a:ea typeface="Raleway"/>
              <a:cs typeface="Raleway"/>
              <a:sym typeface="Raleway"/>
            </a:endParaRPr>
          </a:p>
        </p:txBody>
      </p:sp>
      <p:sp>
        <p:nvSpPr>
          <p:cNvPr id="238" name="Google Shape;238;g2e0b8e99334_0_151"/>
          <p:cNvSpPr/>
          <p:nvPr/>
        </p:nvSpPr>
        <p:spPr>
          <a:xfrm>
            <a:off x="6531675" y="2336425"/>
            <a:ext cx="4678800" cy="3254100"/>
          </a:xfrm>
          <a:prstGeom prst="rect">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lt1"/>
                </a:solidFill>
                <a:latin typeface="Raleway"/>
                <a:ea typeface="Raleway"/>
                <a:cs typeface="Raleway"/>
                <a:sym typeface="Raleway"/>
              </a:rPr>
              <a:t>Practical examples </a:t>
            </a:r>
            <a:r>
              <a:rPr lang="it-IT" sz="2200" b="0" i="0" u="none" strike="noStrike" cap="none">
                <a:solidFill>
                  <a:schemeClr val="lt1"/>
                </a:solidFill>
                <a:latin typeface="Raleway"/>
                <a:ea typeface="Raleway"/>
                <a:cs typeface="Raleway"/>
                <a:sym typeface="Raleway"/>
              </a:rPr>
              <a:t>of accessibility in everyday life</a:t>
            </a:r>
            <a:endParaRPr sz="2200" b="0"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lt1"/>
                </a:solidFill>
                <a:latin typeface="Raleway"/>
                <a:ea typeface="Raleway"/>
                <a:cs typeface="Raleway"/>
                <a:sym typeface="Raleway"/>
              </a:rPr>
              <a:t>“Palestinian Context” </a:t>
            </a:r>
            <a:r>
              <a:rPr lang="it-IT" sz="2200" b="0" i="0" u="none" strike="noStrike" cap="none">
                <a:solidFill>
                  <a:schemeClr val="lt1"/>
                </a:solidFill>
                <a:latin typeface="Raleway"/>
                <a:ea typeface="Raleway"/>
                <a:cs typeface="Raleway"/>
                <a:sym typeface="Raleway"/>
              </a:rPr>
              <a:t>section</a:t>
            </a:r>
            <a:endParaRPr sz="2200" b="0"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chemeClr val="lt1"/>
                </a:solidFill>
                <a:latin typeface="Raleway"/>
                <a:ea typeface="Raleway"/>
                <a:cs typeface="Raleway"/>
                <a:sym typeface="Raleway"/>
              </a:rPr>
              <a:t>Resources </a:t>
            </a:r>
            <a:r>
              <a:rPr lang="it-IT" sz="2200" b="0" i="0" u="none" strike="noStrike" cap="none">
                <a:solidFill>
                  <a:schemeClr val="lt1"/>
                </a:solidFill>
                <a:latin typeface="Raleway"/>
                <a:ea typeface="Raleway"/>
                <a:cs typeface="Raleway"/>
                <a:sym typeface="Raleway"/>
              </a:rPr>
              <a:t>on </a:t>
            </a:r>
            <a:r>
              <a:rPr lang="it-IT" sz="2200" b="1" i="0" u="none" strike="noStrike" cap="none">
                <a:solidFill>
                  <a:schemeClr val="lt1"/>
                </a:solidFill>
                <a:latin typeface="Raleway"/>
                <a:ea typeface="Raleway"/>
                <a:cs typeface="Raleway"/>
                <a:sym typeface="Raleway"/>
              </a:rPr>
              <a:t>emergency measures </a:t>
            </a:r>
            <a:r>
              <a:rPr lang="it-IT" sz="2200" b="0" i="0" u="none" strike="noStrike" cap="none">
                <a:solidFill>
                  <a:schemeClr val="lt1"/>
                </a:solidFill>
                <a:latin typeface="Raleway"/>
                <a:ea typeface="Raleway"/>
                <a:cs typeface="Raleway"/>
                <a:sym typeface="Raleway"/>
              </a:rPr>
              <a:t>to accommodate accessibility needs in Palestine</a:t>
            </a:r>
            <a:endParaRPr sz="2200" b="0" i="0" u="none" strike="noStrike" cap="none">
              <a:solidFill>
                <a:schemeClr val="lt1"/>
              </a:solidFill>
              <a:latin typeface="Raleway"/>
              <a:ea typeface="Raleway"/>
              <a:cs typeface="Raleway"/>
              <a:sym typeface="Raleway"/>
            </a:endParaRPr>
          </a:p>
        </p:txBody>
      </p:sp>
      <p:sp>
        <p:nvSpPr>
          <p:cNvPr id="239" name="Google Shape;239;g2e0b8e99334_0_151"/>
          <p:cNvSpPr txBox="1"/>
          <p:nvPr/>
        </p:nvSpPr>
        <p:spPr>
          <a:xfrm>
            <a:off x="6666975" y="1549150"/>
            <a:ext cx="4408200" cy="44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0" i="0" u="none" strike="noStrike" cap="none">
                <a:solidFill>
                  <a:schemeClr val="dk1"/>
                </a:solidFill>
                <a:latin typeface="Raleway"/>
                <a:ea typeface="Raleway"/>
                <a:cs typeface="Raleway"/>
                <a:sym typeface="Raleway"/>
              </a:rPr>
              <a:t>Co-designed solutions</a:t>
            </a:r>
            <a:endParaRPr sz="2800" b="0" i="0" u="none" strike="noStrike" cap="none">
              <a:solidFill>
                <a:schemeClr val="dk1"/>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df96b5b0c5_0_40"/>
          <p:cNvSpPr txBox="1">
            <a:spLocks noGrp="1"/>
          </p:cNvSpPr>
          <p:nvPr>
            <p:ph type="body" idx="1"/>
          </p:nvPr>
        </p:nvSpPr>
        <p:spPr>
          <a:xfrm>
            <a:off x="831850" y="2733223"/>
            <a:ext cx="10515600" cy="3356400"/>
          </a:xfrm>
          <a:prstGeom prst="rect">
            <a:avLst/>
          </a:prstGeom>
          <a:noFill/>
          <a:ln>
            <a:noFill/>
          </a:ln>
        </p:spPr>
        <p:txBody>
          <a:bodyPr spcFirstLastPara="1" wrap="square" lIns="91425" tIns="45700" rIns="91425" bIns="45700" anchor="t" anchorCtr="0">
            <a:noAutofit/>
          </a:bodyPr>
          <a:lstStyle/>
          <a:p>
            <a:pPr marL="457200" lvl="0" indent="-400050" algn="l" rtl="0">
              <a:lnSpc>
                <a:spcPct val="90000"/>
              </a:lnSpc>
              <a:spcBef>
                <a:spcPts val="0"/>
              </a:spcBef>
              <a:spcAft>
                <a:spcPts val="0"/>
              </a:spcAft>
              <a:buClr>
                <a:schemeClr val="dk1"/>
              </a:buClr>
              <a:buSzPts val="2700"/>
              <a:buChar char="-"/>
            </a:pPr>
            <a:r>
              <a:rPr lang="it-IT" sz="2700" b="1">
                <a:solidFill>
                  <a:schemeClr val="dk1"/>
                </a:solidFill>
              </a:rPr>
              <a:t>Intercultural dialogue</a:t>
            </a:r>
            <a:r>
              <a:rPr lang="it-IT" sz="2700">
                <a:solidFill>
                  <a:schemeClr val="dk1"/>
                </a:solidFill>
              </a:rPr>
              <a:t> and </a:t>
            </a:r>
            <a:r>
              <a:rPr lang="it-IT" sz="2700" b="1">
                <a:solidFill>
                  <a:schemeClr val="dk1"/>
                </a:solidFill>
              </a:rPr>
              <a:t>negotiation</a:t>
            </a:r>
            <a:r>
              <a:rPr lang="it-IT" sz="2700">
                <a:solidFill>
                  <a:schemeClr val="dk1"/>
                </a:solidFill>
              </a:rPr>
              <a:t>, to be channeled through co-design activities, are essential to </a:t>
            </a:r>
            <a:r>
              <a:rPr lang="it-IT" sz="2700" b="1">
                <a:solidFill>
                  <a:srgbClr val="8B1D6D"/>
                </a:solidFill>
              </a:rPr>
              <a:t>orient processes that foster inclusion</a:t>
            </a:r>
            <a:r>
              <a:rPr lang="it-IT" sz="2700">
                <a:solidFill>
                  <a:schemeClr val="dk1"/>
                </a:solidFill>
              </a:rPr>
              <a:t> beyond context-specific differences</a:t>
            </a:r>
            <a:endParaRPr sz="2700">
              <a:solidFill>
                <a:schemeClr val="dk1"/>
              </a:solidFill>
            </a:endParaRPr>
          </a:p>
          <a:p>
            <a:pPr marL="457200" lvl="0" indent="-400050" algn="l" rtl="0">
              <a:lnSpc>
                <a:spcPct val="90000"/>
              </a:lnSpc>
              <a:spcBef>
                <a:spcPts val="0"/>
              </a:spcBef>
              <a:spcAft>
                <a:spcPts val="0"/>
              </a:spcAft>
              <a:buClr>
                <a:schemeClr val="dk1"/>
              </a:buClr>
              <a:buSzPts val="2700"/>
              <a:buChar char="-"/>
            </a:pPr>
            <a:r>
              <a:rPr lang="it-IT" sz="2700">
                <a:solidFill>
                  <a:schemeClr val="dk1"/>
                </a:solidFill>
              </a:rPr>
              <a:t>Reaching a </a:t>
            </a:r>
            <a:r>
              <a:rPr lang="it-IT" sz="2700" b="1">
                <a:solidFill>
                  <a:schemeClr val="dk1"/>
                </a:solidFill>
              </a:rPr>
              <a:t>shared vocabulary</a:t>
            </a:r>
            <a:r>
              <a:rPr lang="it-IT" sz="2700">
                <a:solidFill>
                  <a:schemeClr val="dk1"/>
                </a:solidFill>
              </a:rPr>
              <a:t> and planning </a:t>
            </a:r>
            <a:r>
              <a:rPr lang="it-IT" sz="2700" b="1">
                <a:solidFill>
                  <a:schemeClr val="dk1"/>
                </a:solidFill>
              </a:rPr>
              <a:t>joint actions</a:t>
            </a:r>
            <a:r>
              <a:rPr lang="it-IT" sz="2700">
                <a:solidFill>
                  <a:schemeClr val="dk1"/>
                </a:solidFill>
              </a:rPr>
              <a:t> is a fundamental trajectory for </a:t>
            </a:r>
            <a:r>
              <a:rPr lang="it-IT" sz="2700" b="1">
                <a:solidFill>
                  <a:srgbClr val="8B1D6D"/>
                </a:solidFill>
              </a:rPr>
              <a:t>empowerment and democracy</a:t>
            </a:r>
            <a:r>
              <a:rPr lang="it-IT" sz="2700">
                <a:solidFill>
                  <a:schemeClr val="dk1"/>
                </a:solidFill>
              </a:rPr>
              <a:t> in conflict-affected areas</a:t>
            </a:r>
            <a:endParaRPr sz="2700">
              <a:solidFill>
                <a:schemeClr val="dk1"/>
              </a:solidFill>
            </a:endParaRPr>
          </a:p>
          <a:p>
            <a:pPr marL="457200" lvl="0" indent="-400050" algn="l" rtl="0">
              <a:lnSpc>
                <a:spcPct val="90000"/>
              </a:lnSpc>
              <a:spcBef>
                <a:spcPts val="0"/>
              </a:spcBef>
              <a:spcAft>
                <a:spcPts val="0"/>
              </a:spcAft>
              <a:buClr>
                <a:schemeClr val="dk1"/>
              </a:buClr>
              <a:buSzPts val="2700"/>
              <a:buChar char="-"/>
            </a:pPr>
            <a:r>
              <a:rPr lang="it-IT" sz="2700" b="1">
                <a:solidFill>
                  <a:schemeClr val="dk1"/>
                </a:solidFill>
              </a:rPr>
              <a:t>Teacher education</a:t>
            </a:r>
            <a:r>
              <a:rPr lang="it-IT" sz="2700">
                <a:solidFill>
                  <a:schemeClr val="dk1"/>
                </a:solidFill>
              </a:rPr>
              <a:t> can be a valuable tool for progress and </a:t>
            </a:r>
            <a:r>
              <a:rPr lang="it-IT" sz="2700" b="1">
                <a:solidFill>
                  <a:srgbClr val="8B1D6D"/>
                </a:solidFill>
              </a:rPr>
              <a:t>societal transformation</a:t>
            </a:r>
            <a:r>
              <a:rPr lang="it-IT" sz="2700">
                <a:solidFill>
                  <a:schemeClr val="dk1"/>
                </a:solidFill>
              </a:rPr>
              <a:t> when informed with inclusion principles</a:t>
            </a:r>
            <a:endParaRPr sz="2700">
              <a:solidFill>
                <a:schemeClr val="dk1"/>
              </a:solidFill>
            </a:endParaRPr>
          </a:p>
        </p:txBody>
      </p:sp>
      <p:sp>
        <p:nvSpPr>
          <p:cNvPr id="245" name="Google Shape;245;g2df96b5b0c5_0_40"/>
          <p:cNvSpPr txBox="1">
            <a:spLocks noGrp="1"/>
          </p:cNvSpPr>
          <p:nvPr>
            <p:ph type="title"/>
          </p:nvPr>
        </p:nvSpPr>
        <p:spPr>
          <a:xfrm>
            <a:off x="838200" y="1594725"/>
            <a:ext cx="105156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Co-design outcomes</a:t>
            </a:r>
            <a:endParaRPr b="1">
              <a:solidFill>
                <a:srgbClr val="8B1D6D"/>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2e0b8e99334_0_177"/>
          <p:cNvPicPr preferRelativeResize="0"/>
          <p:nvPr/>
        </p:nvPicPr>
        <p:blipFill rotWithShape="1">
          <a:blip r:embed="rId3">
            <a:alphaModFix/>
          </a:blip>
          <a:srcRect l="11060" t="17449" r="19455" b="8072"/>
          <a:stretch/>
        </p:blipFill>
        <p:spPr>
          <a:xfrm>
            <a:off x="0" y="3615025"/>
            <a:ext cx="4033951" cy="3242976"/>
          </a:xfrm>
          <a:prstGeom prst="rect">
            <a:avLst/>
          </a:prstGeom>
          <a:noFill/>
          <a:ln>
            <a:noFill/>
          </a:ln>
        </p:spPr>
      </p:pic>
      <p:pic>
        <p:nvPicPr>
          <p:cNvPr id="251" name="Google Shape;251;g2e0b8e99334_0_177"/>
          <p:cNvPicPr preferRelativeResize="0"/>
          <p:nvPr/>
        </p:nvPicPr>
        <p:blipFill rotWithShape="1">
          <a:blip r:embed="rId4">
            <a:alphaModFix/>
          </a:blip>
          <a:srcRect r="5149" b="27572"/>
          <a:stretch/>
        </p:blipFill>
        <p:spPr>
          <a:xfrm>
            <a:off x="4033950" y="2187600"/>
            <a:ext cx="8158050" cy="4670400"/>
          </a:xfrm>
          <a:prstGeom prst="rect">
            <a:avLst/>
          </a:prstGeom>
          <a:noFill/>
          <a:ln>
            <a:noFill/>
          </a:ln>
        </p:spPr>
      </p:pic>
      <p:pic>
        <p:nvPicPr>
          <p:cNvPr id="252" name="Google Shape;252;g2e0b8e99334_0_177"/>
          <p:cNvPicPr preferRelativeResize="0"/>
          <p:nvPr/>
        </p:nvPicPr>
        <p:blipFill rotWithShape="1">
          <a:blip r:embed="rId5">
            <a:alphaModFix/>
          </a:blip>
          <a:srcRect l="5793"/>
          <a:stretch/>
        </p:blipFill>
        <p:spPr>
          <a:xfrm>
            <a:off x="0" y="0"/>
            <a:ext cx="7430824" cy="3615026"/>
          </a:xfrm>
          <a:prstGeom prst="rect">
            <a:avLst/>
          </a:prstGeom>
          <a:noFill/>
          <a:ln>
            <a:noFill/>
          </a:ln>
        </p:spPr>
      </p:pic>
      <p:pic>
        <p:nvPicPr>
          <p:cNvPr id="253" name="Google Shape;253;g2e0b8e99334_0_177"/>
          <p:cNvPicPr preferRelativeResize="0"/>
          <p:nvPr/>
        </p:nvPicPr>
        <p:blipFill rotWithShape="1">
          <a:blip r:embed="rId6">
            <a:alphaModFix/>
          </a:blip>
          <a:srcRect/>
          <a:stretch/>
        </p:blipFill>
        <p:spPr>
          <a:xfrm>
            <a:off x="7372000" y="0"/>
            <a:ext cx="4820101" cy="3615026"/>
          </a:xfrm>
          <a:prstGeom prst="rect">
            <a:avLst/>
          </a:prstGeom>
          <a:noFill/>
          <a:ln>
            <a:noFill/>
          </a:ln>
        </p:spPr>
      </p:pic>
      <p:cxnSp>
        <p:nvCxnSpPr>
          <p:cNvPr id="254" name="Google Shape;254;g2e0b8e99334_0_177"/>
          <p:cNvCxnSpPr/>
          <p:nvPr/>
        </p:nvCxnSpPr>
        <p:spPr>
          <a:xfrm>
            <a:off x="7391400" y="-128775"/>
            <a:ext cx="19800" cy="3695700"/>
          </a:xfrm>
          <a:prstGeom prst="straightConnector1">
            <a:avLst/>
          </a:prstGeom>
          <a:noFill/>
          <a:ln w="152400" cap="flat" cmpd="sng">
            <a:solidFill>
              <a:srgbClr val="FCFCF9"/>
            </a:solidFill>
            <a:prstDash val="dash"/>
            <a:round/>
            <a:headEnd type="none" w="sm" len="sm"/>
            <a:tailEnd type="none" w="sm" len="sm"/>
          </a:ln>
        </p:spPr>
      </p:cxnSp>
      <p:cxnSp>
        <p:nvCxnSpPr>
          <p:cNvPr id="255" name="Google Shape;255;g2e0b8e99334_0_177"/>
          <p:cNvCxnSpPr/>
          <p:nvPr/>
        </p:nvCxnSpPr>
        <p:spPr>
          <a:xfrm>
            <a:off x="4014150" y="3615025"/>
            <a:ext cx="0" cy="3236400"/>
          </a:xfrm>
          <a:prstGeom prst="straightConnector1">
            <a:avLst/>
          </a:prstGeom>
          <a:noFill/>
          <a:ln w="152400" cap="flat" cmpd="sng">
            <a:solidFill>
              <a:srgbClr val="FCFCF9"/>
            </a:solidFill>
            <a:prstDash val="dash"/>
            <a:round/>
            <a:headEnd type="none" w="sm" len="sm"/>
            <a:tailEnd type="none" w="sm" len="sm"/>
          </a:ln>
        </p:spPr>
      </p:cxnSp>
      <p:cxnSp>
        <p:nvCxnSpPr>
          <p:cNvPr id="256" name="Google Shape;256;g2e0b8e99334_0_177"/>
          <p:cNvCxnSpPr/>
          <p:nvPr/>
        </p:nvCxnSpPr>
        <p:spPr>
          <a:xfrm>
            <a:off x="0" y="3614700"/>
            <a:ext cx="12207300" cy="0"/>
          </a:xfrm>
          <a:prstGeom prst="straightConnector1">
            <a:avLst/>
          </a:prstGeom>
          <a:noFill/>
          <a:ln w="152400" cap="flat" cmpd="sng">
            <a:solidFill>
              <a:srgbClr val="FCFCF9"/>
            </a:solidFill>
            <a:prstDash val="dash"/>
            <a:round/>
            <a:headEnd type="none" w="sm" len="sm"/>
            <a:tailEnd type="none" w="sm" len="sm"/>
          </a:ln>
        </p:spPr>
      </p:cxnSp>
      <p:sp>
        <p:nvSpPr>
          <p:cNvPr id="257" name="Google Shape;257;g2e0b8e99334_0_177"/>
          <p:cNvSpPr/>
          <p:nvPr/>
        </p:nvSpPr>
        <p:spPr>
          <a:xfrm>
            <a:off x="0" y="2593325"/>
            <a:ext cx="5540400" cy="1021800"/>
          </a:xfrm>
          <a:prstGeom prst="rect">
            <a:avLst/>
          </a:prstGeom>
          <a:solidFill>
            <a:srgbClr val="FCFCF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258" name="Google Shape;258;g2e0b8e99334_0_177"/>
          <p:cNvSpPr txBox="1">
            <a:spLocks noGrp="1"/>
          </p:cNvSpPr>
          <p:nvPr>
            <p:ph type="title"/>
          </p:nvPr>
        </p:nvSpPr>
        <p:spPr>
          <a:xfrm>
            <a:off x="97375" y="2698725"/>
            <a:ext cx="69072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Research visit</a:t>
            </a:r>
            <a:endParaRPr b="1">
              <a:solidFill>
                <a:srgbClr val="8B1D6D"/>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df96b5b0c5_0_5"/>
          <p:cNvSpPr/>
          <p:nvPr/>
        </p:nvSpPr>
        <p:spPr>
          <a:xfrm>
            <a:off x="25" y="-16675"/>
            <a:ext cx="12192000" cy="6858000"/>
          </a:xfrm>
          <a:prstGeom prst="rect">
            <a:avLst/>
          </a:prstGeom>
          <a:solidFill>
            <a:srgbClr val="8B1D6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79" name="Google Shape;79;g2df96b5b0c5_0_5"/>
          <p:cNvSpPr txBox="1">
            <a:spLocks noGrp="1"/>
          </p:cNvSpPr>
          <p:nvPr>
            <p:ph type="title"/>
          </p:nvPr>
        </p:nvSpPr>
        <p:spPr>
          <a:xfrm>
            <a:off x="831850" y="717275"/>
            <a:ext cx="5708100" cy="93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a:solidFill>
                  <a:schemeClr val="lt1"/>
                </a:solidFill>
              </a:rPr>
              <a:t>The border</a:t>
            </a:r>
            <a:endParaRPr>
              <a:solidFill>
                <a:schemeClr val="lt1"/>
              </a:solidFill>
            </a:endParaRPr>
          </a:p>
        </p:txBody>
      </p:sp>
      <p:pic>
        <p:nvPicPr>
          <p:cNvPr id="80" name="Google Shape;80;g2df96b5b0c5_0_5"/>
          <p:cNvPicPr preferRelativeResize="0"/>
          <p:nvPr/>
        </p:nvPicPr>
        <p:blipFill rotWithShape="1">
          <a:blip r:embed="rId3">
            <a:alphaModFix amt="70000"/>
          </a:blip>
          <a:srcRect l="42950"/>
          <a:stretch/>
        </p:blipFill>
        <p:spPr>
          <a:xfrm>
            <a:off x="6319450" y="-16675"/>
            <a:ext cx="5872549" cy="6857999"/>
          </a:xfrm>
          <a:prstGeom prst="rect">
            <a:avLst/>
          </a:prstGeom>
          <a:noFill/>
          <a:ln>
            <a:noFill/>
          </a:ln>
        </p:spPr>
      </p:pic>
      <p:sp>
        <p:nvSpPr>
          <p:cNvPr id="81" name="Google Shape;81;g2df96b5b0c5_0_5"/>
          <p:cNvSpPr txBox="1"/>
          <p:nvPr/>
        </p:nvSpPr>
        <p:spPr>
          <a:xfrm>
            <a:off x="518975" y="2778400"/>
            <a:ext cx="5261100" cy="2833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0"/>
              <a:buFont typeface="Arial"/>
              <a:buNone/>
            </a:pPr>
            <a:r>
              <a:rPr lang="it-IT" sz="6000" b="1" i="0" u="none" strike="noStrike" cap="none">
                <a:solidFill>
                  <a:schemeClr val="lt1"/>
                </a:solidFill>
                <a:latin typeface="Raleway"/>
                <a:ea typeface="Raleway"/>
                <a:cs typeface="Raleway"/>
                <a:sym typeface="Raleway"/>
              </a:rPr>
              <a:t>EQUITY</a:t>
            </a:r>
            <a:endParaRPr sz="6000" b="1" i="0" u="none" strike="noStrike" cap="none">
              <a:solidFill>
                <a:schemeClr val="lt1"/>
              </a:solidFill>
              <a:latin typeface="Raleway"/>
              <a:ea typeface="Raleway"/>
              <a:cs typeface="Raleway"/>
              <a:sym typeface="Raleway"/>
            </a:endParaRPr>
          </a:p>
          <a:p>
            <a:pPr marL="0" marR="0" lvl="0" indent="0" algn="r" rtl="0">
              <a:lnSpc>
                <a:spcPct val="100000"/>
              </a:lnSpc>
              <a:spcBef>
                <a:spcPts val="0"/>
              </a:spcBef>
              <a:spcAft>
                <a:spcPts val="0"/>
              </a:spcAft>
              <a:buClr>
                <a:srgbClr val="000000"/>
              </a:buClr>
              <a:buSzPts val="6000"/>
              <a:buFont typeface="Arial"/>
              <a:buNone/>
            </a:pPr>
            <a:r>
              <a:rPr lang="it-IT" sz="6000" b="1" i="0" u="none" strike="noStrike" cap="none">
                <a:solidFill>
                  <a:schemeClr val="lt1"/>
                </a:solidFill>
                <a:latin typeface="Raleway"/>
                <a:ea typeface="Raleway"/>
                <a:cs typeface="Raleway"/>
                <a:sym typeface="Raleway"/>
              </a:rPr>
              <a:t>BELONGING</a:t>
            </a:r>
            <a:endParaRPr sz="6000" b="1" i="0" u="none" strike="noStrike" cap="none">
              <a:solidFill>
                <a:schemeClr val="lt1"/>
              </a:solidFill>
              <a:latin typeface="Raleway"/>
              <a:ea typeface="Raleway"/>
              <a:cs typeface="Raleway"/>
              <a:sym typeface="Raleway"/>
            </a:endParaRPr>
          </a:p>
          <a:p>
            <a:pPr marL="0" marR="0" lvl="0" indent="0" algn="r" rtl="0">
              <a:lnSpc>
                <a:spcPct val="100000"/>
              </a:lnSpc>
              <a:spcBef>
                <a:spcPts val="0"/>
              </a:spcBef>
              <a:spcAft>
                <a:spcPts val="0"/>
              </a:spcAft>
              <a:buClr>
                <a:srgbClr val="000000"/>
              </a:buClr>
              <a:buSzPts val="6000"/>
              <a:buFont typeface="Arial"/>
              <a:buNone/>
            </a:pPr>
            <a:r>
              <a:rPr lang="it-IT" sz="6000" b="1" i="0" u="none" strike="noStrike" cap="none">
                <a:solidFill>
                  <a:schemeClr val="lt1"/>
                </a:solidFill>
                <a:latin typeface="Raleway"/>
                <a:ea typeface="Raleway"/>
                <a:cs typeface="Raleway"/>
                <a:sym typeface="Raleway"/>
              </a:rPr>
              <a:t>INCLUSION</a:t>
            </a:r>
            <a:endParaRPr sz="6000" b="1" i="0" u="none" strike="noStrike" cap="none">
              <a:solidFill>
                <a:schemeClr val="lt1"/>
              </a:solidFill>
              <a:latin typeface="Raleway"/>
              <a:ea typeface="Raleway"/>
              <a:cs typeface="Raleway"/>
              <a:sym typeface="Raleway"/>
            </a:endParaRPr>
          </a:p>
        </p:txBody>
      </p:sp>
      <p:sp>
        <p:nvSpPr>
          <p:cNvPr id="82" name="Google Shape;82;g2df96b5b0c5_0_5"/>
          <p:cNvSpPr txBox="1"/>
          <p:nvPr/>
        </p:nvSpPr>
        <p:spPr>
          <a:xfrm>
            <a:off x="6768550" y="2778400"/>
            <a:ext cx="4912500" cy="16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it-IT" sz="6000" b="1" i="0" u="none" strike="noStrike" cap="none">
                <a:solidFill>
                  <a:schemeClr val="lt1"/>
                </a:solidFill>
                <a:latin typeface="Raleway"/>
                <a:ea typeface="Raleway"/>
                <a:cs typeface="Raleway"/>
                <a:sym typeface="Raleway"/>
              </a:rPr>
              <a:t>ALTERITY</a:t>
            </a:r>
            <a:endParaRPr sz="60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6000"/>
              <a:buFont typeface="Arial"/>
              <a:buNone/>
            </a:pPr>
            <a:r>
              <a:rPr lang="it-IT" sz="6000" b="1" i="0" u="none" strike="noStrike" cap="none">
                <a:solidFill>
                  <a:schemeClr val="lt1"/>
                </a:solidFill>
                <a:latin typeface="Raleway"/>
                <a:ea typeface="Raleway"/>
                <a:cs typeface="Raleway"/>
                <a:sym typeface="Raleway"/>
              </a:rPr>
              <a:t>OTHERNESS</a:t>
            </a:r>
            <a:endParaRPr sz="60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6000"/>
              <a:buFont typeface="Arial"/>
              <a:buNone/>
            </a:pPr>
            <a:r>
              <a:rPr lang="it-IT" sz="6000" b="1" i="0" u="none" strike="noStrike" cap="none">
                <a:solidFill>
                  <a:schemeClr val="lt1"/>
                </a:solidFill>
                <a:latin typeface="Raleway"/>
                <a:ea typeface="Raleway"/>
                <a:cs typeface="Raleway"/>
                <a:sym typeface="Raleway"/>
              </a:rPr>
              <a:t>EXCLUSION</a:t>
            </a:r>
            <a:endParaRPr sz="6000" b="1" i="0" u="none" strike="noStrike" cap="none">
              <a:solidFill>
                <a:schemeClr val="lt1"/>
              </a:solidFill>
              <a:latin typeface="Raleway"/>
              <a:ea typeface="Raleway"/>
              <a:cs typeface="Raleway"/>
              <a:sym typeface="Raleway"/>
            </a:endParaRPr>
          </a:p>
        </p:txBody>
      </p:sp>
      <p:cxnSp>
        <p:nvCxnSpPr>
          <p:cNvPr id="83" name="Google Shape;83;g2df96b5b0c5_0_5"/>
          <p:cNvCxnSpPr/>
          <p:nvPr/>
        </p:nvCxnSpPr>
        <p:spPr>
          <a:xfrm>
            <a:off x="6319450" y="-16675"/>
            <a:ext cx="0" cy="6858000"/>
          </a:xfrm>
          <a:prstGeom prst="straightConnector1">
            <a:avLst/>
          </a:prstGeom>
          <a:noFill/>
          <a:ln w="114300" cap="flat" cmpd="sng">
            <a:solidFill>
              <a:schemeClr val="lt1"/>
            </a:solidFill>
            <a:prstDash val="dash"/>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df96b5b0c5_0_50"/>
          <p:cNvSpPr txBox="1">
            <a:spLocks noGrp="1"/>
          </p:cNvSpPr>
          <p:nvPr>
            <p:ph type="body" idx="1"/>
          </p:nvPr>
        </p:nvSpPr>
        <p:spPr>
          <a:xfrm>
            <a:off x="831850" y="2733223"/>
            <a:ext cx="10515600" cy="3356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it-IT" sz="2800">
                <a:solidFill>
                  <a:schemeClr val="dk1"/>
                </a:solidFill>
              </a:rPr>
              <a:t>Frameworks belonging to Special Pedagogy can initiate </a:t>
            </a:r>
            <a:r>
              <a:rPr lang="it-IT" sz="2800" b="1">
                <a:solidFill>
                  <a:srgbClr val="8B1D6D"/>
                </a:solidFill>
              </a:rPr>
              <a:t>virtuous processes for the achievement of democracy</a:t>
            </a:r>
            <a:r>
              <a:rPr lang="it-IT" sz="2800">
                <a:solidFill>
                  <a:schemeClr val="dk1"/>
                </a:solidFill>
              </a:rPr>
              <a:t> and respect of basic human rights in conflict-affected areas.</a:t>
            </a:r>
            <a:endParaRPr sz="2800">
              <a:solidFill>
                <a:schemeClr val="dk1"/>
              </a:solidFill>
            </a:endParaRPr>
          </a:p>
          <a:p>
            <a:pPr marL="0" lvl="0" indent="0" algn="l" rtl="0">
              <a:lnSpc>
                <a:spcPct val="90000"/>
              </a:lnSpc>
              <a:spcBef>
                <a:spcPts val="0"/>
              </a:spcBef>
              <a:spcAft>
                <a:spcPts val="0"/>
              </a:spcAft>
              <a:buClr>
                <a:srgbClr val="888888"/>
              </a:buClr>
              <a:buSzPts val="2400"/>
              <a:buNone/>
            </a:pPr>
            <a:endParaRPr sz="2800">
              <a:solidFill>
                <a:schemeClr val="dk1"/>
              </a:solidFill>
            </a:endParaRPr>
          </a:p>
          <a:p>
            <a:pPr marL="0" lvl="0" indent="0" algn="l" rtl="0">
              <a:lnSpc>
                <a:spcPct val="90000"/>
              </a:lnSpc>
              <a:spcBef>
                <a:spcPts val="0"/>
              </a:spcBef>
              <a:spcAft>
                <a:spcPts val="0"/>
              </a:spcAft>
              <a:buClr>
                <a:srgbClr val="888888"/>
              </a:buClr>
              <a:buSzPts val="2400"/>
              <a:buNone/>
            </a:pPr>
            <a:r>
              <a:rPr lang="it-IT" sz="2800">
                <a:solidFill>
                  <a:schemeClr val="dk1"/>
                </a:solidFill>
              </a:rPr>
              <a:t>Further participatory research should expand qualitative analyses in order to develop </a:t>
            </a:r>
            <a:r>
              <a:rPr lang="it-IT" sz="2800" b="1">
                <a:solidFill>
                  <a:srgbClr val="8B1D6D"/>
                </a:solidFill>
              </a:rPr>
              <a:t>interculturally valid frameworks of action within conflict-affected areas</a:t>
            </a:r>
            <a:r>
              <a:rPr lang="it-IT" sz="2800">
                <a:solidFill>
                  <a:schemeClr val="dk1"/>
                </a:solidFill>
              </a:rPr>
              <a:t> for quality and equitable education, </a:t>
            </a:r>
            <a:r>
              <a:rPr lang="it-IT" sz="2800" b="1">
                <a:solidFill>
                  <a:srgbClr val="8B1D6D"/>
                </a:solidFill>
              </a:rPr>
              <a:t>beyond borders of any nature</a:t>
            </a:r>
            <a:r>
              <a:rPr lang="it-IT" sz="2800">
                <a:solidFill>
                  <a:schemeClr val="dk1"/>
                </a:solidFill>
              </a:rPr>
              <a:t>.</a:t>
            </a:r>
            <a:endParaRPr sz="2800">
              <a:solidFill>
                <a:schemeClr val="dk1"/>
              </a:solidFill>
            </a:endParaRPr>
          </a:p>
        </p:txBody>
      </p:sp>
      <p:sp>
        <p:nvSpPr>
          <p:cNvPr id="264" name="Google Shape;264;g2df96b5b0c5_0_50"/>
          <p:cNvSpPr txBox="1">
            <a:spLocks noGrp="1"/>
          </p:cNvSpPr>
          <p:nvPr>
            <p:ph type="title"/>
          </p:nvPr>
        </p:nvSpPr>
        <p:spPr>
          <a:xfrm>
            <a:off x="838200" y="1594725"/>
            <a:ext cx="105156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Conclusions</a:t>
            </a:r>
            <a:endParaRPr b="1">
              <a:solidFill>
                <a:srgbClr val="8B1D6D"/>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df96b5b0c5_0_55"/>
          <p:cNvSpPr txBox="1">
            <a:spLocks noGrp="1"/>
          </p:cNvSpPr>
          <p:nvPr>
            <p:ph type="body" idx="1"/>
          </p:nvPr>
        </p:nvSpPr>
        <p:spPr>
          <a:xfrm>
            <a:off x="831850" y="2606175"/>
            <a:ext cx="10515600" cy="3483600"/>
          </a:xfrm>
          <a:prstGeom prst="rect">
            <a:avLst/>
          </a:prstGeom>
          <a:noFill/>
          <a:ln>
            <a:noFill/>
          </a:ln>
        </p:spPr>
        <p:txBody>
          <a:bodyPr spcFirstLastPara="1" wrap="square" lIns="91425" tIns="45700" rIns="91425" bIns="45700" anchor="t" anchorCtr="0">
            <a:noAutofit/>
          </a:bodyPr>
          <a:lstStyle/>
          <a:p>
            <a:pPr marL="363599" lvl="0" indent="-363599" algn="l" rtl="0">
              <a:lnSpc>
                <a:spcPct val="90000"/>
              </a:lnSpc>
              <a:spcBef>
                <a:spcPts val="0"/>
              </a:spcBef>
              <a:spcAft>
                <a:spcPts val="0"/>
              </a:spcAft>
              <a:buClr>
                <a:schemeClr val="dk1"/>
              </a:buClr>
              <a:buSzPts val="1100"/>
              <a:buNone/>
            </a:pPr>
            <a:r>
              <a:rPr lang="it-IT" sz="1000">
                <a:solidFill>
                  <a:schemeClr val="dk1"/>
                </a:solidFill>
              </a:rPr>
              <a:t>Al-Masri, N., Aladini, A., &amp; Alghoula, N. (2023). Accessible and Inclusive Higher Education for Palestinian Students with Disability: Policies and Practices Review. Cambridge Educational Research e-Journal, 10, 102-116. </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Amaney, A.J. (2009) Barriers to Democracy: The Other Side of Social Capital in Palestine and the Arab World. Princeton University Press.</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Al-Quds University. (n.d.). Embodying Accessibility. </a:t>
            </a:r>
            <a:r>
              <a:rPr lang="it-IT" sz="1000" u="sng">
                <a:solidFill>
                  <a:srgbClr val="2200CC"/>
                </a:solidFill>
                <a:highlight>
                  <a:srgbClr val="FCFCF9"/>
                </a:highlight>
                <a:hlinkClick r:id="rId3">
                  <a:extLst>
                    <a:ext uri="{A12FA001-AC4F-418D-AE19-62706E023703}">
                      <ahyp:hlinkClr xmlns:ahyp="http://schemas.microsoft.com/office/drawing/2018/hyperlinkcolor" val="tx"/>
                    </a:ext>
                  </a:extLst>
                </a:hlinkClick>
              </a:rPr>
              <a:t>Link to source</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Canevaro, A. (2006). Le logiche del confine e del sentiero: una pedagogia dell'inclusione, per tutti, disabibli inclusi. Trento: Edizioni Erickson.</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Dewey, J. (1916). Democracy and Education. New York, NY: Macmillan.</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Freire, P. (1970). Pedagogy of the Oppressed. New York, NY: Continuum, pp. 64-66.</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Feinberg, S., &amp; Torres, C. (2007). Democracy and Education: John Dewey and Paulo Freire. In Education and Society (3rd ed., pp. 53-69). James Nicolas Publisher Australia.</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Hasweh, M.Z (2002), Conflict and Democracy Education in Palestine, Mediterranean Journal of Educational Studies, Vol.7(1), pp.65-86,</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Inter-agency Network for Education in Emergencies (INEE) (2018). INEE Strategic Framework 2018-2023. New York: INEE. https://inee.org/resources/ineestrategic-framework-2018-2023. </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Kant, I. (1996). Anthropology from a Pragmatic Point of View. Translated by Victor Lyle Dowdell. Southern Illinois University Press.</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Luhmann, N. (1995). The Paradoxy of Observing Systems. Cultural Critique, 31, pp. 37–55.</a:t>
            </a:r>
            <a:endParaRPr sz="1000">
              <a:solidFill>
                <a:schemeClr val="dk1"/>
              </a:solidFill>
            </a:endParaRPr>
          </a:p>
          <a:p>
            <a:pPr marL="363599" lvl="0" indent="-363599" algn="l" rtl="0">
              <a:lnSpc>
                <a:spcPct val="90000"/>
              </a:lnSpc>
              <a:spcBef>
                <a:spcPts val="0"/>
              </a:spcBef>
              <a:spcAft>
                <a:spcPts val="0"/>
              </a:spcAft>
              <a:buClr>
                <a:schemeClr val="dk1"/>
              </a:buClr>
              <a:buSzPts val="1100"/>
              <a:buFont typeface="Arial"/>
              <a:buNone/>
            </a:pPr>
            <a:r>
              <a:rPr lang="it-IT" sz="1000">
                <a:solidFill>
                  <a:schemeClr val="dk1"/>
                </a:solidFill>
              </a:rPr>
              <a:t>Marturano, G, (2021). “Sui confini della rotta balcanica: pratiche di soldiarietà ai migranti e processi di criminalizzazione”, Mondi Migranti. Rivista di studi e ricerche sulle migrazioni internazionali, III quadrimestre, pp.43- 63.</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Rousseau, J.J. (1992). Discourse on the Origin of Inequality. Indianapolis, Indiana.</a:t>
            </a:r>
            <a:endParaRPr sz="1000">
              <a:solidFill>
                <a:schemeClr val="dk1"/>
              </a:solidFill>
            </a:endParaRPr>
          </a:p>
          <a:p>
            <a:pPr marL="363599" lvl="0" indent="-363599" algn="l" rtl="0">
              <a:lnSpc>
                <a:spcPct val="90000"/>
              </a:lnSpc>
              <a:spcBef>
                <a:spcPts val="0"/>
              </a:spcBef>
              <a:spcAft>
                <a:spcPts val="0"/>
              </a:spcAft>
              <a:buClr>
                <a:schemeClr val="dk1"/>
              </a:buClr>
              <a:buSzPts val="1100"/>
              <a:buFont typeface="Arial"/>
              <a:buNone/>
            </a:pPr>
            <a:r>
              <a:rPr lang="it-IT" sz="1000">
                <a:solidFill>
                  <a:schemeClr val="dk1"/>
                </a:solidFill>
              </a:rPr>
              <a:t>Shah, R., Paulson, J., &amp; Couch, D. (2020). The Rise of Resilience in Education in Emergencies. Journal of Intervention and Statebuilding, 14(3), pp. 303-326.</a:t>
            </a:r>
            <a:endParaRPr sz="1000">
              <a:solidFill>
                <a:schemeClr val="dk1"/>
              </a:solidFill>
            </a:endParaRPr>
          </a:p>
          <a:p>
            <a:pPr marL="363599" lvl="0" indent="-363599" algn="l" rtl="0">
              <a:lnSpc>
                <a:spcPct val="90000"/>
              </a:lnSpc>
              <a:spcBef>
                <a:spcPts val="0"/>
              </a:spcBef>
              <a:spcAft>
                <a:spcPts val="0"/>
              </a:spcAft>
              <a:buClr>
                <a:schemeClr val="dk1"/>
              </a:buClr>
              <a:buSzPts val="1100"/>
              <a:buFont typeface="Arial"/>
              <a:buNone/>
            </a:pPr>
            <a:r>
              <a:rPr lang="it-IT" sz="1000">
                <a:solidFill>
                  <a:schemeClr val="dk1"/>
                </a:solidFill>
              </a:rPr>
              <a:t>Taddei, A. (2010). Educational models and concept of childhood in the Gaza Strip. Ricerche di Pedagogia E Didattica. Journal of Theories and Research in Education, 5(2).</a:t>
            </a:r>
            <a:endParaRPr sz="1000">
              <a:solidFill>
                <a:schemeClr val="dk1"/>
              </a:solidFill>
            </a:endParaRPr>
          </a:p>
          <a:p>
            <a:pPr marL="363599" lvl="0" indent="-363599" algn="l" rtl="0">
              <a:lnSpc>
                <a:spcPct val="90000"/>
              </a:lnSpc>
              <a:spcBef>
                <a:spcPts val="0"/>
              </a:spcBef>
              <a:spcAft>
                <a:spcPts val="0"/>
              </a:spcAft>
              <a:buClr>
                <a:schemeClr val="dk1"/>
              </a:buClr>
              <a:buSzPts val="1100"/>
              <a:buFont typeface="Arial"/>
              <a:buNone/>
            </a:pPr>
            <a:r>
              <a:rPr lang="it-IT" sz="1000">
                <a:solidFill>
                  <a:schemeClr val="dk1"/>
                </a:solidFill>
              </a:rPr>
              <a:t>Taddei, A. (2021). Inclusive Education in Emergencies: sfide e prospettive. Didattica speciale e trasformazioni organizzative. Ricerche in corso, 2.</a:t>
            </a:r>
            <a:endParaRPr sz="1000">
              <a:solidFill>
                <a:schemeClr val="dk1"/>
              </a:solidFill>
            </a:endParaRPr>
          </a:p>
          <a:p>
            <a:pPr marL="363599" lvl="0" indent="-363599" algn="l" rtl="0">
              <a:lnSpc>
                <a:spcPct val="90000"/>
              </a:lnSpc>
              <a:spcBef>
                <a:spcPts val="0"/>
              </a:spcBef>
              <a:spcAft>
                <a:spcPts val="0"/>
              </a:spcAft>
              <a:buClr>
                <a:schemeClr val="dk1"/>
              </a:buClr>
              <a:buSzPts val="1100"/>
              <a:buFont typeface="Arial"/>
              <a:buNone/>
            </a:pPr>
            <a:r>
              <a:rPr lang="it-IT" sz="1000">
                <a:solidFill>
                  <a:schemeClr val="dk1"/>
                </a:solidFill>
              </a:rPr>
              <a:t>Taddei, A., &amp; Pacetti, E. (2018). Rafforzare le comunità educative in contesti vulnerabili: un Index for Inclusion and Empowerment in Palestina. In C. Giaconi &amp; N. Del Bianco (a cura di). In azione. Prove di Inclusione. Milano: FrancoAngeli.</a:t>
            </a:r>
            <a:endParaRPr sz="1000">
              <a:solidFill>
                <a:schemeClr val="dk1"/>
              </a:solidFill>
            </a:endParaRPr>
          </a:p>
          <a:p>
            <a:pPr marL="363599" lvl="0" indent="-363599" algn="l" rtl="0">
              <a:lnSpc>
                <a:spcPct val="90000"/>
              </a:lnSpc>
              <a:spcBef>
                <a:spcPts val="0"/>
              </a:spcBef>
              <a:spcAft>
                <a:spcPts val="0"/>
              </a:spcAft>
              <a:buClr>
                <a:schemeClr val="dk1"/>
              </a:buClr>
              <a:buSzPts val="1100"/>
              <a:buFont typeface="Arial"/>
              <a:buNone/>
            </a:pPr>
            <a:r>
              <a:rPr lang="it-IT" sz="1000">
                <a:solidFill>
                  <a:schemeClr val="dk1"/>
                </a:solidFill>
              </a:rPr>
              <a:t>UNESCO (2020). Global Education Monitoring Report, 2020: Inclusion and Edu-cation: All Means All. United Nations Educational, Scientific and Cultural Organization (UNESCO). https://unesdoc.unesco.org/ark:/48223/pf0000373718.</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United Nations (2006). Convention on The Rights of Persons with Disabilities. UN, New York.</a:t>
            </a:r>
            <a:endParaRPr sz="1000">
              <a:solidFill>
                <a:schemeClr val="dk1"/>
              </a:solidFill>
            </a:endParaRPr>
          </a:p>
          <a:p>
            <a:pPr marL="363599" lvl="0" indent="-363599" algn="l" rtl="0">
              <a:lnSpc>
                <a:spcPct val="90000"/>
              </a:lnSpc>
              <a:spcBef>
                <a:spcPts val="0"/>
              </a:spcBef>
              <a:spcAft>
                <a:spcPts val="0"/>
              </a:spcAft>
              <a:buClr>
                <a:schemeClr val="dk1"/>
              </a:buClr>
              <a:buSzPts val="1100"/>
              <a:buNone/>
            </a:pPr>
            <a:r>
              <a:rPr lang="it-IT" sz="1000">
                <a:solidFill>
                  <a:schemeClr val="dk1"/>
                </a:solidFill>
              </a:rPr>
              <a:t>World Health Organization. (‎2001)‎. International classification of functioning, disability and health: ICF. Geneva: World Health Organization.</a:t>
            </a:r>
            <a:endParaRPr sz="1000">
              <a:solidFill>
                <a:schemeClr val="dk1"/>
              </a:solidFill>
            </a:endParaRPr>
          </a:p>
          <a:p>
            <a:pPr marL="363599" lvl="0" indent="-363599" algn="l" rtl="0">
              <a:lnSpc>
                <a:spcPct val="90000"/>
              </a:lnSpc>
              <a:spcBef>
                <a:spcPts val="0"/>
              </a:spcBef>
              <a:spcAft>
                <a:spcPts val="0"/>
              </a:spcAft>
              <a:buClr>
                <a:schemeClr val="dk1"/>
              </a:buClr>
              <a:buSzPts val="1100"/>
              <a:buFont typeface="Arial"/>
              <a:buNone/>
            </a:pPr>
            <a:r>
              <a:rPr lang="it-IT" sz="1000">
                <a:solidFill>
                  <a:schemeClr val="dk1"/>
                </a:solidFill>
              </a:rPr>
              <a:t>Zanini, P. (1997). I significati del confine. Limiti naturali, storici, mentali, Milano: Mondadori.</a:t>
            </a:r>
            <a:endParaRPr sz="1000">
              <a:solidFill>
                <a:schemeClr val="dk1"/>
              </a:solidFill>
            </a:endParaRPr>
          </a:p>
          <a:p>
            <a:pPr marL="0" lvl="0" indent="0" algn="l" rtl="0">
              <a:lnSpc>
                <a:spcPct val="90000"/>
              </a:lnSpc>
              <a:spcBef>
                <a:spcPts val="0"/>
              </a:spcBef>
              <a:spcAft>
                <a:spcPts val="0"/>
              </a:spcAft>
              <a:buClr>
                <a:srgbClr val="888888"/>
              </a:buClr>
              <a:buSzPts val="2400"/>
              <a:buNone/>
            </a:pPr>
            <a:endParaRPr sz="1000"/>
          </a:p>
        </p:txBody>
      </p:sp>
      <p:sp>
        <p:nvSpPr>
          <p:cNvPr id="270" name="Google Shape;270;g2df96b5b0c5_0_55"/>
          <p:cNvSpPr txBox="1">
            <a:spLocks noGrp="1"/>
          </p:cNvSpPr>
          <p:nvPr>
            <p:ph type="title"/>
          </p:nvPr>
        </p:nvSpPr>
        <p:spPr>
          <a:xfrm>
            <a:off x="838200" y="1594725"/>
            <a:ext cx="105156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Key references</a:t>
            </a:r>
            <a:endParaRPr b="1">
              <a:solidFill>
                <a:srgbClr val="8B1D6D"/>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e0b8e99334_0_172"/>
          <p:cNvSpPr txBox="1">
            <a:spLocks noGrp="1"/>
          </p:cNvSpPr>
          <p:nvPr>
            <p:ph type="subTitle" idx="1"/>
          </p:nvPr>
        </p:nvSpPr>
        <p:spPr>
          <a:xfrm>
            <a:off x="2766325" y="3061500"/>
            <a:ext cx="8640600" cy="1642800"/>
          </a:xfrm>
          <a:prstGeom prst="rect">
            <a:avLst/>
          </a:prstGeom>
          <a:noFill/>
          <a:ln>
            <a:noFill/>
          </a:ln>
        </p:spPr>
        <p:txBody>
          <a:bodyPr spcFirstLastPara="1" wrap="square" lIns="91425" tIns="46800" rIns="91425" bIns="45700" anchor="t" anchorCtr="0">
            <a:noAutofit/>
          </a:bodyPr>
          <a:lstStyle/>
          <a:p>
            <a:pPr marL="0" lvl="0" indent="0" algn="l" rtl="0">
              <a:lnSpc>
                <a:spcPct val="70000"/>
              </a:lnSpc>
              <a:spcBef>
                <a:spcPts val="0"/>
              </a:spcBef>
              <a:spcAft>
                <a:spcPts val="0"/>
              </a:spcAft>
              <a:buClr>
                <a:schemeClr val="lt1"/>
              </a:buClr>
              <a:buSzPts val="1860"/>
              <a:buNone/>
            </a:pPr>
            <a:r>
              <a:rPr lang="it-IT" sz="2460"/>
              <a:t>Get in touch with us:</a:t>
            </a:r>
            <a:endParaRPr sz="2460"/>
          </a:p>
          <a:p>
            <a:pPr marL="0" lvl="0" indent="0" algn="l" rtl="0">
              <a:lnSpc>
                <a:spcPct val="70000"/>
              </a:lnSpc>
              <a:spcBef>
                <a:spcPts val="0"/>
              </a:spcBef>
              <a:spcAft>
                <a:spcPts val="0"/>
              </a:spcAft>
              <a:buClr>
                <a:schemeClr val="lt1"/>
              </a:buClr>
              <a:buSzPts val="1860"/>
              <a:buNone/>
            </a:pPr>
            <a:r>
              <a:rPr lang="it-IT" sz="2460"/>
              <a:t> </a:t>
            </a:r>
            <a:endParaRPr sz="2460"/>
          </a:p>
          <a:p>
            <a:pPr marL="0" lvl="0" indent="0" algn="l" rtl="0">
              <a:lnSpc>
                <a:spcPct val="70000"/>
              </a:lnSpc>
              <a:spcBef>
                <a:spcPts val="0"/>
              </a:spcBef>
              <a:spcAft>
                <a:spcPts val="0"/>
              </a:spcAft>
              <a:buClr>
                <a:schemeClr val="lt1"/>
              </a:buClr>
              <a:buSzPts val="1860"/>
              <a:buNone/>
            </a:pPr>
            <a:r>
              <a:rPr lang="it-IT" sz="2460" b="1" u="sng">
                <a:solidFill>
                  <a:schemeClr val="hlink"/>
                </a:solidFill>
                <a:hlinkClick r:id="rId3"/>
              </a:rPr>
              <a:t>arianna.taddei@unimc.it</a:t>
            </a:r>
            <a:endParaRPr sz="2460" b="1"/>
          </a:p>
          <a:p>
            <a:pPr marL="0" lvl="0" indent="0" algn="l" rtl="0">
              <a:lnSpc>
                <a:spcPct val="70000"/>
              </a:lnSpc>
              <a:spcBef>
                <a:spcPts val="0"/>
              </a:spcBef>
              <a:spcAft>
                <a:spcPts val="0"/>
              </a:spcAft>
              <a:buClr>
                <a:schemeClr val="lt1"/>
              </a:buClr>
              <a:buSzPts val="1860"/>
              <a:buNone/>
            </a:pPr>
            <a:endParaRPr sz="2460" b="1"/>
          </a:p>
          <a:p>
            <a:pPr marL="0" lvl="0" indent="0" algn="l" rtl="0">
              <a:lnSpc>
                <a:spcPct val="70000"/>
              </a:lnSpc>
              <a:spcBef>
                <a:spcPts val="0"/>
              </a:spcBef>
              <a:spcAft>
                <a:spcPts val="0"/>
              </a:spcAft>
              <a:buClr>
                <a:schemeClr val="lt1"/>
              </a:buClr>
              <a:buSzPts val="1860"/>
              <a:buNone/>
            </a:pPr>
            <a:r>
              <a:rPr lang="it-IT" sz="2460" b="1" u="sng">
                <a:solidFill>
                  <a:schemeClr val="hlink"/>
                </a:solidFill>
                <a:hlinkClick r:id="rId4"/>
              </a:rPr>
              <a:t>t.santilli1@unimc.it</a:t>
            </a:r>
            <a:endParaRPr sz="2460" b="1"/>
          </a:p>
          <a:p>
            <a:pPr marL="0" lvl="0" indent="0" algn="l" rtl="0">
              <a:lnSpc>
                <a:spcPct val="70000"/>
              </a:lnSpc>
              <a:spcBef>
                <a:spcPts val="0"/>
              </a:spcBef>
              <a:spcAft>
                <a:spcPts val="0"/>
              </a:spcAft>
              <a:buClr>
                <a:schemeClr val="lt1"/>
              </a:buClr>
              <a:buSzPts val="1860"/>
              <a:buNone/>
            </a:pPr>
            <a:endParaRPr sz="2460" b="1"/>
          </a:p>
          <a:p>
            <a:pPr marL="0" lvl="0" indent="0" algn="l" rtl="0">
              <a:lnSpc>
                <a:spcPct val="70000"/>
              </a:lnSpc>
              <a:spcBef>
                <a:spcPts val="0"/>
              </a:spcBef>
              <a:spcAft>
                <a:spcPts val="0"/>
              </a:spcAft>
              <a:buClr>
                <a:schemeClr val="lt1"/>
              </a:buClr>
              <a:buSzPts val="1860"/>
              <a:buNone/>
            </a:pPr>
            <a:r>
              <a:rPr lang="it-IT" sz="2460" b="1" u="sng">
                <a:solidFill>
                  <a:schemeClr val="hlink"/>
                </a:solidFill>
                <a:hlinkClick r:id="rId5"/>
              </a:rPr>
              <a:t>s.halwany@unimc.it</a:t>
            </a:r>
            <a:r>
              <a:rPr lang="it-IT" sz="2460" b="1"/>
              <a:t> </a:t>
            </a:r>
            <a:endParaRPr sz="2460" b="1"/>
          </a:p>
        </p:txBody>
      </p:sp>
      <p:sp>
        <p:nvSpPr>
          <p:cNvPr id="276" name="Google Shape;276;g2e0b8e99334_0_172"/>
          <p:cNvSpPr txBox="1">
            <a:spLocks noGrp="1"/>
          </p:cNvSpPr>
          <p:nvPr>
            <p:ph type="title"/>
          </p:nvPr>
        </p:nvSpPr>
        <p:spPr>
          <a:xfrm>
            <a:off x="2713226" y="1573800"/>
            <a:ext cx="8746800" cy="1642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aleway"/>
              <a:buNone/>
            </a:pPr>
            <a:r>
              <a:rPr lang="it-IT" b="1"/>
              <a:t>Thank you for your attention!</a:t>
            </a:r>
            <a:endParaRPr sz="3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e0b8e99334_0_7"/>
          <p:cNvSpPr/>
          <p:nvPr/>
        </p:nvSpPr>
        <p:spPr>
          <a:xfrm>
            <a:off x="25" y="-16675"/>
            <a:ext cx="12192000" cy="6858000"/>
          </a:xfrm>
          <a:prstGeom prst="rect">
            <a:avLst/>
          </a:prstGeom>
          <a:solidFill>
            <a:srgbClr val="FCFC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89" name="Google Shape;89;g2e0b8e99334_0_7"/>
          <p:cNvSpPr txBox="1">
            <a:spLocks noGrp="1"/>
          </p:cNvSpPr>
          <p:nvPr>
            <p:ph type="body" idx="1"/>
          </p:nvPr>
        </p:nvSpPr>
        <p:spPr>
          <a:xfrm>
            <a:off x="831850" y="868325"/>
            <a:ext cx="4663800" cy="5088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888888"/>
              </a:buClr>
              <a:buSzPct val="100000"/>
              <a:buNone/>
            </a:pPr>
            <a:r>
              <a:rPr lang="it-IT" b="1">
                <a:solidFill>
                  <a:schemeClr val="dk1"/>
                </a:solidFill>
              </a:rPr>
              <a:t>Anthropological</a:t>
            </a:r>
            <a:r>
              <a:rPr lang="it-IT">
                <a:solidFill>
                  <a:schemeClr val="dk1"/>
                </a:solidFill>
              </a:rPr>
              <a:t>: original act that sabotages human innocence, creating territorial discontinuity (Rousseau, 1775). </a:t>
            </a:r>
            <a:endParaRPr>
              <a:solidFill>
                <a:schemeClr val="dk1"/>
              </a:solidFill>
            </a:endParaRPr>
          </a:p>
          <a:p>
            <a:pPr marL="0" lvl="0" indent="0" algn="l" rtl="0">
              <a:lnSpc>
                <a:spcPct val="90000"/>
              </a:lnSpc>
              <a:spcBef>
                <a:spcPts val="0"/>
              </a:spcBef>
              <a:spcAft>
                <a:spcPts val="0"/>
              </a:spcAft>
              <a:buClr>
                <a:srgbClr val="888888"/>
              </a:buClr>
              <a:buSzPct val="100000"/>
              <a:buNone/>
            </a:pPr>
            <a:endParaRPr>
              <a:solidFill>
                <a:schemeClr val="dk1"/>
              </a:solidFill>
            </a:endParaRPr>
          </a:p>
          <a:p>
            <a:pPr marL="0" lvl="0" indent="0" algn="l" rtl="0">
              <a:lnSpc>
                <a:spcPct val="90000"/>
              </a:lnSpc>
              <a:spcBef>
                <a:spcPts val="0"/>
              </a:spcBef>
              <a:spcAft>
                <a:spcPts val="0"/>
              </a:spcAft>
              <a:buClr>
                <a:srgbClr val="888888"/>
              </a:buClr>
              <a:buSzPct val="100000"/>
              <a:buNone/>
            </a:pPr>
            <a:r>
              <a:rPr lang="it-IT" b="1">
                <a:solidFill>
                  <a:schemeClr val="dk1"/>
                </a:solidFill>
              </a:rPr>
              <a:t>Ontological</a:t>
            </a:r>
            <a:r>
              <a:rPr lang="it-IT">
                <a:solidFill>
                  <a:schemeClr val="dk1"/>
                </a:solidFill>
              </a:rPr>
              <a:t>: impassable limit to be pursuit for knowledge (Kant, 1798).</a:t>
            </a:r>
            <a:endParaRPr>
              <a:solidFill>
                <a:schemeClr val="dk1"/>
              </a:solidFill>
            </a:endParaRPr>
          </a:p>
          <a:p>
            <a:pPr marL="0" lvl="0" indent="0" algn="l" rtl="0">
              <a:lnSpc>
                <a:spcPct val="90000"/>
              </a:lnSpc>
              <a:spcBef>
                <a:spcPts val="0"/>
              </a:spcBef>
              <a:spcAft>
                <a:spcPts val="0"/>
              </a:spcAft>
              <a:buClr>
                <a:srgbClr val="888888"/>
              </a:buClr>
              <a:buSzPct val="100000"/>
              <a:buNone/>
            </a:pPr>
            <a:endParaRPr>
              <a:solidFill>
                <a:schemeClr val="dk1"/>
              </a:solidFill>
            </a:endParaRPr>
          </a:p>
          <a:p>
            <a:pPr marL="0" lvl="0" indent="0" algn="l" rtl="0">
              <a:lnSpc>
                <a:spcPct val="90000"/>
              </a:lnSpc>
              <a:spcBef>
                <a:spcPts val="0"/>
              </a:spcBef>
              <a:spcAft>
                <a:spcPts val="0"/>
              </a:spcAft>
              <a:buClr>
                <a:srgbClr val="888888"/>
              </a:buClr>
              <a:buSzPct val="100000"/>
              <a:buNone/>
            </a:pPr>
            <a:r>
              <a:rPr lang="it-IT" b="1">
                <a:solidFill>
                  <a:schemeClr val="dk1"/>
                </a:solidFill>
              </a:rPr>
              <a:t>Sociological</a:t>
            </a:r>
            <a:r>
              <a:rPr lang="it-IT">
                <a:solidFill>
                  <a:schemeClr val="dk1"/>
                </a:solidFill>
              </a:rPr>
              <a:t>: existing only</a:t>
            </a:r>
            <a:endParaRPr>
              <a:solidFill>
                <a:schemeClr val="dk1"/>
              </a:solidFill>
            </a:endParaRPr>
          </a:p>
          <a:p>
            <a:pPr marL="0" lvl="0" indent="0" algn="l" rtl="0">
              <a:lnSpc>
                <a:spcPct val="90000"/>
              </a:lnSpc>
              <a:spcBef>
                <a:spcPts val="0"/>
              </a:spcBef>
              <a:spcAft>
                <a:spcPts val="0"/>
              </a:spcAft>
              <a:buClr>
                <a:schemeClr val="dk1"/>
              </a:buClr>
              <a:buSzPct val="45833"/>
              <a:buNone/>
            </a:pPr>
            <a:r>
              <a:rPr lang="it-IT">
                <a:solidFill>
                  <a:schemeClr val="dk1"/>
                </a:solidFill>
              </a:rPr>
              <a:t>as a suggestion to cross itself (Luhmann (1995).</a:t>
            </a:r>
            <a:endParaRPr>
              <a:solidFill>
                <a:schemeClr val="dk1"/>
              </a:solidFill>
            </a:endParaRPr>
          </a:p>
          <a:p>
            <a:pPr marL="0" lvl="0" indent="0" algn="l" rtl="0">
              <a:lnSpc>
                <a:spcPct val="90000"/>
              </a:lnSpc>
              <a:spcBef>
                <a:spcPts val="0"/>
              </a:spcBef>
              <a:spcAft>
                <a:spcPts val="0"/>
              </a:spcAft>
              <a:buClr>
                <a:schemeClr val="dk1"/>
              </a:buClr>
              <a:buSzPct val="45833"/>
              <a:buNone/>
            </a:pPr>
            <a:endParaRPr>
              <a:solidFill>
                <a:schemeClr val="dk1"/>
              </a:solidFill>
            </a:endParaRPr>
          </a:p>
          <a:p>
            <a:pPr marL="0" lvl="0" indent="0" algn="l" rtl="0">
              <a:lnSpc>
                <a:spcPct val="90000"/>
              </a:lnSpc>
              <a:spcBef>
                <a:spcPts val="0"/>
              </a:spcBef>
              <a:spcAft>
                <a:spcPts val="0"/>
              </a:spcAft>
              <a:buClr>
                <a:schemeClr val="dk1"/>
              </a:buClr>
              <a:buSzPct val="45833"/>
              <a:buNone/>
            </a:pPr>
            <a:r>
              <a:rPr lang="it-IT" b="1">
                <a:solidFill>
                  <a:schemeClr val="dk1"/>
                </a:solidFill>
              </a:rPr>
              <a:t>Geographical</a:t>
            </a:r>
            <a:r>
              <a:rPr lang="it-IT">
                <a:solidFill>
                  <a:schemeClr val="dk1"/>
                </a:solidFill>
              </a:rPr>
              <a:t>: separates by putting into contact - puts into contact by separating (Zanini, 1997).</a:t>
            </a:r>
            <a:endParaRPr>
              <a:solidFill>
                <a:schemeClr val="dk1"/>
              </a:solidFill>
            </a:endParaRPr>
          </a:p>
          <a:p>
            <a:pPr marL="0" lvl="0" indent="0" algn="l" rtl="0">
              <a:lnSpc>
                <a:spcPct val="90000"/>
              </a:lnSpc>
              <a:spcBef>
                <a:spcPts val="0"/>
              </a:spcBef>
              <a:spcAft>
                <a:spcPts val="0"/>
              </a:spcAft>
              <a:buClr>
                <a:schemeClr val="dk1"/>
              </a:buClr>
              <a:buSzPct val="45833"/>
              <a:buNone/>
            </a:pPr>
            <a:endParaRPr>
              <a:solidFill>
                <a:schemeClr val="dk1"/>
              </a:solidFill>
            </a:endParaRPr>
          </a:p>
          <a:p>
            <a:pPr marL="0" lvl="0" indent="0" algn="l" rtl="0">
              <a:lnSpc>
                <a:spcPct val="90000"/>
              </a:lnSpc>
              <a:spcBef>
                <a:spcPts val="0"/>
              </a:spcBef>
              <a:spcAft>
                <a:spcPts val="0"/>
              </a:spcAft>
              <a:buClr>
                <a:schemeClr val="dk1"/>
              </a:buClr>
              <a:buSzPct val="45833"/>
              <a:buNone/>
            </a:pPr>
            <a:r>
              <a:rPr lang="it-IT" b="1">
                <a:solidFill>
                  <a:schemeClr val="dk1"/>
                </a:solidFill>
              </a:rPr>
              <a:t>Political</a:t>
            </a:r>
            <a:r>
              <a:rPr lang="it-IT">
                <a:solidFill>
                  <a:schemeClr val="dk1"/>
                </a:solidFill>
              </a:rPr>
              <a:t>: to be controlled and protected for the sake of Modern States’ sovranity (Marturano, 2021)</a:t>
            </a:r>
            <a:endParaRPr>
              <a:solidFill>
                <a:schemeClr val="dk1"/>
              </a:solidFill>
            </a:endParaRPr>
          </a:p>
        </p:txBody>
      </p:sp>
      <p:cxnSp>
        <p:nvCxnSpPr>
          <p:cNvPr id="90" name="Google Shape;90;g2e0b8e99334_0_7"/>
          <p:cNvCxnSpPr>
            <a:stCxn id="88" idx="0"/>
          </p:cNvCxnSpPr>
          <p:nvPr/>
        </p:nvCxnSpPr>
        <p:spPr>
          <a:xfrm>
            <a:off x="6096025" y="-16675"/>
            <a:ext cx="0" cy="6745800"/>
          </a:xfrm>
          <a:prstGeom prst="straightConnector1">
            <a:avLst/>
          </a:prstGeom>
          <a:noFill/>
          <a:ln w="114300" cap="flat" cmpd="sng">
            <a:solidFill>
              <a:srgbClr val="8B1D6D"/>
            </a:solidFill>
            <a:prstDash val="dash"/>
            <a:round/>
            <a:headEnd type="none" w="sm" len="sm"/>
            <a:tailEnd type="none" w="sm" len="sm"/>
          </a:ln>
        </p:spPr>
      </p:cxnSp>
      <p:sp>
        <p:nvSpPr>
          <p:cNvPr id="91" name="Google Shape;91;g2e0b8e99334_0_7"/>
          <p:cNvSpPr txBox="1">
            <a:spLocks noGrp="1"/>
          </p:cNvSpPr>
          <p:nvPr>
            <p:ph type="body" idx="1"/>
          </p:nvPr>
        </p:nvSpPr>
        <p:spPr>
          <a:xfrm>
            <a:off x="6878600" y="868325"/>
            <a:ext cx="4663800" cy="5754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100"/>
              <a:buNone/>
            </a:pPr>
            <a:r>
              <a:rPr lang="it-IT" sz="3900" b="1">
                <a:solidFill>
                  <a:srgbClr val="8B1D6D"/>
                </a:solidFill>
              </a:rPr>
              <a:t>Special Pedagogy</a:t>
            </a:r>
            <a:r>
              <a:rPr lang="it-IT" sz="3900" b="1">
                <a:solidFill>
                  <a:schemeClr val="dk1"/>
                </a:solidFill>
              </a:rPr>
              <a:t>: </a:t>
            </a:r>
            <a:endParaRPr sz="3900" b="1">
              <a:solidFill>
                <a:schemeClr val="dk1"/>
              </a:solidFill>
            </a:endParaRPr>
          </a:p>
          <a:p>
            <a:pPr marL="0" lvl="0" indent="0" algn="l" rtl="0">
              <a:lnSpc>
                <a:spcPct val="90000"/>
              </a:lnSpc>
              <a:spcBef>
                <a:spcPts val="0"/>
              </a:spcBef>
              <a:spcAft>
                <a:spcPts val="0"/>
              </a:spcAft>
              <a:buClr>
                <a:schemeClr val="dk1"/>
              </a:buClr>
              <a:buSzPts val="1100"/>
              <a:buNone/>
            </a:pPr>
            <a:endParaRPr sz="2500" b="1">
              <a:solidFill>
                <a:schemeClr val="dk1"/>
              </a:solidFill>
            </a:endParaRPr>
          </a:p>
          <a:p>
            <a:pPr marL="0" lvl="0" indent="0" algn="l" rtl="0">
              <a:lnSpc>
                <a:spcPct val="90000"/>
              </a:lnSpc>
              <a:spcBef>
                <a:spcPts val="0"/>
              </a:spcBef>
              <a:spcAft>
                <a:spcPts val="0"/>
              </a:spcAft>
              <a:buClr>
                <a:schemeClr val="dk1"/>
              </a:buClr>
              <a:buSzPts val="1100"/>
              <a:buNone/>
            </a:pPr>
            <a:r>
              <a:rPr lang="it-IT" sz="2500" b="1">
                <a:solidFill>
                  <a:schemeClr val="dk1"/>
                </a:solidFill>
              </a:rPr>
              <a:t>facilitators </a:t>
            </a:r>
            <a:r>
              <a:rPr lang="it-IT" sz="2500">
                <a:solidFill>
                  <a:schemeClr val="dk1"/>
                </a:solidFill>
              </a:rPr>
              <a:t>and </a:t>
            </a:r>
            <a:r>
              <a:rPr lang="it-IT" sz="2500" b="1">
                <a:solidFill>
                  <a:schemeClr val="dk1"/>
                </a:solidFill>
              </a:rPr>
              <a:t>barriers </a:t>
            </a:r>
            <a:r>
              <a:rPr lang="it-IT" sz="2500">
                <a:solidFill>
                  <a:schemeClr val="dk1"/>
                </a:solidFill>
              </a:rPr>
              <a:t>to </a:t>
            </a:r>
            <a:r>
              <a:rPr lang="it-IT" sz="2500" b="1">
                <a:solidFill>
                  <a:schemeClr val="dk1"/>
                </a:solidFill>
              </a:rPr>
              <a:t>human functioning</a:t>
            </a:r>
            <a:endParaRPr sz="2500" b="1">
              <a:solidFill>
                <a:schemeClr val="dk1"/>
              </a:solidFill>
            </a:endParaRPr>
          </a:p>
          <a:p>
            <a:pPr marL="0" lvl="0" indent="0" algn="l" rtl="0">
              <a:lnSpc>
                <a:spcPct val="90000"/>
              </a:lnSpc>
              <a:spcBef>
                <a:spcPts val="0"/>
              </a:spcBef>
              <a:spcAft>
                <a:spcPts val="0"/>
              </a:spcAft>
              <a:buClr>
                <a:schemeClr val="dk1"/>
              </a:buClr>
              <a:buSzPts val="1100"/>
              <a:buNone/>
            </a:pPr>
            <a:r>
              <a:rPr lang="it-IT" sz="2500">
                <a:solidFill>
                  <a:schemeClr val="dk1"/>
                </a:solidFill>
              </a:rPr>
              <a:t>(WHO, 2001)</a:t>
            </a:r>
            <a:endParaRPr sz="2500">
              <a:solidFill>
                <a:schemeClr val="dk1"/>
              </a:solidFill>
            </a:endParaRPr>
          </a:p>
          <a:p>
            <a:pPr marL="0" lvl="0" indent="0" algn="l" rtl="0">
              <a:lnSpc>
                <a:spcPct val="90000"/>
              </a:lnSpc>
              <a:spcBef>
                <a:spcPts val="0"/>
              </a:spcBef>
              <a:spcAft>
                <a:spcPts val="0"/>
              </a:spcAft>
              <a:buClr>
                <a:schemeClr val="dk1"/>
              </a:buClr>
              <a:buSzPts val="1100"/>
              <a:buNone/>
            </a:pPr>
            <a:endParaRPr sz="2500">
              <a:solidFill>
                <a:schemeClr val="dk1"/>
              </a:solidFill>
            </a:endParaRPr>
          </a:p>
          <a:p>
            <a:pPr marL="0" lvl="0" indent="0" algn="l" rtl="0">
              <a:lnSpc>
                <a:spcPct val="90000"/>
              </a:lnSpc>
              <a:spcBef>
                <a:spcPts val="0"/>
              </a:spcBef>
              <a:spcAft>
                <a:spcPts val="0"/>
              </a:spcAft>
              <a:buClr>
                <a:schemeClr val="dk1"/>
              </a:buClr>
              <a:buSzPts val="1100"/>
              <a:buNone/>
            </a:pPr>
            <a:r>
              <a:rPr lang="it-IT" sz="2500">
                <a:solidFill>
                  <a:schemeClr val="dk1"/>
                </a:solidFill>
              </a:rPr>
              <a:t>Visible and invisible borders </a:t>
            </a:r>
            <a:r>
              <a:rPr lang="it-IT" sz="2500" b="1">
                <a:solidFill>
                  <a:schemeClr val="dk1"/>
                </a:solidFill>
              </a:rPr>
              <a:t>unfold resources for all </a:t>
            </a:r>
            <a:r>
              <a:rPr lang="it-IT" sz="2500">
                <a:solidFill>
                  <a:schemeClr val="dk1"/>
                </a:solidFill>
              </a:rPr>
              <a:t>people, beyond differences. </a:t>
            </a:r>
            <a:r>
              <a:rPr lang="it-IT" sz="2500" b="1">
                <a:solidFill>
                  <a:schemeClr val="dk1"/>
                </a:solidFill>
              </a:rPr>
              <a:t>Passages </a:t>
            </a:r>
            <a:r>
              <a:rPr lang="it-IT" sz="2500">
                <a:solidFill>
                  <a:schemeClr val="dk1"/>
                </a:solidFill>
              </a:rPr>
              <a:t>and </a:t>
            </a:r>
            <a:r>
              <a:rPr lang="it-IT" sz="2500" b="1">
                <a:solidFill>
                  <a:schemeClr val="dk1"/>
                </a:solidFill>
              </a:rPr>
              <a:t>paths</a:t>
            </a:r>
            <a:r>
              <a:rPr lang="it-IT" sz="2500">
                <a:solidFill>
                  <a:schemeClr val="dk1"/>
                </a:solidFill>
              </a:rPr>
              <a:t>: acknowledging boundaries, reflecting upon their </a:t>
            </a:r>
            <a:r>
              <a:rPr lang="it-IT" sz="2500" b="1">
                <a:solidFill>
                  <a:schemeClr val="dk1"/>
                </a:solidFill>
              </a:rPr>
              <a:t>meaning </a:t>
            </a:r>
            <a:r>
              <a:rPr lang="it-IT" sz="2500">
                <a:solidFill>
                  <a:schemeClr val="dk1"/>
                </a:solidFill>
              </a:rPr>
              <a:t>as </a:t>
            </a:r>
            <a:r>
              <a:rPr lang="it-IT" sz="2500" b="1">
                <a:solidFill>
                  <a:schemeClr val="dk1"/>
                </a:solidFill>
              </a:rPr>
              <a:t>walkable trajectories</a:t>
            </a:r>
            <a:r>
              <a:rPr lang="it-IT" sz="2500">
                <a:solidFill>
                  <a:schemeClr val="dk1"/>
                </a:solidFill>
              </a:rPr>
              <a:t>. </a:t>
            </a:r>
            <a:r>
              <a:rPr lang="it-IT" sz="2500" b="1">
                <a:solidFill>
                  <a:schemeClr val="dk1"/>
                </a:solidFill>
              </a:rPr>
              <a:t>Complementarity </a:t>
            </a:r>
            <a:r>
              <a:rPr lang="it-IT" sz="2500">
                <a:solidFill>
                  <a:schemeClr val="dk1"/>
                </a:solidFill>
              </a:rPr>
              <a:t>of borders and paths.</a:t>
            </a:r>
            <a:endParaRPr sz="2500">
              <a:solidFill>
                <a:schemeClr val="dk1"/>
              </a:solidFill>
            </a:endParaRPr>
          </a:p>
          <a:p>
            <a:pPr marL="0" lvl="0" indent="0" algn="l" rtl="0">
              <a:lnSpc>
                <a:spcPct val="90000"/>
              </a:lnSpc>
              <a:spcBef>
                <a:spcPts val="0"/>
              </a:spcBef>
              <a:spcAft>
                <a:spcPts val="0"/>
              </a:spcAft>
              <a:buClr>
                <a:schemeClr val="dk1"/>
              </a:buClr>
              <a:buSzPts val="1100"/>
              <a:buNone/>
            </a:pPr>
            <a:r>
              <a:rPr lang="it-IT" sz="2500">
                <a:solidFill>
                  <a:schemeClr val="dk1"/>
                </a:solidFill>
              </a:rPr>
              <a:t>(Canevaro, 2005)</a:t>
            </a:r>
            <a:endParaRPr sz="25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30af0cb34dd_0_0"/>
          <p:cNvSpPr/>
          <p:nvPr/>
        </p:nvSpPr>
        <p:spPr>
          <a:xfrm>
            <a:off x="25" y="-16675"/>
            <a:ext cx="12192000" cy="6858000"/>
          </a:xfrm>
          <a:prstGeom prst="rect">
            <a:avLst/>
          </a:prstGeom>
          <a:solidFill>
            <a:srgbClr val="FCFC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cxnSp>
        <p:nvCxnSpPr>
          <p:cNvPr id="97" name="Google Shape;97;g30af0cb34dd_0_0"/>
          <p:cNvCxnSpPr/>
          <p:nvPr/>
        </p:nvCxnSpPr>
        <p:spPr>
          <a:xfrm>
            <a:off x="6702500" y="-11700"/>
            <a:ext cx="4466400" cy="6881400"/>
          </a:xfrm>
          <a:prstGeom prst="straightConnector1">
            <a:avLst/>
          </a:prstGeom>
          <a:noFill/>
          <a:ln w="114300" cap="flat" cmpd="sng">
            <a:solidFill>
              <a:srgbClr val="8B1D6D"/>
            </a:solidFill>
            <a:prstDash val="dash"/>
            <a:round/>
            <a:headEnd type="none" w="sm" len="sm"/>
            <a:tailEnd type="none" w="sm" len="sm"/>
          </a:ln>
        </p:spPr>
      </p:cxnSp>
      <p:sp>
        <p:nvSpPr>
          <p:cNvPr id="98" name="Google Shape;98;g30af0cb34dd_0_0"/>
          <p:cNvSpPr txBox="1">
            <a:spLocks noGrp="1"/>
          </p:cNvSpPr>
          <p:nvPr>
            <p:ph type="body" idx="1"/>
          </p:nvPr>
        </p:nvSpPr>
        <p:spPr>
          <a:xfrm>
            <a:off x="580425" y="2144975"/>
            <a:ext cx="5458500" cy="2534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None/>
            </a:pPr>
            <a:r>
              <a:rPr lang="it-IT" sz="3900" b="1">
                <a:solidFill>
                  <a:srgbClr val="8B1D6D"/>
                </a:solidFill>
              </a:rPr>
              <a:t>Intersectionality</a:t>
            </a:r>
            <a:endParaRPr sz="3900" b="1">
              <a:solidFill>
                <a:schemeClr val="dk1"/>
              </a:solidFill>
            </a:endParaRPr>
          </a:p>
          <a:p>
            <a:pPr marL="0" lvl="0" indent="0" algn="l" rtl="0">
              <a:lnSpc>
                <a:spcPct val="90000"/>
              </a:lnSpc>
              <a:spcBef>
                <a:spcPts val="0"/>
              </a:spcBef>
              <a:spcAft>
                <a:spcPts val="0"/>
              </a:spcAft>
              <a:buClr>
                <a:schemeClr val="dk1"/>
              </a:buClr>
              <a:buSzPts val="1100"/>
              <a:buNone/>
            </a:pPr>
            <a:endParaRPr sz="2500" b="1">
              <a:solidFill>
                <a:schemeClr val="dk1"/>
              </a:solidFill>
            </a:endParaRPr>
          </a:p>
          <a:p>
            <a:pPr marL="0" lvl="0" indent="0" algn="l" rtl="0">
              <a:lnSpc>
                <a:spcPct val="90000"/>
              </a:lnSpc>
              <a:spcBef>
                <a:spcPts val="0"/>
              </a:spcBef>
              <a:spcAft>
                <a:spcPts val="0"/>
              </a:spcAft>
              <a:buClr>
                <a:schemeClr val="dk1"/>
              </a:buClr>
              <a:buSzPts val="1100"/>
              <a:buNone/>
            </a:pPr>
            <a:r>
              <a:rPr lang="it-IT" sz="2500">
                <a:solidFill>
                  <a:schemeClr val="dk1"/>
                </a:solidFill>
              </a:rPr>
              <a:t>Kimberlé Crenshaw’s definition of overlapping social identities and potential related discriminations and oppressions (1989).</a:t>
            </a:r>
            <a:endParaRPr sz="2500">
              <a:solidFill>
                <a:schemeClr val="dk1"/>
              </a:solidFill>
            </a:endParaRPr>
          </a:p>
        </p:txBody>
      </p:sp>
      <p:cxnSp>
        <p:nvCxnSpPr>
          <p:cNvPr id="99" name="Google Shape;99;g30af0cb34dd_0_0"/>
          <p:cNvCxnSpPr/>
          <p:nvPr/>
        </p:nvCxnSpPr>
        <p:spPr>
          <a:xfrm>
            <a:off x="9299525" y="-16675"/>
            <a:ext cx="0" cy="6745800"/>
          </a:xfrm>
          <a:prstGeom prst="straightConnector1">
            <a:avLst/>
          </a:prstGeom>
          <a:noFill/>
          <a:ln w="114300" cap="flat" cmpd="sng">
            <a:solidFill>
              <a:srgbClr val="8B1D6D"/>
            </a:solidFill>
            <a:prstDash val="dash"/>
            <a:round/>
            <a:headEnd type="none" w="sm" len="sm"/>
            <a:tailEnd type="none" w="sm" len="sm"/>
          </a:ln>
        </p:spPr>
      </p:cxnSp>
      <p:cxnSp>
        <p:nvCxnSpPr>
          <p:cNvPr id="100" name="Google Shape;100;g30af0cb34dd_0_0"/>
          <p:cNvCxnSpPr>
            <a:endCxn id="96" idx="2"/>
          </p:cNvCxnSpPr>
          <p:nvPr/>
        </p:nvCxnSpPr>
        <p:spPr>
          <a:xfrm flipH="1">
            <a:off x="6096025" y="1465025"/>
            <a:ext cx="6061800" cy="5376300"/>
          </a:xfrm>
          <a:prstGeom prst="straightConnector1">
            <a:avLst/>
          </a:prstGeom>
          <a:noFill/>
          <a:ln w="114300" cap="flat" cmpd="sng">
            <a:solidFill>
              <a:srgbClr val="8B1D6D"/>
            </a:solidFill>
            <a:prstDash val="dash"/>
            <a:round/>
            <a:headEnd type="none" w="sm" len="sm"/>
            <a:tailEnd type="none" w="sm" len="sm"/>
          </a:ln>
        </p:spPr>
      </p:cxnSp>
      <p:cxnSp>
        <p:nvCxnSpPr>
          <p:cNvPr id="101" name="Google Shape;101;g30af0cb34dd_0_0"/>
          <p:cNvCxnSpPr/>
          <p:nvPr/>
        </p:nvCxnSpPr>
        <p:spPr>
          <a:xfrm>
            <a:off x="5741300" y="-90450"/>
            <a:ext cx="5974500" cy="7022400"/>
          </a:xfrm>
          <a:prstGeom prst="straightConnector1">
            <a:avLst/>
          </a:prstGeom>
          <a:noFill/>
          <a:ln w="114300" cap="flat" cmpd="sng">
            <a:solidFill>
              <a:srgbClr val="8B1D6D"/>
            </a:solidFill>
            <a:prstDash val="dash"/>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df96b5b0c5_0_10"/>
          <p:cNvSpPr txBox="1">
            <a:spLocks noGrp="1"/>
          </p:cNvSpPr>
          <p:nvPr>
            <p:ph type="body" idx="1"/>
          </p:nvPr>
        </p:nvSpPr>
        <p:spPr>
          <a:xfrm>
            <a:off x="831850" y="2785673"/>
            <a:ext cx="10515600" cy="33039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rgbClr val="888888"/>
              </a:buClr>
              <a:buSzPts val="2400"/>
              <a:buNone/>
            </a:pPr>
            <a:r>
              <a:rPr lang="it-IT">
                <a:solidFill>
                  <a:schemeClr val="dk1"/>
                </a:solidFill>
              </a:rPr>
              <a:t>Internal and external conflicts within complex undemocratic contexts</a:t>
            </a:r>
            <a:endParaRPr>
              <a:solidFill>
                <a:schemeClr val="dk1"/>
              </a:solidFill>
            </a:endParaRPr>
          </a:p>
          <a:p>
            <a:pPr marL="0" lvl="0" indent="0" algn="l" rtl="0">
              <a:lnSpc>
                <a:spcPct val="90000"/>
              </a:lnSpc>
              <a:spcBef>
                <a:spcPts val="0"/>
              </a:spcBef>
              <a:spcAft>
                <a:spcPts val="0"/>
              </a:spcAft>
              <a:buClr>
                <a:srgbClr val="888888"/>
              </a:buClr>
              <a:buSzPts val="2400"/>
              <a:buNone/>
            </a:pPr>
            <a:endParaRPr>
              <a:solidFill>
                <a:schemeClr val="dk1"/>
              </a:solidFill>
            </a:endParaRPr>
          </a:p>
          <a:p>
            <a:pPr marL="0" lvl="0" indent="0" algn="l" rtl="0">
              <a:lnSpc>
                <a:spcPct val="90000"/>
              </a:lnSpc>
              <a:spcBef>
                <a:spcPts val="0"/>
              </a:spcBef>
              <a:spcAft>
                <a:spcPts val="0"/>
              </a:spcAft>
              <a:buClr>
                <a:srgbClr val="888888"/>
              </a:buClr>
              <a:buSzPts val="2400"/>
              <a:buNone/>
            </a:pPr>
            <a:r>
              <a:rPr lang="it-IT" b="1">
                <a:solidFill>
                  <a:schemeClr val="dk1"/>
                </a:solidFill>
              </a:rPr>
              <a:t>Barriers to democracy:</a:t>
            </a:r>
            <a:r>
              <a:rPr lang="it-IT">
                <a:solidFill>
                  <a:schemeClr val="dk1"/>
                </a:solidFill>
              </a:rPr>
              <a:t> clientelism, corruption, politicisation of civic organisations, authoritarian and patriarchal culture. Security checkpoints, borders, underdeveloped infrastructure. </a:t>
            </a:r>
            <a:endParaRPr>
              <a:solidFill>
                <a:schemeClr val="dk1"/>
              </a:solidFill>
            </a:endParaRPr>
          </a:p>
          <a:p>
            <a:pPr marL="0" lvl="0" indent="0" algn="l" rtl="0">
              <a:lnSpc>
                <a:spcPct val="90000"/>
              </a:lnSpc>
              <a:spcBef>
                <a:spcPts val="0"/>
              </a:spcBef>
              <a:spcAft>
                <a:spcPts val="0"/>
              </a:spcAft>
              <a:buClr>
                <a:srgbClr val="888888"/>
              </a:buClr>
              <a:buSzPts val="2400"/>
              <a:buNone/>
            </a:pPr>
            <a:endParaRPr>
              <a:solidFill>
                <a:schemeClr val="dk1"/>
              </a:solidFill>
            </a:endParaRPr>
          </a:p>
          <a:p>
            <a:pPr marL="0" lvl="0" indent="0" algn="l" rtl="0">
              <a:lnSpc>
                <a:spcPct val="90000"/>
              </a:lnSpc>
              <a:spcBef>
                <a:spcPts val="0"/>
              </a:spcBef>
              <a:spcAft>
                <a:spcPts val="0"/>
              </a:spcAft>
              <a:buClr>
                <a:srgbClr val="888888"/>
              </a:buClr>
              <a:buSzPts val="2400"/>
              <a:buNone/>
            </a:pPr>
            <a:r>
              <a:rPr lang="it-IT" b="1">
                <a:solidFill>
                  <a:schemeClr val="dk1"/>
                </a:solidFill>
              </a:rPr>
              <a:t>Barriers to inclusive education:</a:t>
            </a:r>
            <a:r>
              <a:rPr lang="it-IT">
                <a:solidFill>
                  <a:schemeClr val="dk1"/>
                </a:solidFill>
              </a:rPr>
              <a:t> lack of inclusive policies, insufficient disability services and support systems, lack of sufficient financial support, </a:t>
            </a:r>
            <a:r>
              <a:rPr lang="it-IT">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conservatism</a:t>
            </a:r>
            <a:r>
              <a:rPr lang="it-IT">
                <a:solidFill>
                  <a:schemeClr val="dk1"/>
                </a:solidFill>
              </a:rPr>
              <a:t>, inaccessible learning environment.</a:t>
            </a:r>
            <a:endParaRPr>
              <a:solidFill>
                <a:schemeClr val="dk1"/>
              </a:solidFill>
            </a:endParaRPr>
          </a:p>
          <a:p>
            <a:pPr marL="0" lvl="0" indent="0" algn="l" rtl="0">
              <a:lnSpc>
                <a:spcPct val="90000"/>
              </a:lnSpc>
              <a:spcBef>
                <a:spcPts val="0"/>
              </a:spcBef>
              <a:spcAft>
                <a:spcPts val="0"/>
              </a:spcAft>
              <a:buClr>
                <a:srgbClr val="888888"/>
              </a:buClr>
              <a:buSzPts val="2400"/>
              <a:buNone/>
            </a:pPr>
            <a:endParaRPr>
              <a:solidFill>
                <a:schemeClr val="dk1"/>
              </a:solidFill>
            </a:endParaRPr>
          </a:p>
          <a:p>
            <a:pPr marL="0" lvl="0" indent="0" algn="l" rtl="0">
              <a:lnSpc>
                <a:spcPct val="90000"/>
              </a:lnSpc>
              <a:spcBef>
                <a:spcPts val="0"/>
              </a:spcBef>
              <a:spcAft>
                <a:spcPts val="0"/>
              </a:spcAft>
              <a:buClr>
                <a:srgbClr val="888888"/>
              </a:buClr>
              <a:buSzPts val="2400"/>
              <a:buNone/>
            </a:pPr>
            <a:r>
              <a:rPr lang="it-IT" b="1">
                <a:solidFill>
                  <a:schemeClr val="dk1"/>
                </a:solidFill>
              </a:rPr>
              <a:t>Challenges </a:t>
            </a:r>
            <a:r>
              <a:rPr lang="it-IT">
                <a:solidFill>
                  <a:schemeClr val="dk1"/>
                </a:solidFill>
              </a:rPr>
              <a:t>for inclusion, equality, safeguard of rights and democracy,</a:t>
            </a:r>
            <a:endParaRPr>
              <a:solidFill>
                <a:schemeClr val="dk1"/>
              </a:solidFill>
            </a:endParaRPr>
          </a:p>
        </p:txBody>
      </p:sp>
      <p:sp>
        <p:nvSpPr>
          <p:cNvPr id="107" name="Google Shape;107;g2df96b5b0c5_0_10"/>
          <p:cNvSpPr txBox="1">
            <a:spLocks noGrp="1"/>
          </p:cNvSpPr>
          <p:nvPr>
            <p:ph type="title"/>
          </p:nvPr>
        </p:nvSpPr>
        <p:spPr>
          <a:xfrm>
            <a:off x="838200" y="1594725"/>
            <a:ext cx="105156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Borders in Palestine</a:t>
            </a:r>
            <a:endParaRPr b="1">
              <a:solidFill>
                <a:srgbClr val="8B1D6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0af0cb34dd_0_10"/>
          <p:cNvSpPr txBox="1">
            <a:spLocks noGrp="1"/>
          </p:cNvSpPr>
          <p:nvPr>
            <p:ph type="title"/>
          </p:nvPr>
        </p:nvSpPr>
        <p:spPr>
          <a:xfrm>
            <a:off x="838200" y="1594725"/>
            <a:ext cx="105156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Education in Emergency</a:t>
            </a:r>
            <a:endParaRPr b="1">
              <a:solidFill>
                <a:srgbClr val="8B1D6D"/>
              </a:solidFill>
            </a:endParaRPr>
          </a:p>
        </p:txBody>
      </p:sp>
      <p:sp>
        <p:nvSpPr>
          <p:cNvPr id="113" name="Google Shape;113;g30af0cb34dd_0_10"/>
          <p:cNvSpPr txBox="1">
            <a:spLocks noGrp="1"/>
          </p:cNvSpPr>
          <p:nvPr>
            <p:ph type="body" idx="1"/>
          </p:nvPr>
        </p:nvSpPr>
        <p:spPr>
          <a:xfrm>
            <a:off x="831850" y="2785673"/>
            <a:ext cx="10515600" cy="33039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888888"/>
              </a:buClr>
              <a:buSzPts val="2400"/>
              <a:buNone/>
            </a:pPr>
            <a:r>
              <a:rPr lang="it-IT" sz="2800">
                <a:solidFill>
                  <a:schemeClr val="dk1"/>
                </a:solidFill>
                <a:latin typeface="Arial"/>
                <a:ea typeface="Arial"/>
                <a:cs typeface="Arial"/>
                <a:sym typeface="Arial"/>
              </a:rPr>
              <a:t>For a long time, in the field of international cooperation, agencies provided interventions in humanitarian crisis contexts that were predominantly, if not exclusively, psychosocial and immediate assistance-based, through the distribution of goods and essential materials, excluding educational actions, which would be intended for development projects rather than emergency response.</a:t>
            </a:r>
            <a:endParaRPr sz="4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0af0cb34dd_0_27"/>
          <p:cNvSpPr txBox="1">
            <a:spLocks noGrp="1"/>
          </p:cNvSpPr>
          <p:nvPr>
            <p:ph type="title"/>
          </p:nvPr>
        </p:nvSpPr>
        <p:spPr>
          <a:xfrm>
            <a:off x="838200" y="1594725"/>
            <a:ext cx="105156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Education in Emergency</a:t>
            </a:r>
            <a:endParaRPr b="1">
              <a:solidFill>
                <a:srgbClr val="8B1D6D"/>
              </a:solidFill>
            </a:endParaRPr>
          </a:p>
        </p:txBody>
      </p:sp>
      <p:sp>
        <p:nvSpPr>
          <p:cNvPr id="119" name="Google Shape;119;g30af0cb34dd_0_27"/>
          <p:cNvSpPr txBox="1">
            <a:spLocks noGrp="1"/>
          </p:cNvSpPr>
          <p:nvPr>
            <p:ph type="body" idx="1"/>
          </p:nvPr>
        </p:nvSpPr>
        <p:spPr>
          <a:xfrm>
            <a:off x="831850" y="2785673"/>
            <a:ext cx="10515600" cy="33039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888888"/>
              </a:buClr>
              <a:buSzPts val="2400"/>
              <a:buNone/>
            </a:pPr>
            <a:r>
              <a:rPr lang="it-IT" sz="2800">
                <a:solidFill>
                  <a:schemeClr val="dk1"/>
                </a:solidFill>
                <a:latin typeface="Arial"/>
                <a:ea typeface="Arial"/>
                <a:cs typeface="Arial"/>
                <a:sym typeface="Arial"/>
              </a:rPr>
              <a:t>In the context of cooperation in humanitarian crisis situations, therefore, the dimensions of </a:t>
            </a:r>
            <a:r>
              <a:rPr lang="it-IT" sz="2800" i="1">
                <a:solidFill>
                  <a:schemeClr val="dk1"/>
                </a:solidFill>
                <a:latin typeface="Arial"/>
                <a:ea typeface="Arial"/>
                <a:cs typeface="Arial"/>
                <a:sym typeface="Arial"/>
              </a:rPr>
              <a:t>emergency</a:t>
            </a:r>
            <a:r>
              <a:rPr lang="it-IT" sz="2800">
                <a:solidFill>
                  <a:schemeClr val="dk1"/>
                </a:solidFill>
                <a:latin typeface="Arial"/>
                <a:ea typeface="Arial"/>
                <a:cs typeface="Arial"/>
                <a:sym typeface="Arial"/>
              </a:rPr>
              <a:t>, </a:t>
            </a:r>
            <a:r>
              <a:rPr lang="it-IT" sz="2800" i="1">
                <a:solidFill>
                  <a:schemeClr val="dk1"/>
                </a:solidFill>
                <a:latin typeface="Arial"/>
                <a:ea typeface="Arial"/>
                <a:cs typeface="Arial"/>
                <a:sym typeface="Arial"/>
              </a:rPr>
              <a:t>education</a:t>
            </a:r>
            <a:r>
              <a:rPr lang="it-IT" sz="2800">
                <a:solidFill>
                  <a:schemeClr val="dk1"/>
                </a:solidFill>
                <a:latin typeface="Arial"/>
                <a:ea typeface="Arial"/>
                <a:cs typeface="Arial"/>
                <a:sym typeface="Arial"/>
              </a:rPr>
              <a:t>, and </a:t>
            </a:r>
            <a:r>
              <a:rPr lang="it-IT" sz="2800" i="1">
                <a:solidFill>
                  <a:schemeClr val="dk1"/>
                </a:solidFill>
                <a:latin typeface="Arial"/>
                <a:ea typeface="Arial"/>
                <a:cs typeface="Arial"/>
                <a:sym typeface="Arial"/>
              </a:rPr>
              <a:t>inclusion </a:t>
            </a:r>
            <a:r>
              <a:rPr lang="it-IT" sz="2800">
                <a:solidFill>
                  <a:schemeClr val="dk1"/>
                </a:solidFill>
                <a:latin typeface="Arial"/>
                <a:ea typeface="Arial"/>
                <a:cs typeface="Arial"/>
                <a:sym typeface="Arial"/>
              </a:rPr>
              <a:t>appeared incompatible in terms of priorities, goals, and sustainability, until international cooperation policies began to adopt an approach that recognizes education and inclusion as essential tools and dimensions for safeguarding children’s rights and their well-being (AICS &amp; RIDS, 2015; EU, 2018).</a:t>
            </a:r>
            <a:endParaRPr sz="4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df96b5b0c5_0_15"/>
          <p:cNvSpPr/>
          <p:nvPr/>
        </p:nvSpPr>
        <p:spPr>
          <a:xfrm flipH="1">
            <a:off x="1912150" y="3050350"/>
            <a:ext cx="2910300" cy="2515800"/>
          </a:xfrm>
          <a:prstGeom prst="flowChartDelay">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125" name="Google Shape;125;g2df96b5b0c5_0_15"/>
          <p:cNvSpPr txBox="1">
            <a:spLocks noGrp="1"/>
          </p:cNvSpPr>
          <p:nvPr>
            <p:ph type="title"/>
          </p:nvPr>
        </p:nvSpPr>
        <p:spPr>
          <a:xfrm>
            <a:off x="838200" y="1594725"/>
            <a:ext cx="105156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The role of education</a:t>
            </a:r>
            <a:endParaRPr b="1">
              <a:solidFill>
                <a:srgbClr val="8B1D6D"/>
              </a:solidFill>
            </a:endParaRPr>
          </a:p>
        </p:txBody>
      </p:sp>
      <p:sp>
        <p:nvSpPr>
          <p:cNvPr id="126" name="Google Shape;126;g2df96b5b0c5_0_15"/>
          <p:cNvSpPr txBox="1"/>
          <p:nvPr/>
        </p:nvSpPr>
        <p:spPr>
          <a:xfrm>
            <a:off x="2000350" y="3911350"/>
            <a:ext cx="2733900" cy="79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it-IT" sz="4000" b="1" i="0" u="none" strike="noStrike" cap="none">
                <a:solidFill>
                  <a:srgbClr val="FCFCF9"/>
                </a:solidFill>
                <a:latin typeface="Raleway"/>
                <a:ea typeface="Raleway"/>
                <a:cs typeface="Raleway"/>
                <a:sym typeface="Raleway"/>
              </a:rPr>
              <a:t>Education</a:t>
            </a:r>
            <a:endParaRPr sz="4000" b="1" i="0" u="none" strike="noStrike" cap="none">
              <a:solidFill>
                <a:srgbClr val="FCFCF9"/>
              </a:solidFill>
              <a:latin typeface="Raleway"/>
              <a:ea typeface="Raleway"/>
              <a:cs typeface="Raleway"/>
              <a:sym typeface="Raleway"/>
            </a:endParaRPr>
          </a:p>
        </p:txBody>
      </p:sp>
      <p:sp>
        <p:nvSpPr>
          <p:cNvPr id="127" name="Google Shape;127;g2df96b5b0c5_0_15"/>
          <p:cNvSpPr/>
          <p:nvPr/>
        </p:nvSpPr>
        <p:spPr>
          <a:xfrm>
            <a:off x="4999550" y="3050350"/>
            <a:ext cx="5432700" cy="1181700"/>
          </a:xfrm>
          <a:prstGeom prst="homePlat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Raleway"/>
                <a:ea typeface="Raleway"/>
                <a:cs typeface="Raleway"/>
                <a:sym typeface="Raleway"/>
              </a:rPr>
              <a:t>Promotion of Democratic Values</a:t>
            </a:r>
            <a:endParaRPr sz="2200" b="1"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Raleway"/>
                <a:ea typeface="Raleway"/>
                <a:cs typeface="Raleway"/>
                <a:sym typeface="Raleway"/>
              </a:rPr>
              <a:t> and Inclusion</a:t>
            </a:r>
            <a:endParaRPr sz="2200" b="1" i="0" u="none" strike="noStrike" cap="none">
              <a:solidFill>
                <a:srgbClr val="000000"/>
              </a:solidFill>
              <a:latin typeface="Raleway"/>
              <a:ea typeface="Raleway"/>
              <a:cs typeface="Raleway"/>
              <a:sym typeface="Raleway"/>
            </a:endParaRPr>
          </a:p>
        </p:txBody>
      </p:sp>
      <p:sp>
        <p:nvSpPr>
          <p:cNvPr id="128" name="Google Shape;128;g2df96b5b0c5_0_15"/>
          <p:cNvSpPr/>
          <p:nvPr/>
        </p:nvSpPr>
        <p:spPr>
          <a:xfrm>
            <a:off x="4999550" y="4384550"/>
            <a:ext cx="5432700" cy="1181700"/>
          </a:xfrm>
          <a:prstGeom prst="homePlat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Raleway"/>
                <a:ea typeface="Raleway"/>
                <a:cs typeface="Raleway"/>
                <a:sym typeface="Raleway"/>
              </a:rPr>
              <a:t>Means for Social Change </a:t>
            </a:r>
            <a:endParaRPr sz="2200" b="1"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Raleway"/>
                <a:ea typeface="Raleway"/>
                <a:cs typeface="Raleway"/>
                <a:sym typeface="Raleway"/>
              </a:rPr>
              <a:t>and Liberation</a:t>
            </a:r>
            <a:endParaRPr sz="2200" b="1" i="0" u="none" strike="noStrike" cap="none">
              <a:solidFill>
                <a:srgbClr val="000000"/>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0af0cb34dd_0_22"/>
          <p:cNvSpPr txBox="1">
            <a:spLocks noGrp="1"/>
          </p:cNvSpPr>
          <p:nvPr>
            <p:ph type="title"/>
          </p:nvPr>
        </p:nvSpPr>
        <p:spPr>
          <a:xfrm>
            <a:off x="838200" y="1594725"/>
            <a:ext cx="10515600" cy="8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Raleway"/>
              <a:buNone/>
            </a:pPr>
            <a:r>
              <a:rPr lang="it-IT" b="1">
                <a:solidFill>
                  <a:srgbClr val="8B1D6D"/>
                </a:solidFill>
              </a:rPr>
              <a:t>Participatory Research</a:t>
            </a:r>
            <a:endParaRPr b="1">
              <a:solidFill>
                <a:srgbClr val="8B1D6D"/>
              </a:solidFill>
            </a:endParaRPr>
          </a:p>
        </p:txBody>
      </p:sp>
      <p:sp>
        <p:nvSpPr>
          <p:cNvPr id="134" name="Google Shape;134;g30af0cb34dd_0_22"/>
          <p:cNvSpPr/>
          <p:nvPr/>
        </p:nvSpPr>
        <p:spPr>
          <a:xfrm>
            <a:off x="2195930" y="3411825"/>
            <a:ext cx="2628600" cy="262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135" name="Google Shape;135;g30af0cb34dd_0_22"/>
          <p:cNvSpPr/>
          <p:nvPr/>
        </p:nvSpPr>
        <p:spPr>
          <a:xfrm>
            <a:off x="3588914" y="3411825"/>
            <a:ext cx="2628600" cy="2628600"/>
          </a:xfrm>
          <a:prstGeom prst="ellipse">
            <a:avLst/>
          </a:prstGeom>
          <a:solidFill>
            <a:srgbClr val="80D3D3">
              <a:alpha val="392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136" name="Google Shape;136;g30af0cb34dd_0_22"/>
          <p:cNvSpPr txBox="1"/>
          <p:nvPr/>
        </p:nvSpPr>
        <p:spPr>
          <a:xfrm>
            <a:off x="838193" y="4529200"/>
            <a:ext cx="2628600" cy="1014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IT" sz="2800" b="1">
                <a:solidFill>
                  <a:schemeClr val="dk1"/>
                </a:solidFill>
                <a:latin typeface="Raleway"/>
                <a:ea typeface="Raleway"/>
                <a:cs typeface="Raleway"/>
                <a:sym typeface="Raleway"/>
              </a:rPr>
              <a:t>Scientific Knowledge</a:t>
            </a:r>
            <a:endParaRPr sz="2800" b="1">
              <a:solidFill>
                <a:schemeClr val="dk1"/>
              </a:solidFill>
              <a:latin typeface="Raleway"/>
              <a:ea typeface="Raleway"/>
              <a:cs typeface="Raleway"/>
              <a:sym typeface="Raleway"/>
            </a:endParaRPr>
          </a:p>
        </p:txBody>
      </p:sp>
      <p:sp>
        <p:nvSpPr>
          <p:cNvPr id="137" name="Google Shape;137;g30af0cb34dd_0_22"/>
          <p:cNvSpPr txBox="1"/>
          <p:nvPr/>
        </p:nvSpPr>
        <p:spPr>
          <a:xfrm>
            <a:off x="4968215" y="3745850"/>
            <a:ext cx="2818800" cy="10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800" b="1">
                <a:solidFill>
                  <a:schemeClr val="dk1"/>
                </a:solidFill>
                <a:latin typeface="Raleway"/>
                <a:ea typeface="Raleway"/>
                <a:cs typeface="Raleway"/>
                <a:sym typeface="Raleway"/>
              </a:rPr>
              <a:t>Community involvement</a:t>
            </a:r>
            <a:endParaRPr sz="2800" b="1">
              <a:solidFill>
                <a:schemeClr val="dk1"/>
              </a:solidFill>
              <a:latin typeface="Raleway"/>
              <a:ea typeface="Raleway"/>
              <a:cs typeface="Raleway"/>
              <a:sym typeface="Raleway"/>
            </a:endParaRPr>
          </a:p>
        </p:txBody>
      </p:sp>
      <p:sp>
        <p:nvSpPr>
          <p:cNvPr id="138" name="Google Shape;138;g30af0cb34dd_0_22"/>
          <p:cNvSpPr txBox="1"/>
          <p:nvPr/>
        </p:nvSpPr>
        <p:spPr>
          <a:xfrm>
            <a:off x="7987200" y="3443775"/>
            <a:ext cx="3442800" cy="23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800">
                <a:solidFill>
                  <a:schemeClr val="dk1"/>
                </a:solidFill>
                <a:latin typeface="Raleway"/>
                <a:ea typeface="Raleway"/>
                <a:cs typeface="Raleway"/>
                <a:sym typeface="Raleway"/>
              </a:rPr>
              <a:t>Deeper </a:t>
            </a:r>
            <a:r>
              <a:rPr lang="it-IT" sz="2800" b="1">
                <a:solidFill>
                  <a:schemeClr val="dk1"/>
                </a:solidFill>
                <a:latin typeface="Raleway"/>
                <a:ea typeface="Raleway"/>
                <a:cs typeface="Raleway"/>
                <a:sym typeface="Raleway"/>
              </a:rPr>
              <a:t>insights </a:t>
            </a:r>
            <a:endParaRPr sz="2800" b="1">
              <a:solidFill>
                <a:schemeClr val="dk1"/>
              </a:solidFill>
              <a:latin typeface="Raleway"/>
              <a:ea typeface="Raleway"/>
              <a:cs typeface="Raleway"/>
              <a:sym typeface="Raleway"/>
            </a:endParaRPr>
          </a:p>
          <a:p>
            <a:pPr marL="0" lvl="0" indent="0" algn="l" rtl="0">
              <a:spcBef>
                <a:spcPts val="0"/>
              </a:spcBef>
              <a:spcAft>
                <a:spcPts val="0"/>
              </a:spcAft>
              <a:buNone/>
            </a:pPr>
            <a:r>
              <a:rPr lang="it-IT" sz="2800" b="1">
                <a:solidFill>
                  <a:schemeClr val="dk1"/>
                </a:solidFill>
                <a:latin typeface="Raleway"/>
                <a:ea typeface="Raleway"/>
                <a:cs typeface="Raleway"/>
                <a:sym typeface="Raleway"/>
              </a:rPr>
              <a:t>Empowerment </a:t>
            </a:r>
            <a:r>
              <a:rPr lang="it-IT" sz="2800">
                <a:solidFill>
                  <a:schemeClr val="dk1"/>
                </a:solidFill>
                <a:latin typeface="Raleway"/>
                <a:ea typeface="Raleway"/>
                <a:cs typeface="Raleway"/>
                <a:sym typeface="Raleway"/>
              </a:rPr>
              <a:t>processes</a:t>
            </a:r>
            <a:endParaRPr sz="2800">
              <a:solidFill>
                <a:schemeClr val="dk1"/>
              </a:solidFill>
              <a:latin typeface="Raleway"/>
              <a:ea typeface="Raleway"/>
              <a:cs typeface="Raleway"/>
              <a:sym typeface="Raleway"/>
            </a:endParaRPr>
          </a:p>
          <a:p>
            <a:pPr marL="0" lvl="0" indent="0" algn="l" rtl="0">
              <a:spcBef>
                <a:spcPts val="0"/>
              </a:spcBef>
              <a:spcAft>
                <a:spcPts val="0"/>
              </a:spcAft>
              <a:buNone/>
            </a:pPr>
            <a:r>
              <a:rPr lang="it-IT" sz="2800">
                <a:solidFill>
                  <a:schemeClr val="dk1"/>
                </a:solidFill>
                <a:latin typeface="Raleway"/>
                <a:ea typeface="Raleway"/>
                <a:cs typeface="Raleway"/>
                <a:sym typeface="Raleway"/>
              </a:rPr>
              <a:t>Increased social </a:t>
            </a:r>
            <a:r>
              <a:rPr lang="it-IT" sz="2800" b="1">
                <a:solidFill>
                  <a:schemeClr val="dk1"/>
                </a:solidFill>
                <a:latin typeface="Raleway"/>
                <a:ea typeface="Raleway"/>
                <a:cs typeface="Raleway"/>
                <a:sym typeface="Raleway"/>
              </a:rPr>
              <a:t>value </a:t>
            </a:r>
            <a:endParaRPr sz="2800">
              <a:solidFill>
                <a:schemeClr val="dk1"/>
              </a:solidFill>
              <a:latin typeface="Raleway"/>
              <a:ea typeface="Raleway"/>
              <a:cs typeface="Raleway"/>
              <a:sym typeface="Raleway"/>
            </a:endParaRPr>
          </a:p>
        </p:txBody>
      </p:sp>
      <p:sp>
        <p:nvSpPr>
          <p:cNvPr id="139" name="Google Shape;139;g30af0cb34dd_0_22"/>
          <p:cNvSpPr/>
          <p:nvPr/>
        </p:nvSpPr>
        <p:spPr>
          <a:xfrm>
            <a:off x="7748400" y="3678300"/>
            <a:ext cx="162600" cy="162600"/>
          </a:xfrm>
          <a:prstGeom prst="ellipse">
            <a:avLst/>
          </a:prstGeom>
          <a:solidFill>
            <a:srgbClr val="8B1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140" name="Google Shape;140;g30af0cb34dd_0_22"/>
          <p:cNvSpPr/>
          <p:nvPr/>
        </p:nvSpPr>
        <p:spPr>
          <a:xfrm>
            <a:off x="7748400" y="4111525"/>
            <a:ext cx="162600" cy="162600"/>
          </a:xfrm>
          <a:prstGeom prst="ellipse">
            <a:avLst/>
          </a:prstGeom>
          <a:solidFill>
            <a:srgbClr val="8B1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141" name="Google Shape;141;g30af0cb34dd_0_22"/>
          <p:cNvSpPr/>
          <p:nvPr/>
        </p:nvSpPr>
        <p:spPr>
          <a:xfrm>
            <a:off x="7748400" y="4955200"/>
            <a:ext cx="162600" cy="162600"/>
          </a:xfrm>
          <a:prstGeom prst="ellipse">
            <a:avLst/>
          </a:prstGeom>
          <a:solidFill>
            <a:srgbClr val="8B1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142" name="Google Shape;142;g30af0cb34dd_0_22"/>
          <p:cNvSpPr/>
          <p:nvPr/>
        </p:nvSpPr>
        <p:spPr>
          <a:xfrm>
            <a:off x="3880575" y="4366600"/>
            <a:ext cx="162600" cy="162600"/>
          </a:xfrm>
          <a:prstGeom prst="ellipse">
            <a:avLst/>
          </a:prstGeom>
          <a:solidFill>
            <a:srgbClr val="8B1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143" name="Google Shape;143;g30af0cb34dd_0_22"/>
          <p:cNvSpPr/>
          <p:nvPr/>
        </p:nvSpPr>
        <p:spPr>
          <a:xfrm>
            <a:off x="4432050" y="4760450"/>
            <a:ext cx="162600" cy="162600"/>
          </a:xfrm>
          <a:prstGeom prst="ellipse">
            <a:avLst/>
          </a:prstGeom>
          <a:solidFill>
            <a:srgbClr val="8B1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144" name="Google Shape;144;g30af0cb34dd_0_22"/>
          <p:cNvSpPr/>
          <p:nvPr/>
        </p:nvSpPr>
        <p:spPr>
          <a:xfrm>
            <a:off x="4136225" y="5273575"/>
            <a:ext cx="162600" cy="162600"/>
          </a:xfrm>
          <a:prstGeom prst="ellipse">
            <a:avLst/>
          </a:prstGeom>
          <a:solidFill>
            <a:srgbClr val="8B1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145" name="Google Shape;145;g30af0cb34dd_0_22"/>
          <p:cNvSpPr/>
          <p:nvPr/>
        </p:nvSpPr>
        <p:spPr>
          <a:xfrm>
            <a:off x="4298825" y="4274125"/>
            <a:ext cx="162600" cy="162600"/>
          </a:xfrm>
          <a:prstGeom prst="ellipse">
            <a:avLst/>
          </a:prstGeom>
          <a:solidFill>
            <a:srgbClr val="8B1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146" name="Google Shape;146;g30af0cb34dd_0_22"/>
          <p:cNvSpPr/>
          <p:nvPr/>
        </p:nvSpPr>
        <p:spPr>
          <a:xfrm>
            <a:off x="4136213" y="4644825"/>
            <a:ext cx="162600" cy="162600"/>
          </a:xfrm>
          <a:prstGeom prst="ellipse">
            <a:avLst/>
          </a:prstGeom>
          <a:solidFill>
            <a:srgbClr val="8B1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147" name="Google Shape;147;g30af0cb34dd_0_22"/>
          <p:cNvSpPr/>
          <p:nvPr/>
        </p:nvSpPr>
        <p:spPr>
          <a:xfrm>
            <a:off x="3880575" y="4955200"/>
            <a:ext cx="162600" cy="162600"/>
          </a:xfrm>
          <a:prstGeom prst="ellipse">
            <a:avLst/>
          </a:prstGeom>
          <a:solidFill>
            <a:srgbClr val="8B1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148" name="Google Shape;148;g30af0cb34dd_0_22"/>
          <p:cNvSpPr/>
          <p:nvPr/>
        </p:nvSpPr>
        <p:spPr>
          <a:xfrm>
            <a:off x="4136225" y="3903425"/>
            <a:ext cx="162600" cy="162600"/>
          </a:xfrm>
          <a:prstGeom prst="ellipse">
            <a:avLst/>
          </a:prstGeom>
          <a:solidFill>
            <a:srgbClr val="8B1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149" name="Google Shape;149;g30af0cb34dd_0_22"/>
          <p:cNvSpPr txBox="1"/>
          <p:nvPr/>
        </p:nvSpPr>
        <p:spPr>
          <a:xfrm>
            <a:off x="978825" y="2605825"/>
            <a:ext cx="6251100" cy="7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800">
                <a:solidFill>
                  <a:schemeClr val="dk1"/>
                </a:solidFill>
                <a:latin typeface="Raleway"/>
                <a:ea typeface="Raleway"/>
                <a:cs typeface="Raleway"/>
                <a:sym typeface="Raleway"/>
              </a:rPr>
              <a:t>«Nothing about us without us»</a:t>
            </a:r>
            <a:endParaRPr sz="2800">
              <a:solidFill>
                <a:schemeClr val="dk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5894</Words>
  <Application>Microsoft Macintosh PowerPoint</Application>
  <PresentationFormat>Widescreen</PresentationFormat>
  <Paragraphs>289</Paragraphs>
  <Slides>22</Slides>
  <Notes>22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Raleway</vt:lpstr>
      <vt:lpstr>Calibri</vt:lpstr>
      <vt:lpstr>Roboto</vt:lpstr>
      <vt:lpstr>Tema di Office</vt:lpstr>
      <vt:lpstr>Inclusion Beyond the Conflict Perspectives on Inclusive Education in the East-Jerusalem Context</vt:lpstr>
      <vt:lpstr>The border</vt:lpstr>
      <vt:lpstr>Presentazione standard di PowerPoint</vt:lpstr>
      <vt:lpstr>Presentazione standard di PowerPoint</vt:lpstr>
      <vt:lpstr>Borders in Palestine</vt:lpstr>
      <vt:lpstr>Education in Emergency</vt:lpstr>
      <vt:lpstr>Education in Emergency</vt:lpstr>
      <vt:lpstr>The role of education</vt:lpstr>
      <vt:lpstr>Participatory Research</vt:lpstr>
      <vt:lpstr>The co-design project</vt:lpstr>
      <vt:lpstr>Objectives</vt:lpstr>
      <vt:lpstr>Methods</vt:lpstr>
      <vt:lpstr>Presentazione standard di PowerPoint</vt:lpstr>
      <vt:lpstr>Results</vt:lpstr>
      <vt:lpstr>Presentazione standard di PowerPoint</vt:lpstr>
      <vt:lpstr>Presentazione standard di PowerPoint</vt:lpstr>
      <vt:lpstr>Presentazione standard di PowerPoint</vt:lpstr>
      <vt:lpstr>Co-design outcomes</vt:lpstr>
      <vt:lpstr>Research visit</vt:lpstr>
      <vt:lpstr>Conclusions</vt:lpstr>
      <vt:lpstr>Key references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Francesco di Cicco</dc:creator>
  <cp:lastModifiedBy>Arianna Taddei</cp:lastModifiedBy>
  <cp:revision>1</cp:revision>
  <dcterms:created xsi:type="dcterms:W3CDTF">2023-07-19T08:51:30Z</dcterms:created>
  <dcterms:modified xsi:type="dcterms:W3CDTF">2024-10-24T12:06:40Z</dcterms:modified>
</cp:coreProperties>
</file>