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7" r:id="rId2"/>
    <p:sldId id="258" r:id="rId3"/>
    <p:sldId id="259" r:id="rId4"/>
    <p:sldId id="260" r:id="rId5"/>
    <p:sldId id="287" r:id="rId6"/>
    <p:sldId id="261" r:id="rId7"/>
    <p:sldId id="264" r:id="rId8"/>
    <p:sldId id="265" r:id="rId9"/>
    <p:sldId id="266" r:id="rId10"/>
    <p:sldId id="267" r:id="rId11"/>
    <p:sldId id="269" r:id="rId12"/>
    <p:sldId id="272" r:id="rId13"/>
    <p:sldId id="273" r:id="rId14"/>
    <p:sldId id="275" r:id="rId15"/>
    <p:sldId id="276" r:id="rId16"/>
    <p:sldId id="277" r:id="rId17"/>
    <p:sldId id="278" r:id="rId18"/>
    <p:sldId id="279" r:id="rId19"/>
    <p:sldId id="280" r:id="rId20"/>
    <p:sldId id="281" r:id="rId21"/>
    <p:sldId id="282" r:id="rId22"/>
    <p:sldId id="283" r:id="rId23"/>
    <p:sldId id="284"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p:cViewPr varScale="1">
        <p:scale>
          <a:sx n="72" d="100"/>
          <a:sy n="72" d="100"/>
        </p:scale>
        <p:origin x="66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149BCD-17FA-42FB-99DB-1A1D1F599A6C}" type="datetimeFigureOut">
              <a:rPr lang="it-IT" smtClean="0"/>
              <a:pPr/>
              <a:t>06/12/2023</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65DD2E-D9A5-42C4-B77A-C1B37EC274F7}"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B165DD2E-D9A5-42C4-B77A-C1B37EC274F7}" type="slidenum">
              <a:rPr lang="it-IT" smtClean="0"/>
              <a:pPr/>
              <a:t>12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id="{B5FAADDE-25E3-2503-6F9F-6F4BC8CF0541}"/>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7AA8C324-7FFB-49FC-39BE-5E6D338DD442}"/>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43031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olo e testo verticale">
    <p:spTree>
      <p:nvGrpSpPr>
        <p:cNvPr id="1" name=""/>
        <p:cNvGrpSpPr/>
        <p:nvPr/>
      </p:nvGrpSpPr>
      <p:grpSpPr>
        <a:xfrm>
          <a:off x="0" y="0"/>
          <a:ext cx="0" cy="0"/>
          <a:chOff x="0" y="0"/>
          <a:chExt cx="0" cy="0"/>
        </a:xfrm>
      </p:grpSpPr>
      <p:sp>
        <p:nvSpPr>
          <p:cNvPr id="7" name="Titolo verticale 1">
            <a:extLst>
              <a:ext uri="{FF2B5EF4-FFF2-40B4-BE49-F238E27FC236}">
                <a16:creationId xmlns:a16="http://schemas.microsoft.com/office/drawing/2014/main" id="{095ABFFE-1814-D327-C146-70AFB4845103}"/>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8" name="Segnaposto testo verticale 2">
            <a:extLst>
              <a:ext uri="{FF2B5EF4-FFF2-40B4-BE49-F238E27FC236}">
                <a16:creationId xmlns:a16="http://schemas.microsoft.com/office/drawing/2014/main" id="{FEAECD17-DA12-5E24-2171-84753BEFF5A9}"/>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9" name="Segnaposto data 3">
            <a:extLst>
              <a:ext uri="{FF2B5EF4-FFF2-40B4-BE49-F238E27FC236}">
                <a16:creationId xmlns:a16="http://schemas.microsoft.com/office/drawing/2014/main" id="{225B142A-6724-BAC7-5EC1-170BA39F06CC}"/>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pPr/>
              <a:t>06/12/2023</a:t>
            </a:fld>
            <a:endParaRPr lang="it-IT"/>
          </a:p>
        </p:txBody>
      </p:sp>
      <p:sp>
        <p:nvSpPr>
          <p:cNvPr id="10" name="Segnaposto piè di pagina 4">
            <a:extLst>
              <a:ext uri="{FF2B5EF4-FFF2-40B4-BE49-F238E27FC236}">
                <a16:creationId xmlns:a16="http://schemas.microsoft.com/office/drawing/2014/main" id="{7E0D78C7-92D3-5C0C-4B35-680E448725F3}"/>
              </a:ext>
            </a:extLst>
          </p:cNvPr>
          <p:cNvSpPr>
            <a:spLocks noGrp="1"/>
          </p:cNvSpPr>
          <p:nvPr>
            <p:ph type="ftr" sz="quarter" idx="11"/>
          </p:nvPr>
        </p:nvSpPr>
        <p:spPr>
          <a:xfrm>
            <a:off x="4038600" y="6403648"/>
            <a:ext cx="4114800" cy="365125"/>
          </a:xfrm>
        </p:spPr>
        <p:txBody>
          <a:bodyPr/>
          <a:lstStyle/>
          <a:p>
            <a:endParaRPr lang="it-IT" dirty="0"/>
          </a:p>
        </p:txBody>
      </p:sp>
      <p:sp>
        <p:nvSpPr>
          <p:cNvPr id="11" name="Segnaposto numero diapositiva 5">
            <a:extLst>
              <a:ext uri="{FF2B5EF4-FFF2-40B4-BE49-F238E27FC236}">
                <a16:creationId xmlns:a16="http://schemas.microsoft.com/office/drawing/2014/main" id="{C895C556-6A2C-A30B-F555-D0E05CD4196D}"/>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317036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A1DA5BAD-BA52-CD6B-BB6B-D089694BD2C0}"/>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8" name="Segnaposto testo 2">
            <a:extLst>
              <a:ext uri="{FF2B5EF4-FFF2-40B4-BE49-F238E27FC236}">
                <a16:creationId xmlns:a16="http://schemas.microsoft.com/office/drawing/2014/main" id="{357DB5A7-C5ED-8CF8-421A-C5C326E333E7}"/>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9" name="Segnaposto data 3">
            <a:extLst>
              <a:ext uri="{FF2B5EF4-FFF2-40B4-BE49-F238E27FC236}">
                <a16:creationId xmlns:a16="http://schemas.microsoft.com/office/drawing/2014/main" id="{D4250861-849D-211D-DB51-C695CC2F3431}"/>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pPr/>
              <a:t>06/12/2023</a:t>
            </a:fld>
            <a:endParaRPr lang="it-IT"/>
          </a:p>
        </p:txBody>
      </p:sp>
      <p:sp>
        <p:nvSpPr>
          <p:cNvPr id="10" name="Segnaposto piè di pagina 4">
            <a:extLst>
              <a:ext uri="{FF2B5EF4-FFF2-40B4-BE49-F238E27FC236}">
                <a16:creationId xmlns:a16="http://schemas.microsoft.com/office/drawing/2014/main" id="{C9E38841-B0F8-5C82-0245-0E914C4AC9BB}"/>
              </a:ext>
            </a:extLst>
          </p:cNvPr>
          <p:cNvSpPr>
            <a:spLocks noGrp="1"/>
          </p:cNvSpPr>
          <p:nvPr>
            <p:ph type="ftr" sz="quarter" idx="11"/>
          </p:nvPr>
        </p:nvSpPr>
        <p:spPr>
          <a:xfrm>
            <a:off x="4038600" y="6450944"/>
            <a:ext cx="4114800" cy="365125"/>
          </a:xfrm>
        </p:spPr>
        <p:txBody>
          <a:bodyPr/>
          <a:lstStyle/>
          <a:p>
            <a:endParaRPr lang="it-IT" dirty="0"/>
          </a:p>
        </p:txBody>
      </p:sp>
      <p:sp>
        <p:nvSpPr>
          <p:cNvPr id="11" name="Segnaposto numero diapositiva 5">
            <a:extLst>
              <a:ext uri="{FF2B5EF4-FFF2-40B4-BE49-F238E27FC236}">
                <a16:creationId xmlns:a16="http://schemas.microsoft.com/office/drawing/2014/main" id="{7BFD5FBC-EE61-6A56-877E-8A6733D6CC9C}"/>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196700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14717008-DBC7-FAC9-6DF4-EBE7ADFA4949}"/>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8" name="Segnaposto contenuto 2">
            <a:extLst>
              <a:ext uri="{FF2B5EF4-FFF2-40B4-BE49-F238E27FC236}">
                <a16:creationId xmlns:a16="http://schemas.microsoft.com/office/drawing/2014/main" id="{BFE5FB20-904B-08F2-4A01-65C7E5495A65}"/>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9" name="Segnaposto contenuto 3">
            <a:extLst>
              <a:ext uri="{FF2B5EF4-FFF2-40B4-BE49-F238E27FC236}">
                <a16:creationId xmlns:a16="http://schemas.microsoft.com/office/drawing/2014/main" id="{2D1D027D-6EB2-850F-FE8C-264AE76772F8}"/>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 name="Segnaposto data 4">
            <a:extLst>
              <a:ext uri="{FF2B5EF4-FFF2-40B4-BE49-F238E27FC236}">
                <a16:creationId xmlns:a16="http://schemas.microsoft.com/office/drawing/2014/main" id="{F702AC64-3B26-A83F-CA99-E96150DC9AEA}"/>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pPr/>
              <a:t>06/12/2023</a:t>
            </a:fld>
            <a:endParaRPr lang="it-IT"/>
          </a:p>
        </p:txBody>
      </p:sp>
      <p:sp>
        <p:nvSpPr>
          <p:cNvPr id="11" name="Segnaposto piè di pagina 5">
            <a:extLst>
              <a:ext uri="{FF2B5EF4-FFF2-40B4-BE49-F238E27FC236}">
                <a16:creationId xmlns:a16="http://schemas.microsoft.com/office/drawing/2014/main" id="{63816698-58D6-AE82-90A9-B0706436EA1D}"/>
              </a:ext>
            </a:extLst>
          </p:cNvPr>
          <p:cNvSpPr>
            <a:spLocks noGrp="1"/>
          </p:cNvSpPr>
          <p:nvPr>
            <p:ph type="ftr" sz="quarter" idx="11"/>
          </p:nvPr>
        </p:nvSpPr>
        <p:spPr>
          <a:xfrm>
            <a:off x="4038600" y="6403648"/>
            <a:ext cx="4114800" cy="365125"/>
          </a:xfrm>
        </p:spPr>
        <p:txBody>
          <a:bodyPr/>
          <a:lstStyle/>
          <a:p>
            <a:endParaRPr lang="it-IT"/>
          </a:p>
        </p:txBody>
      </p:sp>
      <p:sp>
        <p:nvSpPr>
          <p:cNvPr id="12" name="Segnaposto numero diapositiva 6">
            <a:extLst>
              <a:ext uri="{FF2B5EF4-FFF2-40B4-BE49-F238E27FC236}">
                <a16:creationId xmlns:a16="http://schemas.microsoft.com/office/drawing/2014/main" id="{C491E5FE-697B-C4D9-5E54-6DC923D1946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99194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C2046769-3A48-FC30-3C26-FF43C5B53C97}"/>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9" name="Segnaposto testo 2">
            <a:extLst>
              <a:ext uri="{FF2B5EF4-FFF2-40B4-BE49-F238E27FC236}">
                <a16:creationId xmlns:a16="http://schemas.microsoft.com/office/drawing/2014/main" id="{600AE59B-FB67-39F6-0321-2695F7EB7DB4}"/>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0" name="Segnaposto contenuto 3">
            <a:extLst>
              <a:ext uri="{FF2B5EF4-FFF2-40B4-BE49-F238E27FC236}">
                <a16:creationId xmlns:a16="http://schemas.microsoft.com/office/drawing/2014/main" id="{826FB5A9-D350-A46A-357B-C5EB9CD9C4CB}"/>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1" name="Segnaposto testo 4">
            <a:extLst>
              <a:ext uri="{FF2B5EF4-FFF2-40B4-BE49-F238E27FC236}">
                <a16:creationId xmlns:a16="http://schemas.microsoft.com/office/drawing/2014/main" id="{023604DF-D64C-F949-559C-0A2B5002111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2" name="Segnaposto contenuto 5">
            <a:extLst>
              <a:ext uri="{FF2B5EF4-FFF2-40B4-BE49-F238E27FC236}">
                <a16:creationId xmlns:a16="http://schemas.microsoft.com/office/drawing/2014/main" id="{3C5E12DB-544B-EC48-3DF1-E9A367F2C846}"/>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3" name="Segnaposto data 6">
            <a:extLst>
              <a:ext uri="{FF2B5EF4-FFF2-40B4-BE49-F238E27FC236}">
                <a16:creationId xmlns:a16="http://schemas.microsoft.com/office/drawing/2014/main" id="{6EC783DD-F3FB-4171-4DA0-2FB5CA972A1D}"/>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pPr/>
              <a:t>06/12/2023</a:t>
            </a:fld>
            <a:endParaRPr lang="it-IT"/>
          </a:p>
        </p:txBody>
      </p:sp>
      <p:sp>
        <p:nvSpPr>
          <p:cNvPr id="14" name="Segnaposto piè di pagina 7">
            <a:extLst>
              <a:ext uri="{FF2B5EF4-FFF2-40B4-BE49-F238E27FC236}">
                <a16:creationId xmlns:a16="http://schemas.microsoft.com/office/drawing/2014/main" id="{78974ADA-D114-C97F-4FE8-26FD2AA3C6A2}"/>
              </a:ext>
            </a:extLst>
          </p:cNvPr>
          <p:cNvSpPr>
            <a:spLocks noGrp="1"/>
          </p:cNvSpPr>
          <p:nvPr>
            <p:ph type="ftr" sz="quarter" idx="11"/>
          </p:nvPr>
        </p:nvSpPr>
        <p:spPr>
          <a:xfrm>
            <a:off x="4038600" y="6403648"/>
            <a:ext cx="4114800" cy="365125"/>
          </a:xfrm>
        </p:spPr>
        <p:txBody>
          <a:bodyPr/>
          <a:lstStyle/>
          <a:p>
            <a:endParaRPr lang="it-IT"/>
          </a:p>
        </p:txBody>
      </p:sp>
      <p:sp>
        <p:nvSpPr>
          <p:cNvPr id="15" name="Segnaposto numero diapositiva 8">
            <a:extLst>
              <a:ext uri="{FF2B5EF4-FFF2-40B4-BE49-F238E27FC236}">
                <a16:creationId xmlns:a16="http://schemas.microsoft.com/office/drawing/2014/main" id="{6684DAF1-86F0-C95E-D254-2EA81AC38C6B}"/>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76026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5CDFD4A5-E0E7-D4E3-2BD6-72E94F1FF465}"/>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11" name="Segnaposto data 2">
            <a:extLst>
              <a:ext uri="{FF2B5EF4-FFF2-40B4-BE49-F238E27FC236}">
                <a16:creationId xmlns:a16="http://schemas.microsoft.com/office/drawing/2014/main" id="{2CB29284-9478-371E-84FA-E826A95C3CBB}"/>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pPr/>
              <a:t>06/12/2023</a:t>
            </a:fld>
            <a:endParaRPr lang="it-IT"/>
          </a:p>
        </p:txBody>
      </p:sp>
      <p:sp>
        <p:nvSpPr>
          <p:cNvPr id="12" name="Segnaposto piè di pagina 3">
            <a:extLst>
              <a:ext uri="{FF2B5EF4-FFF2-40B4-BE49-F238E27FC236}">
                <a16:creationId xmlns:a16="http://schemas.microsoft.com/office/drawing/2014/main" id="{013FEF39-3086-08CA-2D4B-35C92D357F4F}"/>
              </a:ext>
            </a:extLst>
          </p:cNvPr>
          <p:cNvSpPr>
            <a:spLocks noGrp="1"/>
          </p:cNvSpPr>
          <p:nvPr>
            <p:ph type="ftr" sz="quarter" idx="11"/>
          </p:nvPr>
        </p:nvSpPr>
        <p:spPr>
          <a:xfrm>
            <a:off x="4038600" y="6403648"/>
            <a:ext cx="4114800" cy="365125"/>
          </a:xfrm>
        </p:spPr>
        <p:txBody>
          <a:bodyPr/>
          <a:lstStyle/>
          <a:p>
            <a:endParaRPr lang="it-IT"/>
          </a:p>
        </p:txBody>
      </p:sp>
      <p:sp>
        <p:nvSpPr>
          <p:cNvPr id="13" name="Segnaposto numero diapositiva 4">
            <a:extLst>
              <a:ext uri="{FF2B5EF4-FFF2-40B4-BE49-F238E27FC236}">
                <a16:creationId xmlns:a16="http://schemas.microsoft.com/office/drawing/2014/main" id="{8206BC53-DF64-0E65-1A48-F70267B6C78B}"/>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314735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Segnaposto data 1">
            <a:extLst>
              <a:ext uri="{FF2B5EF4-FFF2-40B4-BE49-F238E27FC236}">
                <a16:creationId xmlns:a16="http://schemas.microsoft.com/office/drawing/2014/main" id="{71F1F19C-A103-7D9B-F7A3-2099BEED796B}"/>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pPr/>
              <a:t>06/12/2023</a:t>
            </a:fld>
            <a:endParaRPr lang="it-IT"/>
          </a:p>
        </p:txBody>
      </p:sp>
      <p:sp>
        <p:nvSpPr>
          <p:cNvPr id="6" name="Segnaposto piè di pagina 2">
            <a:extLst>
              <a:ext uri="{FF2B5EF4-FFF2-40B4-BE49-F238E27FC236}">
                <a16:creationId xmlns:a16="http://schemas.microsoft.com/office/drawing/2014/main" id="{F504D5CE-3E02-AF0B-56A3-2694ACB12298}"/>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3">
            <a:extLst>
              <a:ext uri="{FF2B5EF4-FFF2-40B4-BE49-F238E27FC236}">
                <a16:creationId xmlns:a16="http://schemas.microsoft.com/office/drawing/2014/main" id="{2E659770-4356-603E-1025-72B42E54616B}"/>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3132314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F65EED52-F66B-02B7-E3BB-0DEC414C730D}"/>
              </a:ext>
            </a:extLst>
          </p:cNvPr>
          <p:cNvSpPr>
            <a:spLocks noGrp="1"/>
          </p:cNvSpPr>
          <p:nvPr>
            <p:ph type="title"/>
          </p:nvPr>
        </p:nvSpPr>
        <p:spPr>
          <a:xfrm>
            <a:off x="836612" y="1589088"/>
            <a:ext cx="3932237" cy="1600200"/>
          </a:xfrm>
        </p:spPr>
        <p:txBody>
          <a:bodyPr anchor="b"/>
          <a:lstStyle>
            <a:lvl1pPr>
              <a:defRPr sz="3200"/>
            </a:lvl1pPr>
          </a:lstStyle>
          <a:p>
            <a:r>
              <a:rPr lang="it-IT" dirty="0"/>
              <a:t>Fare clic per modificare lo stile del titolo dello schema</a:t>
            </a:r>
          </a:p>
        </p:txBody>
      </p:sp>
      <p:sp>
        <p:nvSpPr>
          <p:cNvPr id="9" name="Segnaposto contenuto 2">
            <a:extLst>
              <a:ext uri="{FF2B5EF4-FFF2-40B4-BE49-F238E27FC236}">
                <a16:creationId xmlns:a16="http://schemas.microsoft.com/office/drawing/2014/main" id="{B51CC2AE-C616-C7AD-C513-46883C2BA4F4}"/>
              </a:ext>
            </a:extLst>
          </p:cNvPr>
          <p:cNvSpPr>
            <a:spLocks noGrp="1"/>
          </p:cNvSpPr>
          <p:nvPr>
            <p:ph idx="1"/>
          </p:nvPr>
        </p:nvSpPr>
        <p:spPr>
          <a:xfrm>
            <a:off x="5183188" y="1589088"/>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0" name="Segnaposto testo 3">
            <a:extLst>
              <a:ext uri="{FF2B5EF4-FFF2-40B4-BE49-F238E27FC236}">
                <a16:creationId xmlns:a16="http://schemas.microsoft.com/office/drawing/2014/main" id="{1A076109-F592-BBEA-60B1-78EE40FA2D0D}"/>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11" name="Segnaposto data 4">
            <a:extLst>
              <a:ext uri="{FF2B5EF4-FFF2-40B4-BE49-F238E27FC236}">
                <a16:creationId xmlns:a16="http://schemas.microsoft.com/office/drawing/2014/main" id="{B89837C9-6171-7038-47E1-0A5529125881}"/>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pPr/>
              <a:t>06/12/2023</a:t>
            </a:fld>
            <a:endParaRPr lang="it-IT"/>
          </a:p>
        </p:txBody>
      </p:sp>
      <p:sp>
        <p:nvSpPr>
          <p:cNvPr id="12" name="Segnaposto piè di pagina 5">
            <a:extLst>
              <a:ext uri="{FF2B5EF4-FFF2-40B4-BE49-F238E27FC236}">
                <a16:creationId xmlns:a16="http://schemas.microsoft.com/office/drawing/2014/main" id="{F2E3447E-C0AE-2C36-C265-6AE3452D4DDD}"/>
              </a:ext>
            </a:extLst>
          </p:cNvPr>
          <p:cNvSpPr>
            <a:spLocks noGrp="1"/>
          </p:cNvSpPr>
          <p:nvPr>
            <p:ph type="ftr" sz="quarter" idx="11"/>
          </p:nvPr>
        </p:nvSpPr>
        <p:spPr>
          <a:xfrm>
            <a:off x="4038600" y="6435180"/>
            <a:ext cx="4114800" cy="365125"/>
          </a:xfrm>
        </p:spPr>
        <p:txBody>
          <a:bodyPr/>
          <a:lstStyle/>
          <a:p>
            <a:endParaRPr lang="it-IT"/>
          </a:p>
        </p:txBody>
      </p:sp>
      <p:sp>
        <p:nvSpPr>
          <p:cNvPr id="13" name="Segnaposto numero diapositiva 6">
            <a:extLst>
              <a:ext uri="{FF2B5EF4-FFF2-40B4-BE49-F238E27FC236}">
                <a16:creationId xmlns:a16="http://schemas.microsoft.com/office/drawing/2014/main" id="{377B93AF-53E3-BB54-C0F1-64DA03692C56}"/>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323623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1214561F-B3E8-CF88-4CD9-BE090261F20A}"/>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9" name="Segnaposto immagine 2">
            <a:extLst>
              <a:ext uri="{FF2B5EF4-FFF2-40B4-BE49-F238E27FC236}">
                <a16:creationId xmlns:a16="http://schemas.microsoft.com/office/drawing/2014/main" id="{041FC3DD-44DD-2105-C227-B6BD1E061B16}"/>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10" name="Segnaposto testo 3">
            <a:extLst>
              <a:ext uri="{FF2B5EF4-FFF2-40B4-BE49-F238E27FC236}">
                <a16:creationId xmlns:a16="http://schemas.microsoft.com/office/drawing/2014/main" id="{B2A4A570-0413-B16B-C163-C79A4510A939}"/>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11" name="Segnaposto data 4">
            <a:extLst>
              <a:ext uri="{FF2B5EF4-FFF2-40B4-BE49-F238E27FC236}">
                <a16:creationId xmlns:a16="http://schemas.microsoft.com/office/drawing/2014/main" id="{7863AC4C-C68D-36D1-82F0-E923828ECC46}"/>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pPr/>
              <a:t>06/12/2023</a:t>
            </a:fld>
            <a:endParaRPr lang="it-IT"/>
          </a:p>
        </p:txBody>
      </p:sp>
      <p:sp>
        <p:nvSpPr>
          <p:cNvPr id="12" name="Segnaposto piè di pagina 5">
            <a:extLst>
              <a:ext uri="{FF2B5EF4-FFF2-40B4-BE49-F238E27FC236}">
                <a16:creationId xmlns:a16="http://schemas.microsoft.com/office/drawing/2014/main" id="{1836FC9D-7269-E964-615C-808A59E9BC39}"/>
              </a:ext>
            </a:extLst>
          </p:cNvPr>
          <p:cNvSpPr>
            <a:spLocks noGrp="1"/>
          </p:cNvSpPr>
          <p:nvPr>
            <p:ph type="ftr" sz="quarter" idx="11"/>
          </p:nvPr>
        </p:nvSpPr>
        <p:spPr>
          <a:xfrm>
            <a:off x="4038600" y="6435179"/>
            <a:ext cx="4114800" cy="365125"/>
          </a:xfrm>
        </p:spPr>
        <p:txBody>
          <a:bodyPr/>
          <a:lstStyle/>
          <a:p>
            <a:endParaRPr lang="it-IT"/>
          </a:p>
        </p:txBody>
      </p:sp>
      <p:sp>
        <p:nvSpPr>
          <p:cNvPr id="13" name="Segnaposto numero diapositiva 6">
            <a:extLst>
              <a:ext uri="{FF2B5EF4-FFF2-40B4-BE49-F238E27FC236}">
                <a16:creationId xmlns:a16="http://schemas.microsoft.com/office/drawing/2014/main" id="{ECEA227F-E687-1A31-ECCA-80EB7B35304E}"/>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2389675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F47984E6-FDE7-62A0-2B60-94DF177CCBE9}"/>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8" name="Segnaposto testo verticale 2">
            <a:extLst>
              <a:ext uri="{FF2B5EF4-FFF2-40B4-BE49-F238E27FC236}">
                <a16:creationId xmlns:a16="http://schemas.microsoft.com/office/drawing/2014/main" id="{B6F5DBF1-081D-4B06-E0D7-5261073FF58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9" name="Segnaposto data 3">
            <a:extLst>
              <a:ext uri="{FF2B5EF4-FFF2-40B4-BE49-F238E27FC236}">
                <a16:creationId xmlns:a16="http://schemas.microsoft.com/office/drawing/2014/main" id="{F734E465-874D-ED58-B449-A023F511D139}"/>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pPr/>
              <a:t>06/12/2023</a:t>
            </a:fld>
            <a:endParaRPr lang="it-IT"/>
          </a:p>
        </p:txBody>
      </p:sp>
      <p:sp>
        <p:nvSpPr>
          <p:cNvPr id="10" name="Segnaposto piè di pagina 4">
            <a:extLst>
              <a:ext uri="{FF2B5EF4-FFF2-40B4-BE49-F238E27FC236}">
                <a16:creationId xmlns:a16="http://schemas.microsoft.com/office/drawing/2014/main" id="{B979D742-01B5-883B-6A1D-2C3DD8100269}"/>
              </a:ext>
            </a:extLst>
          </p:cNvPr>
          <p:cNvSpPr>
            <a:spLocks noGrp="1"/>
          </p:cNvSpPr>
          <p:nvPr>
            <p:ph type="ftr" sz="quarter" idx="11"/>
          </p:nvPr>
        </p:nvSpPr>
        <p:spPr>
          <a:xfrm>
            <a:off x="4038600" y="6419414"/>
            <a:ext cx="4114800" cy="365125"/>
          </a:xfrm>
        </p:spPr>
        <p:txBody>
          <a:bodyPr/>
          <a:lstStyle/>
          <a:p>
            <a:endParaRPr lang="it-IT"/>
          </a:p>
        </p:txBody>
      </p:sp>
      <p:sp>
        <p:nvSpPr>
          <p:cNvPr id="11" name="Segnaposto numero diapositiva 5">
            <a:extLst>
              <a:ext uri="{FF2B5EF4-FFF2-40B4-BE49-F238E27FC236}">
                <a16:creationId xmlns:a16="http://schemas.microsoft.com/office/drawing/2014/main" id="{A85E6D03-B14A-E998-4C42-DEA777A0E313}"/>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pPr/>
              <a:t>‹N›</a:t>
            </a:fld>
            <a:endParaRPr lang="it-IT"/>
          </a:p>
        </p:txBody>
      </p:sp>
    </p:spTree>
    <p:extLst>
      <p:ext uri="{BB962C8B-B14F-4D97-AF65-F5344CB8AC3E}">
        <p14:creationId xmlns:p14="http://schemas.microsoft.com/office/powerpoint/2010/main" val="409354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32" name="Segnaposto titolo 1">
            <a:extLst>
              <a:ext uri="{FF2B5EF4-FFF2-40B4-BE49-F238E27FC236}">
                <a16:creationId xmlns:a16="http://schemas.microsoft.com/office/drawing/2014/main" id="{2E5580EC-6384-36D1-68E4-30F565B397A0}"/>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3" name="Segnaposto testo 2">
            <a:extLst>
              <a:ext uri="{FF2B5EF4-FFF2-40B4-BE49-F238E27FC236}">
                <a16:creationId xmlns:a16="http://schemas.microsoft.com/office/drawing/2014/main" id="{52D21411-96FD-EE86-73CD-38A0D98EE3AC}"/>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34" name="Segnaposto data 3">
            <a:extLst>
              <a:ext uri="{FF2B5EF4-FFF2-40B4-BE49-F238E27FC236}">
                <a16:creationId xmlns:a16="http://schemas.microsoft.com/office/drawing/2014/main" id="{D320845F-CA31-A48D-4A9D-159A189DB7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06/12/2023</a:t>
            </a:fld>
            <a:endParaRPr lang="it-IT" dirty="0"/>
          </a:p>
        </p:txBody>
      </p:sp>
      <p:sp>
        <p:nvSpPr>
          <p:cNvPr id="35" name="Segnaposto piè di pagina 4">
            <a:extLst>
              <a:ext uri="{FF2B5EF4-FFF2-40B4-BE49-F238E27FC236}">
                <a16:creationId xmlns:a16="http://schemas.microsoft.com/office/drawing/2014/main" id="{A9C5E1C2-48D0-8436-44B5-BBC5CE09E0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dirty="0"/>
          </a:p>
        </p:txBody>
      </p:sp>
      <p:sp>
        <p:nvSpPr>
          <p:cNvPr id="36" name="Segnaposto numero diapositiva 5">
            <a:extLst>
              <a:ext uri="{FF2B5EF4-FFF2-40B4-BE49-F238E27FC236}">
                <a16:creationId xmlns:a16="http://schemas.microsoft.com/office/drawing/2014/main" id="{8B28BAFF-0458-BBD0-727B-81295FEB29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dirty="0"/>
          </a:p>
        </p:txBody>
      </p:sp>
    </p:spTree>
    <p:extLst>
      <p:ext uri="{BB962C8B-B14F-4D97-AF65-F5344CB8AC3E}">
        <p14:creationId xmlns:p14="http://schemas.microsoft.com/office/powerpoint/2010/main" val="1011171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l" defTabSz="914400" rtl="0" eaLnBrk="1" latinLnBrk="0" hangingPunct="1">
        <a:lnSpc>
          <a:spcPct val="90000"/>
        </a:lnSpc>
        <a:spcBef>
          <a:spcPct val="0"/>
        </a:spcBef>
        <a:buNone/>
        <a:defRPr sz="4400" kern="1200">
          <a:solidFill>
            <a:schemeClr val="tx1"/>
          </a:solidFill>
          <a:latin typeface="Raleway" panose="020B00030301010600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0030301010600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0030301010600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0030301010600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0030301010600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0030301010600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a:extLst>
              <a:ext uri="{FF2B5EF4-FFF2-40B4-BE49-F238E27FC236}">
                <a16:creationId xmlns:a16="http://schemas.microsoft.com/office/drawing/2014/main" id="{55608F9E-57F8-3FD0-A3BD-337734262816}"/>
              </a:ext>
            </a:extLst>
          </p:cNvPr>
          <p:cNvSpPr>
            <a:spLocks noGrp="1"/>
          </p:cNvSpPr>
          <p:nvPr>
            <p:ph type="subTitle" idx="1"/>
          </p:nvPr>
        </p:nvSpPr>
        <p:spPr>
          <a:xfrm>
            <a:off x="2713218" y="3882452"/>
            <a:ext cx="8640580" cy="1856196"/>
          </a:xfrm>
        </p:spPr>
        <p:txBody>
          <a:bodyPr>
            <a:noAutofit/>
          </a:bodyPr>
          <a:lstStyle/>
          <a:p>
            <a:pPr algn="ctr"/>
            <a:r>
              <a:rPr lang="it-IT" sz="2800" dirty="0">
                <a:solidFill>
                  <a:srgbClr val="002060"/>
                </a:solidFill>
                <a:latin typeface="Century" pitchFamily="18" charset="0"/>
              </a:rPr>
              <a:t>Prof. Armando </a:t>
            </a:r>
            <a:r>
              <a:rPr lang="it-IT" sz="2800" dirty="0" err="1">
                <a:solidFill>
                  <a:srgbClr val="002060"/>
                </a:solidFill>
                <a:latin typeface="Century" pitchFamily="18" charset="0"/>
              </a:rPr>
              <a:t>Francesconi</a:t>
            </a:r>
            <a:endParaRPr lang="it-IT" sz="2800" dirty="0">
              <a:solidFill>
                <a:srgbClr val="002060"/>
              </a:solidFill>
              <a:latin typeface="Century" pitchFamily="18" charset="0"/>
            </a:endParaRPr>
          </a:p>
          <a:p>
            <a:pPr algn="ctr"/>
            <a:r>
              <a:rPr lang="it-IT" sz="2800" dirty="0">
                <a:solidFill>
                  <a:srgbClr val="002060"/>
                </a:solidFill>
                <a:latin typeface="Century" pitchFamily="18" charset="0"/>
              </a:rPr>
              <a:t>Dipartimento di Studi Umanistici</a:t>
            </a:r>
          </a:p>
          <a:p>
            <a:pPr algn="ctr"/>
            <a:r>
              <a:rPr lang="it-IT" sz="2800" dirty="0">
                <a:solidFill>
                  <a:srgbClr val="002060"/>
                </a:solidFill>
                <a:latin typeface="Century" pitchFamily="18" charset="0"/>
              </a:rPr>
              <a:t> Università di Macerata</a:t>
            </a:r>
          </a:p>
          <a:p>
            <a:pPr algn="ctr"/>
            <a:r>
              <a:rPr lang="it-IT" sz="2800" dirty="0">
                <a:solidFill>
                  <a:srgbClr val="002060"/>
                </a:solidFill>
                <a:latin typeface="Century" pitchFamily="18" charset="0"/>
              </a:rPr>
              <a:t>Armando.francesconi@unimc.it</a:t>
            </a:r>
          </a:p>
        </p:txBody>
      </p:sp>
      <p:sp>
        <p:nvSpPr>
          <p:cNvPr id="3" name="Titolo 2">
            <a:extLst>
              <a:ext uri="{FF2B5EF4-FFF2-40B4-BE49-F238E27FC236}">
                <a16:creationId xmlns:a16="http://schemas.microsoft.com/office/drawing/2014/main" id="{1F1C63E9-C39F-F349-E5BC-03C9C16F63A6}"/>
              </a:ext>
            </a:extLst>
          </p:cNvPr>
          <p:cNvSpPr>
            <a:spLocks noGrp="1"/>
          </p:cNvSpPr>
          <p:nvPr>
            <p:ph type="title"/>
          </p:nvPr>
        </p:nvSpPr>
        <p:spPr>
          <a:xfrm>
            <a:off x="2713218" y="1686910"/>
            <a:ext cx="8748313" cy="2222938"/>
          </a:xfrm>
        </p:spPr>
        <p:txBody>
          <a:bodyPr/>
          <a:lstStyle/>
          <a:p>
            <a:pPr algn="just"/>
            <a:r>
              <a:rPr lang="it-IT" sz="4000" b="1" dirty="0">
                <a:solidFill>
                  <a:srgbClr val="002060"/>
                </a:solidFill>
                <a:latin typeface="Century" pitchFamily="18" charset="0"/>
              </a:rPr>
              <a:t>La scienza della traduzione con ipotesi di linguistica contrastiva spagnolo/italiano</a:t>
            </a:r>
          </a:p>
        </p:txBody>
      </p:sp>
    </p:spTree>
    <p:extLst>
      <p:ext uri="{BB962C8B-B14F-4D97-AF65-F5344CB8AC3E}">
        <p14:creationId xmlns:p14="http://schemas.microsoft.com/office/powerpoint/2010/main" val="333461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Equivalenza formale o dinamica ≈</a:t>
            </a:r>
            <a:r>
              <a:rPr kumimoji="0" lang="it-IT" sz="1100" b="0"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traduzione </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sem</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á</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ntica</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o </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comunicativa</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Equivalenza formale o dinamica ≈</a:t>
            </a:r>
            <a:r>
              <a:rPr kumimoji="0" lang="it-IT" sz="1100" b="0"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traduzione </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sem</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á</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ntica</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o </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comunicativa</a:t>
            </a:r>
            <a:r>
              <a:rPr kumimoji="0" lang="it-IT" sz="1100" b="1" i="0" u="none" strike="noStrike" cap="none" normalizeH="0" baseline="0">
                <a:ln>
                  <a:noFill/>
                </a:ln>
                <a:solidFill>
                  <a:srgbClr val="000000"/>
                </a:solidFill>
                <a:effectLst/>
                <a:latin typeface="Calibri"/>
                <a:ea typeface="Calibri" pitchFamily="34" charset="0"/>
                <a:cs typeface="Times New Roman" pitchFamily="18" charset="0"/>
              </a:rPr>
              <a:t>”</a:t>
            </a:r>
            <a:r>
              <a:rPr kumimoji="0" lang="it-IT" sz="1100" b="1" i="0" u="none" strike="noStrike" cap="none" normalizeH="0" baseline="0">
                <a:ln>
                  <a:noFill/>
                </a:ln>
                <a:solidFill>
                  <a:srgbClr val="000000"/>
                </a:solidFill>
                <a:effectLst/>
                <a:latin typeface="Century Schoolbook" pitchFamily="18" charset="0"/>
                <a:ea typeface="Calibri" pitchFamily="34" charset="0"/>
                <a:cs typeface="Times New Roman" pitchFamily="18" charset="0"/>
              </a:rPr>
              <a:t> </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
        <p:nvSpPr>
          <p:cNvPr id="6" name="Rettangolo 5"/>
          <p:cNvSpPr/>
          <p:nvPr/>
        </p:nvSpPr>
        <p:spPr>
          <a:xfrm>
            <a:off x="677917" y="1608081"/>
            <a:ext cx="10830911" cy="5201424"/>
          </a:xfrm>
          <a:prstGeom prst="rect">
            <a:avLst/>
          </a:prstGeom>
        </p:spPr>
        <p:txBody>
          <a:bodyPr wrap="square">
            <a:spAutoFit/>
          </a:bodyPr>
          <a:lstStyle/>
          <a:p>
            <a:pPr algn="ctr"/>
            <a:r>
              <a:rPr lang="it-IT" sz="2800" b="1" cap="small" dirty="0">
                <a:solidFill>
                  <a:srgbClr val="0070C0"/>
                </a:solidFill>
                <a:latin typeface="Century" pitchFamily="18" charset="0"/>
              </a:rPr>
              <a:t>Equivalenza formale o dinamica ≈ traduzione “</a:t>
            </a:r>
            <a:r>
              <a:rPr lang="it-IT" sz="2800" b="1" cap="small" dirty="0" err="1">
                <a:solidFill>
                  <a:srgbClr val="0070C0"/>
                </a:solidFill>
                <a:latin typeface="Century" pitchFamily="18" charset="0"/>
              </a:rPr>
              <a:t>semántica</a:t>
            </a:r>
            <a:r>
              <a:rPr lang="it-IT" sz="2800" b="1" cap="small" dirty="0">
                <a:solidFill>
                  <a:srgbClr val="0070C0"/>
                </a:solidFill>
                <a:latin typeface="Century" pitchFamily="18" charset="0"/>
              </a:rPr>
              <a:t>” o “comunicativa”</a:t>
            </a:r>
          </a:p>
          <a:p>
            <a:pPr algn="ctr"/>
            <a:endParaRPr lang="it-IT" sz="2800" b="1" dirty="0">
              <a:solidFill>
                <a:srgbClr val="0070C0"/>
              </a:solidFill>
              <a:latin typeface="Century" pitchFamily="18" charset="0"/>
            </a:endParaRPr>
          </a:p>
          <a:p>
            <a:pPr algn="ctr"/>
            <a:endParaRPr lang="it-IT" sz="2800" b="1" dirty="0">
              <a:solidFill>
                <a:srgbClr val="0070C0"/>
              </a:solidFill>
              <a:latin typeface="Century" pitchFamily="18" charset="0"/>
            </a:endParaRPr>
          </a:p>
          <a:p>
            <a:pPr algn="ctr"/>
            <a:r>
              <a:rPr lang="it-IT" sz="2800" dirty="0">
                <a:solidFill>
                  <a:srgbClr val="0070C0"/>
                </a:solidFill>
                <a:latin typeface="Century" pitchFamily="18" charset="0"/>
              </a:rPr>
              <a:t>«</a:t>
            </a:r>
            <a:r>
              <a:rPr lang="it-IT" sz="2800" b="1" dirty="0">
                <a:solidFill>
                  <a:srgbClr val="0070C0"/>
                </a:solidFill>
                <a:latin typeface="Century" pitchFamily="18" charset="0"/>
              </a:rPr>
              <a:t>La traduzione nasce da una distanza culturale</a:t>
            </a:r>
            <a:r>
              <a:rPr lang="it-IT" sz="2800" dirty="0">
                <a:solidFill>
                  <a:srgbClr val="0070C0"/>
                </a:solidFill>
                <a:latin typeface="Century" pitchFamily="18" charset="0"/>
              </a:rPr>
              <a:t>, </a:t>
            </a:r>
            <a:r>
              <a:rPr lang="it-IT" sz="2800" b="1" dirty="0">
                <a:solidFill>
                  <a:srgbClr val="0070C0"/>
                </a:solidFill>
                <a:latin typeface="Century" pitchFamily="18" charset="0"/>
              </a:rPr>
              <a:t>per</a:t>
            </a:r>
            <a:r>
              <a:rPr lang="it-IT" sz="2800" dirty="0">
                <a:solidFill>
                  <a:srgbClr val="0070C0"/>
                </a:solidFill>
                <a:latin typeface="Century" pitchFamily="18" charset="0"/>
              </a:rPr>
              <a:t> </a:t>
            </a:r>
            <a:r>
              <a:rPr lang="it-IT" sz="2800" b="1" dirty="0">
                <a:solidFill>
                  <a:srgbClr val="0070C0"/>
                </a:solidFill>
                <a:latin typeface="Century" pitchFamily="18" charset="0"/>
              </a:rPr>
              <a:t>lieve che sia</a:t>
            </a:r>
            <a:r>
              <a:rPr lang="it-IT" sz="2800" dirty="0">
                <a:solidFill>
                  <a:srgbClr val="0070C0"/>
                </a:solidFill>
                <a:latin typeface="Century" pitchFamily="18" charset="0"/>
              </a:rPr>
              <a:t>. (…) il possedere il sentimento differenziale di due parlate presuppone infatti l’aver acquistato un sentore dell’autonomia del linguaggio, distinto da quella realtà che esso esprime o significa; all’innocenza di una concezione magica del linguaggio subentra un barlume di coscienza del suo valore formale» (</a:t>
            </a:r>
            <a:r>
              <a:rPr lang="it-IT" sz="2800" b="1" dirty="0" err="1">
                <a:solidFill>
                  <a:srgbClr val="0070C0"/>
                </a:solidFill>
                <a:latin typeface="Century" pitchFamily="18" charset="0"/>
              </a:rPr>
              <a:t>Terracini</a:t>
            </a:r>
            <a:r>
              <a:rPr lang="it-IT" sz="2800" b="1" dirty="0">
                <a:solidFill>
                  <a:srgbClr val="0070C0"/>
                </a:solidFill>
                <a:latin typeface="Century" pitchFamily="18" charset="0"/>
              </a:rPr>
              <a:t>, 1983: 15-22</a:t>
            </a:r>
            <a:r>
              <a:rPr lang="it-IT" sz="2800" dirty="0">
                <a:solidFill>
                  <a:srgbClr val="0070C0"/>
                </a:solidFill>
                <a:latin typeface="Century" pitchFamily="18" charset="0"/>
              </a:rPr>
              <a:t>). </a:t>
            </a:r>
          </a:p>
          <a:p>
            <a:pPr algn="ctr"/>
            <a:r>
              <a:rPr lang="it-IT" sz="2400" b="1" dirty="0">
                <a:solidFill>
                  <a:srgbClr val="0070C0"/>
                </a:solidFill>
                <a:latin typeface="Century"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46304" y="950977"/>
            <a:ext cx="11201146" cy="5907024"/>
          </a:xfrm>
        </p:spPr>
        <p:txBody>
          <a:bodyPr>
            <a:normAutofit fontScale="92500" lnSpcReduction="10000"/>
          </a:bodyPr>
          <a:lstStyle/>
          <a:p>
            <a:pPr algn="ctr"/>
            <a:r>
              <a:rPr lang="it-IT" b="1" dirty="0">
                <a:solidFill>
                  <a:srgbClr val="002060"/>
                </a:solidFill>
                <a:latin typeface="Century" pitchFamily="18" charset="0"/>
              </a:rPr>
              <a:t>Charles </a:t>
            </a:r>
            <a:r>
              <a:rPr lang="it-IT" b="1" dirty="0" err="1">
                <a:solidFill>
                  <a:srgbClr val="002060"/>
                </a:solidFill>
                <a:latin typeface="Century" pitchFamily="18" charset="0"/>
              </a:rPr>
              <a:t>Russel</a:t>
            </a:r>
            <a:r>
              <a:rPr lang="it-IT" b="1" dirty="0">
                <a:solidFill>
                  <a:srgbClr val="002060"/>
                </a:solidFill>
                <a:latin typeface="Century" pitchFamily="18" charset="0"/>
              </a:rPr>
              <a:t> </a:t>
            </a:r>
            <a:r>
              <a:rPr lang="it-IT" b="1" dirty="0" err="1">
                <a:solidFill>
                  <a:srgbClr val="002060"/>
                </a:solidFill>
                <a:latin typeface="Century" pitchFamily="18" charset="0"/>
              </a:rPr>
              <a:t>Taber</a:t>
            </a:r>
            <a:r>
              <a:rPr lang="it-IT" b="1" dirty="0">
                <a:solidFill>
                  <a:srgbClr val="002060"/>
                </a:solidFill>
                <a:latin typeface="Century" pitchFamily="18" charset="0"/>
              </a:rPr>
              <a:t> e Eugene </a:t>
            </a:r>
            <a:r>
              <a:rPr lang="it-IT" b="1" dirty="0" err="1">
                <a:solidFill>
                  <a:srgbClr val="002060"/>
                </a:solidFill>
                <a:latin typeface="Century" pitchFamily="18" charset="0"/>
              </a:rPr>
              <a:t>Nida</a:t>
            </a:r>
            <a:r>
              <a:rPr lang="it-IT" b="1" dirty="0">
                <a:solidFill>
                  <a:srgbClr val="002060"/>
                </a:solidFill>
                <a:latin typeface="Century" pitchFamily="18" charset="0"/>
              </a:rPr>
              <a:t> </a:t>
            </a:r>
          </a:p>
          <a:p>
            <a:pPr algn="just"/>
            <a:r>
              <a:rPr lang="it-IT" dirty="0">
                <a:solidFill>
                  <a:srgbClr val="0070C0"/>
                </a:solidFill>
                <a:latin typeface="Century" pitchFamily="18" charset="0"/>
              </a:rPr>
              <a:t>Una delle definizioni più indovinate di traduzione è quella di Eugene </a:t>
            </a:r>
            <a:r>
              <a:rPr lang="it-IT" dirty="0" err="1">
                <a:solidFill>
                  <a:srgbClr val="0070C0"/>
                </a:solidFill>
                <a:latin typeface="Century" pitchFamily="18" charset="0"/>
              </a:rPr>
              <a:t>Nida</a:t>
            </a:r>
            <a:r>
              <a:rPr lang="it-IT" dirty="0">
                <a:solidFill>
                  <a:srgbClr val="0070C0"/>
                </a:solidFill>
                <a:latin typeface="Century" pitchFamily="18" charset="0"/>
              </a:rPr>
              <a:t> (1975: 33), linguista e traduttore della Bibbia: «</a:t>
            </a:r>
            <a:r>
              <a:rPr lang="it-IT" b="1" dirty="0" err="1">
                <a:solidFill>
                  <a:srgbClr val="0070C0"/>
                </a:solidFill>
                <a:latin typeface="Century" pitchFamily="18" charset="0"/>
              </a:rPr>
              <a:t>Translating</a:t>
            </a:r>
            <a:r>
              <a:rPr lang="it-IT" b="1" dirty="0">
                <a:solidFill>
                  <a:srgbClr val="0070C0"/>
                </a:solidFill>
                <a:latin typeface="Century" pitchFamily="18" charset="0"/>
              </a:rPr>
              <a:t> </a:t>
            </a:r>
            <a:r>
              <a:rPr lang="it-IT" b="1" dirty="0" err="1">
                <a:solidFill>
                  <a:srgbClr val="0070C0"/>
                </a:solidFill>
                <a:latin typeface="Century" pitchFamily="18" charset="0"/>
              </a:rPr>
              <a:t>consists</a:t>
            </a:r>
            <a:r>
              <a:rPr lang="it-IT" b="1" dirty="0">
                <a:solidFill>
                  <a:srgbClr val="0070C0"/>
                </a:solidFill>
                <a:latin typeface="Century" pitchFamily="18" charset="0"/>
              </a:rPr>
              <a:t> in </a:t>
            </a:r>
            <a:r>
              <a:rPr lang="it-IT" b="1" dirty="0" err="1">
                <a:solidFill>
                  <a:srgbClr val="0070C0"/>
                </a:solidFill>
                <a:latin typeface="Century" pitchFamily="18" charset="0"/>
              </a:rPr>
              <a:t>producing</a:t>
            </a:r>
            <a:r>
              <a:rPr lang="it-IT" b="1" dirty="0">
                <a:solidFill>
                  <a:srgbClr val="0070C0"/>
                </a:solidFill>
                <a:latin typeface="Century" pitchFamily="18" charset="0"/>
              </a:rPr>
              <a:t> in the </a:t>
            </a:r>
            <a:r>
              <a:rPr lang="it-IT" b="1" dirty="0" err="1">
                <a:solidFill>
                  <a:srgbClr val="0070C0"/>
                </a:solidFill>
                <a:latin typeface="Century" pitchFamily="18" charset="0"/>
              </a:rPr>
              <a:t>receptor</a:t>
            </a:r>
            <a:r>
              <a:rPr lang="it-IT" b="1" dirty="0">
                <a:solidFill>
                  <a:srgbClr val="0070C0"/>
                </a:solidFill>
                <a:latin typeface="Century" pitchFamily="18" charset="0"/>
              </a:rPr>
              <a:t> </a:t>
            </a:r>
            <a:r>
              <a:rPr lang="it-IT" b="1" dirty="0" err="1">
                <a:solidFill>
                  <a:srgbClr val="0070C0"/>
                </a:solidFill>
                <a:latin typeface="Century" pitchFamily="18" charset="0"/>
              </a:rPr>
              <a:t>language</a:t>
            </a:r>
            <a:r>
              <a:rPr lang="it-IT" b="1" dirty="0">
                <a:solidFill>
                  <a:srgbClr val="0070C0"/>
                </a:solidFill>
                <a:latin typeface="Century" pitchFamily="18" charset="0"/>
              </a:rPr>
              <a:t> the </a:t>
            </a:r>
            <a:r>
              <a:rPr lang="it-IT" b="1" dirty="0" err="1">
                <a:solidFill>
                  <a:srgbClr val="0070C0"/>
                </a:solidFill>
                <a:latin typeface="Century" pitchFamily="18" charset="0"/>
              </a:rPr>
              <a:t>closest</a:t>
            </a:r>
            <a:r>
              <a:rPr lang="it-IT" b="1" dirty="0">
                <a:solidFill>
                  <a:srgbClr val="0070C0"/>
                </a:solidFill>
                <a:latin typeface="Century" pitchFamily="18" charset="0"/>
              </a:rPr>
              <a:t> </a:t>
            </a:r>
            <a:r>
              <a:rPr lang="it-IT" b="1" dirty="0" err="1">
                <a:solidFill>
                  <a:srgbClr val="0070C0"/>
                </a:solidFill>
                <a:latin typeface="Century" pitchFamily="18" charset="0"/>
              </a:rPr>
              <a:t>natural</a:t>
            </a:r>
            <a:r>
              <a:rPr lang="it-IT" b="1" dirty="0">
                <a:solidFill>
                  <a:srgbClr val="0070C0"/>
                </a:solidFill>
                <a:latin typeface="Century" pitchFamily="18" charset="0"/>
              </a:rPr>
              <a:t> equivalente </a:t>
            </a:r>
            <a:r>
              <a:rPr lang="it-IT" b="1" dirty="0" err="1">
                <a:solidFill>
                  <a:srgbClr val="0070C0"/>
                </a:solidFill>
                <a:latin typeface="Century" pitchFamily="18" charset="0"/>
              </a:rPr>
              <a:t>to</a:t>
            </a:r>
            <a:r>
              <a:rPr lang="it-IT" b="1" dirty="0">
                <a:solidFill>
                  <a:srgbClr val="0070C0"/>
                </a:solidFill>
                <a:latin typeface="Century" pitchFamily="18" charset="0"/>
              </a:rPr>
              <a:t> the </a:t>
            </a:r>
            <a:r>
              <a:rPr lang="it-IT" b="1" dirty="0" err="1">
                <a:solidFill>
                  <a:srgbClr val="0070C0"/>
                </a:solidFill>
                <a:latin typeface="Century" pitchFamily="18" charset="0"/>
              </a:rPr>
              <a:t>message</a:t>
            </a:r>
            <a:r>
              <a:rPr lang="it-IT" b="1" dirty="0">
                <a:solidFill>
                  <a:srgbClr val="0070C0"/>
                </a:solidFill>
                <a:latin typeface="Century" pitchFamily="18" charset="0"/>
              </a:rPr>
              <a:t> </a:t>
            </a:r>
            <a:r>
              <a:rPr lang="it-IT" b="1" dirty="0" err="1">
                <a:solidFill>
                  <a:srgbClr val="0070C0"/>
                </a:solidFill>
                <a:latin typeface="Century" pitchFamily="18" charset="0"/>
              </a:rPr>
              <a:t>of</a:t>
            </a:r>
            <a:r>
              <a:rPr lang="it-IT" b="1" dirty="0">
                <a:solidFill>
                  <a:srgbClr val="0070C0"/>
                </a:solidFill>
                <a:latin typeface="Century" pitchFamily="18" charset="0"/>
              </a:rPr>
              <a:t> the source </a:t>
            </a:r>
            <a:r>
              <a:rPr lang="it-IT" b="1" dirty="0" err="1">
                <a:solidFill>
                  <a:srgbClr val="0070C0"/>
                </a:solidFill>
                <a:latin typeface="Century" pitchFamily="18" charset="0"/>
              </a:rPr>
              <a:t>language</a:t>
            </a:r>
            <a:r>
              <a:rPr lang="it-IT" b="1" dirty="0">
                <a:solidFill>
                  <a:srgbClr val="0070C0"/>
                </a:solidFill>
                <a:latin typeface="Century" pitchFamily="18" charset="0"/>
              </a:rPr>
              <a:t>, first in </a:t>
            </a:r>
            <a:r>
              <a:rPr lang="it-IT" b="1" dirty="0" err="1">
                <a:solidFill>
                  <a:srgbClr val="0070C0"/>
                </a:solidFill>
                <a:latin typeface="Century" pitchFamily="18" charset="0"/>
              </a:rPr>
              <a:t>meaning</a:t>
            </a:r>
            <a:r>
              <a:rPr lang="it-IT" b="1" dirty="0">
                <a:solidFill>
                  <a:srgbClr val="0070C0"/>
                </a:solidFill>
                <a:latin typeface="Century" pitchFamily="18" charset="0"/>
              </a:rPr>
              <a:t> and </a:t>
            </a:r>
            <a:r>
              <a:rPr lang="it-IT" b="1" dirty="0" err="1">
                <a:solidFill>
                  <a:srgbClr val="0070C0"/>
                </a:solidFill>
                <a:latin typeface="Century" pitchFamily="18" charset="0"/>
              </a:rPr>
              <a:t>secondly</a:t>
            </a:r>
            <a:r>
              <a:rPr lang="it-IT" b="1" dirty="0">
                <a:solidFill>
                  <a:srgbClr val="0070C0"/>
                </a:solidFill>
                <a:latin typeface="Century" pitchFamily="18" charset="0"/>
              </a:rPr>
              <a:t> in style»</a:t>
            </a:r>
            <a:r>
              <a:rPr lang="it-IT" dirty="0">
                <a:solidFill>
                  <a:srgbClr val="0070C0"/>
                </a:solidFill>
                <a:latin typeface="Century" pitchFamily="18" charset="0"/>
              </a:rPr>
              <a:t> (</a:t>
            </a:r>
            <a:r>
              <a:rPr lang="it-IT" sz="2200" dirty="0">
                <a:solidFill>
                  <a:srgbClr val="0070C0"/>
                </a:solidFill>
                <a:latin typeface="Century" pitchFamily="18" charset="0"/>
              </a:rPr>
              <a:t>La traduzione consiste nel </a:t>
            </a:r>
            <a:r>
              <a:rPr lang="it-IT" sz="2000" b="1" dirty="0">
                <a:solidFill>
                  <a:srgbClr val="C00000"/>
                </a:solidFill>
                <a:latin typeface="Century" pitchFamily="18" charset="0"/>
              </a:rPr>
              <a:t>produrre nella lingua ricevente l'equivalente naturale più vicino al messaggio della lingua di partenza</a:t>
            </a:r>
            <a:r>
              <a:rPr lang="it-IT" sz="2200" dirty="0">
                <a:solidFill>
                  <a:srgbClr val="C00000"/>
                </a:solidFill>
                <a:latin typeface="Century" pitchFamily="18" charset="0"/>
              </a:rPr>
              <a:t>, in primo luogo nel significato e in secondo luogo nello stile).</a:t>
            </a:r>
          </a:p>
          <a:p>
            <a:pPr algn="just"/>
            <a:r>
              <a:rPr lang="it-IT" dirty="0">
                <a:solidFill>
                  <a:srgbClr val="0070C0"/>
                </a:solidFill>
                <a:latin typeface="Century" pitchFamily="18" charset="0"/>
              </a:rPr>
              <a:t>Charles </a:t>
            </a:r>
            <a:r>
              <a:rPr lang="it-IT" dirty="0" err="1">
                <a:solidFill>
                  <a:srgbClr val="0070C0"/>
                </a:solidFill>
                <a:latin typeface="Century" pitchFamily="18" charset="0"/>
              </a:rPr>
              <a:t>Russel</a:t>
            </a:r>
            <a:r>
              <a:rPr lang="it-IT" dirty="0">
                <a:solidFill>
                  <a:srgbClr val="0070C0"/>
                </a:solidFill>
                <a:latin typeface="Century" pitchFamily="18" charset="0"/>
              </a:rPr>
              <a:t> </a:t>
            </a:r>
            <a:r>
              <a:rPr lang="it-IT" dirty="0" err="1">
                <a:solidFill>
                  <a:srgbClr val="0070C0"/>
                </a:solidFill>
                <a:latin typeface="Century" pitchFamily="18" charset="0"/>
              </a:rPr>
              <a:t>Taber</a:t>
            </a:r>
            <a:r>
              <a:rPr lang="it-IT" dirty="0">
                <a:solidFill>
                  <a:srgbClr val="0070C0"/>
                </a:solidFill>
                <a:latin typeface="Century" pitchFamily="18" charset="0"/>
              </a:rPr>
              <a:t> e Eugene </a:t>
            </a:r>
            <a:r>
              <a:rPr lang="it-IT" dirty="0" err="1">
                <a:solidFill>
                  <a:srgbClr val="0070C0"/>
                </a:solidFill>
                <a:latin typeface="Century" pitchFamily="18" charset="0"/>
              </a:rPr>
              <a:t>Nida</a:t>
            </a:r>
            <a:r>
              <a:rPr lang="it-IT" dirty="0">
                <a:solidFill>
                  <a:srgbClr val="0070C0"/>
                </a:solidFill>
                <a:latin typeface="Century" pitchFamily="18" charset="0"/>
              </a:rPr>
              <a:t> in </a:t>
            </a:r>
            <a:r>
              <a:rPr lang="it-IT" i="1" dirty="0" err="1">
                <a:solidFill>
                  <a:srgbClr val="0070C0"/>
                </a:solidFill>
                <a:latin typeface="Century" pitchFamily="18" charset="0"/>
              </a:rPr>
              <a:t>Theory</a:t>
            </a:r>
            <a:r>
              <a:rPr lang="it-IT" i="1" dirty="0">
                <a:solidFill>
                  <a:srgbClr val="0070C0"/>
                </a:solidFill>
                <a:latin typeface="Century" pitchFamily="18" charset="0"/>
              </a:rPr>
              <a:t> and </a:t>
            </a:r>
            <a:r>
              <a:rPr lang="it-IT" i="1" dirty="0" err="1">
                <a:solidFill>
                  <a:srgbClr val="0070C0"/>
                </a:solidFill>
                <a:latin typeface="Century" pitchFamily="18" charset="0"/>
              </a:rPr>
              <a:t>Practice</a:t>
            </a:r>
            <a:r>
              <a:rPr lang="it-IT" i="1" dirty="0">
                <a:solidFill>
                  <a:srgbClr val="0070C0"/>
                </a:solidFill>
                <a:latin typeface="Century" pitchFamily="18" charset="0"/>
              </a:rPr>
              <a:t> </a:t>
            </a:r>
            <a:r>
              <a:rPr lang="it-IT" i="1" dirty="0" err="1">
                <a:solidFill>
                  <a:srgbClr val="0070C0"/>
                </a:solidFill>
                <a:latin typeface="Century" pitchFamily="18" charset="0"/>
              </a:rPr>
              <a:t>of</a:t>
            </a:r>
            <a:r>
              <a:rPr lang="it-IT" i="1" dirty="0">
                <a:solidFill>
                  <a:srgbClr val="0070C0"/>
                </a:solidFill>
                <a:latin typeface="Century" pitchFamily="18" charset="0"/>
              </a:rPr>
              <a:t> </a:t>
            </a:r>
            <a:r>
              <a:rPr lang="it-IT" i="1" dirty="0" err="1">
                <a:solidFill>
                  <a:srgbClr val="0070C0"/>
                </a:solidFill>
                <a:latin typeface="Century" pitchFamily="18" charset="0"/>
              </a:rPr>
              <a:t>Translation</a:t>
            </a:r>
            <a:r>
              <a:rPr lang="it-IT" dirty="0">
                <a:solidFill>
                  <a:srgbClr val="0070C0"/>
                </a:solidFill>
                <a:latin typeface="Century" pitchFamily="18" charset="0"/>
              </a:rPr>
              <a:t> (1969), distinguono </a:t>
            </a:r>
            <a:r>
              <a:rPr lang="it-IT" b="1" dirty="0">
                <a:solidFill>
                  <a:srgbClr val="C00000"/>
                </a:solidFill>
                <a:latin typeface="Century" pitchFamily="18" charset="0"/>
              </a:rPr>
              <a:t>due tipi di equivalenza</a:t>
            </a:r>
            <a:r>
              <a:rPr lang="it-IT" dirty="0">
                <a:solidFill>
                  <a:srgbClr val="C00000"/>
                </a:solidFill>
                <a:latin typeface="Century" pitchFamily="18" charset="0"/>
              </a:rPr>
              <a:t>, quella “</a:t>
            </a:r>
            <a:r>
              <a:rPr lang="it-IT" b="1" dirty="0">
                <a:solidFill>
                  <a:srgbClr val="C00000"/>
                </a:solidFill>
                <a:latin typeface="Century" pitchFamily="18" charset="0"/>
              </a:rPr>
              <a:t>formale</a:t>
            </a:r>
            <a:r>
              <a:rPr lang="it-IT" dirty="0">
                <a:solidFill>
                  <a:srgbClr val="C00000"/>
                </a:solidFill>
                <a:latin typeface="Century" pitchFamily="18" charset="0"/>
              </a:rPr>
              <a:t>” e quella “</a:t>
            </a:r>
            <a:r>
              <a:rPr lang="it-IT" b="1" dirty="0">
                <a:solidFill>
                  <a:srgbClr val="C00000"/>
                </a:solidFill>
                <a:latin typeface="Century" pitchFamily="18" charset="0"/>
              </a:rPr>
              <a:t>dinamica</a:t>
            </a:r>
            <a:r>
              <a:rPr lang="it-IT" dirty="0">
                <a:solidFill>
                  <a:srgbClr val="C00000"/>
                </a:solidFill>
                <a:latin typeface="Century" pitchFamily="18" charset="0"/>
              </a:rPr>
              <a:t>”;</a:t>
            </a:r>
          </a:p>
          <a:p>
            <a:pPr algn="just"/>
            <a:r>
              <a:rPr lang="it-IT" dirty="0">
                <a:solidFill>
                  <a:srgbClr val="C00000"/>
                </a:solidFill>
                <a:latin typeface="Century" pitchFamily="18" charset="0"/>
              </a:rPr>
              <a:t>-</a:t>
            </a:r>
            <a:r>
              <a:rPr lang="it-IT" dirty="0">
                <a:solidFill>
                  <a:srgbClr val="002060"/>
                </a:solidFill>
                <a:latin typeface="Century" pitchFamily="18" charset="0"/>
              </a:rPr>
              <a:t>la prima rappresenta il punto di vista “tradizionale” e riproduce la forma</a:t>
            </a:r>
            <a:r>
              <a:rPr lang="it-IT" dirty="0">
                <a:solidFill>
                  <a:srgbClr val="0070C0"/>
                </a:solidFill>
                <a:latin typeface="Century" pitchFamily="18" charset="0"/>
              </a:rPr>
              <a:t>, </a:t>
            </a:r>
            <a:r>
              <a:rPr lang="it-IT" dirty="0">
                <a:solidFill>
                  <a:srgbClr val="002060"/>
                </a:solidFill>
                <a:latin typeface="Century" pitchFamily="18" charset="0"/>
              </a:rPr>
              <a:t>i dettagli stilistici del testo da tradurre </a:t>
            </a:r>
            <a:r>
              <a:rPr lang="it-IT" dirty="0">
                <a:solidFill>
                  <a:srgbClr val="0070C0"/>
                </a:solidFill>
                <a:latin typeface="Century" pitchFamily="18" charset="0"/>
              </a:rPr>
              <a:t>(ritmo, rima, giochi di parole, ecc.);</a:t>
            </a:r>
          </a:p>
          <a:p>
            <a:pPr algn="just"/>
            <a:r>
              <a:rPr lang="it-IT" dirty="0" err="1">
                <a:solidFill>
                  <a:srgbClr val="0070C0"/>
                </a:solidFill>
                <a:latin typeface="Century" pitchFamily="18" charset="0"/>
              </a:rPr>
              <a:t>-</a:t>
            </a:r>
            <a:r>
              <a:rPr lang="it-IT" dirty="0" err="1">
                <a:solidFill>
                  <a:srgbClr val="002060"/>
                </a:solidFill>
                <a:latin typeface="Century" pitchFamily="18" charset="0"/>
              </a:rPr>
              <a:t>l</a:t>
            </a:r>
            <a:r>
              <a:rPr lang="it-IT" dirty="0">
                <a:solidFill>
                  <a:srgbClr val="002060"/>
                </a:solidFill>
                <a:latin typeface="Century" pitchFamily="18" charset="0"/>
              </a:rPr>
              <a:t>’altra, invece, pone l’accento sulla comunicazione, sul destinatario della traduzione, che deve reagire come i lettori o ascoltatori del testo originale </a:t>
            </a:r>
            <a:r>
              <a:rPr lang="it-IT" dirty="0">
                <a:solidFill>
                  <a:srgbClr val="0070C0"/>
                </a:solidFill>
                <a:latin typeface="Century" pitchFamily="18" charset="0"/>
              </a:rPr>
              <a:t>(</a:t>
            </a:r>
            <a:r>
              <a:rPr lang="it-IT" b="1" i="1" dirty="0" err="1">
                <a:solidFill>
                  <a:srgbClr val="C00000"/>
                </a:solidFill>
                <a:latin typeface="Century" pitchFamily="18" charset="0"/>
              </a:rPr>
              <a:t>Dynamic</a:t>
            </a:r>
            <a:r>
              <a:rPr lang="it-IT" b="1" i="1" dirty="0">
                <a:solidFill>
                  <a:srgbClr val="C00000"/>
                </a:solidFill>
                <a:latin typeface="Century" pitchFamily="18" charset="0"/>
              </a:rPr>
              <a:t> </a:t>
            </a:r>
            <a:r>
              <a:rPr lang="it-IT" b="1" i="1" dirty="0" err="1">
                <a:solidFill>
                  <a:srgbClr val="C00000"/>
                </a:solidFill>
                <a:latin typeface="Century" pitchFamily="18" charset="0"/>
              </a:rPr>
              <a:t>equivalence</a:t>
            </a:r>
            <a:r>
              <a:rPr lang="it-IT" dirty="0">
                <a:solidFill>
                  <a:srgbClr val="0070C0"/>
                </a:solidFill>
                <a:latin typeface="Century" pitchFamily="18" charset="0"/>
              </a:rPr>
              <a:t>).</a:t>
            </a:r>
          </a:p>
          <a:p>
            <a:pPr algn="just"/>
            <a:r>
              <a:rPr lang="it-IT" dirty="0">
                <a:solidFill>
                  <a:srgbClr val="0070C0"/>
                </a:solidFill>
                <a:latin typeface="Century" pitchFamily="18" charset="0"/>
              </a:rPr>
              <a:t> La traduzione è in tal senso un processo linguistico mediante il quale il messaggio della lingua di partenza viene riprodotto nella lingua di arrivo e, dato che ci si deve rassegnare a perdere sempre qualcosa nel passaggio da un testo all’altro — è il fenomeno dell’“entropia”—, </a:t>
            </a:r>
            <a:r>
              <a:rPr lang="it-IT" b="1" dirty="0">
                <a:solidFill>
                  <a:srgbClr val="0070C0"/>
                </a:solidFill>
                <a:latin typeface="Century" pitchFamily="18" charset="0"/>
              </a:rPr>
              <a:t>è preferibile trasmettere l’essenza del significato cambiando la forma, piuttosto che riprodurre la forma perdendo il significato</a:t>
            </a:r>
            <a:r>
              <a:rPr lang="it-IT" dirty="0">
                <a:solidFill>
                  <a:srgbClr val="0070C0"/>
                </a:solidFill>
                <a:latin typeface="Century" pitchFamily="18" charset="0"/>
              </a:rPr>
              <a:t>.</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1850" y="1537855"/>
            <a:ext cx="10515600" cy="5070763"/>
          </a:xfrm>
        </p:spPr>
        <p:txBody>
          <a:bodyPr>
            <a:noAutofit/>
          </a:bodyPr>
          <a:lstStyle/>
          <a:p>
            <a:pPr algn="just"/>
            <a:r>
              <a:rPr lang="it-IT" sz="2800" dirty="0">
                <a:solidFill>
                  <a:srgbClr val="0070C0"/>
                </a:solidFill>
                <a:latin typeface="Century" pitchFamily="18" charset="0"/>
              </a:rPr>
              <a:t>Il contributo di </a:t>
            </a:r>
            <a:r>
              <a:rPr lang="it-IT" sz="2800" dirty="0" err="1">
                <a:solidFill>
                  <a:srgbClr val="0070C0"/>
                </a:solidFill>
                <a:latin typeface="Century" pitchFamily="18" charset="0"/>
              </a:rPr>
              <a:t>Newmark</a:t>
            </a:r>
            <a:r>
              <a:rPr lang="it-IT" sz="2800" dirty="0">
                <a:solidFill>
                  <a:srgbClr val="0070C0"/>
                </a:solidFill>
                <a:latin typeface="Century" pitchFamily="18" charset="0"/>
              </a:rPr>
              <a:t> è importante per una corretta interpretazione dell’“equivalenza dinamica” di </a:t>
            </a:r>
            <a:r>
              <a:rPr lang="it-IT" sz="2800" dirty="0" err="1">
                <a:solidFill>
                  <a:srgbClr val="0070C0"/>
                </a:solidFill>
                <a:latin typeface="Century" pitchFamily="18" charset="0"/>
              </a:rPr>
              <a:t>Nida</a:t>
            </a:r>
            <a:r>
              <a:rPr lang="it-IT" sz="2800" dirty="0">
                <a:solidFill>
                  <a:srgbClr val="0070C0"/>
                </a:solidFill>
                <a:latin typeface="Century" pitchFamily="18" charset="0"/>
              </a:rPr>
              <a:t>: </a:t>
            </a:r>
            <a:r>
              <a:rPr lang="it-IT" sz="2800" b="1" dirty="0">
                <a:solidFill>
                  <a:srgbClr val="0070C0"/>
                </a:solidFill>
                <a:latin typeface="Century" pitchFamily="18" charset="0"/>
              </a:rPr>
              <a:t>la distinzione fra </a:t>
            </a:r>
            <a:r>
              <a:rPr lang="it-IT" sz="2800" b="1" dirty="0">
                <a:solidFill>
                  <a:srgbClr val="C00000"/>
                </a:solidFill>
                <a:latin typeface="Century" pitchFamily="18" charset="0"/>
              </a:rPr>
              <a:t>“traduzione semantica” e “traduzione comunicativa”</a:t>
            </a:r>
            <a:r>
              <a:rPr lang="it-IT" sz="2800" b="1" dirty="0">
                <a:solidFill>
                  <a:srgbClr val="0070C0"/>
                </a:solidFill>
                <a:latin typeface="Century" pitchFamily="18" charset="0"/>
              </a:rPr>
              <a:t>:</a:t>
            </a:r>
          </a:p>
          <a:p>
            <a:pPr algn="just">
              <a:buFont typeface="Arial" pitchFamily="34" charset="0"/>
              <a:buChar char="•"/>
            </a:pPr>
            <a:r>
              <a:rPr lang="it-IT" sz="2800" b="1" dirty="0">
                <a:solidFill>
                  <a:srgbClr val="0070C0"/>
                </a:solidFill>
                <a:latin typeface="Century" pitchFamily="18" charset="0"/>
              </a:rPr>
              <a:t>la traduzione semantica</a:t>
            </a:r>
            <a:r>
              <a:rPr lang="it-IT" sz="2800" dirty="0">
                <a:solidFill>
                  <a:srgbClr val="0070C0"/>
                </a:solidFill>
                <a:latin typeface="Century" pitchFamily="18" charset="0"/>
              </a:rPr>
              <a:t> cerca di essere </a:t>
            </a:r>
            <a:r>
              <a:rPr lang="it-IT" sz="2800" b="1" dirty="0">
                <a:solidFill>
                  <a:srgbClr val="0070C0"/>
                </a:solidFill>
                <a:latin typeface="Century" pitchFamily="18" charset="0"/>
              </a:rPr>
              <a:t>fedele alle strutture semantiche e sintattiche del testo di partenza;</a:t>
            </a:r>
          </a:p>
          <a:p>
            <a:pPr algn="just">
              <a:buFont typeface="Arial" pitchFamily="34" charset="0"/>
              <a:buChar char="•"/>
            </a:pPr>
            <a:r>
              <a:rPr lang="it-IT" sz="2800" b="1" dirty="0">
                <a:solidFill>
                  <a:srgbClr val="0070C0"/>
                </a:solidFill>
                <a:latin typeface="Century" pitchFamily="18" charset="0"/>
              </a:rPr>
              <a:t> mentre la traduzione comunicativa si occupa della comprensione dei destinatari</a:t>
            </a:r>
            <a:r>
              <a:rPr lang="it-IT" sz="2800" dirty="0">
                <a:solidFill>
                  <a:srgbClr val="0070C0"/>
                </a:solidFill>
                <a:latin typeface="Century" pitchFamily="18" charset="0"/>
              </a:rPr>
              <a:t>. </a:t>
            </a:r>
          </a:p>
          <a:p>
            <a:pPr algn="just"/>
            <a:r>
              <a:rPr lang="it-IT" sz="2000" b="1" dirty="0">
                <a:solidFill>
                  <a:srgbClr val="0070C0"/>
                </a:solidFill>
                <a:latin typeface="Century" pitchFamily="18" charset="0"/>
              </a:rPr>
              <a:t>La prima pone l’accento sull’autore</a:t>
            </a:r>
            <a:r>
              <a:rPr lang="it-IT" sz="2000" dirty="0">
                <a:solidFill>
                  <a:srgbClr val="0070C0"/>
                </a:solidFill>
                <a:latin typeface="Century" pitchFamily="18" charset="0"/>
              </a:rPr>
              <a:t>, sulla forma e sulla lingua di partenza; tende ad essere più complessa, più precisa dell’originale e più attenta alla contestualizzazione che all’intenzione dell’autore (è una </a:t>
            </a:r>
            <a:r>
              <a:rPr lang="it-IT" sz="2000" dirty="0" err="1">
                <a:solidFill>
                  <a:srgbClr val="0070C0"/>
                </a:solidFill>
                <a:latin typeface="Century" pitchFamily="18" charset="0"/>
              </a:rPr>
              <a:t>sovratraduzione</a:t>
            </a:r>
            <a:r>
              <a:rPr lang="it-IT" sz="2000" dirty="0">
                <a:solidFill>
                  <a:srgbClr val="0070C0"/>
                </a:solidFill>
                <a:latin typeface="Century" pitchFamily="18" charset="0"/>
              </a:rPr>
              <a:t>). </a:t>
            </a:r>
            <a:r>
              <a:rPr lang="it-IT" sz="2000" b="1" dirty="0">
                <a:solidFill>
                  <a:srgbClr val="0070C0"/>
                </a:solidFill>
                <a:latin typeface="Century" pitchFamily="18" charset="0"/>
              </a:rPr>
              <a:t>La seconda pone l’accento sul lettore</a:t>
            </a:r>
            <a:r>
              <a:rPr lang="it-IT" sz="2000" dirty="0">
                <a:solidFill>
                  <a:srgbClr val="0070C0"/>
                </a:solidFill>
                <a:latin typeface="Century" pitchFamily="18" charset="0"/>
              </a:rPr>
              <a:t>, è più fluida, più semplice e tende a </a:t>
            </a:r>
            <a:r>
              <a:rPr lang="it-IT" sz="2000" dirty="0" err="1">
                <a:solidFill>
                  <a:srgbClr val="0070C0"/>
                </a:solidFill>
                <a:latin typeface="Century" pitchFamily="18" charset="0"/>
              </a:rPr>
              <a:t>ipotradurre</a:t>
            </a:r>
            <a:r>
              <a:rPr lang="it-IT" sz="2000" dirty="0">
                <a:solidFill>
                  <a:srgbClr val="0070C0"/>
                </a:solidFill>
                <a:latin typeface="Century" pitchFamily="18" charset="0"/>
              </a:rPr>
              <a:t> usando termini generici.</a:t>
            </a:r>
          </a:p>
        </p:txBody>
      </p:sp>
      <p:sp>
        <p:nvSpPr>
          <p:cNvPr id="4" name="Rettangolo 3"/>
          <p:cNvSpPr/>
          <p:nvPr/>
        </p:nvSpPr>
        <p:spPr>
          <a:xfrm>
            <a:off x="3058510" y="1080656"/>
            <a:ext cx="5044966" cy="461665"/>
          </a:xfrm>
          <a:prstGeom prst="rect">
            <a:avLst/>
          </a:prstGeom>
        </p:spPr>
        <p:txBody>
          <a:bodyPr wrap="square">
            <a:spAutoFit/>
          </a:bodyPr>
          <a:lstStyle/>
          <a:p>
            <a:pPr algn="ctr"/>
            <a:r>
              <a:rPr lang="it-IT" sz="2400" b="1" dirty="0">
                <a:solidFill>
                  <a:srgbClr val="0070C0"/>
                </a:solidFill>
                <a:latin typeface="Century" pitchFamily="18" charset="0"/>
              </a:rPr>
              <a:t>Peter </a:t>
            </a:r>
            <a:r>
              <a:rPr lang="it-IT" sz="2400" b="1" dirty="0" err="1">
                <a:solidFill>
                  <a:srgbClr val="0070C0"/>
                </a:solidFill>
                <a:latin typeface="Century" pitchFamily="18" charset="0"/>
              </a:rPr>
              <a:t>Newmark</a:t>
            </a:r>
            <a:r>
              <a:rPr lang="it-IT" sz="2400" b="1" dirty="0">
                <a:solidFill>
                  <a:srgbClr val="0070C0"/>
                </a:solidFill>
                <a:latin typeface="Century" pitchFamily="18" charset="0"/>
              </a:rPr>
              <a:t> (1981)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04800" y="1072896"/>
            <a:ext cx="11042650" cy="5785103"/>
          </a:xfrm>
        </p:spPr>
        <p:txBody>
          <a:bodyPr>
            <a:noAutofit/>
          </a:bodyPr>
          <a:lstStyle/>
          <a:p>
            <a:pPr algn="just"/>
            <a:r>
              <a:rPr lang="it-IT" sz="2800" b="1" dirty="0">
                <a:solidFill>
                  <a:srgbClr val="C00000"/>
                </a:solidFill>
                <a:latin typeface="Century" pitchFamily="18" charset="0"/>
              </a:rPr>
              <a:t>-La </a:t>
            </a:r>
            <a:r>
              <a:rPr lang="it-IT" sz="2700" b="1" dirty="0">
                <a:solidFill>
                  <a:srgbClr val="C00000"/>
                </a:solidFill>
                <a:latin typeface="Century" pitchFamily="18" charset="0"/>
              </a:rPr>
              <a:t>traduzione comunicativa </a:t>
            </a:r>
            <a:r>
              <a:rPr lang="it-IT" sz="2700" dirty="0">
                <a:solidFill>
                  <a:srgbClr val="C00000"/>
                </a:solidFill>
                <a:latin typeface="Century" pitchFamily="18" charset="0"/>
              </a:rPr>
              <a:t>è di solito ordinaria, chiara, informativa e convenzionale. È preferibile </a:t>
            </a:r>
            <a:r>
              <a:rPr lang="it-IT" sz="2700" b="1" dirty="0">
                <a:solidFill>
                  <a:srgbClr val="C00000"/>
                </a:solidFill>
                <a:latin typeface="Century" pitchFamily="18" charset="0"/>
              </a:rPr>
              <a:t>applicarla ai testi che hanno una “funzione informativa”</a:t>
            </a:r>
            <a:r>
              <a:rPr lang="it-IT" sz="2700" b="1" dirty="0">
                <a:solidFill>
                  <a:srgbClr val="0070C0"/>
                </a:solidFill>
                <a:latin typeface="Century" pitchFamily="18" charset="0"/>
              </a:rPr>
              <a:t>. </a:t>
            </a:r>
          </a:p>
          <a:p>
            <a:pPr algn="just"/>
            <a:r>
              <a:rPr lang="it-IT" sz="2700" b="1" dirty="0">
                <a:solidFill>
                  <a:srgbClr val="C00000"/>
                </a:solidFill>
                <a:latin typeface="Century" pitchFamily="18" charset="0"/>
              </a:rPr>
              <a:t>-La traduzione semantica di </a:t>
            </a:r>
            <a:r>
              <a:rPr lang="it-IT" sz="2700" b="1" dirty="0" err="1">
                <a:solidFill>
                  <a:srgbClr val="C00000"/>
                </a:solidFill>
                <a:latin typeface="Century" pitchFamily="18" charset="0"/>
              </a:rPr>
              <a:t>Newmark</a:t>
            </a:r>
            <a:r>
              <a:rPr lang="it-IT" sz="2700" b="1" dirty="0">
                <a:solidFill>
                  <a:srgbClr val="C00000"/>
                </a:solidFill>
                <a:latin typeface="Century" pitchFamily="18" charset="0"/>
              </a:rPr>
              <a:t>, invece, è un compromesso tra la traduzione libera e quella letterale</a:t>
            </a:r>
            <a:r>
              <a:rPr lang="it-IT" sz="2700" b="1" dirty="0">
                <a:solidFill>
                  <a:srgbClr val="0070C0"/>
                </a:solidFill>
                <a:latin typeface="Century" pitchFamily="18" charset="0"/>
              </a:rPr>
              <a:t>. </a:t>
            </a:r>
            <a:r>
              <a:rPr lang="it-IT" sz="2700" dirty="0">
                <a:solidFill>
                  <a:srgbClr val="0070C0"/>
                </a:solidFill>
                <a:latin typeface="Century" pitchFamily="18" charset="0"/>
              </a:rPr>
              <a:t>Si dovrebbe applicare a </a:t>
            </a:r>
            <a:r>
              <a:rPr lang="it-IT" sz="2700" b="1" dirty="0">
                <a:solidFill>
                  <a:srgbClr val="0070C0"/>
                </a:solidFill>
                <a:latin typeface="Century" pitchFamily="18" charset="0"/>
              </a:rPr>
              <a:t>testi espressivi </a:t>
            </a:r>
            <a:r>
              <a:rPr lang="it-IT" sz="2700" dirty="0">
                <a:solidFill>
                  <a:srgbClr val="0070C0"/>
                </a:solidFill>
                <a:latin typeface="Century" pitchFamily="18" charset="0"/>
              </a:rPr>
              <a:t>e si differenzia dalla traduzione fedele </a:t>
            </a:r>
            <a:r>
              <a:rPr lang="it-IT" sz="2700" i="1" dirty="0">
                <a:solidFill>
                  <a:srgbClr val="0070C0"/>
                </a:solidFill>
                <a:latin typeface="Century" pitchFamily="18" charset="0"/>
              </a:rPr>
              <a:t>tout court</a:t>
            </a:r>
            <a:r>
              <a:rPr lang="it-IT" sz="2700" dirty="0">
                <a:solidFill>
                  <a:srgbClr val="0070C0"/>
                </a:solidFill>
                <a:latin typeface="Century" pitchFamily="18" charset="0"/>
              </a:rPr>
              <a:t> perché tiene conto dei valori estetici dell’originale. </a:t>
            </a:r>
          </a:p>
          <a:p>
            <a:pPr algn="just"/>
            <a:r>
              <a:rPr lang="it-IT" sz="2500" dirty="0">
                <a:solidFill>
                  <a:srgbClr val="0070C0"/>
                </a:solidFill>
                <a:latin typeface="Century" pitchFamily="18" charset="0"/>
              </a:rPr>
              <a:t>Il teorico della traduzione deve, in sintesi, essere in grado di selezionare un metodo generale di traduzione adeguato a ogni caso:</a:t>
            </a:r>
          </a:p>
          <a:p>
            <a:pPr algn="just"/>
            <a:r>
              <a:rPr lang="it-IT" sz="2300" b="1" dirty="0">
                <a:solidFill>
                  <a:srgbClr val="0070C0"/>
                </a:solidFill>
                <a:latin typeface="Century" pitchFamily="18" charset="0"/>
              </a:rPr>
              <a:t>-Se in un testo predomina la funzione informativa e il linguaggio è codificato, deve essere tradotto con un linguaggio codificato equivalente </a:t>
            </a:r>
            <a:r>
              <a:rPr lang="it-IT" sz="2300" dirty="0">
                <a:solidFill>
                  <a:srgbClr val="0070C0"/>
                </a:solidFill>
                <a:latin typeface="Century" pitchFamily="18" charset="0"/>
              </a:rPr>
              <a:t>(termini tecnici, termini burocratici, formule, ecc.) — questa è la </a:t>
            </a:r>
            <a:r>
              <a:rPr lang="it-IT" sz="2300" b="1" dirty="0">
                <a:solidFill>
                  <a:srgbClr val="C00000"/>
                </a:solidFill>
                <a:latin typeface="Century" pitchFamily="18" charset="0"/>
              </a:rPr>
              <a:t>scienza della traduzione </a:t>
            </a:r>
            <a:r>
              <a:rPr lang="it-IT" sz="2300" dirty="0">
                <a:solidFill>
                  <a:srgbClr val="0070C0"/>
                </a:solidFill>
                <a:latin typeface="Century" pitchFamily="18" charset="0"/>
              </a:rPr>
              <a:t>—. </a:t>
            </a:r>
          </a:p>
          <a:p>
            <a:pPr algn="just"/>
            <a:r>
              <a:rPr lang="it-IT" sz="2300" b="1" dirty="0">
                <a:solidFill>
                  <a:srgbClr val="0070C0"/>
                </a:solidFill>
                <a:latin typeface="Century" pitchFamily="18" charset="0"/>
              </a:rPr>
              <a:t>-Per il linguaggio non codificato, usato in modo creativo, sorgono altri problemi ed è raro che esista un solo equivalente valido — questa è  l’</a:t>
            </a:r>
            <a:r>
              <a:rPr lang="it-IT" sz="2300" b="1" dirty="0">
                <a:solidFill>
                  <a:srgbClr val="C00000"/>
                </a:solidFill>
                <a:latin typeface="Century" pitchFamily="18" charset="0"/>
              </a:rPr>
              <a:t>arte o l’abilità della traduzione</a:t>
            </a:r>
            <a:r>
              <a:rPr lang="it-IT" sz="2300" b="1" dirty="0">
                <a:solidFill>
                  <a:srgbClr val="0070C0"/>
                </a:solidFill>
                <a:latin typeface="Century" pitchFamily="18" charset="0"/>
              </a:rPr>
              <a:t>—.</a:t>
            </a:r>
            <a:r>
              <a:rPr lang="it-IT" sz="2300" dirty="0">
                <a:solidFill>
                  <a:srgbClr val="0070C0"/>
                </a:solidFill>
                <a:latin typeface="Century"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1850" y="1434663"/>
            <a:ext cx="10515600" cy="5423338"/>
          </a:xfrm>
        </p:spPr>
        <p:txBody>
          <a:bodyPr>
            <a:normAutofit fontScale="25000" lnSpcReduction="20000"/>
          </a:bodyPr>
          <a:lstStyle/>
          <a:p>
            <a:pPr algn="just">
              <a:lnSpc>
                <a:spcPct val="120000"/>
              </a:lnSpc>
            </a:pPr>
            <a:r>
              <a:rPr lang="it-IT" sz="9600" dirty="0">
                <a:solidFill>
                  <a:srgbClr val="C00000"/>
                </a:solidFill>
                <a:latin typeface="Century" pitchFamily="18" charset="0"/>
              </a:rPr>
              <a:t>Ma qual è la traduzione ideale tra lingue con strutture simili e qual è la prova del suo successo? </a:t>
            </a:r>
            <a:r>
              <a:rPr lang="it-IT" sz="9600" dirty="0">
                <a:solidFill>
                  <a:srgbClr val="0070C0"/>
                </a:solidFill>
                <a:latin typeface="Century" pitchFamily="18" charset="0"/>
              </a:rPr>
              <a:t>Bruno </a:t>
            </a:r>
            <a:r>
              <a:rPr lang="it-IT" sz="9600" dirty="0" err="1">
                <a:solidFill>
                  <a:srgbClr val="0070C0"/>
                </a:solidFill>
                <a:latin typeface="Century" pitchFamily="18" charset="0"/>
              </a:rPr>
              <a:t>Terracini</a:t>
            </a:r>
            <a:r>
              <a:rPr lang="it-IT" sz="9600" dirty="0">
                <a:solidFill>
                  <a:srgbClr val="0070C0"/>
                </a:solidFill>
                <a:latin typeface="Century" pitchFamily="18" charset="0"/>
              </a:rPr>
              <a:t> (1983: 66), nel suo saggio sulla traduzione, ha dato una risposta ragionevole: «</a:t>
            </a:r>
            <a:r>
              <a:rPr lang="it-IT" sz="9600" b="1" dirty="0">
                <a:solidFill>
                  <a:srgbClr val="0070C0"/>
                </a:solidFill>
                <a:latin typeface="Century" pitchFamily="18" charset="0"/>
              </a:rPr>
              <a:t>L’interpretazione stilistica dell’originale</a:t>
            </a:r>
            <a:r>
              <a:rPr lang="it-IT" sz="9600" dirty="0">
                <a:solidFill>
                  <a:srgbClr val="0070C0"/>
                </a:solidFill>
                <a:latin typeface="Century" pitchFamily="18" charset="0"/>
              </a:rPr>
              <a:t>: ecco finalmente l’”</a:t>
            </a:r>
            <a:r>
              <a:rPr lang="it-IT" sz="9600" dirty="0" err="1">
                <a:solidFill>
                  <a:srgbClr val="0070C0"/>
                </a:solidFill>
                <a:latin typeface="Century" pitchFamily="18" charset="0"/>
              </a:rPr>
              <a:t>ubi</a:t>
            </a:r>
            <a:r>
              <a:rPr lang="it-IT" sz="9600" dirty="0">
                <a:solidFill>
                  <a:srgbClr val="0070C0"/>
                </a:solidFill>
                <a:latin typeface="Century" pitchFamily="18" charset="0"/>
              </a:rPr>
              <a:t> </a:t>
            </a:r>
            <a:r>
              <a:rPr lang="it-IT" sz="9600" dirty="0" err="1">
                <a:solidFill>
                  <a:srgbClr val="0070C0"/>
                </a:solidFill>
                <a:latin typeface="Century" pitchFamily="18" charset="0"/>
              </a:rPr>
              <a:t>consistam</a:t>
            </a:r>
            <a:r>
              <a:rPr lang="it-IT" sz="9600" dirty="0">
                <a:solidFill>
                  <a:srgbClr val="0070C0"/>
                </a:solidFill>
                <a:latin typeface="Century" pitchFamily="18" charset="0"/>
              </a:rPr>
              <a:t>”, il punto di riferimento ultimo, costante che andavamo da un pezzo cercando alle coppie di equivalenze su cui scorre la traduzione. (...)».</a:t>
            </a:r>
          </a:p>
          <a:p>
            <a:pPr algn="just">
              <a:lnSpc>
                <a:spcPct val="120000"/>
              </a:lnSpc>
            </a:pPr>
            <a:r>
              <a:rPr lang="it-IT" sz="9600" dirty="0">
                <a:solidFill>
                  <a:srgbClr val="0070C0"/>
                </a:solidFill>
                <a:latin typeface="Century" pitchFamily="18" charset="0"/>
              </a:rPr>
              <a:t>A questo proposito, dobbiamo tornare alla fine degli anni ‘50 quando </a:t>
            </a:r>
            <a:r>
              <a:rPr lang="it-IT" sz="9600" b="1" dirty="0" err="1">
                <a:solidFill>
                  <a:srgbClr val="0070C0"/>
                </a:solidFill>
                <a:latin typeface="Century" pitchFamily="18" charset="0"/>
              </a:rPr>
              <a:t>Jean-Paul</a:t>
            </a:r>
            <a:r>
              <a:rPr lang="it-IT" sz="9600" b="1" dirty="0">
                <a:solidFill>
                  <a:srgbClr val="0070C0"/>
                </a:solidFill>
                <a:latin typeface="Century" pitchFamily="18" charset="0"/>
              </a:rPr>
              <a:t> </a:t>
            </a:r>
            <a:r>
              <a:rPr lang="it-IT" sz="9600" b="1" dirty="0" err="1">
                <a:solidFill>
                  <a:srgbClr val="0070C0"/>
                </a:solidFill>
                <a:latin typeface="Century" pitchFamily="18" charset="0"/>
              </a:rPr>
              <a:t>Vinay</a:t>
            </a:r>
            <a:r>
              <a:rPr lang="it-IT" sz="9600" b="1" dirty="0">
                <a:solidFill>
                  <a:srgbClr val="0070C0"/>
                </a:solidFill>
                <a:latin typeface="Century" pitchFamily="18" charset="0"/>
              </a:rPr>
              <a:t> e Jean </a:t>
            </a:r>
            <a:r>
              <a:rPr lang="it-IT" sz="9600" b="1" dirty="0" err="1">
                <a:solidFill>
                  <a:srgbClr val="0070C0"/>
                </a:solidFill>
                <a:latin typeface="Century" pitchFamily="18" charset="0"/>
              </a:rPr>
              <a:t>Darbelnet</a:t>
            </a:r>
            <a:r>
              <a:rPr lang="it-IT" sz="9600" b="1" dirty="0">
                <a:solidFill>
                  <a:srgbClr val="0070C0"/>
                </a:solidFill>
                <a:latin typeface="Century" pitchFamily="18" charset="0"/>
              </a:rPr>
              <a:t> </a:t>
            </a:r>
            <a:r>
              <a:rPr lang="it-IT" sz="9600" dirty="0">
                <a:solidFill>
                  <a:srgbClr val="0070C0"/>
                </a:solidFill>
                <a:latin typeface="Century" pitchFamily="18" charset="0"/>
              </a:rPr>
              <a:t>svilupparono con successo le innovazioni di Saussure e del suo miglior discepolo </a:t>
            </a:r>
            <a:r>
              <a:rPr lang="it-IT" sz="9600" dirty="0" err="1">
                <a:solidFill>
                  <a:srgbClr val="0070C0"/>
                </a:solidFill>
                <a:latin typeface="Century" pitchFamily="18" charset="0"/>
              </a:rPr>
              <a:t>Bally</a:t>
            </a:r>
            <a:r>
              <a:rPr lang="it-IT" sz="9600" dirty="0">
                <a:solidFill>
                  <a:srgbClr val="0070C0"/>
                </a:solidFill>
                <a:latin typeface="Century" pitchFamily="18" charset="0"/>
              </a:rPr>
              <a:t> ed </a:t>
            </a:r>
            <a:r>
              <a:rPr lang="it-IT" sz="9600" dirty="0">
                <a:solidFill>
                  <a:srgbClr val="C00000"/>
                </a:solidFill>
                <a:latin typeface="Century" pitchFamily="18" charset="0"/>
              </a:rPr>
              <a:t>elaborarono</a:t>
            </a:r>
            <a:r>
              <a:rPr lang="it-IT" sz="9600" dirty="0">
                <a:solidFill>
                  <a:srgbClr val="0070C0"/>
                </a:solidFill>
                <a:latin typeface="Century" pitchFamily="18" charset="0"/>
              </a:rPr>
              <a:t> </a:t>
            </a:r>
            <a:r>
              <a:rPr lang="it-IT" sz="9600" dirty="0">
                <a:solidFill>
                  <a:srgbClr val="C00000"/>
                </a:solidFill>
                <a:latin typeface="Century" pitchFamily="18" charset="0"/>
              </a:rPr>
              <a:t>una stilistica comparata del francese e dell’inglese</a:t>
            </a:r>
            <a:r>
              <a:rPr lang="it-IT" sz="9600" dirty="0">
                <a:solidFill>
                  <a:srgbClr val="0070C0"/>
                </a:solidFill>
                <a:latin typeface="Century" pitchFamily="18" charset="0"/>
              </a:rPr>
              <a:t> in cui il confronto stesso è già una traduzione. Il loro contributo all’approfondimento dei problemi della traduzione, che ha avuto e continua ad avere un grande impatto sulla teoria.</a:t>
            </a:r>
          </a:p>
          <a:p>
            <a:endParaRPr lang="it-IT" dirty="0"/>
          </a:p>
        </p:txBody>
      </p:sp>
      <p:sp>
        <p:nvSpPr>
          <p:cNvPr id="4" name="Rettangolo 3"/>
          <p:cNvSpPr/>
          <p:nvPr/>
        </p:nvSpPr>
        <p:spPr>
          <a:xfrm>
            <a:off x="3168869" y="835573"/>
            <a:ext cx="5486400" cy="584775"/>
          </a:xfrm>
          <a:prstGeom prst="rect">
            <a:avLst/>
          </a:prstGeom>
        </p:spPr>
        <p:txBody>
          <a:bodyPr wrap="square">
            <a:spAutoFit/>
          </a:bodyPr>
          <a:lstStyle/>
          <a:p>
            <a:pPr algn="ctr"/>
            <a:r>
              <a:rPr lang="it-IT" sz="3200" b="1" dirty="0">
                <a:solidFill>
                  <a:srgbClr val="0070C0"/>
                </a:solidFill>
                <a:latin typeface="Century" pitchFamily="18" charset="0"/>
              </a:rPr>
              <a:t>Stilistica comparata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1850" y="1923392"/>
            <a:ext cx="10515600" cy="4934607"/>
          </a:xfrm>
        </p:spPr>
        <p:txBody>
          <a:bodyPr>
            <a:normAutofit/>
          </a:bodyPr>
          <a:lstStyle/>
          <a:p>
            <a:pPr algn="just"/>
            <a:r>
              <a:rPr lang="it-IT" sz="3200" dirty="0">
                <a:solidFill>
                  <a:srgbClr val="C00000"/>
                </a:solidFill>
                <a:latin typeface="Century" pitchFamily="18" charset="0"/>
              </a:rPr>
              <a:t>I 7 procedimenti di traduzione </a:t>
            </a:r>
            <a:r>
              <a:rPr lang="it-IT" sz="3200" dirty="0">
                <a:solidFill>
                  <a:srgbClr val="0070C0"/>
                </a:solidFill>
                <a:latin typeface="Century" pitchFamily="18" charset="0"/>
              </a:rPr>
              <a:t>da loro elencati permettono di trasferire gli elementi di un testo da una lingua all’altra senza trascurare gli aspetti classici e letterari. In pratica, sono equivalenti sintattici generalmente riconosciuti. L’elenco originale dei loro 7 procedimenti di traduzione (tre diretti e 4 obliqui), ancora oggi più che validi, è preceduto da una breve introduzione (non abbiamo trovato alcuna indicazione dell’esistenza della traduzione italiana del lavoro fondamentale di </a:t>
            </a:r>
            <a:r>
              <a:rPr lang="it-IT" sz="3200" dirty="0" err="1">
                <a:solidFill>
                  <a:srgbClr val="0070C0"/>
                </a:solidFill>
                <a:latin typeface="Century" pitchFamily="18" charset="0"/>
              </a:rPr>
              <a:t>Vinay</a:t>
            </a:r>
            <a:r>
              <a:rPr lang="it-IT" sz="3200" dirty="0">
                <a:solidFill>
                  <a:srgbClr val="0070C0"/>
                </a:solidFill>
                <a:latin typeface="Century" pitchFamily="18" charset="0"/>
              </a:rPr>
              <a:t> e </a:t>
            </a:r>
            <a:r>
              <a:rPr lang="it-IT" sz="3200" dirty="0" err="1">
                <a:solidFill>
                  <a:srgbClr val="0070C0"/>
                </a:solidFill>
                <a:latin typeface="Century" pitchFamily="18" charset="0"/>
              </a:rPr>
              <a:t>Darbelnet</a:t>
            </a:r>
            <a:r>
              <a:rPr lang="it-IT" sz="3200" dirty="0">
                <a:solidFill>
                  <a:srgbClr val="0070C0"/>
                </a:solidFill>
                <a:latin typeface="Century" pitchFamily="18" charset="0"/>
              </a:rPr>
              <a:t>):</a:t>
            </a:r>
          </a:p>
          <a:p>
            <a:endParaRPr lang="it-IT" dirty="0"/>
          </a:p>
        </p:txBody>
      </p:sp>
      <p:sp>
        <p:nvSpPr>
          <p:cNvPr id="5" name="Rettangolo 4"/>
          <p:cNvSpPr/>
          <p:nvPr/>
        </p:nvSpPr>
        <p:spPr>
          <a:xfrm>
            <a:off x="1056290" y="1277007"/>
            <a:ext cx="9963807" cy="461665"/>
          </a:xfrm>
          <a:prstGeom prst="rect">
            <a:avLst/>
          </a:prstGeom>
        </p:spPr>
        <p:txBody>
          <a:bodyPr wrap="square">
            <a:spAutoFit/>
          </a:bodyPr>
          <a:lstStyle/>
          <a:p>
            <a:pPr algn="ctr"/>
            <a:r>
              <a:rPr lang="it-IT" sz="2400" b="1" cap="small" dirty="0">
                <a:solidFill>
                  <a:srgbClr val="0070C0"/>
                </a:solidFill>
                <a:latin typeface="Century" pitchFamily="18" charset="0"/>
              </a:rPr>
              <a:t>I 7 procedimenti di traduzione di </a:t>
            </a:r>
            <a:r>
              <a:rPr lang="it-IT" sz="2400" b="1" cap="small" dirty="0" err="1">
                <a:solidFill>
                  <a:srgbClr val="0070C0"/>
                </a:solidFill>
                <a:latin typeface="Century" pitchFamily="18" charset="0"/>
              </a:rPr>
              <a:t>Vinay</a:t>
            </a:r>
            <a:r>
              <a:rPr lang="it-IT" sz="2400" b="1" cap="small" dirty="0">
                <a:solidFill>
                  <a:srgbClr val="0070C0"/>
                </a:solidFill>
                <a:latin typeface="Century" pitchFamily="18" charset="0"/>
              </a:rPr>
              <a:t> e </a:t>
            </a:r>
            <a:r>
              <a:rPr lang="it-IT" sz="2400" b="1" cap="small" dirty="0" err="1">
                <a:solidFill>
                  <a:srgbClr val="0070C0"/>
                </a:solidFill>
                <a:latin typeface="Century" pitchFamily="18" charset="0"/>
              </a:rPr>
              <a:t>Darbelnet</a:t>
            </a:r>
            <a:r>
              <a:rPr lang="it-IT" sz="2400" b="1" cap="small" dirty="0">
                <a:solidFill>
                  <a:srgbClr val="0070C0"/>
                </a:solidFill>
                <a:latin typeface="Century"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70688" y="1025236"/>
            <a:ext cx="11176762" cy="5832764"/>
          </a:xfrm>
        </p:spPr>
        <p:txBody>
          <a:bodyPr>
            <a:normAutofit/>
          </a:bodyPr>
          <a:lstStyle/>
          <a:p>
            <a:pPr algn="just"/>
            <a:r>
              <a:rPr lang="it-IT" sz="2800" dirty="0">
                <a:solidFill>
                  <a:srgbClr val="C00000"/>
                </a:solidFill>
              </a:rPr>
              <a:t>1</a:t>
            </a:r>
            <a:r>
              <a:rPr lang="it-IT" sz="2800" b="1" dirty="0">
                <a:solidFill>
                  <a:srgbClr val="C00000"/>
                </a:solidFill>
              </a:rPr>
              <a:t>)  </a:t>
            </a:r>
            <a:r>
              <a:rPr lang="it-IT" sz="3400" b="1" dirty="0">
                <a:solidFill>
                  <a:srgbClr val="C00000"/>
                </a:solidFill>
                <a:latin typeface="Times New Roman" pitchFamily="18" charset="0"/>
                <a:cs typeface="Times New Roman" pitchFamily="18" charset="0"/>
              </a:rPr>
              <a:t>Il “prestito linguistico</a:t>
            </a:r>
            <a:r>
              <a:rPr lang="it-IT" sz="3400" dirty="0">
                <a:solidFill>
                  <a:srgbClr val="0070C0"/>
                </a:solidFill>
                <a:latin typeface="Times New Roman" pitchFamily="18" charset="0"/>
                <a:cs typeface="Times New Roman" pitchFamily="18" charset="0"/>
              </a:rPr>
              <a:t>” consiste nell’adottare elementi di una tradizione linguistica diversa nella loro forma originale o assimilata; si tratta spesso di nomi di prodotti esotici: </a:t>
            </a:r>
            <a:r>
              <a:rPr lang="it-IT" sz="3400" i="1" dirty="0">
                <a:solidFill>
                  <a:srgbClr val="0070C0"/>
                </a:solidFill>
                <a:latin typeface="Times New Roman" pitchFamily="18" charset="0"/>
                <a:cs typeface="Times New Roman" pitchFamily="18" charset="0"/>
              </a:rPr>
              <a:t>vodka, mate, whisky</a:t>
            </a:r>
            <a:r>
              <a:rPr lang="it-IT" sz="3400" dirty="0">
                <a:solidFill>
                  <a:srgbClr val="0070C0"/>
                </a:solidFill>
                <a:latin typeface="Times New Roman" pitchFamily="18" charset="0"/>
                <a:cs typeface="Times New Roman" pitchFamily="18" charset="0"/>
              </a:rPr>
              <a:t>, e di usanze e pratiche come </a:t>
            </a:r>
            <a:r>
              <a:rPr lang="it-IT" sz="3400" i="1" dirty="0">
                <a:solidFill>
                  <a:srgbClr val="0070C0"/>
                </a:solidFill>
                <a:latin typeface="Times New Roman" pitchFamily="18" charset="0"/>
                <a:cs typeface="Times New Roman" pitchFamily="18" charset="0"/>
              </a:rPr>
              <a:t>tango, yoga</a:t>
            </a:r>
            <a:r>
              <a:rPr lang="it-IT" sz="3400" dirty="0">
                <a:solidFill>
                  <a:srgbClr val="0070C0"/>
                </a:solidFill>
                <a:latin typeface="Times New Roman" pitchFamily="18" charset="0"/>
                <a:cs typeface="Times New Roman" pitchFamily="18" charset="0"/>
              </a:rPr>
              <a:t>, </a:t>
            </a:r>
            <a:r>
              <a:rPr lang="it-IT" sz="3400" i="1" dirty="0">
                <a:solidFill>
                  <a:srgbClr val="0070C0"/>
                </a:solidFill>
                <a:latin typeface="Times New Roman" pitchFamily="18" charset="0"/>
                <a:cs typeface="Times New Roman" pitchFamily="18" charset="0"/>
              </a:rPr>
              <a:t>happening</a:t>
            </a:r>
            <a:r>
              <a:rPr lang="it-IT" sz="3400" dirty="0">
                <a:solidFill>
                  <a:srgbClr val="0070C0"/>
                </a:solidFill>
                <a:latin typeface="Times New Roman" pitchFamily="18" charset="0"/>
                <a:cs typeface="Times New Roman" pitchFamily="18" charset="0"/>
              </a:rPr>
              <a:t>, </a:t>
            </a:r>
            <a:r>
              <a:rPr lang="it-IT" sz="3400" i="1" dirty="0">
                <a:solidFill>
                  <a:srgbClr val="0070C0"/>
                </a:solidFill>
                <a:latin typeface="Times New Roman" pitchFamily="18" charset="0"/>
                <a:cs typeface="Times New Roman" pitchFamily="18" charset="0"/>
              </a:rPr>
              <a:t>sexy</a:t>
            </a:r>
            <a:r>
              <a:rPr lang="it-IT" sz="3400" dirty="0">
                <a:solidFill>
                  <a:srgbClr val="0070C0"/>
                </a:solidFill>
                <a:latin typeface="Times New Roman" pitchFamily="18" charset="0"/>
                <a:cs typeface="Times New Roman" pitchFamily="18" charset="0"/>
              </a:rPr>
              <a:t>. Ci sono lingue ospitali che si distinguono per l’abbondanza di prestiti ricevuti e per la loro facilità ad accettarli (il rumeno è la più ricettiva delle lingue romanze), mentre lo spagnolo, a differenza dell’italiano, “ispanizza” (o traduce) tutti i termini stranieri (le parole straniere vengono sottoposte alle sue rigide regole fonetiche: </a:t>
            </a:r>
            <a:r>
              <a:rPr lang="it-IT" sz="3400" i="1" dirty="0" err="1">
                <a:solidFill>
                  <a:srgbClr val="0070C0"/>
                </a:solidFill>
                <a:latin typeface="Times New Roman" pitchFamily="18" charset="0"/>
                <a:cs typeface="Times New Roman" pitchFamily="18" charset="0"/>
              </a:rPr>
              <a:t>deporte</a:t>
            </a:r>
            <a:r>
              <a:rPr lang="it-IT" sz="3400" i="1" dirty="0">
                <a:solidFill>
                  <a:srgbClr val="0070C0"/>
                </a:solidFill>
                <a:latin typeface="Times New Roman" pitchFamily="18" charset="0"/>
                <a:cs typeface="Times New Roman" pitchFamily="18" charset="0"/>
              </a:rPr>
              <a:t>, </a:t>
            </a:r>
            <a:r>
              <a:rPr lang="it-IT" sz="3400" i="1" dirty="0" err="1">
                <a:solidFill>
                  <a:srgbClr val="0070C0"/>
                </a:solidFill>
                <a:latin typeface="Times New Roman" pitchFamily="18" charset="0"/>
                <a:cs typeface="Times New Roman" pitchFamily="18" charset="0"/>
              </a:rPr>
              <a:t>chófer</a:t>
            </a:r>
            <a:r>
              <a:rPr lang="it-IT" sz="3400" i="1" dirty="0">
                <a:solidFill>
                  <a:srgbClr val="0070C0"/>
                </a:solidFill>
                <a:latin typeface="Times New Roman" pitchFamily="18" charset="0"/>
                <a:cs typeface="Times New Roman" pitchFamily="18" charset="0"/>
              </a:rPr>
              <a:t>, </a:t>
            </a:r>
            <a:r>
              <a:rPr lang="it-IT" sz="3400" i="1" dirty="0" err="1">
                <a:solidFill>
                  <a:srgbClr val="0070C0"/>
                </a:solidFill>
                <a:latin typeface="Times New Roman" pitchFamily="18" charset="0"/>
                <a:cs typeface="Times New Roman" pitchFamily="18" charset="0"/>
              </a:rPr>
              <a:t>fútbol</a:t>
            </a:r>
            <a:r>
              <a:rPr lang="it-IT" sz="3400" i="1" dirty="0">
                <a:solidFill>
                  <a:srgbClr val="0070C0"/>
                </a:solidFill>
                <a:latin typeface="Times New Roman" pitchFamily="18" charset="0"/>
                <a:cs typeface="Times New Roman" pitchFamily="18" charset="0"/>
              </a:rPr>
              <a:t>, </a:t>
            </a:r>
            <a:r>
              <a:rPr lang="it-IT" sz="3400" i="1" dirty="0" err="1">
                <a:solidFill>
                  <a:srgbClr val="0070C0"/>
                </a:solidFill>
                <a:latin typeface="Times New Roman" pitchFamily="18" charset="0"/>
                <a:cs typeface="Times New Roman" pitchFamily="18" charset="0"/>
              </a:rPr>
              <a:t>mitin</a:t>
            </a:r>
            <a:r>
              <a:rPr lang="it-IT" sz="3400" dirty="0">
                <a:solidFill>
                  <a:srgbClr val="0070C0"/>
                </a:solidFill>
                <a:latin typeface="Times New Roman" pitchFamily="18" charset="0"/>
                <a:cs typeface="Times New Roman" pitchFamily="18" charset="0"/>
              </a:rPr>
              <a:t>).</a:t>
            </a:r>
          </a:p>
          <a:p>
            <a:endParaRPr lang="it-IT"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43345" y="1198178"/>
            <a:ext cx="11526982" cy="5452003"/>
          </a:xfrm>
        </p:spPr>
        <p:txBody>
          <a:bodyPr>
            <a:normAutofit fontScale="85000" lnSpcReduction="10000"/>
          </a:bodyPr>
          <a:lstStyle/>
          <a:p>
            <a:pPr algn="just"/>
            <a:r>
              <a:rPr lang="it-IT" sz="3200" dirty="0">
                <a:solidFill>
                  <a:srgbClr val="0070C0"/>
                </a:solidFill>
              </a:rPr>
              <a:t>2) </a:t>
            </a:r>
            <a:r>
              <a:rPr lang="it-IT" sz="3200" dirty="0">
                <a:solidFill>
                  <a:srgbClr val="0070C0"/>
                </a:solidFill>
                <a:latin typeface="Century Schoolbook" pitchFamily="18" charset="0"/>
              </a:rPr>
              <a:t>Anche </a:t>
            </a:r>
            <a:r>
              <a:rPr lang="it-IT" sz="3200" dirty="0">
                <a:solidFill>
                  <a:srgbClr val="C00000"/>
                </a:solidFill>
                <a:latin typeface="Century Schoolbook" pitchFamily="18" charset="0"/>
              </a:rPr>
              <a:t>il “</a:t>
            </a:r>
            <a:r>
              <a:rPr lang="it-IT" sz="3200" b="1" dirty="0">
                <a:solidFill>
                  <a:srgbClr val="C00000"/>
                </a:solidFill>
                <a:latin typeface="Century Schoolbook" pitchFamily="18" charset="0"/>
              </a:rPr>
              <a:t>calco</a:t>
            </a:r>
            <a:r>
              <a:rPr lang="it-IT" sz="3200" dirty="0">
                <a:solidFill>
                  <a:srgbClr val="0070C0"/>
                </a:solidFill>
                <a:latin typeface="Century Schoolbook" pitchFamily="18" charset="0"/>
              </a:rPr>
              <a:t>” è una traduzione diretta e consiste nell’imitazione dello schema formale delle parole o dell’ordine sintattico del testo originale e nell’adozione del significato connotativo di tale parola (o composto) nella lingua di traduzione. Quindi, i composti si formano con materiali della lingua di traduzione traducendo alla lettera una parola o un composto da una lingua straniera: </a:t>
            </a:r>
            <a:r>
              <a:rPr lang="it-IT" sz="3200" i="1" dirty="0" err="1">
                <a:solidFill>
                  <a:srgbClr val="0070C0"/>
                </a:solidFill>
                <a:latin typeface="Century Schoolbook" pitchFamily="18" charset="0"/>
              </a:rPr>
              <a:t>Klassenkampf</a:t>
            </a:r>
            <a:r>
              <a:rPr lang="it-IT" sz="3200" dirty="0">
                <a:solidFill>
                  <a:srgbClr val="0070C0"/>
                </a:solidFill>
                <a:latin typeface="Century Schoolbook" pitchFamily="18" charset="0"/>
              </a:rPr>
              <a:t>: ‘lotta di classe’; </a:t>
            </a:r>
            <a:r>
              <a:rPr lang="it-IT" sz="3200" i="1" dirty="0" err="1">
                <a:solidFill>
                  <a:srgbClr val="0070C0"/>
                </a:solidFill>
                <a:latin typeface="Century Schoolbook" pitchFamily="18" charset="0"/>
              </a:rPr>
              <a:t>Weltanschauung</a:t>
            </a:r>
            <a:r>
              <a:rPr lang="it-IT" sz="3200" dirty="0">
                <a:solidFill>
                  <a:srgbClr val="0070C0"/>
                </a:solidFill>
                <a:latin typeface="Century Schoolbook" pitchFamily="18" charset="0"/>
              </a:rPr>
              <a:t>: ‘visione del </a:t>
            </a:r>
            <a:r>
              <a:rPr lang="it-IT" sz="3200" dirty="0" err="1">
                <a:solidFill>
                  <a:srgbClr val="0070C0"/>
                </a:solidFill>
                <a:latin typeface="Century Schoolbook" pitchFamily="18" charset="0"/>
              </a:rPr>
              <a:t>mondo’</a:t>
            </a:r>
            <a:r>
              <a:rPr lang="it-IT" sz="3200" dirty="0">
                <a:solidFill>
                  <a:srgbClr val="0070C0"/>
                </a:solidFill>
                <a:latin typeface="Century Schoolbook" pitchFamily="18" charset="0"/>
              </a:rPr>
              <a:t>; </a:t>
            </a:r>
            <a:r>
              <a:rPr lang="it-IT" sz="3200" i="1" dirty="0" err="1">
                <a:solidFill>
                  <a:srgbClr val="0070C0"/>
                </a:solidFill>
                <a:latin typeface="Century Schoolbook" pitchFamily="18" charset="0"/>
              </a:rPr>
              <a:t>sky-scraper</a:t>
            </a:r>
            <a:r>
              <a:rPr lang="it-IT" sz="3200" dirty="0">
                <a:solidFill>
                  <a:srgbClr val="0070C0"/>
                </a:solidFill>
                <a:latin typeface="Century Schoolbook" pitchFamily="18" charset="0"/>
              </a:rPr>
              <a:t>: ‘grattacielo’; </a:t>
            </a:r>
            <a:r>
              <a:rPr lang="it-IT" sz="3200" i="1" dirty="0">
                <a:solidFill>
                  <a:srgbClr val="0070C0"/>
                </a:solidFill>
                <a:latin typeface="Century Schoolbook" pitchFamily="18" charset="0"/>
              </a:rPr>
              <a:t>full-time</a:t>
            </a:r>
            <a:r>
              <a:rPr lang="it-IT" sz="3200" dirty="0">
                <a:solidFill>
                  <a:srgbClr val="0070C0"/>
                </a:solidFill>
                <a:latin typeface="Century Schoolbook" pitchFamily="18" charset="0"/>
              </a:rPr>
              <a:t>: ‘lavoro a tempo pieno’; </a:t>
            </a:r>
            <a:r>
              <a:rPr lang="it-IT" sz="3200" i="1" dirty="0" err="1">
                <a:solidFill>
                  <a:srgbClr val="0070C0"/>
                </a:solidFill>
                <a:latin typeface="Century Schoolbook" pitchFamily="18" charset="0"/>
              </a:rPr>
              <a:t>cold</a:t>
            </a:r>
            <a:r>
              <a:rPr lang="it-IT" sz="3200" i="1" dirty="0">
                <a:solidFill>
                  <a:srgbClr val="0070C0"/>
                </a:solidFill>
                <a:latin typeface="Century Schoolbook" pitchFamily="18" charset="0"/>
              </a:rPr>
              <a:t> war</a:t>
            </a:r>
            <a:r>
              <a:rPr lang="it-IT" sz="3200" dirty="0">
                <a:solidFill>
                  <a:srgbClr val="0070C0"/>
                </a:solidFill>
                <a:latin typeface="Century Schoolbook" pitchFamily="18" charset="0"/>
              </a:rPr>
              <a:t>: ‘guerra fredda’ (ci sono </a:t>
            </a:r>
            <a:r>
              <a:rPr lang="it-IT" sz="3200" dirty="0">
                <a:solidFill>
                  <a:srgbClr val="C00000"/>
                </a:solidFill>
                <a:latin typeface="Century Schoolbook" pitchFamily="18" charset="0"/>
              </a:rPr>
              <a:t>calchi strutturali</a:t>
            </a:r>
            <a:r>
              <a:rPr lang="it-IT" sz="3200" dirty="0">
                <a:solidFill>
                  <a:srgbClr val="0070C0"/>
                </a:solidFill>
                <a:latin typeface="Century Schoolbook" pitchFamily="18" charset="0"/>
              </a:rPr>
              <a:t>, </a:t>
            </a:r>
            <a:r>
              <a:rPr lang="it-IT" sz="3200" i="1" dirty="0">
                <a:solidFill>
                  <a:srgbClr val="0070C0"/>
                </a:solidFill>
                <a:latin typeface="Century Schoolbook" pitchFamily="18" charset="0"/>
              </a:rPr>
              <a:t>basketball</a:t>
            </a:r>
            <a:r>
              <a:rPr lang="it-IT" sz="3200" dirty="0">
                <a:solidFill>
                  <a:srgbClr val="0070C0"/>
                </a:solidFill>
                <a:latin typeface="Century Schoolbook" pitchFamily="18" charset="0"/>
              </a:rPr>
              <a:t> ‘pallacanestro’, e </a:t>
            </a:r>
            <a:r>
              <a:rPr lang="it-IT" sz="3200" dirty="0">
                <a:solidFill>
                  <a:srgbClr val="C00000"/>
                </a:solidFill>
                <a:latin typeface="Century Schoolbook" pitchFamily="18" charset="0"/>
              </a:rPr>
              <a:t>calchi semantici</a:t>
            </a:r>
            <a:r>
              <a:rPr lang="it-IT" sz="3200" dirty="0">
                <a:solidFill>
                  <a:srgbClr val="0070C0"/>
                </a:solidFill>
                <a:latin typeface="Century Schoolbook" pitchFamily="18" charset="0"/>
              </a:rPr>
              <a:t>: un calco semantico accettabile è "migrazione" (</a:t>
            </a:r>
            <a:r>
              <a:rPr lang="it-IT" sz="3200" dirty="0" err="1">
                <a:solidFill>
                  <a:srgbClr val="0070C0"/>
                </a:solidFill>
                <a:latin typeface="Century Schoolbook" pitchFamily="18" charset="0"/>
              </a:rPr>
              <a:t>ingl</a:t>
            </a:r>
            <a:r>
              <a:rPr lang="it-IT" sz="3200" dirty="0">
                <a:solidFill>
                  <a:srgbClr val="0070C0"/>
                </a:solidFill>
                <a:latin typeface="Century Schoolbook" pitchFamily="18" charset="0"/>
              </a:rPr>
              <a:t>. </a:t>
            </a:r>
            <a:r>
              <a:rPr lang="it-IT" sz="3200" i="1" dirty="0" err="1">
                <a:solidFill>
                  <a:srgbClr val="0070C0"/>
                </a:solidFill>
                <a:latin typeface="Century Schoolbook" pitchFamily="18" charset="0"/>
              </a:rPr>
              <a:t>migration</a:t>
            </a:r>
            <a:r>
              <a:rPr lang="it-IT" sz="3200" dirty="0">
                <a:solidFill>
                  <a:srgbClr val="0070C0"/>
                </a:solidFill>
                <a:latin typeface="Century Schoolbook" pitchFamily="18" charset="0"/>
              </a:rPr>
              <a:t>), inteso come "passaggio da un sistema operativo a un altro", il nuovo significato conserva lo stesso valore metaforico che ha nella lingua di partenza. Ciò non succede per </a:t>
            </a:r>
            <a:r>
              <a:rPr lang="it-IT" sz="3200" i="1" dirty="0" err="1">
                <a:solidFill>
                  <a:srgbClr val="0070C0"/>
                </a:solidFill>
                <a:latin typeface="Century Schoolbook" pitchFamily="18" charset="0"/>
              </a:rPr>
              <a:t>sanctuary</a:t>
            </a:r>
            <a:r>
              <a:rPr lang="it-IT" sz="3200" dirty="0">
                <a:solidFill>
                  <a:srgbClr val="0070C0"/>
                </a:solidFill>
                <a:latin typeface="Century Schoolbook" pitchFamily="18" charset="0"/>
              </a:rPr>
              <a:t>, tradotto con *"santuario" (es. "santuario delle balene", "santuario della mafia") anziché con "rifugio" o (nel caso di animali) "riserva". Questa procedura è generalmente impiegata nella traduzione del linguaggio filosofico e dei termini istituzionali.</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26720" y="1324303"/>
            <a:ext cx="10920730" cy="5159624"/>
          </a:xfrm>
        </p:spPr>
        <p:txBody>
          <a:bodyPr>
            <a:normAutofit/>
          </a:bodyPr>
          <a:lstStyle/>
          <a:p>
            <a:pPr algn="just"/>
            <a:r>
              <a:rPr lang="it-IT" sz="2800" dirty="0">
                <a:solidFill>
                  <a:srgbClr val="0070C0"/>
                </a:solidFill>
              </a:rPr>
              <a:t>3</a:t>
            </a:r>
            <a:r>
              <a:rPr lang="it-IT" sz="2800" dirty="0">
                <a:solidFill>
                  <a:srgbClr val="0070C0"/>
                </a:solidFill>
                <a:latin typeface="Century" pitchFamily="18" charset="0"/>
              </a:rPr>
              <a:t>) </a:t>
            </a:r>
            <a:r>
              <a:rPr lang="it-IT" sz="2800" b="1" dirty="0">
                <a:solidFill>
                  <a:srgbClr val="0070C0"/>
                </a:solidFill>
                <a:latin typeface="Century" pitchFamily="18" charset="0"/>
              </a:rPr>
              <a:t>La “traduzione letterale</a:t>
            </a:r>
            <a:r>
              <a:rPr lang="it-IT" sz="2800" dirty="0">
                <a:solidFill>
                  <a:srgbClr val="0070C0"/>
                </a:solidFill>
                <a:latin typeface="Century" pitchFamily="18" charset="0"/>
              </a:rPr>
              <a:t>”, parola per parola, è indicata ogni volta che la lingua originale e la lingua di destinazione corrispondono esattamente.</a:t>
            </a:r>
          </a:p>
          <a:p>
            <a:pPr algn="just"/>
            <a:endParaRPr lang="it-IT" sz="2800" dirty="0">
              <a:solidFill>
                <a:srgbClr val="0070C0"/>
              </a:solidFill>
              <a:latin typeface="Century" pitchFamily="18" charset="0"/>
            </a:endParaRPr>
          </a:p>
          <a:p>
            <a:pPr algn="just"/>
            <a:endParaRPr lang="it-IT" sz="2800" dirty="0">
              <a:solidFill>
                <a:srgbClr val="0070C0"/>
              </a:solidFill>
              <a:latin typeface="Century" pitchFamily="18" charset="0"/>
            </a:endParaRPr>
          </a:p>
          <a:p>
            <a:pPr algn="just"/>
            <a:r>
              <a:rPr lang="it-IT" sz="2800" dirty="0">
                <a:solidFill>
                  <a:srgbClr val="0070C0"/>
                </a:solidFill>
                <a:latin typeface="Century" pitchFamily="18" charset="0"/>
              </a:rPr>
              <a:t>Fino alla procedura </a:t>
            </a:r>
            <a:r>
              <a:rPr lang="it-IT" sz="2800" dirty="0" err="1">
                <a:solidFill>
                  <a:srgbClr val="0070C0"/>
                </a:solidFill>
                <a:latin typeface="Century" pitchFamily="18" charset="0"/>
              </a:rPr>
              <a:t>n°</a:t>
            </a:r>
            <a:r>
              <a:rPr lang="it-IT" sz="2800" dirty="0">
                <a:solidFill>
                  <a:srgbClr val="0070C0"/>
                </a:solidFill>
                <a:latin typeface="Century" pitchFamily="18" charset="0"/>
              </a:rPr>
              <a:t> 3, ci informano </a:t>
            </a:r>
            <a:r>
              <a:rPr lang="it-IT" sz="2800" dirty="0" err="1">
                <a:solidFill>
                  <a:srgbClr val="0070C0"/>
                </a:solidFill>
                <a:latin typeface="Century" pitchFamily="18" charset="0"/>
              </a:rPr>
              <a:t>Vinay</a:t>
            </a:r>
            <a:r>
              <a:rPr lang="it-IT" sz="2800" dirty="0">
                <a:solidFill>
                  <a:srgbClr val="0070C0"/>
                </a:solidFill>
                <a:latin typeface="Century" pitchFamily="18" charset="0"/>
              </a:rPr>
              <a:t> e </a:t>
            </a:r>
            <a:r>
              <a:rPr lang="it-IT" sz="2800" dirty="0" err="1">
                <a:solidFill>
                  <a:srgbClr val="0070C0"/>
                </a:solidFill>
                <a:latin typeface="Century" pitchFamily="18" charset="0"/>
              </a:rPr>
              <a:t>Darbelnet</a:t>
            </a:r>
            <a:r>
              <a:rPr lang="it-IT" sz="2800" dirty="0">
                <a:solidFill>
                  <a:srgbClr val="0070C0"/>
                </a:solidFill>
                <a:latin typeface="Century" pitchFamily="18" charset="0"/>
              </a:rPr>
              <a:t>, la traduzione non richiede l’uso di procedure stilistiche speciali, poiché si riduce al semplice passaggio dalla LP alla LA e quindi non è di alcun interesse. Ma se, alla fine della procedura </a:t>
            </a:r>
            <a:r>
              <a:rPr lang="it-IT" sz="2800" dirty="0" err="1">
                <a:solidFill>
                  <a:srgbClr val="0070C0"/>
                </a:solidFill>
                <a:latin typeface="Century" pitchFamily="18" charset="0"/>
              </a:rPr>
              <a:t>n°</a:t>
            </a:r>
            <a:r>
              <a:rPr lang="it-IT" sz="2800" dirty="0">
                <a:solidFill>
                  <a:srgbClr val="0070C0"/>
                </a:solidFill>
                <a:latin typeface="Century" pitchFamily="18" charset="0"/>
              </a:rPr>
              <a:t> 3, la traduzione letterale è considerata inaccettabile dal traduttore, è </a:t>
            </a:r>
            <a:r>
              <a:rPr lang="it-IT" sz="2800" b="1" dirty="0">
                <a:solidFill>
                  <a:srgbClr val="0070C0"/>
                </a:solidFill>
                <a:latin typeface="Century" pitchFamily="18" charset="0"/>
              </a:rPr>
              <a:t>necessario ricorrere a una traduzione obliqua</a:t>
            </a:r>
            <a:r>
              <a:rPr lang="it-IT" sz="2800" dirty="0">
                <a:solidFill>
                  <a:srgbClr val="0070C0"/>
                </a:solidFill>
                <a:latin typeface="Century"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987552"/>
            <a:ext cx="11859491" cy="6059424"/>
          </a:xfrm>
        </p:spPr>
        <p:txBody>
          <a:bodyPr>
            <a:normAutofit/>
          </a:bodyPr>
          <a:lstStyle/>
          <a:p>
            <a:pPr algn="just"/>
            <a:r>
              <a:rPr lang="it-IT" sz="2800" dirty="0">
                <a:solidFill>
                  <a:srgbClr val="0070C0"/>
                </a:solidFill>
              </a:rPr>
              <a:t>4) </a:t>
            </a:r>
            <a:r>
              <a:rPr lang="it-IT" sz="2800" b="1" dirty="0">
                <a:solidFill>
                  <a:srgbClr val="0070C0"/>
                </a:solidFill>
              </a:rPr>
              <a:t>La “trasposizione</a:t>
            </a:r>
            <a:r>
              <a:rPr lang="it-IT" sz="2800" dirty="0">
                <a:solidFill>
                  <a:srgbClr val="0070C0"/>
                </a:solidFill>
              </a:rPr>
              <a:t>” è un metodo obliquo che consiste nel sostituire una parte del discorso con un’altra senza cambiare il significato del messaggio. In pratica, è la sostituzione di un’unità grammaticale con un’altra, spesso imposta dalla struttura di ogni lingua (in molti casi le parole sono spostate nel periodo e l’ordine normale è alterato): </a:t>
            </a:r>
          </a:p>
          <a:p>
            <a:pPr algn="just"/>
            <a:r>
              <a:rPr lang="it-IT" sz="2900" i="1" dirty="0" err="1">
                <a:solidFill>
                  <a:srgbClr val="0070C0"/>
                </a:solidFill>
              </a:rPr>
              <a:t>as</a:t>
            </a:r>
            <a:r>
              <a:rPr lang="it-IT" sz="2900" i="1" dirty="0">
                <a:solidFill>
                  <a:srgbClr val="0070C0"/>
                </a:solidFill>
              </a:rPr>
              <a:t> </a:t>
            </a:r>
            <a:r>
              <a:rPr lang="it-IT" sz="2900" i="1" dirty="0" err="1">
                <a:solidFill>
                  <a:srgbClr val="0070C0"/>
                </a:solidFill>
              </a:rPr>
              <a:t>soon</a:t>
            </a:r>
            <a:r>
              <a:rPr lang="it-IT" sz="2900" i="1" dirty="0">
                <a:solidFill>
                  <a:srgbClr val="0070C0"/>
                </a:solidFill>
              </a:rPr>
              <a:t> </a:t>
            </a:r>
            <a:r>
              <a:rPr lang="it-IT" sz="2900" i="1" dirty="0" err="1">
                <a:solidFill>
                  <a:srgbClr val="0070C0"/>
                </a:solidFill>
              </a:rPr>
              <a:t>as</a:t>
            </a:r>
            <a:r>
              <a:rPr lang="it-IT" sz="2900" i="1" dirty="0">
                <a:solidFill>
                  <a:srgbClr val="0070C0"/>
                </a:solidFill>
              </a:rPr>
              <a:t> </a:t>
            </a:r>
            <a:r>
              <a:rPr lang="it-IT" sz="2900" i="1" dirty="0" err="1">
                <a:solidFill>
                  <a:srgbClr val="0070C0"/>
                </a:solidFill>
              </a:rPr>
              <a:t>he</a:t>
            </a:r>
            <a:r>
              <a:rPr lang="it-IT" sz="2900" i="1" dirty="0">
                <a:solidFill>
                  <a:srgbClr val="0070C0"/>
                </a:solidFill>
              </a:rPr>
              <a:t> </a:t>
            </a:r>
            <a:r>
              <a:rPr lang="it-IT" sz="2900" i="1" dirty="0" err="1">
                <a:solidFill>
                  <a:srgbClr val="0070C0"/>
                </a:solidFill>
              </a:rPr>
              <a:t>gets</a:t>
            </a:r>
            <a:r>
              <a:rPr lang="it-IT" sz="2900" i="1" dirty="0">
                <a:solidFill>
                  <a:srgbClr val="0070C0"/>
                </a:solidFill>
              </a:rPr>
              <a:t> </a:t>
            </a:r>
            <a:r>
              <a:rPr lang="it-IT" sz="2900" i="1" dirty="0" err="1">
                <a:solidFill>
                  <a:srgbClr val="0070C0"/>
                </a:solidFill>
              </a:rPr>
              <a:t>up</a:t>
            </a:r>
            <a:r>
              <a:rPr lang="it-IT" sz="2900" dirty="0" err="1">
                <a:solidFill>
                  <a:srgbClr val="0070C0"/>
                </a:solidFill>
              </a:rPr>
              <a:t>=</a:t>
            </a:r>
            <a:r>
              <a:rPr lang="it-IT" sz="2900" dirty="0">
                <a:solidFill>
                  <a:srgbClr val="0070C0"/>
                </a:solidFill>
              </a:rPr>
              <a:t> ‘appena si sveglia’; </a:t>
            </a:r>
            <a:r>
              <a:rPr lang="it-IT" sz="2900" i="1" dirty="0" err="1">
                <a:solidFill>
                  <a:srgbClr val="0070C0"/>
                </a:solidFill>
              </a:rPr>
              <a:t>after</a:t>
            </a:r>
            <a:r>
              <a:rPr lang="it-IT" sz="2900" i="1" dirty="0">
                <a:solidFill>
                  <a:srgbClr val="0070C0"/>
                </a:solidFill>
              </a:rPr>
              <a:t> </a:t>
            </a:r>
            <a:r>
              <a:rPr lang="it-IT" sz="2900" i="1" dirty="0" err="1">
                <a:solidFill>
                  <a:srgbClr val="0070C0"/>
                </a:solidFill>
              </a:rPr>
              <a:t>he</a:t>
            </a:r>
            <a:r>
              <a:rPr lang="it-IT" sz="2900" i="1" dirty="0">
                <a:solidFill>
                  <a:srgbClr val="0070C0"/>
                </a:solidFill>
              </a:rPr>
              <a:t> </a:t>
            </a:r>
            <a:r>
              <a:rPr lang="it-IT" sz="2900" i="1" dirty="0" err="1">
                <a:solidFill>
                  <a:srgbClr val="0070C0"/>
                </a:solidFill>
              </a:rPr>
              <a:t>comes</a:t>
            </a:r>
            <a:r>
              <a:rPr lang="it-IT" sz="2900" i="1" dirty="0">
                <a:solidFill>
                  <a:srgbClr val="0070C0"/>
                </a:solidFill>
              </a:rPr>
              <a:t> back </a:t>
            </a:r>
            <a:r>
              <a:rPr lang="it-IT" sz="2900" dirty="0">
                <a:solidFill>
                  <a:srgbClr val="0070C0"/>
                </a:solidFill>
              </a:rPr>
              <a:t>= ‘a su </a:t>
            </a:r>
            <a:r>
              <a:rPr lang="it-IT" sz="2900" dirty="0" err="1">
                <a:solidFill>
                  <a:srgbClr val="0070C0"/>
                </a:solidFill>
              </a:rPr>
              <a:t>regreso</a:t>
            </a:r>
            <a:r>
              <a:rPr lang="it-IT" sz="2900" dirty="0">
                <a:solidFill>
                  <a:srgbClr val="0070C0"/>
                </a:solidFill>
              </a:rPr>
              <a:t>’; </a:t>
            </a:r>
            <a:r>
              <a:rPr lang="it-IT" sz="2900" i="1" dirty="0">
                <a:solidFill>
                  <a:srgbClr val="0070C0"/>
                </a:solidFill>
              </a:rPr>
              <a:t>out </a:t>
            </a:r>
            <a:r>
              <a:rPr lang="it-IT" sz="2900" i="1" dirty="0" err="1">
                <a:solidFill>
                  <a:srgbClr val="0070C0"/>
                </a:solidFill>
              </a:rPr>
              <a:t>of</a:t>
            </a:r>
            <a:r>
              <a:rPr lang="it-IT" sz="2900" i="1" dirty="0">
                <a:solidFill>
                  <a:srgbClr val="0070C0"/>
                </a:solidFill>
              </a:rPr>
              <a:t> </a:t>
            </a:r>
            <a:r>
              <a:rPr lang="it-IT" sz="2900" i="1" dirty="0" err="1">
                <a:solidFill>
                  <a:srgbClr val="0070C0"/>
                </a:solidFill>
              </a:rPr>
              <a:t>order</a:t>
            </a:r>
            <a:r>
              <a:rPr lang="it-IT" sz="2900" dirty="0" err="1">
                <a:solidFill>
                  <a:srgbClr val="0070C0"/>
                </a:solidFill>
              </a:rPr>
              <a:t>=</a:t>
            </a:r>
            <a:r>
              <a:rPr lang="it-IT" sz="2900" dirty="0">
                <a:solidFill>
                  <a:srgbClr val="0070C0"/>
                </a:solidFill>
              </a:rPr>
              <a:t> ‘no </a:t>
            </a:r>
            <a:r>
              <a:rPr lang="it-IT" sz="2900" dirty="0" err="1">
                <a:solidFill>
                  <a:srgbClr val="0070C0"/>
                </a:solidFill>
              </a:rPr>
              <a:t>funciona</a:t>
            </a:r>
            <a:r>
              <a:rPr lang="it-IT" sz="2900" dirty="0">
                <a:solidFill>
                  <a:srgbClr val="0070C0"/>
                </a:solidFill>
              </a:rPr>
              <a:t>’; </a:t>
            </a:r>
            <a:r>
              <a:rPr lang="it-IT" sz="2900" i="1" dirty="0" err="1">
                <a:solidFill>
                  <a:srgbClr val="0070C0"/>
                </a:solidFill>
              </a:rPr>
              <a:t>after</a:t>
            </a:r>
            <a:r>
              <a:rPr lang="it-IT" sz="2900" i="1" dirty="0">
                <a:solidFill>
                  <a:srgbClr val="0070C0"/>
                </a:solidFill>
              </a:rPr>
              <a:t> </a:t>
            </a:r>
            <a:r>
              <a:rPr lang="it-IT" sz="2900" i="1" dirty="0" err="1">
                <a:solidFill>
                  <a:srgbClr val="0070C0"/>
                </a:solidFill>
              </a:rPr>
              <a:t>she</a:t>
            </a:r>
            <a:r>
              <a:rPr lang="it-IT" sz="2900" i="1" dirty="0">
                <a:solidFill>
                  <a:srgbClr val="0070C0"/>
                </a:solidFill>
              </a:rPr>
              <a:t> </a:t>
            </a:r>
            <a:r>
              <a:rPr lang="it-IT" sz="2900" i="1" dirty="0" err="1">
                <a:solidFill>
                  <a:srgbClr val="0070C0"/>
                </a:solidFill>
              </a:rPr>
              <a:t>left</a:t>
            </a:r>
            <a:r>
              <a:rPr lang="it-IT" sz="2900" dirty="0" err="1">
                <a:solidFill>
                  <a:srgbClr val="0070C0"/>
                </a:solidFill>
              </a:rPr>
              <a:t>=</a:t>
            </a:r>
            <a:r>
              <a:rPr lang="it-IT" sz="2900" dirty="0">
                <a:solidFill>
                  <a:srgbClr val="0070C0"/>
                </a:solidFill>
              </a:rPr>
              <a:t> ‘</a:t>
            </a:r>
            <a:r>
              <a:rPr lang="it-IT" sz="2900" dirty="0" err="1">
                <a:solidFill>
                  <a:srgbClr val="0070C0"/>
                </a:solidFill>
              </a:rPr>
              <a:t>tras</a:t>
            </a:r>
            <a:r>
              <a:rPr lang="it-IT" sz="2900" dirty="0">
                <a:solidFill>
                  <a:srgbClr val="0070C0"/>
                </a:solidFill>
              </a:rPr>
              <a:t> su </a:t>
            </a:r>
            <a:r>
              <a:rPr lang="it-IT" sz="2900" dirty="0" err="1">
                <a:solidFill>
                  <a:srgbClr val="0070C0"/>
                </a:solidFill>
              </a:rPr>
              <a:t>partida</a:t>
            </a:r>
            <a:r>
              <a:rPr lang="it-IT" sz="2900" dirty="0">
                <a:solidFill>
                  <a:srgbClr val="0070C0"/>
                </a:solidFill>
              </a:rPr>
              <a:t>’; </a:t>
            </a:r>
            <a:r>
              <a:rPr lang="it-IT" sz="2900" i="1" dirty="0" err="1">
                <a:solidFill>
                  <a:srgbClr val="0070C0"/>
                </a:solidFill>
              </a:rPr>
              <a:t>los</a:t>
            </a:r>
            <a:r>
              <a:rPr lang="it-IT" sz="2900" dirty="0">
                <a:solidFill>
                  <a:srgbClr val="0070C0"/>
                </a:solidFill>
              </a:rPr>
              <a:t> </a:t>
            </a:r>
            <a:r>
              <a:rPr lang="it-IT" sz="2900" i="1" dirty="0" err="1">
                <a:solidFill>
                  <a:srgbClr val="0070C0"/>
                </a:solidFill>
              </a:rPr>
              <a:t>soldados</a:t>
            </a:r>
            <a:r>
              <a:rPr lang="it-IT" sz="2900" i="1" dirty="0">
                <a:solidFill>
                  <a:srgbClr val="0070C0"/>
                </a:solidFill>
              </a:rPr>
              <a:t> </a:t>
            </a:r>
            <a:r>
              <a:rPr lang="it-IT" sz="2900" i="1" dirty="0" err="1">
                <a:solidFill>
                  <a:srgbClr val="0070C0"/>
                </a:solidFill>
              </a:rPr>
              <a:t>chaqueños</a:t>
            </a:r>
            <a:r>
              <a:rPr lang="it-IT" sz="2900" i="1" dirty="0">
                <a:solidFill>
                  <a:srgbClr val="0070C0"/>
                </a:solidFill>
              </a:rPr>
              <a:t> </a:t>
            </a:r>
            <a:r>
              <a:rPr lang="it-IT" sz="2900" dirty="0">
                <a:solidFill>
                  <a:srgbClr val="0070C0"/>
                </a:solidFill>
              </a:rPr>
              <a:t>= ‘i soldati del Chaco’; </a:t>
            </a:r>
            <a:r>
              <a:rPr lang="it-IT" sz="2900" i="1" dirty="0" err="1">
                <a:solidFill>
                  <a:srgbClr val="0070C0"/>
                </a:solidFill>
              </a:rPr>
              <a:t>accident</a:t>
            </a:r>
            <a:r>
              <a:rPr lang="it-IT" sz="2900" i="1" dirty="0">
                <a:solidFill>
                  <a:srgbClr val="0070C0"/>
                </a:solidFill>
              </a:rPr>
              <a:t> </a:t>
            </a:r>
            <a:r>
              <a:rPr lang="it-IT" sz="2900" i="1" dirty="0" err="1">
                <a:solidFill>
                  <a:srgbClr val="0070C0"/>
                </a:solidFill>
              </a:rPr>
              <a:t>du</a:t>
            </a:r>
            <a:r>
              <a:rPr lang="it-IT" sz="2900" i="1" dirty="0">
                <a:solidFill>
                  <a:srgbClr val="0070C0"/>
                </a:solidFill>
              </a:rPr>
              <a:t> </a:t>
            </a:r>
            <a:r>
              <a:rPr lang="it-IT" sz="2900" i="1" dirty="0" err="1">
                <a:solidFill>
                  <a:srgbClr val="0070C0"/>
                </a:solidFill>
              </a:rPr>
              <a:t>travail</a:t>
            </a:r>
            <a:r>
              <a:rPr lang="it-IT" sz="2900" dirty="0" err="1">
                <a:solidFill>
                  <a:srgbClr val="0070C0"/>
                </a:solidFill>
              </a:rPr>
              <a:t>=</a:t>
            </a:r>
            <a:r>
              <a:rPr lang="it-IT" sz="2900" dirty="0">
                <a:solidFill>
                  <a:srgbClr val="0070C0"/>
                </a:solidFill>
              </a:rPr>
              <a:t> ‘accidente </a:t>
            </a:r>
            <a:r>
              <a:rPr lang="it-IT" sz="2900" dirty="0" err="1">
                <a:solidFill>
                  <a:srgbClr val="0070C0"/>
                </a:solidFill>
              </a:rPr>
              <a:t>laboral</a:t>
            </a:r>
            <a:r>
              <a:rPr lang="it-IT" sz="2900" dirty="0">
                <a:solidFill>
                  <a:srgbClr val="0070C0"/>
                </a:solidFill>
              </a:rPr>
              <a:t>’; </a:t>
            </a:r>
            <a:r>
              <a:rPr lang="it-IT" sz="2900" i="1" dirty="0" err="1">
                <a:solidFill>
                  <a:srgbClr val="0070C0"/>
                </a:solidFill>
              </a:rPr>
              <a:t>état</a:t>
            </a:r>
            <a:r>
              <a:rPr lang="it-IT" sz="2900" i="1" dirty="0">
                <a:solidFill>
                  <a:srgbClr val="0070C0"/>
                </a:solidFill>
              </a:rPr>
              <a:t> d’</a:t>
            </a:r>
            <a:r>
              <a:rPr lang="it-IT" sz="2900" i="1" dirty="0" err="1">
                <a:solidFill>
                  <a:srgbClr val="0070C0"/>
                </a:solidFill>
              </a:rPr>
              <a:t>esprit=</a:t>
            </a:r>
            <a:r>
              <a:rPr lang="it-IT" sz="2900" i="1" dirty="0">
                <a:solidFill>
                  <a:srgbClr val="0070C0"/>
                </a:solidFill>
              </a:rPr>
              <a:t> ‘</a:t>
            </a:r>
            <a:r>
              <a:rPr lang="it-IT" sz="2900" dirty="0" err="1">
                <a:solidFill>
                  <a:srgbClr val="0070C0"/>
                </a:solidFill>
              </a:rPr>
              <a:t>estado</a:t>
            </a:r>
            <a:r>
              <a:rPr lang="it-IT" sz="2900" dirty="0">
                <a:solidFill>
                  <a:srgbClr val="0070C0"/>
                </a:solidFill>
              </a:rPr>
              <a:t> </a:t>
            </a:r>
            <a:r>
              <a:rPr lang="it-IT" sz="2900" dirty="0" err="1">
                <a:solidFill>
                  <a:srgbClr val="0070C0"/>
                </a:solidFill>
              </a:rPr>
              <a:t>mental</a:t>
            </a:r>
            <a:r>
              <a:rPr lang="it-IT" sz="2900" dirty="0">
                <a:solidFill>
                  <a:srgbClr val="0070C0"/>
                </a:solidFill>
              </a:rPr>
              <a:t>’; </a:t>
            </a:r>
            <a:r>
              <a:rPr lang="it-IT" sz="2900" i="1" dirty="0">
                <a:solidFill>
                  <a:srgbClr val="0070C0"/>
                </a:solidFill>
              </a:rPr>
              <a:t>accidente de </a:t>
            </a:r>
            <a:r>
              <a:rPr lang="it-IT" sz="2900" i="1" dirty="0" err="1">
                <a:solidFill>
                  <a:srgbClr val="0070C0"/>
                </a:solidFill>
              </a:rPr>
              <a:t>voiture</a:t>
            </a:r>
            <a:r>
              <a:rPr lang="it-IT" sz="2900" dirty="0" err="1">
                <a:solidFill>
                  <a:srgbClr val="0070C0"/>
                </a:solidFill>
              </a:rPr>
              <a:t>=</a:t>
            </a:r>
            <a:r>
              <a:rPr lang="it-IT" sz="2900" dirty="0">
                <a:solidFill>
                  <a:srgbClr val="0070C0"/>
                </a:solidFill>
              </a:rPr>
              <a:t> ‘accidente </a:t>
            </a:r>
            <a:r>
              <a:rPr lang="it-IT" sz="2900" dirty="0" err="1">
                <a:solidFill>
                  <a:srgbClr val="0070C0"/>
                </a:solidFill>
              </a:rPr>
              <a:t>automobilístico</a:t>
            </a:r>
            <a:r>
              <a:rPr lang="it-IT" sz="2900" dirty="0">
                <a:solidFill>
                  <a:srgbClr val="0070C0"/>
                </a:solidFill>
              </a:rPr>
              <a:t>’; </a:t>
            </a:r>
            <a:r>
              <a:rPr lang="it-IT" sz="2900" i="1" dirty="0" err="1">
                <a:solidFill>
                  <a:srgbClr val="0070C0"/>
                </a:solidFill>
              </a:rPr>
              <a:t>Agent</a:t>
            </a:r>
            <a:r>
              <a:rPr lang="it-IT" sz="2900" i="1" dirty="0">
                <a:solidFill>
                  <a:srgbClr val="0070C0"/>
                </a:solidFill>
              </a:rPr>
              <a:t> </a:t>
            </a:r>
            <a:r>
              <a:rPr lang="it-IT" sz="2900" i="1" dirty="0" err="1">
                <a:solidFill>
                  <a:srgbClr val="0070C0"/>
                </a:solidFill>
              </a:rPr>
              <a:t>immobilizer</a:t>
            </a:r>
            <a:r>
              <a:rPr lang="it-IT" sz="2900" dirty="0" err="1">
                <a:solidFill>
                  <a:srgbClr val="0070C0"/>
                </a:solidFill>
              </a:rPr>
              <a:t>=</a:t>
            </a:r>
            <a:r>
              <a:rPr lang="it-IT" sz="2900" dirty="0">
                <a:solidFill>
                  <a:srgbClr val="0070C0"/>
                </a:solidFill>
              </a:rPr>
              <a:t> ‘</a:t>
            </a:r>
            <a:r>
              <a:rPr lang="it-IT" sz="2900" dirty="0" err="1">
                <a:solidFill>
                  <a:srgbClr val="0070C0"/>
                </a:solidFill>
              </a:rPr>
              <a:t>administrador</a:t>
            </a:r>
            <a:r>
              <a:rPr lang="it-IT" sz="2900" dirty="0">
                <a:solidFill>
                  <a:srgbClr val="0070C0"/>
                </a:solidFill>
              </a:rPr>
              <a:t> de </a:t>
            </a:r>
            <a:r>
              <a:rPr lang="it-IT" sz="2900" dirty="0" err="1">
                <a:solidFill>
                  <a:srgbClr val="0070C0"/>
                </a:solidFill>
              </a:rPr>
              <a:t>fincas</a:t>
            </a:r>
            <a:r>
              <a:rPr lang="it-IT" sz="2900" dirty="0">
                <a:solidFill>
                  <a:srgbClr val="0070C0"/>
                </a:solidFill>
              </a:rPr>
              <a:t>’; </a:t>
            </a:r>
            <a:r>
              <a:rPr lang="it-IT" sz="2900" i="1" dirty="0">
                <a:solidFill>
                  <a:srgbClr val="0070C0"/>
                </a:solidFill>
              </a:rPr>
              <a:t>gîte </a:t>
            </a:r>
            <a:r>
              <a:rPr lang="it-IT" sz="2900" i="1" dirty="0" err="1">
                <a:solidFill>
                  <a:srgbClr val="0070C0"/>
                </a:solidFill>
              </a:rPr>
              <a:t>rural</a:t>
            </a:r>
            <a:r>
              <a:rPr lang="it-IT" sz="2900" dirty="0" err="1">
                <a:solidFill>
                  <a:srgbClr val="0070C0"/>
                </a:solidFill>
              </a:rPr>
              <a:t>=</a:t>
            </a:r>
            <a:r>
              <a:rPr lang="it-IT" sz="2900" dirty="0">
                <a:solidFill>
                  <a:srgbClr val="0070C0"/>
                </a:solidFill>
              </a:rPr>
              <a:t> ‘casa de </a:t>
            </a:r>
            <a:r>
              <a:rPr lang="it-IT" sz="2900" dirty="0" err="1">
                <a:solidFill>
                  <a:srgbClr val="0070C0"/>
                </a:solidFill>
              </a:rPr>
              <a:t>labranza</a:t>
            </a:r>
            <a:r>
              <a:rPr lang="it-IT" sz="2900" dirty="0">
                <a:solidFill>
                  <a:srgbClr val="0070C0"/>
                </a:solidFill>
              </a:rPr>
              <a:t>’; </a:t>
            </a:r>
            <a:r>
              <a:rPr lang="it-IT" sz="2900" i="1" dirty="0" err="1">
                <a:solidFill>
                  <a:srgbClr val="0070C0"/>
                </a:solidFill>
              </a:rPr>
              <a:t>machine</a:t>
            </a:r>
            <a:r>
              <a:rPr lang="it-IT" sz="2900" i="1" dirty="0">
                <a:solidFill>
                  <a:srgbClr val="0070C0"/>
                </a:solidFill>
              </a:rPr>
              <a:t> à </a:t>
            </a:r>
            <a:r>
              <a:rPr lang="it-IT" sz="2900" i="1" dirty="0" err="1">
                <a:solidFill>
                  <a:srgbClr val="0070C0"/>
                </a:solidFill>
              </a:rPr>
              <a:t>café</a:t>
            </a:r>
            <a:r>
              <a:rPr lang="it-IT" sz="2900" dirty="0" err="1">
                <a:solidFill>
                  <a:srgbClr val="0070C0"/>
                </a:solidFill>
              </a:rPr>
              <a:t>=</a:t>
            </a:r>
            <a:r>
              <a:rPr lang="it-IT" sz="2900" dirty="0">
                <a:solidFill>
                  <a:srgbClr val="0070C0"/>
                </a:solidFill>
              </a:rPr>
              <a:t> ‘</a:t>
            </a:r>
            <a:r>
              <a:rPr lang="it-IT" sz="2900" dirty="0" err="1">
                <a:solidFill>
                  <a:srgbClr val="0070C0"/>
                </a:solidFill>
              </a:rPr>
              <a:t>cafetera</a:t>
            </a:r>
            <a:r>
              <a:rPr lang="it-IT" sz="2900" dirty="0">
                <a:solidFill>
                  <a:srgbClr val="0070C0"/>
                </a:solidFill>
              </a:rPr>
              <a:t>’; </a:t>
            </a:r>
            <a:r>
              <a:rPr lang="it-IT" sz="2900" i="1" dirty="0" err="1">
                <a:solidFill>
                  <a:srgbClr val="0070C0"/>
                </a:solidFill>
              </a:rPr>
              <a:t>vent</a:t>
            </a:r>
            <a:r>
              <a:rPr lang="it-IT" sz="2900" i="1" dirty="0">
                <a:solidFill>
                  <a:srgbClr val="0070C0"/>
                </a:solidFill>
              </a:rPr>
              <a:t> </a:t>
            </a:r>
            <a:r>
              <a:rPr lang="it-IT" sz="2900" i="1" dirty="0" err="1">
                <a:solidFill>
                  <a:srgbClr val="0070C0"/>
                </a:solidFill>
              </a:rPr>
              <a:t>provenant</a:t>
            </a:r>
            <a:r>
              <a:rPr lang="it-IT" sz="2900" i="1" dirty="0">
                <a:solidFill>
                  <a:srgbClr val="0070C0"/>
                </a:solidFill>
              </a:rPr>
              <a:t> de la </a:t>
            </a:r>
            <a:r>
              <a:rPr lang="it-IT" sz="2900" i="1" dirty="0" err="1">
                <a:solidFill>
                  <a:srgbClr val="0070C0"/>
                </a:solidFill>
              </a:rPr>
              <a:t>terre</a:t>
            </a:r>
            <a:r>
              <a:rPr lang="it-IT" sz="2900" dirty="0" err="1">
                <a:solidFill>
                  <a:srgbClr val="0070C0"/>
                </a:solidFill>
              </a:rPr>
              <a:t>=</a:t>
            </a:r>
            <a:r>
              <a:rPr lang="it-IT" sz="2900" dirty="0">
                <a:solidFill>
                  <a:srgbClr val="0070C0"/>
                </a:solidFill>
              </a:rPr>
              <a:t> ‘</a:t>
            </a:r>
            <a:r>
              <a:rPr lang="it-IT" sz="2900" dirty="0" err="1">
                <a:solidFill>
                  <a:srgbClr val="0070C0"/>
                </a:solidFill>
              </a:rPr>
              <a:t>viento</a:t>
            </a:r>
            <a:r>
              <a:rPr lang="it-IT" sz="2900" dirty="0">
                <a:solidFill>
                  <a:srgbClr val="0070C0"/>
                </a:solidFill>
              </a:rPr>
              <a:t> </a:t>
            </a:r>
            <a:r>
              <a:rPr lang="it-IT" sz="2900" dirty="0" err="1">
                <a:solidFill>
                  <a:srgbClr val="0070C0"/>
                </a:solidFill>
              </a:rPr>
              <a:t>terral</a:t>
            </a:r>
            <a:r>
              <a:rPr lang="it-IT" sz="2900" dirty="0">
                <a:solidFill>
                  <a:srgbClr val="0070C0"/>
                </a:solidFill>
              </a:rPr>
              <a:t>’; </a:t>
            </a:r>
            <a:r>
              <a:rPr lang="it-IT" sz="2900" i="1" dirty="0" err="1">
                <a:solidFill>
                  <a:srgbClr val="0070C0"/>
                </a:solidFill>
              </a:rPr>
              <a:t>sheep</a:t>
            </a:r>
            <a:r>
              <a:rPr lang="it-IT" sz="2900" dirty="0" err="1">
                <a:solidFill>
                  <a:srgbClr val="0070C0"/>
                </a:solidFill>
              </a:rPr>
              <a:t>=</a:t>
            </a:r>
            <a:r>
              <a:rPr lang="it-IT" sz="2900" dirty="0">
                <a:solidFill>
                  <a:srgbClr val="0070C0"/>
                </a:solidFill>
              </a:rPr>
              <a:t> ‘</a:t>
            </a:r>
            <a:r>
              <a:rPr lang="it-IT" sz="2900" dirty="0" err="1">
                <a:solidFill>
                  <a:srgbClr val="0070C0"/>
                </a:solidFill>
              </a:rPr>
              <a:t>ovejas</a:t>
            </a:r>
            <a:r>
              <a:rPr lang="it-IT" sz="2900" dirty="0">
                <a:solidFill>
                  <a:srgbClr val="0070C0"/>
                </a:solidFill>
              </a:rPr>
              <a:t>’; </a:t>
            </a:r>
            <a:r>
              <a:rPr lang="it-IT" sz="2900" i="1" dirty="0" err="1">
                <a:solidFill>
                  <a:srgbClr val="0070C0"/>
                </a:solidFill>
              </a:rPr>
              <a:t>tests</a:t>
            </a:r>
            <a:r>
              <a:rPr lang="it-IT" sz="2900" dirty="0" err="1">
                <a:solidFill>
                  <a:srgbClr val="0070C0"/>
                </a:solidFill>
              </a:rPr>
              <a:t>=</a:t>
            </a:r>
            <a:r>
              <a:rPr lang="it-IT" sz="2900" dirty="0">
                <a:solidFill>
                  <a:srgbClr val="0070C0"/>
                </a:solidFill>
              </a:rPr>
              <a:t> ‘</a:t>
            </a:r>
            <a:r>
              <a:rPr lang="it-IT" sz="2900" dirty="0" err="1">
                <a:solidFill>
                  <a:srgbClr val="0070C0"/>
                </a:solidFill>
              </a:rPr>
              <a:t>investigación</a:t>
            </a:r>
            <a:r>
              <a:rPr lang="it-IT" sz="2900" dirty="0">
                <a:solidFill>
                  <a:srgbClr val="0070C0"/>
                </a:solidFill>
              </a:rPr>
              <a:t>’, ‘</a:t>
            </a:r>
            <a:r>
              <a:rPr lang="it-IT" sz="2900" dirty="0" err="1">
                <a:solidFill>
                  <a:srgbClr val="0070C0"/>
                </a:solidFill>
              </a:rPr>
              <a:t>experimento</a:t>
            </a:r>
            <a:r>
              <a:rPr lang="it-IT" sz="2900" dirty="0">
                <a:solidFill>
                  <a:srgbClr val="0070C0"/>
                </a:solidFill>
              </a:rPr>
              <a:t>’; </a:t>
            </a:r>
            <a:r>
              <a:rPr lang="it-IT" sz="2900" i="1" dirty="0" err="1">
                <a:solidFill>
                  <a:srgbClr val="0070C0"/>
                </a:solidFill>
              </a:rPr>
              <a:t>objets</a:t>
            </a:r>
            <a:r>
              <a:rPr lang="it-IT" sz="2900" i="1" dirty="0">
                <a:solidFill>
                  <a:srgbClr val="0070C0"/>
                </a:solidFill>
              </a:rPr>
              <a:t> trouvés</a:t>
            </a:r>
            <a:r>
              <a:rPr lang="it-IT" sz="2900" dirty="0">
                <a:solidFill>
                  <a:srgbClr val="0070C0"/>
                </a:solidFill>
              </a:rPr>
              <a:t>=’oggetti smarriti’. </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82882A05-9275-968F-2360-35DE558EB79C}"/>
              </a:ext>
            </a:extLst>
          </p:cNvPr>
          <p:cNvSpPr>
            <a:spLocks noGrp="1"/>
          </p:cNvSpPr>
          <p:nvPr>
            <p:ph type="body" idx="1"/>
          </p:nvPr>
        </p:nvSpPr>
        <p:spPr>
          <a:xfrm>
            <a:off x="182880" y="1036320"/>
            <a:ext cx="11765280" cy="5821679"/>
          </a:xfrm>
        </p:spPr>
        <p:txBody>
          <a:bodyPr>
            <a:normAutofit fontScale="77500" lnSpcReduction="20000"/>
          </a:bodyPr>
          <a:lstStyle/>
          <a:p>
            <a:pPr algn="ctr"/>
            <a:r>
              <a:rPr lang="it-IT" sz="3600" b="1" cap="small" dirty="0">
                <a:solidFill>
                  <a:srgbClr val="0070C0"/>
                </a:solidFill>
                <a:latin typeface="Century Schoolbook" pitchFamily="18" charset="0"/>
              </a:rPr>
              <a:t>Verso una Scienza della Traduzione </a:t>
            </a:r>
          </a:p>
          <a:p>
            <a:pPr algn="just"/>
            <a:r>
              <a:rPr lang="it-IT" sz="3900" dirty="0">
                <a:solidFill>
                  <a:srgbClr val="0070C0"/>
                </a:solidFill>
                <a:latin typeface="Century" pitchFamily="18" charset="0"/>
              </a:rPr>
              <a:t>Un cambiamento decisivo per i problemi della traduzione avvenne con </a:t>
            </a:r>
            <a:r>
              <a:rPr lang="it-IT" sz="3900" b="1" dirty="0">
                <a:solidFill>
                  <a:srgbClr val="0070C0"/>
                </a:solidFill>
                <a:latin typeface="Century" pitchFamily="18" charset="0"/>
              </a:rPr>
              <a:t>Roman </a:t>
            </a:r>
            <a:r>
              <a:rPr lang="it-IT" sz="3900" b="1" dirty="0" err="1">
                <a:solidFill>
                  <a:srgbClr val="0070C0"/>
                </a:solidFill>
                <a:latin typeface="Century" pitchFamily="18" charset="0"/>
              </a:rPr>
              <a:t>Jakobson</a:t>
            </a:r>
            <a:r>
              <a:rPr lang="it-IT" sz="3900" dirty="0">
                <a:solidFill>
                  <a:srgbClr val="0070C0"/>
                </a:solidFill>
                <a:latin typeface="Century" pitchFamily="18" charset="0"/>
              </a:rPr>
              <a:t>. La sua concezione del significato, elaborata nell’ambito delle correnti filosofiche contemporanee più sensibili ai problemi del linguaggio, il neopositivismo logico e la filosofia analitica, risente anche delle influenze della corrente empirico-pragmatica della filosofia americana.</a:t>
            </a:r>
          </a:p>
          <a:p>
            <a:pPr algn="just"/>
            <a:r>
              <a:rPr lang="it-IT" sz="3900" dirty="0">
                <a:solidFill>
                  <a:srgbClr val="0070C0"/>
                </a:solidFill>
                <a:latin typeface="Century" pitchFamily="18" charset="0"/>
              </a:rPr>
              <a:t> </a:t>
            </a:r>
          </a:p>
          <a:p>
            <a:pPr algn="just"/>
            <a:r>
              <a:rPr lang="it-IT" sz="3900" dirty="0">
                <a:solidFill>
                  <a:srgbClr val="0070C0"/>
                </a:solidFill>
                <a:latin typeface="Century" pitchFamily="18" charset="0"/>
              </a:rPr>
              <a:t>L’illustre linguista, riferendosi alla semiotica di Charles </a:t>
            </a:r>
            <a:r>
              <a:rPr lang="it-IT" sz="3900" dirty="0" err="1">
                <a:solidFill>
                  <a:srgbClr val="0070C0"/>
                </a:solidFill>
                <a:latin typeface="Century" pitchFamily="18" charset="0"/>
              </a:rPr>
              <a:t>Sanders</a:t>
            </a:r>
            <a:r>
              <a:rPr lang="it-IT" sz="3900" dirty="0">
                <a:solidFill>
                  <a:srgbClr val="0070C0"/>
                </a:solidFill>
                <a:latin typeface="Century" pitchFamily="18" charset="0"/>
              </a:rPr>
              <a:t> </a:t>
            </a:r>
            <a:r>
              <a:rPr lang="it-IT" sz="3900" dirty="0" err="1">
                <a:solidFill>
                  <a:srgbClr val="0070C0"/>
                </a:solidFill>
                <a:latin typeface="Century" pitchFamily="18" charset="0"/>
              </a:rPr>
              <a:t>Peirce</a:t>
            </a:r>
            <a:r>
              <a:rPr lang="it-IT" sz="3900" dirty="0">
                <a:solidFill>
                  <a:srgbClr val="0070C0"/>
                </a:solidFill>
                <a:latin typeface="Century" pitchFamily="18" charset="0"/>
              </a:rPr>
              <a:t>,  dove </a:t>
            </a:r>
            <a:r>
              <a:rPr lang="it-IT" sz="3900" b="1" dirty="0">
                <a:solidFill>
                  <a:srgbClr val="FF0000"/>
                </a:solidFill>
                <a:latin typeface="Century" pitchFamily="18" charset="0"/>
              </a:rPr>
              <a:t>«(...) the </a:t>
            </a:r>
            <a:r>
              <a:rPr lang="it-IT" sz="3900" b="1" dirty="0" err="1">
                <a:solidFill>
                  <a:srgbClr val="FF0000"/>
                </a:solidFill>
                <a:latin typeface="Century" pitchFamily="18" charset="0"/>
              </a:rPr>
              <a:t>meaning</a:t>
            </a:r>
            <a:r>
              <a:rPr lang="it-IT" sz="3900" b="1" dirty="0">
                <a:solidFill>
                  <a:srgbClr val="FF0000"/>
                </a:solidFill>
                <a:latin typeface="Century" pitchFamily="18" charset="0"/>
              </a:rPr>
              <a:t> </a:t>
            </a:r>
            <a:r>
              <a:rPr lang="it-IT" sz="3900" b="1" dirty="0" err="1">
                <a:solidFill>
                  <a:srgbClr val="FF0000"/>
                </a:solidFill>
                <a:latin typeface="Century" pitchFamily="18" charset="0"/>
              </a:rPr>
              <a:t>of</a:t>
            </a:r>
            <a:r>
              <a:rPr lang="it-IT" sz="3900" b="1" dirty="0">
                <a:solidFill>
                  <a:srgbClr val="FF0000"/>
                </a:solidFill>
                <a:latin typeface="Century" pitchFamily="18" charset="0"/>
              </a:rPr>
              <a:t> a </a:t>
            </a:r>
            <a:r>
              <a:rPr lang="it-IT" sz="3900" b="1" dirty="0" err="1">
                <a:solidFill>
                  <a:srgbClr val="FF0000"/>
                </a:solidFill>
                <a:latin typeface="Century" pitchFamily="18" charset="0"/>
              </a:rPr>
              <a:t>sign</a:t>
            </a:r>
            <a:r>
              <a:rPr lang="it-IT" sz="3900" b="1" dirty="0">
                <a:solidFill>
                  <a:srgbClr val="FF0000"/>
                </a:solidFill>
                <a:latin typeface="Century" pitchFamily="18" charset="0"/>
              </a:rPr>
              <a:t> </a:t>
            </a:r>
            <a:r>
              <a:rPr lang="it-IT" sz="3900" b="1" dirty="0" err="1">
                <a:solidFill>
                  <a:srgbClr val="FF0000"/>
                </a:solidFill>
                <a:latin typeface="Century" pitchFamily="18" charset="0"/>
              </a:rPr>
              <a:t>is</a:t>
            </a:r>
            <a:r>
              <a:rPr lang="it-IT" sz="3900" b="1" dirty="0">
                <a:solidFill>
                  <a:srgbClr val="FF0000"/>
                </a:solidFill>
                <a:latin typeface="Century" pitchFamily="18" charset="0"/>
              </a:rPr>
              <a:t> the </a:t>
            </a:r>
            <a:r>
              <a:rPr lang="it-IT" sz="3900" b="1" dirty="0" err="1">
                <a:solidFill>
                  <a:srgbClr val="FF0000"/>
                </a:solidFill>
                <a:latin typeface="Century" pitchFamily="18" charset="0"/>
              </a:rPr>
              <a:t>sign</a:t>
            </a:r>
            <a:r>
              <a:rPr lang="it-IT" sz="3900" b="1" dirty="0">
                <a:solidFill>
                  <a:srgbClr val="FF0000"/>
                </a:solidFill>
                <a:latin typeface="Century" pitchFamily="18" charset="0"/>
              </a:rPr>
              <a:t> </a:t>
            </a:r>
            <a:r>
              <a:rPr lang="it-IT" sz="3900" b="1" dirty="0" err="1">
                <a:solidFill>
                  <a:srgbClr val="FF0000"/>
                </a:solidFill>
                <a:latin typeface="Century" pitchFamily="18" charset="0"/>
              </a:rPr>
              <a:t>it</a:t>
            </a:r>
            <a:r>
              <a:rPr lang="it-IT" sz="3900" b="1" dirty="0">
                <a:solidFill>
                  <a:srgbClr val="FF0000"/>
                </a:solidFill>
                <a:latin typeface="Century" pitchFamily="18" charset="0"/>
              </a:rPr>
              <a:t> can </a:t>
            </a:r>
            <a:r>
              <a:rPr lang="it-IT" sz="3900" b="1" dirty="0" err="1">
                <a:solidFill>
                  <a:srgbClr val="FF0000"/>
                </a:solidFill>
                <a:latin typeface="Century" pitchFamily="18" charset="0"/>
              </a:rPr>
              <a:t>be</a:t>
            </a:r>
            <a:r>
              <a:rPr lang="it-IT" sz="3900" b="1" dirty="0">
                <a:solidFill>
                  <a:srgbClr val="FF0000"/>
                </a:solidFill>
                <a:latin typeface="Century" pitchFamily="18" charset="0"/>
              </a:rPr>
              <a:t> </a:t>
            </a:r>
            <a:r>
              <a:rPr lang="it-IT" sz="3900" b="1" dirty="0" err="1">
                <a:solidFill>
                  <a:srgbClr val="FF0000"/>
                </a:solidFill>
                <a:latin typeface="Century" pitchFamily="18" charset="0"/>
              </a:rPr>
              <a:t>translated</a:t>
            </a:r>
            <a:r>
              <a:rPr lang="it-IT" sz="3900" b="1" dirty="0">
                <a:solidFill>
                  <a:srgbClr val="FF0000"/>
                </a:solidFill>
                <a:latin typeface="Century" pitchFamily="18" charset="0"/>
              </a:rPr>
              <a:t> </a:t>
            </a:r>
            <a:r>
              <a:rPr lang="it-IT" sz="3900" b="1" dirty="0" err="1">
                <a:solidFill>
                  <a:srgbClr val="FF0000"/>
                </a:solidFill>
                <a:latin typeface="Century" pitchFamily="18" charset="0"/>
              </a:rPr>
              <a:t>into</a:t>
            </a:r>
            <a:r>
              <a:rPr lang="it-IT" sz="3900" dirty="0">
                <a:solidFill>
                  <a:srgbClr val="FF0000"/>
                </a:solidFill>
                <a:latin typeface="Century" pitchFamily="18" charset="0"/>
              </a:rPr>
              <a:t>»</a:t>
            </a:r>
            <a:r>
              <a:rPr lang="it-IT" sz="3900" dirty="0">
                <a:solidFill>
                  <a:srgbClr val="0070C0"/>
                </a:solidFill>
                <a:latin typeface="Century" pitchFamily="18" charset="0"/>
              </a:rPr>
              <a:t> (</a:t>
            </a:r>
            <a:r>
              <a:rPr lang="it-IT" sz="3900" dirty="0" err="1">
                <a:solidFill>
                  <a:srgbClr val="0070C0"/>
                </a:solidFill>
                <a:latin typeface="Century" pitchFamily="18" charset="0"/>
              </a:rPr>
              <a:t>Jakobson</a:t>
            </a:r>
            <a:r>
              <a:rPr lang="it-IT" sz="3900" dirty="0">
                <a:solidFill>
                  <a:srgbClr val="0070C0"/>
                </a:solidFill>
                <a:latin typeface="Century" pitchFamily="18" charset="0"/>
              </a:rPr>
              <a:t>, 1971b: 566), che alla semiologia di Saussure per la definizione delle caratteristiche peculiari del segno linguistico, osserva: «(...), </a:t>
            </a:r>
            <a:r>
              <a:rPr lang="it-IT" sz="3900" b="1" dirty="0" err="1">
                <a:solidFill>
                  <a:srgbClr val="FF0000"/>
                </a:solidFill>
                <a:latin typeface="Century" pitchFamily="18" charset="0"/>
              </a:rPr>
              <a:t>both</a:t>
            </a:r>
            <a:r>
              <a:rPr lang="it-IT" sz="3900" b="1" dirty="0">
                <a:solidFill>
                  <a:srgbClr val="FF0000"/>
                </a:solidFill>
                <a:latin typeface="Century" pitchFamily="18" charset="0"/>
              </a:rPr>
              <a:t> </a:t>
            </a:r>
            <a:r>
              <a:rPr lang="it-IT" sz="3900" b="1" dirty="0" err="1">
                <a:solidFill>
                  <a:srgbClr val="FF0000"/>
                </a:solidFill>
                <a:latin typeface="Century" pitchFamily="18" charset="0"/>
              </a:rPr>
              <a:t>as</a:t>
            </a:r>
            <a:r>
              <a:rPr lang="it-IT" sz="3900" b="1" dirty="0">
                <a:solidFill>
                  <a:srgbClr val="FF0000"/>
                </a:solidFill>
                <a:latin typeface="Century" pitchFamily="18" charset="0"/>
              </a:rPr>
              <a:t> </a:t>
            </a:r>
            <a:r>
              <a:rPr lang="it-IT" sz="3900" b="1" dirty="0" err="1">
                <a:solidFill>
                  <a:srgbClr val="FF0000"/>
                </a:solidFill>
                <a:latin typeface="Century" pitchFamily="18" charset="0"/>
              </a:rPr>
              <a:t>linguists</a:t>
            </a:r>
            <a:r>
              <a:rPr lang="it-IT" sz="3900" b="1" dirty="0">
                <a:solidFill>
                  <a:srgbClr val="FF0000"/>
                </a:solidFill>
                <a:latin typeface="Century" pitchFamily="18" charset="0"/>
              </a:rPr>
              <a:t> and </a:t>
            </a:r>
            <a:r>
              <a:rPr lang="it-IT" sz="3900" b="1" dirty="0" err="1">
                <a:solidFill>
                  <a:srgbClr val="FF0000"/>
                </a:solidFill>
                <a:latin typeface="Century" pitchFamily="18" charset="0"/>
              </a:rPr>
              <a:t>as</a:t>
            </a:r>
            <a:r>
              <a:rPr lang="it-IT" sz="3900" b="1" dirty="0">
                <a:solidFill>
                  <a:srgbClr val="FF0000"/>
                </a:solidFill>
                <a:latin typeface="Century" pitchFamily="18" charset="0"/>
              </a:rPr>
              <a:t> </a:t>
            </a:r>
            <a:r>
              <a:rPr lang="it-IT" sz="3900" b="1" dirty="0" err="1">
                <a:solidFill>
                  <a:srgbClr val="FF0000"/>
                </a:solidFill>
                <a:latin typeface="Century" pitchFamily="18" charset="0"/>
              </a:rPr>
              <a:t>ordinary</a:t>
            </a:r>
            <a:r>
              <a:rPr lang="it-IT" sz="3900" b="1" dirty="0">
                <a:solidFill>
                  <a:srgbClr val="FF0000"/>
                </a:solidFill>
                <a:latin typeface="Century" pitchFamily="18" charset="0"/>
              </a:rPr>
              <a:t> </a:t>
            </a:r>
            <a:r>
              <a:rPr lang="it-IT" sz="3900" b="1" dirty="0" err="1">
                <a:solidFill>
                  <a:srgbClr val="FF0000"/>
                </a:solidFill>
                <a:latin typeface="Century" pitchFamily="18" charset="0"/>
              </a:rPr>
              <a:t>word-users</a:t>
            </a:r>
            <a:r>
              <a:rPr lang="it-IT" sz="3900" b="1" dirty="0">
                <a:solidFill>
                  <a:srgbClr val="FF0000"/>
                </a:solidFill>
                <a:latin typeface="Century" pitchFamily="18" charset="0"/>
              </a:rPr>
              <a:t>, the </a:t>
            </a:r>
            <a:r>
              <a:rPr lang="it-IT" sz="3900" b="1" dirty="0" err="1">
                <a:solidFill>
                  <a:srgbClr val="FF0000"/>
                </a:solidFill>
                <a:latin typeface="Century" pitchFamily="18" charset="0"/>
              </a:rPr>
              <a:t>meaning</a:t>
            </a:r>
            <a:r>
              <a:rPr lang="it-IT" sz="3900" b="1" dirty="0">
                <a:solidFill>
                  <a:srgbClr val="FF0000"/>
                </a:solidFill>
                <a:latin typeface="Century" pitchFamily="18" charset="0"/>
              </a:rPr>
              <a:t> </a:t>
            </a:r>
            <a:r>
              <a:rPr lang="it-IT" sz="3900" b="1" dirty="0" err="1">
                <a:solidFill>
                  <a:srgbClr val="FF0000"/>
                </a:solidFill>
                <a:latin typeface="Century" pitchFamily="18" charset="0"/>
              </a:rPr>
              <a:t>of</a:t>
            </a:r>
            <a:r>
              <a:rPr lang="it-IT" sz="3900" b="1" dirty="0">
                <a:solidFill>
                  <a:srgbClr val="FF0000"/>
                </a:solidFill>
                <a:latin typeface="Century" pitchFamily="18" charset="0"/>
              </a:rPr>
              <a:t> </a:t>
            </a:r>
            <a:r>
              <a:rPr lang="it-IT" sz="3900" b="1" dirty="0" err="1">
                <a:solidFill>
                  <a:srgbClr val="FF0000"/>
                </a:solidFill>
                <a:latin typeface="Century" pitchFamily="18" charset="0"/>
              </a:rPr>
              <a:t>any</a:t>
            </a:r>
            <a:r>
              <a:rPr lang="it-IT" sz="3900" b="1" dirty="0">
                <a:solidFill>
                  <a:srgbClr val="FF0000"/>
                </a:solidFill>
                <a:latin typeface="Century" pitchFamily="18" charset="0"/>
              </a:rPr>
              <a:t> </a:t>
            </a:r>
            <a:r>
              <a:rPr lang="it-IT" sz="3900" b="1" dirty="0" err="1">
                <a:solidFill>
                  <a:srgbClr val="FF0000"/>
                </a:solidFill>
                <a:latin typeface="Century" pitchFamily="18" charset="0"/>
              </a:rPr>
              <a:t>linguistic</a:t>
            </a:r>
            <a:r>
              <a:rPr lang="it-IT" sz="3900" b="1" dirty="0">
                <a:solidFill>
                  <a:srgbClr val="FF0000"/>
                </a:solidFill>
                <a:latin typeface="Century" pitchFamily="18" charset="0"/>
              </a:rPr>
              <a:t> </a:t>
            </a:r>
            <a:r>
              <a:rPr lang="it-IT" sz="3900" b="1" dirty="0" err="1">
                <a:solidFill>
                  <a:srgbClr val="FF0000"/>
                </a:solidFill>
                <a:latin typeface="Century" pitchFamily="18" charset="0"/>
              </a:rPr>
              <a:t>sign</a:t>
            </a:r>
            <a:r>
              <a:rPr lang="it-IT" sz="3900" b="1" dirty="0">
                <a:solidFill>
                  <a:srgbClr val="FF0000"/>
                </a:solidFill>
                <a:latin typeface="Century" pitchFamily="18" charset="0"/>
              </a:rPr>
              <a:t> </a:t>
            </a:r>
            <a:r>
              <a:rPr lang="it-IT" sz="3900" b="1" dirty="0" err="1">
                <a:solidFill>
                  <a:srgbClr val="FF0000"/>
                </a:solidFill>
                <a:latin typeface="Century" pitchFamily="18" charset="0"/>
              </a:rPr>
              <a:t>is</a:t>
            </a:r>
            <a:r>
              <a:rPr lang="it-IT" sz="3900" b="1" dirty="0">
                <a:solidFill>
                  <a:srgbClr val="FF0000"/>
                </a:solidFill>
                <a:latin typeface="Century" pitchFamily="18" charset="0"/>
              </a:rPr>
              <a:t> </a:t>
            </a:r>
            <a:r>
              <a:rPr lang="it-IT" sz="3900" b="1" dirty="0" err="1">
                <a:solidFill>
                  <a:srgbClr val="FF0000"/>
                </a:solidFill>
                <a:latin typeface="Century" pitchFamily="18" charset="0"/>
              </a:rPr>
              <a:t>its</a:t>
            </a:r>
            <a:r>
              <a:rPr lang="it-IT" sz="3900" b="1" dirty="0">
                <a:solidFill>
                  <a:srgbClr val="FF0000"/>
                </a:solidFill>
                <a:latin typeface="Century" pitchFamily="18" charset="0"/>
              </a:rPr>
              <a:t> </a:t>
            </a:r>
            <a:r>
              <a:rPr lang="it-IT" sz="3900" b="1" dirty="0" err="1">
                <a:solidFill>
                  <a:srgbClr val="FF0000"/>
                </a:solidFill>
                <a:latin typeface="Century" pitchFamily="18" charset="0"/>
              </a:rPr>
              <a:t>translation</a:t>
            </a:r>
            <a:r>
              <a:rPr lang="it-IT" sz="3900" b="1" dirty="0">
                <a:solidFill>
                  <a:srgbClr val="FF0000"/>
                </a:solidFill>
                <a:latin typeface="Century" pitchFamily="18" charset="0"/>
              </a:rPr>
              <a:t> </a:t>
            </a:r>
            <a:r>
              <a:rPr lang="it-IT" sz="3900" b="1" dirty="0" err="1">
                <a:solidFill>
                  <a:srgbClr val="FF0000"/>
                </a:solidFill>
                <a:latin typeface="Century" pitchFamily="18" charset="0"/>
              </a:rPr>
              <a:t>into</a:t>
            </a:r>
            <a:r>
              <a:rPr lang="it-IT" sz="3900" b="1" dirty="0">
                <a:solidFill>
                  <a:srgbClr val="FF0000"/>
                </a:solidFill>
                <a:latin typeface="Century" pitchFamily="18" charset="0"/>
              </a:rPr>
              <a:t> some </a:t>
            </a:r>
            <a:r>
              <a:rPr lang="it-IT" sz="3900" b="1" dirty="0" err="1">
                <a:solidFill>
                  <a:srgbClr val="FF0000"/>
                </a:solidFill>
                <a:latin typeface="Century" pitchFamily="18" charset="0"/>
              </a:rPr>
              <a:t>further</a:t>
            </a:r>
            <a:r>
              <a:rPr lang="it-IT" sz="3900" b="1" dirty="0">
                <a:solidFill>
                  <a:srgbClr val="FF0000"/>
                </a:solidFill>
                <a:latin typeface="Century" pitchFamily="18" charset="0"/>
              </a:rPr>
              <a:t>, alternative </a:t>
            </a:r>
            <a:r>
              <a:rPr lang="it-IT" sz="3900" b="1" dirty="0" err="1">
                <a:solidFill>
                  <a:srgbClr val="FF0000"/>
                </a:solidFill>
                <a:latin typeface="Century" pitchFamily="18" charset="0"/>
              </a:rPr>
              <a:t>sign</a:t>
            </a:r>
            <a:r>
              <a:rPr lang="it-IT" sz="3900" b="1" dirty="0">
                <a:solidFill>
                  <a:srgbClr val="FF0000"/>
                </a:solidFill>
                <a:latin typeface="Century" pitchFamily="18" charset="0"/>
              </a:rPr>
              <a:t>, </a:t>
            </a:r>
            <a:r>
              <a:rPr lang="it-IT" sz="3900" b="1" dirty="0" err="1">
                <a:solidFill>
                  <a:srgbClr val="FF0000"/>
                </a:solidFill>
                <a:latin typeface="Century" pitchFamily="18" charset="0"/>
              </a:rPr>
              <a:t>especially</a:t>
            </a:r>
            <a:r>
              <a:rPr lang="it-IT" sz="3900" b="1" dirty="0">
                <a:solidFill>
                  <a:srgbClr val="FF0000"/>
                </a:solidFill>
                <a:latin typeface="Century" pitchFamily="18" charset="0"/>
              </a:rPr>
              <a:t> a </a:t>
            </a:r>
            <a:r>
              <a:rPr lang="it-IT" sz="3900" b="1" dirty="0" err="1">
                <a:solidFill>
                  <a:srgbClr val="FF0000"/>
                </a:solidFill>
                <a:latin typeface="Century" pitchFamily="18" charset="0"/>
              </a:rPr>
              <a:t>sign</a:t>
            </a:r>
            <a:r>
              <a:rPr lang="it-IT" sz="3900" b="1" dirty="0">
                <a:solidFill>
                  <a:srgbClr val="FF0000"/>
                </a:solidFill>
                <a:latin typeface="Century" pitchFamily="18" charset="0"/>
              </a:rPr>
              <a:t> “in </a:t>
            </a:r>
            <a:r>
              <a:rPr lang="it-IT" sz="3900" b="1" dirty="0" err="1">
                <a:solidFill>
                  <a:srgbClr val="FF0000"/>
                </a:solidFill>
                <a:latin typeface="Century" pitchFamily="18" charset="0"/>
              </a:rPr>
              <a:t>which</a:t>
            </a:r>
            <a:r>
              <a:rPr lang="it-IT" sz="3900" b="1" dirty="0">
                <a:solidFill>
                  <a:srgbClr val="FF0000"/>
                </a:solidFill>
                <a:latin typeface="Century" pitchFamily="18" charset="0"/>
              </a:rPr>
              <a:t> </a:t>
            </a:r>
            <a:r>
              <a:rPr lang="it-IT" sz="3900" b="1" dirty="0" err="1">
                <a:solidFill>
                  <a:srgbClr val="FF0000"/>
                </a:solidFill>
                <a:latin typeface="Century" pitchFamily="18" charset="0"/>
              </a:rPr>
              <a:t>it</a:t>
            </a:r>
            <a:r>
              <a:rPr lang="it-IT" sz="3900" b="1" dirty="0">
                <a:solidFill>
                  <a:srgbClr val="FF0000"/>
                </a:solidFill>
                <a:latin typeface="Century" pitchFamily="18" charset="0"/>
              </a:rPr>
              <a:t> </a:t>
            </a:r>
            <a:r>
              <a:rPr lang="it-IT" sz="3900" b="1" dirty="0" err="1">
                <a:solidFill>
                  <a:srgbClr val="FF0000"/>
                </a:solidFill>
                <a:latin typeface="Century" pitchFamily="18" charset="0"/>
              </a:rPr>
              <a:t>is</a:t>
            </a:r>
            <a:r>
              <a:rPr lang="it-IT" sz="3900" b="1" dirty="0">
                <a:solidFill>
                  <a:srgbClr val="FF0000"/>
                </a:solidFill>
                <a:latin typeface="Century" pitchFamily="18" charset="0"/>
              </a:rPr>
              <a:t> more </a:t>
            </a:r>
            <a:r>
              <a:rPr lang="it-IT" sz="3900" b="1" dirty="0" err="1">
                <a:solidFill>
                  <a:srgbClr val="FF0000"/>
                </a:solidFill>
                <a:latin typeface="Century" pitchFamily="18" charset="0"/>
              </a:rPr>
              <a:t>fully</a:t>
            </a:r>
            <a:r>
              <a:rPr lang="it-IT" sz="3900" b="1" dirty="0">
                <a:solidFill>
                  <a:srgbClr val="FF0000"/>
                </a:solidFill>
                <a:latin typeface="Century" pitchFamily="18" charset="0"/>
              </a:rPr>
              <a:t> </a:t>
            </a:r>
            <a:r>
              <a:rPr lang="it-IT" sz="3900" b="1" dirty="0" err="1">
                <a:solidFill>
                  <a:srgbClr val="FF0000"/>
                </a:solidFill>
                <a:latin typeface="Century" pitchFamily="18" charset="0"/>
              </a:rPr>
              <a:t>developed</a:t>
            </a:r>
            <a:r>
              <a:rPr lang="it-IT" sz="3900" dirty="0">
                <a:solidFill>
                  <a:srgbClr val="0070C0"/>
                </a:solidFill>
                <a:latin typeface="Century" pitchFamily="18" charset="0"/>
              </a:rPr>
              <a:t>”, (...)» (</a:t>
            </a:r>
            <a:r>
              <a:rPr lang="it-IT" sz="3900" dirty="0" err="1">
                <a:solidFill>
                  <a:srgbClr val="0070C0"/>
                </a:solidFill>
                <a:latin typeface="Century" pitchFamily="18" charset="0"/>
              </a:rPr>
              <a:t>Jakobson</a:t>
            </a:r>
            <a:r>
              <a:rPr lang="it-IT" sz="3900" dirty="0">
                <a:solidFill>
                  <a:srgbClr val="0070C0"/>
                </a:solidFill>
                <a:latin typeface="Century" pitchFamily="18" charset="0"/>
              </a:rPr>
              <a:t>, 1971a: 261)</a:t>
            </a:r>
            <a:r>
              <a:rPr lang="it-IT" sz="3900" dirty="0"/>
              <a:t>. </a:t>
            </a:r>
          </a:p>
          <a:p>
            <a:endParaRPr lang="it-IT" dirty="0"/>
          </a:p>
        </p:txBody>
      </p:sp>
    </p:spTree>
    <p:extLst>
      <p:ext uri="{BB962C8B-B14F-4D97-AF65-F5344CB8AC3E}">
        <p14:creationId xmlns:p14="http://schemas.microsoft.com/office/powerpoint/2010/main" val="3622202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68225" y="975360"/>
            <a:ext cx="11688248" cy="5882640"/>
          </a:xfrm>
        </p:spPr>
        <p:txBody>
          <a:bodyPr>
            <a:normAutofit/>
          </a:bodyPr>
          <a:lstStyle/>
          <a:p>
            <a:pPr algn="just"/>
            <a:r>
              <a:rPr lang="it-IT" sz="3000" dirty="0">
                <a:solidFill>
                  <a:srgbClr val="0070C0"/>
                </a:solidFill>
              </a:rPr>
              <a:t>5) </a:t>
            </a:r>
            <a:r>
              <a:rPr lang="it-IT" sz="3000" b="1" dirty="0">
                <a:solidFill>
                  <a:srgbClr val="0070C0"/>
                </a:solidFill>
              </a:rPr>
              <a:t>La “modulazione</a:t>
            </a:r>
            <a:r>
              <a:rPr lang="it-IT" sz="3000" dirty="0">
                <a:solidFill>
                  <a:srgbClr val="0070C0"/>
                </a:solidFill>
              </a:rPr>
              <a:t>” è una mutazione del punto di vista, analoga come procedura agli eufemismi del tipo: “poco intelligente” per “stupido”. Il messaggio è tradotto, ma sotto un altro punto di vista, </a:t>
            </a:r>
            <a:r>
              <a:rPr lang="it-IT" sz="3000" i="1" dirty="0" err="1">
                <a:solidFill>
                  <a:srgbClr val="0070C0"/>
                </a:solidFill>
              </a:rPr>
              <a:t>it</a:t>
            </a:r>
            <a:r>
              <a:rPr lang="it-IT" sz="3000" i="1" dirty="0">
                <a:solidFill>
                  <a:srgbClr val="0070C0"/>
                </a:solidFill>
              </a:rPr>
              <a:t> </a:t>
            </a:r>
            <a:r>
              <a:rPr lang="it-IT" sz="3000" i="1" dirty="0" err="1">
                <a:solidFill>
                  <a:srgbClr val="0070C0"/>
                </a:solidFill>
              </a:rPr>
              <a:t>is</a:t>
            </a:r>
            <a:r>
              <a:rPr lang="it-IT" sz="3000" i="1" dirty="0">
                <a:solidFill>
                  <a:srgbClr val="0070C0"/>
                </a:solidFill>
              </a:rPr>
              <a:t> </a:t>
            </a:r>
            <a:r>
              <a:rPr lang="it-IT" sz="3000" i="1" dirty="0" err="1">
                <a:solidFill>
                  <a:srgbClr val="0070C0"/>
                </a:solidFill>
              </a:rPr>
              <a:t>not</a:t>
            </a:r>
            <a:r>
              <a:rPr lang="it-IT" sz="3000" i="1" dirty="0">
                <a:solidFill>
                  <a:srgbClr val="0070C0"/>
                </a:solidFill>
              </a:rPr>
              <a:t> </a:t>
            </a:r>
            <a:r>
              <a:rPr lang="it-IT" sz="3000" i="1" dirty="0" err="1">
                <a:solidFill>
                  <a:srgbClr val="0070C0"/>
                </a:solidFill>
              </a:rPr>
              <a:t>difficult</a:t>
            </a:r>
            <a:r>
              <a:rPr lang="it-IT" sz="3000" i="1" dirty="0">
                <a:solidFill>
                  <a:srgbClr val="0070C0"/>
                </a:solidFill>
              </a:rPr>
              <a:t> </a:t>
            </a:r>
            <a:r>
              <a:rPr lang="it-IT" sz="3000" i="1" dirty="0" err="1">
                <a:solidFill>
                  <a:srgbClr val="0070C0"/>
                </a:solidFill>
              </a:rPr>
              <a:t>to</a:t>
            </a:r>
            <a:r>
              <a:rPr lang="it-IT" sz="3000" i="1" dirty="0">
                <a:solidFill>
                  <a:srgbClr val="0070C0"/>
                </a:solidFill>
              </a:rPr>
              <a:t> show </a:t>
            </a:r>
            <a:r>
              <a:rPr lang="it-IT" sz="3000" dirty="0">
                <a:solidFill>
                  <a:srgbClr val="0070C0"/>
                </a:solidFill>
              </a:rPr>
              <a:t>= ‘è facile da dimostrare’. C’è modulazione, dunque, quando si impiegano termini astratti nella LA che erano concreti nella LP, o una forma attiva nella LP e passiva nella LA: </a:t>
            </a:r>
            <a:r>
              <a:rPr lang="it-IT" sz="3000" i="1" dirty="0">
                <a:solidFill>
                  <a:srgbClr val="0070C0"/>
                </a:solidFill>
              </a:rPr>
              <a:t>una roca </a:t>
            </a:r>
            <a:r>
              <a:rPr lang="it-IT" sz="3000" i="1" dirty="0" err="1">
                <a:solidFill>
                  <a:srgbClr val="0070C0"/>
                </a:solidFill>
              </a:rPr>
              <a:t>desprendida</a:t>
            </a:r>
            <a:r>
              <a:rPr lang="it-IT" sz="3000" i="1" dirty="0">
                <a:solidFill>
                  <a:srgbClr val="0070C0"/>
                </a:solidFill>
              </a:rPr>
              <a:t> de la </a:t>
            </a:r>
            <a:r>
              <a:rPr lang="it-IT" sz="3000" i="1" dirty="0" err="1">
                <a:solidFill>
                  <a:srgbClr val="0070C0"/>
                </a:solidFill>
              </a:rPr>
              <a:t>montaña</a:t>
            </a:r>
            <a:r>
              <a:rPr lang="it-IT" sz="3000" i="1" dirty="0">
                <a:solidFill>
                  <a:srgbClr val="0070C0"/>
                </a:solidFill>
              </a:rPr>
              <a:t> </a:t>
            </a:r>
            <a:r>
              <a:rPr lang="it-IT" sz="3000" i="1" dirty="0" err="1">
                <a:solidFill>
                  <a:srgbClr val="0070C0"/>
                </a:solidFill>
              </a:rPr>
              <a:t>mató</a:t>
            </a:r>
            <a:r>
              <a:rPr lang="it-IT" sz="3000" i="1" dirty="0">
                <a:solidFill>
                  <a:srgbClr val="0070C0"/>
                </a:solidFill>
              </a:rPr>
              <a:t> a un </a:t>
            </a:r>
            <a:r>
              <a:rPr lang="it-IT" sz="3000" i="1" dirty="0" err="1">
                <a:solidFill>
                  <a:srgbClr val="0070C0"/>
                </a:solidFill>
              </a:rPr>
              <a:t>excursionista</a:t>
            </a:r>
            <a:r>
              <a:rPr lang="it-IT" sz="3000" dirty="0">
                <a:solidFill>
                  <a:srgbClr val="0070C0"/>
                </a:solidFill>
              </a:rPr>
              <a:t> (‘un escursionista fu ucciso da una roccia staccatasi da una montagna’); </a:t>
            </a:r>
            <a:r>
              <a:rPr lang="it-IT" sz="3000" i="1" dirty="0">
                <a:solidFill>
                  <a:srgbClr val="0070C0"/>
                </a:solidFill>
              </a:rPr>
              <a:t>la </a:t>
            </a:r>
            <a:r>
              <a:rPr lang="it-IT" sz="3000" i="1" dirty="0" err="1">
                <a:solidFill>
                  <a:srgbClr val="0070C0"/>
                </a:solidFill>
              </a:rPr>
              <a:t>policía</a:t>
            </a:r>
            <a:r>
              <a:rPr lang="it-IT" sz="3000" i="1" dirty="0">
                <a:solidFill>
                  <a:srgbClr val="0070C0"/>
                </a:solidFill>
              </a:rPr>
              <a:t> </a:t>
            </a:r>
            <a:r>
              <a:rPr lang="it-IT" sz="3000" i="1" dirty="0" err="1">
                <a:solidFill>
                  <a:srgbClr val="0070C0"/>
                </a:solidFill>
              </a:rPr>
              <a:t>detuvo</a:t>
            </a:r>
            <a:r>
              <a:rPr lang="it-IT" sz="3000" dirty="0">
                <a:solidFill>
                  <a:srgbClr val="0070C0"/>
                </a:solidFill>
              </a:rPr>
              <a:t> </a:t>
            </a:r>
            <a:r>
              <a:rPr lang="it-IT" sz="3000" i="1" dirty="0">
                <a:solidFill>
                  <a:srgbClr val="0070C0"/>
                </a:solidFill>
              </a:rPr>
              <a:t>al</a:t>
            </a:r>
            <a:r>
              <a:rPr lang="it-IT" sz="3000" dirty="0">
                <a:solidFill>
                  <a:srgbClr val="0070C0"/>
                </a:solidFill>
              </a:rPr>
              <a:t> </a:t>
            </a:r>
            <a:r>
              <a:rPr lang="it-IT" sz="3000" i="1" dirty="0" err="1">
                <a:solidFill>
                  <a:srgbClr val="0070C0"/>
                </a:solidFill>
              </a:rPr>
              <a:t>ladrón</a:t>
            </a:r>
            <a:r>
              <a:rPr lang="it-IT" sz="3000" i="1" dirty="0">
                <a:solidFill>
                  <a:srgbClr val="0070C0"/>
                </a:solidFill>
              </a:rPr>
              <a:t> </a:t>
            </a:r>
            <a:r>
              <a:rPr lang="it-IT" sz="3000" i="1" dirty="0" err="1">
                <a:solidFill>
                  <a:srgbClr val="0070C0"/>
                </a:solidFill>
              </a:rPr>
              <a:t>dos</a:t>
            </a:r>
            <a:r>
              <a:rPr lang="it-IT" sz="3000" i="1" dirty="0">
                <a:solidFill>
                  <a:srgbClr val="0070C0"/>
                </a:solidFill>
              </a:rPr>
              <a:t> </a:t>
            </a:r>
            <a:r>
              <a:rPr lang="it-IT" sz="3000" i="1" dirty="0" err="1">
                <a:solidFill>
                  <a:srgbClr val="0070C0"/>
                </a:solidFill>
              </a:rPr>
              <a:t>horas</a:t>
            </a:r>
            <a:r>
              <a:rPr lang="it-IT" sz="3000" i="1" dirty="0">
                <a:solidFill>
                  <a:srgbClr val="0070C0"/>
                </a:solidFill>
              </a:rPr>
              <a:t> </a:t>
            </a:r>
            <a:r>
              <a:rPr lang="it-IT" sz="3000" i="1" dirty="0" err="1">
                <a:solidFill>
                  <a:srgbClr val="0070C0"/>
                </a:solidFill>
              </a:rPr>
              <a:t>después</a:t>
            </a:r>
            <a:r>
              <a:rPr lang="it-IT" sz="3000" dirty="0">
                <a:solidFill>
                  <a:srgbClr val="0070C0"/>
                </a:solidFill>
              </a:rPr>
              <a:t> (‘il ladro fu arrestato dalla polizia due ore </a:t>
            </a:r>
            <a:r>
              <a:rPr lang="it-IT" sz="3000" dirty="0" err="1">
                <a:solidFill>
                  <a:srgbClr val="0070C0"/>
                </a:solidFill>
              </a:rPr>
              <a:t>dopo’</a:t>
            </a:r>
            <a:r>
              <a:rPr lang="it-IT" sz="3000" dirty="0">
                <a:solidFill>
                  <a:srgbClr val="0070C0"/>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975360"/>
            <a:ext cx="11347450" cy="5882640"/>
          </a:xfrm>
        </p:spPr>
        <p:txBody>
          <a:bodyPr>
            <a:noAutofit/>
          </a:bodyPr>
          <a:lstStyle/>
          <a:p>
            <a:pPr algn="just"/>
            <a:r>
              <a:rPr lang="it-IT" sz="2600" dirty="0">
                <a:solidFill>
                  <a:srgbClr val="0070C0"/>
                </a:solidFill>
              </a:rPr>
              <a:t>6) </a:t>
            </a:r>
            <a:r>
              <a:rPr lang="it-IT" sz="2600" b="1" dirty="0">
                <a:solidFill>
                  <a:srgbClr val="0070C0"/>
                </a:solidFill>
              </a:rPr>
              <a:t>L’“equivalenza</a:t>
            </a:r>
            <a:r>
              <a:rPr lang="it-IT" sz="2600" dirty="0">
                <a:solidFill>
                  <a:srgbClr val="0070C0"/>
                </a:solidFill>
              </a:rPr>
              <a:t>” consiste nel sostituire una realtà esistente nell’area del testo originale con una realtà esistente nell’area del testo di traduzione: sp. </a:t>
            </a:r>
            <a:r>
              <a:rPr lang="it-IT" sz="2600" i="1" dirty="0" err="1">
                <a:solidFill>
                  <a:srgbClr val="0070C0"/>
                </a:solidFill>
              </a:rPr>
              <a:t>Bachillerato</a:t>
            </a:r>
            <a:r>
              <a:rPr lang="it-IT" sz="2600" dirty="0">
                <a:solidFill>
                  <a:srgbClr val="0070C0"/>
                </a:solidFill>
              </a:rPr>
              <a:t>, </a:t>
            </a:r>
            <a:r>
              <a:rPr lang="it-IT" sz="2600" dirty="0" err="1">
                <a:solidFill>
                  <a:srgbClr val="0070C0"/>
                </a:solidFill>
              </a:rPr>
              <a:t>it</a:t>
            </a:r>
            <a:r>
              <a:rPr lang="it-IT" sz="2600" dirty="0">
                <a:solidFill>
                  <a:srgbClr val="0070C0"/>
                </a:solidFill>
              </a:rPr>
              <a:t>. ‘Licenza liceale, maturità’. In questo caso, i dizionari specializzati sono molto utili. Spesso i proverbi e detti non possono essere tradotti se non con un equivalente della LA. In tal caso, si conserva il significato del messaggio ma non la forma: </a:t>
            </a:r>
            <a:r>
              <a:rPr lang="it-IT" sz="2600" i="1" dirty="0" err="1">
                <a:solidFill>
                  <a:srgbClr val="002060"/>
                </a:solidFill>
              </a:rPr>
              <a:t>el</a:t>
            </a:r>
            <a:r>
              <a:rPr lang="it-IT" sz="2600" i="1" dirty="0">
                <a:solidFill>
                  <a:srgbClr val="002060"/>
                </a:solidFill>
              </a:rPr>
              <a:t> </a:t>
            </a:r>
            <a:r>
              <a:rPr lang="it-IT" sz="2600" i="1" dirty="0" err="1">
                <a:solidFill>
                  <a:srgbClr val="002060"/>
                </a:solidFill>
              </a:rPr>
              <a:t>que</a:t>
            </a:r>
            <a:r>
              <a:rPr lang="it-IT" sz="2600" i="1" dirty="0">
                <a:solidFill>
                  <a:srgbClr val="002060"/>
                </a:solidFill>
              </a:rPr>
              <a:t> no </a:t>
            </a:r>
            <a:r>
              <a:rPr lang="it-IT" sz="2600" i="1" dirty="0" err="1">
                <a:solidFill>
                  <a:srgbClr val="002060"/>
                </a:solidFill>
              </a:rPr>
              <a:t>arriesga</a:t>
            </a:r>
            <a:r>
              <a:rPr lang="it-IT" sz="2600" i="1" dirty="0">
                <a:solidFill>
                  <a:srgbClr val="002060"/>
                </a:solidFill>
              </a:rPr>
              <a:t> no </a:t>
            </a:r>
            <a:r>
              <a:rPr lang="it-IT" sz="2600" i="1" dirty="0" err="1">
                <a:solidFill>
                  <a:srgbClr val="002060"/>
                </a:solidFill>
              </a:rPr>
              <a:t>pasa</a:t>
            </a:r>
            <a:r>
              <a:rPr lang="it-IT" sz="2600" i="1" dirty="0">
                <a:solidFill>
                  <a:srgbClr val="002060"/>
                </a:solidFill>
              </a:rPr>
              <a:t> </a:t>
            </a:r>
            <a:r>
              <a:rPr lang="it-IT" sz="2600" i="1" dirty="0" err="1">
                <a:solidFill>
                  <a:srgbClr val="002060"/>
                </a:solidFill>
              </a:rPr>
              <a:t>el</a:t>
            </a:r>
            <a:r>
              <a:rPr lang="it-IT" sz="2600" i="1" dirty="0">
                <a:solidFill>
                  <a:srgbClr val="002060"/>
                </a:solidFill>
              </a:rPr>
              <a:t> mar</a:t>
            </a:r>
            <a:r>
              <a:rPr lang="it-IT" sz="2600" dirty="0">
                <a:solidFill>
                  <a:srgbClr val="0070C0"/>
                </a:solidFill>
              </a:rPr>
              <a:t> (‘chi non risica non rosica’); </a:t>
            </a:r>
            <a:r>
              <a:rPr lang="it-IT" sz="2600" i="1" dirty="0" err="1">
                <a:solidFill>
                  <a:srgbClr val="002060"/>
                </a:solidFill>
              </a:rPr>
              <a:t>más</a:t>
            </a:r>
            <a:r>
              <a:rPr lang="it-IT" sz="2600" i="1" dirty="0">
                <a:solidFill>
                  <a:srgbClr val="002060"/>
                </a:solidFill>
              </a:rPr>
              <a:t> </a:t>
            </a:r>
            <a:r>
              <a:rPr lang="it-IT" sz="2600" i="1" dirty="0" err="1">
                <a:solidFill>
                  <a:srgbClr val="002060"/>
                </a:solidFill>
              </a:rPr>
              <a:t>prendido</a:t>
            </a:r>
            <a:r>
              <a:rPr lang="it-IT" sz="2600" i="1" dirty="0">
                <a:solidFill>
                  <a:srgbClr val="002060"/>
                </a:solidFill>
              </a:rPr>
              <a:t> </a:t>
            </a:r>
            <a:r>
              <a:rPr lang="it-IT" sz="2600" i="1" dirty="0" err="1">
                <a:solidFill>
                  <a:srgbClr val="002060"/>
                </a:solidFill>
              </a:rPr>
              <a:t>que</a:t>
            </a:r>
            <a:r>
              <a:rPr lang="it-IT" sz="2600" i="1" dirty="0">
                <a:solidFill>
                  <a:srgbClr val="002060"/>
                </a:solidFill>
              </a:rPr>
              <a:t> un </a:t>
            </a:r>
            <a:r>
              <a:rPr lang="it-IT" sz="2600" i="1" dirty="0" err="1">
                <a:solidFill>
                  <a:srgbClr val="002060"/>
                </a:solidFill>
              </a:rPr>
              <a:t>botón</a:t>
            </a:r>
            <a:r>
              <a:rPr lang="it-IT" sz="2600" dirty="0">
                <a:solidFill>
                  <a:srgbClr val="002060"/>
                </a:solidFill>
              </a:rPr>
              <a:t> </a:t>
            </a:r>
            <a:r>
              <a:rPr lang="it-IT" sz="2600" dirty="0">
                <a:solidFill>
                  <a:srgbClr val="0070C0"/>
                </a:solidFill>
              </a:rPr>
              <a:t>(‘più attaccato di una sanguisuga’);</a:t>
            </a:r>
            <a:r>
              <a:rPr lang="it-IT" sz="2600" i="1" dirty="0">
                <a:solidFill>
                  <a:srgbClr val="0070C0"/>
                </a:solidFill>
              </a:rPr>
              <a:t> </a:t>
            </a:r>
            <a:r>
              <a:rPr lang="it-IT" sz="2600" i="1" dirty="0" err="1">
                <a:solidFill>
                  <a:srgbClr val="002060"/>
                </a:solidFill>
              </a:rPr>
              <a:t>es</a:t>
            </a:r>
            <a:r>
              <a:rPr lang="it-IT" sz="2600" i="1" dirty="0">
                <a:solidFill>
                  <a:srgbClr val="002060"/>
                </a:solidFill>
              </a:rPr>
              <a:t> de </a:t>
            </a:r>
            <a:r>
              <a:rPr lang="it-IT" sz="2600" i="1" dirty="0" err="1">
                <a:solidFill>
                  <a:srgbClr val="002060"/>
                </a:solidFill>
              </a:rPr>
              <a:t>Huelva</a:t>
            </a:r>
            <a:r>
              <a:rPr lang="it-IT" sz="2600" dirty="0">
                <a:solidFill>
                  <a:srgbClr val="002060"/>
                </a:solidFill>
              </a:rPr>
              <a:t>&gt; ‘</a:t>
            </a:r>
            <a:r>
              <a:rPr lang="it-IT" sz="2600" dirty="0">
                <a:solidFill>
                  <a:srgbClr val="0070C0"/>
                </a:solidFill>
              </a:rPr>
              <a:t>Si chiama Pietro e torna indietro’ (in questo caso nella costruzione italiana </a:t>
            </a:r>
            <a:r>
              <a:rPr lang="it-IT" sz="2600" i="1" dirty="0">
                <a:solidFill>
                  <a:srgbClr val="0070C0"/>
                </a:solidFill>
              </a:rPr>
              <a:t>Pietro</a:t>
            </a:r>
            <a:r>
              <a:rPr lang="it-IT" sz="2600" dirty="0">
                <a:solidFill>
                  <a:srgbClr val="0070C0"/>
                </a:solidFill>
              </a:rPr>
              <a:t> è un semplice pretesto ritmico per creare una consonanza con </a:t>
            </a:r>
            <a:r>
              <a:rPr lang="it-IT" sz="2600" i="1" dirty="0">
                <a:solidFill>
                  <a:srgbClr val="0070C0"/>
                </a:solidFill>
              </a:rPr>
              <a:t>dietro</a:t>
            </a:r>
            <a:r>
              <a:rPr lang="it-IT" sz="2600" dirty="0">
                <a:solidFill>
                  <a:srgbClr val="0070C0"/>
                </a:solidFill>
              </a:rPr>
              <a:t>, mentre in quella spagnola c’è un gioco di parole </a:t>
            </a:r>
            <a:r>
              <a:rPr lang="it-IT" sz="2600" b="1" i="1" dirty="0">
                <a:solidFill>
                  <a:srgbClr val="002060"/>
                </a:solidFill>
              </a:rPr>
              <a:t>de </a:t>
            </a:r>
            <a:r>
              <a:rPr lang="it-IT" sz="2600" b="1" i="1" dirty="0" err="1">
                <a:solidFill>
                  <a:srgbClr val="002060"/>
                </a:solidFill>
              </a:rPr>
              <a:t>Huelva-devuelva</a:t>
            </a:r>
            <a:r>
              <a:rPr lang="it-IT" sz="2600" dirty="0">
                <a:solidFill>
                  <a:srgbClr val="002060"/>
                </a:solidFill>
              </a:rPr>
              <a:t> &gt;</a:t>
            </a:r>
            <a:r>
              <a:rPr lang="it-IT" sz="2600" i="1" dirty="0">
                <a:solidFill>
                  <a:srgbClr val="002060"/>
                </a:solidFill>
              </a:rPr>
              <a:t>devolver</a:t>
            </a:r>
            <a:r>
              <a:rPr lang="it-IT" sz="2600" dirty="0">
                <a:solidFill>
                  <a:srgbClr val="002060"/>
                </a:solidFill>
              </a:rPr>
              <a:t>); </a:t>
            </a:r>
            <a:r>
              <a:rPr lang="it-IT" sz="2600" i="1" dirty="0" err="1">
                <a:solidFill>
                  <a:srgbClr val="002060"/>
                </a:solidFill>
              </a:rPr>
              <a:t>ponerse</a:t>
            </a:r>
            <a:r>
              <a:rPr lang="it-IT" sz="2600" i="1" dirty="0">
                <a:solidFill>
                  <a:srgbClr val="002060"/>
                </a:solidFill>
              </a:rPr>
              <a:t> </a:t>
            </a:r>
            <a:r>
              <a:rPr lang="it-IT" sz="2600" i="1" dirty="0" err="1">
                <a:solidFill>
                  <a:srgbClr val="002060"/>
                </a:solidFill>
              </a:rPr>
              <a:t>rojo</a:t>
            </a:r>
            <a:r>
              <a:rPr lang="it-IT" sz="2600" i="1" dirty="0">
                <a:solidFill>
                  <a:srgbClr val="002060"/>
                </a:solidFill>
              </a:rPr>
              <a:t> </a:t>
            </a:r>
            <a:r>
              <a:rPr lang="it-IT" sz="2600" i="1" dirty="0" err="1">
                <a:solidFill>
                  <a:srgbClr val="002060"/>
                </a:solidFill>
              </a:rPr>
              <a:t>como</a:t>
            </a:r>
            <a:r>
              <a:rPr lang="it-IT" sz="2600" i="1" dirty="0">
                <a:solidFill>
                  <a:srgbClr val="002060"/>
                </a:solidFill>
              </a:rPr>
              <a:t> un </a:t>
            </a:r>
            <a:r>
              <a:rPr lang="it-IT" sz="2600" i="1" dirty="0" err="1">
                <a:solidFill>
                  <a:srgbClr val="002060"/>
                </a:solidFill>
              </a:rPr>
              <a:t>tomate</a:t>
            </a:r>
            <a:r>
              <a:rPr lang="it-IT" sz="2600" dirty="0">
                <a:solidFill>
                  <a:srgbClr val="002060"/>
                </a:solidFill>
              </a:rPr>
              <a:t> </a:t>
            </a:r>
            <a:r>
              <a:rPr lang="it-IT" sz="2600" dirty="0">
                <a:solidFill>
                  <a:srgbClr val="0070C0"/>
                </a:solidFill>
              </a:rPr>
              <a:t>(‘diventare rosso come un peperone’); </a:t>
            </a:r>
            <a:r>
              <a:rPr lang="it-IT" sz="2600" i="1" dirty="0">
                <a:solidFill>
                  <a:srgbClr val="002060"/>
                </a:solidFill>
              </a:rPr>
              <a:t>buscarle </a:t>
            </a:r>
            <a:r>
              <a:rPr lang="it-IT" sz="2600" i="1" dirty="0" err="1">
                <a:solidFill>
                  <a:srgbClr val="002060"/>
                </a:solidFill>
              </a:rPr>
              <a:t>tres</a:t>
            </a:r>
            <a:r>
              <a:rPr lang="it-IT" sz="2600" i="1" dirty="0">
                <a:solidFill>
                  <a:srgbClr val="002060"/>
                </a:solidFill>
              </a:rPr>
              <a:t> </a:t>
            </a:r>
            <a:r>
              <a:rPr lang="it-IT" sz="2600" i="1" dirty="0" err="1">
                <a:solidFill>
                  <a:srgbClr val="002060"/>
                </a:solidFill>
              </a:rPr>
              <a:t>pies</a:t>
            </a:r>
            <a:r>
              <a:rPr lang="it-IT" sz="2600" i="1" dirty="0">
                <a:solidFill>
                  <a:srgbClr val="002060"/>
                </a:solidFill>
              </a:rPr>
              <a:t> al </a:t>
            </a:r>
            <a:r>
              <a:rPr lang="it-IT" sz="2600" i="1" dirty="0" err="1">
                <a:solidFill>
                  <a:srgbClr val="002060"/>
                </a:solidFill>
              </a:rPr>
              <a:t>gato</a:t>
            </a:r>
            <a:r>
              <a:rPr lang="it-IT" sz="2600" dirty="0">
                <a:solidFill>
                  <a:srgbClr val="002060"/>
                </a:solidFill>
              </a:rPr>
              <a:t> </a:t>
            </a:r>
            <a:r>
              <a:rPr lang="it-IT" sz="2600" dirty="0">
                <a:solidFill>
                  <a:srgbClr val="0070C0"/>
                </a:solidFill>
              </a:rPr>
              <a:t>(‘cercare il pelo nell’uovo’); </a:t>
            </a:r>
            <a:r>
              <a:rPr lang="it-IT" sz="2600" i="1" dirty="0">
                <a:solidFill>
                  <a:srgbClr val="002060"/>
                </a:solidFill>
              </a:rPr>
              <a:t>no </a:t>
            </a:r>
            <a:r>
              <a:rPr lang="it-IT" sz="2600" i="1" dirty="0" err="1">
                <a:solidFill>
                  <a:srgbClr val="002060"/>
                </a:solidFill>
              </a:rPr>
              <a:t>hay</a:t>
            </a:r>
            <a:r>
              <a:rPr lang="it-IT" sz="2600" i="1" dirty="0">
                <a:solidFill>
                  <a:srgbClr val="002060"/>
                </a:solidFill>
              </a:rPr>
              <a:t> </a:t>
            </a:r>
            <a:r>
              <a:rPr lang="it-IT" sz="2600" i="1" dirty="0" err="1">
                <a:solidFill>
                  <a:srgbClr val="002060"/>
                </a:solidFill>
              </a:rPr>
              <a:t>moros</a:t>
            </a:r>
            <a:r>
              <a:rPr lang="it-IT" sz="2600" i="1" dirty="0">
                <a:solidFill>
                  <a:srgbClr val="002060"/>
                </a:solidFill>
              </a:rPr>
              <a:t> en la costa </a:t>
            </a:r>
            <a:r>
              <a:rPr lang="it-IT" sz="2600" dirty="0">
                <a:solidFill>
                  <a:srgbClr val="0070C0"/>
                </a:solidFill>
              </a:rPr>
              <a:t>(‘il campo è </a:t>
            </a:r>
            <a:r>
              <a:rPr lang="it-IT" sz="2600" dirty="0" err="1">
                <a:solidFill>
                  <a:srgbClr val="0070C0"/>
                </a:solidFill>
              </a:rPr>
              <a:t>libero’</a:t>
            </a:r>
            <a:r>
              <a:rPr lang="it-IT" sz="2600" dirty="0">
                <a:solidFill>
                  <a:srgbClr val="0070C0"/>
                </a:solidFill>
              </a:rPr>
              <a:t>/ ‘il pericolo è passato’/ ‘non ci sono ostacoli in vista’);  ecc.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1648" y="963168"/>
            <a:ext cx="11115802" cy="5894832"/>
          </a:xfrm>
        </p:spPr>
        <p:txBody>
          <a:bodyPr>
            <a:normAutofit fontScale="62500" lnSpcReduction="20000"/>
          </a:bodyPr>
          <a:lstStyle/>
          <a:p>
            <a:pPr algn="just"/>
            <a:r>
              <a:rPr lang="it-IT" sz="3900" dirty="0">
                <a:solidFill>
                  <a:srgbClr val="0070C0"/>
                </a:solidFill>
                <a:latin typeface="Century" pitchFamily="18" charset="0"/>
              </a:rPr>
              <a:t>7) </a:t>
            </a:r>
            <a:r>
              <a:rPr lang="it-IT" sz="3900" b="1" dirty="0">
                <a:solidFill>
                  <a:srgbClr val="0070C0"/>
                </a:solidFill>
                <a:latin typeface="Century" pitchFamily="18" charset="0"/>
              </a:rPr>
              <a:t>L’“adattamento</a:t>
            </a:r>
            <a:r>
              <a:rPr lang="it-IT" sz="3900" dirty="0">
                <a:solidFill>
                  <a:srgbClr val="0070C0"/>
                </a:solidFill>
                <a:latin typeface="Century" pitchFamily="18" charset="0"/>
              </a:rPr>
              <a:t>” è il limite estremo della traduzione. Con questa procedura si cerca di tradurre una situazione intraducibile. </a:t>
            </a:r>
            <a:r>
              <a:rPr lang="it-IT" sz="3800" dirty="0">
                <a:solidFill>
                  <a:srgbClr val="0070C0"/>
                </a:solidFill>
                <a:latin typeface="Century" pitchFamily="18" charset="0"/>
              </a:rPr>
              <a:t>È il metodo di traduzione più libero ed è molto utilizzato in poesia e nelle opere teatrali. Traduce adattando il testo da una lingua all’altra per cui il significato delle singole parole potrebbe non essere lo stesso.</a:t>
            </a:r>
          </a:p>
          <a:p>
            <a:pPr algn="just"/>
            <a:r>
              <a:rPr lang="it-IT" sz="3900" dirty="0">
                <a:solidFill>
                  <a:srgbClr val="0070C0"/>
                </a:solidFill>
                <a:latin typeface="Century" pitchFamily="18" charset="0"/>
              </a:rPr>
              <a:t> Così un paragone inglese preso dalla lingua del </a:t>
            </a:r>
            <a:r>
              <a:rPr lang="it-IT" sz="3900" i="1" dirty="0">
                <a:solidFill>
                  <a:srgbClr val="0070C0"/>
                </a:solidFill>
                <a:latin typeface="Century" pitchFamily="18" charset="0"/>
              </a:rPr>
              <a:t>baseball</a:t>
            </a:r>
            <a:r>
              <a:rPr lang="it-IT" sz="3900" dirty="0">
                <a:solidFill>
                  <a:srgbClr val="0070C0"/>
                </a:solidFill>
                <a:latin typeface="Century" pitchFamily="18" charset="0"/>
              </a:rPr>
              <a:t> può essere spiegato con un paragone francese suggerito dal </a:t>
            </a:r>
            <a:r>
              <a:rPr lang="it-IT" sz="3900" i="1" dirty="0">
                <a:solidFill>
                  <a:srgbClr val="0070C0"/>
                </a:solidFill>
                <a:latin typeface="Century" pitchFamily="18" charset="0"/>
              </a:rPr>
              <a:t>Tour de France</a:t>
            </a:r>
            <a:r>
              <a:rPr lang="it-IT" sz="3900" dirty="0">
                <a:solidFill>
                  <a:srgbClr val="0070C0"/>
                </a:solidFill>
                <a:latin typeface="Century" pitchFamily="18" charset="0"/>
              </a:rPr>
              <a:t>. </a:t>
            </a:r>
          </a:p>
          <a:p>
            <a:pPr algn="just"/>
            <a:r>
              <a:rPr lang="it-IT" sz="3900" dirty="0">
                <a:solidFill>
                  <a:srgbClr val="002060"/>
                </a:solidFill>
                <a:latin typeface="Century" pitchFamily="18" charset="0"/>
              </a:rPr>
              <a:t>Un altro chiaro esempio di adattamento culturale sarebbe il caso del “tè”: in Inghilterra ci si trova per bere il tè, in Italia ci si vede per prendere un “caffè”.</a:t>
            </a:r>
          </a:p>
          <a:p>
            <a:pPr algn="just"/>
            <a:r>
              <a:rPr lang="it-IT" sz="3900" dirty="0">
                <a:solidFill>
                  <a:srgbClr val="002060"/>
                </a:solidFill>
                <a:latin typeface="Century" pitchFamily="18" charset="0"/>
              </a:rPr>
              <a:t>È spesso una parafrasi, un libero adattamento del significato di una frase ed è l’ultima risorsa del traduttore.</a:t>
            </a:r>
          </a:p>
          <a:p>
            <a:pPr algn="just"/>
            <a:r>
              <a:rPr lang="it-IT" sz="3900" dirty="0">
                <a:solidFill>
                  <a:srgbClr val="002060"/>
                </a:solidFill>
                <a:latin typeface="Century" pitchFamily="18" charset="0"/>
              </a:rPr>
              <a:t>Questo procedimento di adattamento é ben conosciuto dagli interpreti che lavorano in simultanea; si racconta che avendo adattato “cricket” con “Tour de France” in un contesto in cui veniva evocato uno sport particolarmente popolare, un interprete fu messo in una situazione difficile dalla risposta del delegato francese che ringraziava l’oratore per aver evocato uno sport così tipicamente francese. Fu, allora, necessario invertire l’adattamento per ricadere nell’inglese con “cricket”.</a:t>
            </a:r>
          </a:p>
          <a:p>
            <a:r>
              <a:rPr lang="it-IT" dirty="0">
                <a:solidFill>
                  <a:srgbClr val="002060"/>
                </a:solidFill>
              </a:rPr>
              <a:t> </a:t>
            </a:r>
          </a:p>
          <a:p>
            <a:pPr algn="just"/>
            <a:endParaRPr lang="it-IT" dirty="0">
              <a:solidFill>
                <a:srgbClr val="0070C0"/>
              </a:solidFill>
            </a:endParaRPr>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93963" y="1080656"/>
            <a:ext cx="11679381" cy="5777344"/>
          </a:xfrm>
        </p:spPr>
        <p:txBody>
          <a:bodyPr>
            <a:normAutofit fontScale="92500" lnSpcReduction="20000"/>
          </a:bodyPr>
          <a:lstStyle/>
          <a:p>
            <a:pPr algn="just"/>
            <a:r>
              <a:rPr lang="it-IT" sz="2800" dirty="0">
                <a:solidFill>
                  <a:srgbClr val="0070C0"/>
                </a:solidFill>
              </a:rPr>
              <a:t>A questi 7 procedimenti possiamo aggiungere:</a:t>
            </a:r>
          </a:p>
          <a:p>
            <a:pPr algn="just"/>
            <a:r>
              <a:rPr lang="it-IT" sz="2800" dirty="0">
                <a:solidFill>
                  <a:srgbClr val="0070C0"/>
                </a:solidFill>
              </a:rPr>
              <a:t> </a:t>
            </a:r>
          </a:p>
          <a:p>
            <a:pPr algn="just"/>
            <a:r>
              <a:rPr lang="it-IT" sz="2800" dirty="0">
                <a:solidFill>
                  <a:srgbClr val="0070C0"/>
                </a:solidFill>
              </a:rPr>
              <a:t>a) </a:t>
            </a:r>
            <a:r>
              <a:rPr lang="it-IT" sz="2800" b="1" dirty="0">
                <a:solidFill>
                  <a:srgbClr val="0070C0"/>
                </a:solidFill>
              </a:rPr>
              <a:t>L’“addizione</a:t>
            </a:r>
            <a:r>
              <a:rPr lang="it-IT" sz="2800" dirty="0">
                <a:solidFill>
                  <a:srgbClr val="0070C0"/>
                </a:solidFill>
              </a:rPr>
              <a:t>” (</a:t>
            </a:r>
            <a:r>
              <a:rPr lang="it-IT" sz="2800" i="1" dirty="0" err="1">
                <a:solidFill>
                  <a:srgbClr val="0070C0"/>
                </a:solidFill>
              </a:rPr>
              <a:t>étoffement</a:t>
            </a:r>
            <a:r>
              <a:rPr lang="it-IT" sz="2800" dirty="0">
                <a:solidFill>
                  <a:srgbClr val="0070C0"/>
                </a:solidFill>
              </a:rPr>
              <a:t>) è un’espansione grammaticale per mezzo di elementi linguistici. Ciò è dovuto talvolta alla particolarità di una lingua: </a:t>
            </a:r>
            <a:r>
              <a:rPr lang="it-IT" sz="2800" i="1" dirty="0" err="1">
                <a:solidFill>
                  <a:srgbClr val="0070C0"/>
                </a:solidFill>
              </a:rPr>
              <a:t>oler</a:t>
            </a:r>
            <a:r>
              <a:rPr lang="it-IT" sz="2800" i="1" dirty="0">
                <a:solidFill>
                  <a:srgbClr val="0070C0"/>
                </a:solidFill>
              </a:rPr>
              <a:t> a</a:t>
            </a:r>
            <a:r>
              <a:rPr lang="it-IT" sz="2800" dirty="0">
                <a:solidFill>
                  <a:srgbClr val="0070C0"/>
                </a:solidFill>
              </a:rPr>
              <a:t> (‘esserci odore di’). Il pericolo risiede nell’interpretazione eccessiva, spesso inutile, che può produrre un’“</a:t>
            </a:r>
            <a:r>
              <a:rPr lang="it-IT" sz="2800" dirty="0" err="1">
                <a:solidFill>
                  <a:srgbClr val="0070C0"/>
                </a:solidFill>
              </a:rPr>
              <a:t>ipertraduzione</a:t>
            </a:r>
            <a:r>
              <a:rPr lang="it-IT" sz="2800" dirty="0">
                <a:solidFill>
                  <a:srgbClr val="0070C0"/>
                </a:solidFill>
              </a:rPr>
              <a:t>”.</a:t>
            </a:r>
          </a:p>
          <a:p>
            <a:pPr algn="just"/>
            <a:r>
              <a:rPr lang="it-IT" sz="2800" dirty="0">
                <a:solidFill>
                  <a:srgbClr val="0070C0"/>
                </a:solidFill>
              </a:rPr>
              <a:t> </a:t>
            </a:r>
          </a:p>
          <a:p>
            <a:pPr algn="just"/>
            <a:r>
              <a:rPr lang="it-IT" sz="2800" dirty="0">
                <a:solidFill>
                  <a:srgbClr val="0070C0"/>
                </a:solidFill>
              </a:rPr>
              <a:t>b) </a:t>
            </a:r>
            <a:r>
              <a:rPr lang="it-IT" sz="2800" b="1" dirty="0">
                <a:solidFill>
                  <a:srgbClr val="0070C0"/>
                </a:solidFill>
              </a:rPr>
              <a:t>La “contrazione</a:t>
            </a:r>
            <a:r>
              <a:rPr lang="it-IT" sz="2800" dirty="0">
                <a:solidFill>
                  <a:srgbClr val="0070C0"/>
                </a:solidFill>
              </a:rPr>
              <a:t>” è il contrario dell’addizione. Si tratta di una riduzione grammaticale con eliminazione di elementi ridondanti nella traduzione: </a:t>
            </a:r>
            <a:r>
              <a:rPr lang="it-IT" sz="2800" i="1" dirty="0">
                <a:solidFill>
                  <a:srgbClr val="0070C0"/>
                </a:solidFill>
              </a:rPr>
              <a:t>Science </a:t>
            </a:r>
            <a:r>
              <a:rPr lang="it-IT" sz="2800" i="1" dirty="0" err="1">
                <a:solidFill>
                  <a:srgbClr val="0070C0"/>
                </a:solidFill>
              </a:rPr>
              <a:t>anatomique</a:t>
            </a:r>
            <a:r>
              <a:rPr lang="it-IT" sz="2800" dirty="0">
                <a:solidFill>
                  <a:srgbClr val="0070C0"/>
                </a:solidFill>
              </a:rPr>
              <a:t> (‘Anatomia’); </a:t>
            </a:r>
            <a:r>
              <a:rPr lang="it-IT" sz="2800" i="1" dirty="0">
                <a:solidFill>
                  <a:srgbClr val="0070C0"/>
                </a:solidFill>
              </a:rPr>
              <a:t>La </a:t>
            </a:r>
            <a:r>
              <a:rPr lang="it-IT" sz="2800" i="1" dirty="0" err="1">
                <a:solidFill>
                  <a:srgbClr val="0070C0"/>
                </a:solidFill>
              </a:rPr>
              <a:t>novela</a:t>
            </a:r>
            <a:r>
              <a:rPr lang="it-IT" sz="2800" i="1" dirty="0">
                <a:solidFill>
                  <a:srgbClr val="0070C0"/>
                </a:solidFill>
              </a:rPr>
              <a:t> </a:t>
            </a:r>
            <a:r>
              <a:rPr lang="it-IT" sz="2800" i="1" dirty="0" err="1">
                <a:solidFill>
                  <a:srgbClr val="0070C0"/>
                </a:solidFill>
              </a:rPr>
              <a:t>norteamericana</a:t>
            </a:r>
            <a:r>
              <a:rPr lang="it-IT" sz="2800" dirty="0">
                <a:solidFill>
                  <a:srgbClr val="0070C0"/>
                </a:solidFill>
              </a:rPr>
              <a:t> (‘Il romanzo americano’).</a:t>
            </a:r>
          </a:p>
          <a:p>
            <a:pPr algn="just"/>
            <a:r>
              <a:rPr lang="it-IT" sz="2800" dirty="0">
                <a:solidFill>
                  <a:srgbClr val="0070C0"/>
                </a:solidFill>
              </a:rPr>
              <a:t> </a:t>
            </a:r>
          </a:p>
          <a:p>
            <a:pPr algn="just"/>
            <a:r>
              <a:rPr lang="it-IT" sz="2800" dirty="0">
                <a:solidFill>
                  <a:srgbClr val="0070C0"/>
                </a:solidFill>
              </a:rPr>
              <a:t>c) </a:t>
            </a:r>
            <a:r>
              <a:rPr lang="it-IT" sz="2800" b="1" dirty="0">
                <a:solidFill>
                  <a:srgbClr val="0070C0"/>
                </a:solidFill>
              </a:rPr>
              <a:t>La “permuta</a:t>
            </a:r>
            <a:r>
              <a:rPr lang="it-IT" sz="2800" dirty="0">
                <a:solidFill>
                  <a:srgbClr val="0070C0"/>
                </a:solidFill>
              </a:rPr>
              <a:t>” è un tipo particolare di sostituzione che consiste nello scambio reciproco di categorie tra due elementi: </a:t>
            </a:r>
            <a:r>
              <a:rPr lang="it-IT" sz="2800" dirty="0" err="1">
                <a:solidFill>
                  <a:srgbClr val="0070C0"/>
                </a:solidFill>
              </a:rPr>
              <a:t>fr</a:t>
            </a:r>
            <a:r>
              <a:rPr lang="it-IT" sz="2800" dirty="0">
                <a:solidFill>
                  <a:srgbClr val="0070C0"/>
                </a:solidFill>
              </a:rPr>
              <a:t>. </a:t>
            </a:r>
            <a:r>
              <a:rPr lang="it-IT" sz="2800" i="1" dirty="0">
                <a:solidFill>
                  <a:srgbClr val="0070C0"/>
                </a:solidFill>
              </a:rPr>
              <a:t>la </a:t>
            </a:r>
            <a:r>
              <a:rPr lang="it-IT" sz="2800" i="1" dirty="0" err="1">
                <a:solidFill>
                  <a:srgbClr val="0070C0"/>
                </a:solidFill>
              </a:rPr>
              <a:t>douceur</a:t>
            </a:r>
            <a:r>
              <a:rPr lang="it-IT" sz="2800" i="1" dirty="0">
                <a:solidFill>
                  <a:srgbClr val="0070C0"/>
                </a:solidFill>
              </a:rPr>
              <a:t> </a:t>
            </a:r>
            <a:r>
              <a:rPr lang="it-IT" sz="2800" i="1" dirty="0" err="1">
                <a:solidFill>
                  <a:srgbClr val="0070C0"/>
                </a:solidFill>
              </a:rPr>
              <a:t>prochaine</a:t>
            </a:r>
            <a:r>
              <a:rPr lang="it-IT" sz="2800" dirty="0">
                <a:solidFill>
                  <a:srgbClr val="0070C0"/>
                </a:solidFill>
              </a:rPr>
              <a:t>, sp. </a:t>
            </a:r>
            <a:r>
              <a:rPr lang="es-ES" sz="2800" dirty="0">
                <a:solidFill>
                  <a:srgbClr val="0070C0"/>
                </a:solidFill>
              </a:rPr>
              <a:t>‘la dulce perspectiva’; ingl. </a:t>
            </a:r>
            <a:r>
              <a:rPr lang="es-ES" sz="2800" i="1" dirty="0">
                <a:solidFill>
                  <a:srgbClr val="0070C0"/>
                </a:solidFill>
              </a:rPr>
              <a:t>he swam across the river</a:t>
            </a:r>
            <a:r>
              <a:rPr lang="es-ES" sz="2800" dirty="0">
                <a:solidFill>
                  <a:srgbClr val="0070C0"/>
                </a:solidFill>
              </a:rPr>
              <a:t>, it. </a:t>
            </a:r>
            <a:r>
              <a:rPr lang="it-IT" sz="2800" dirty="0">
                <a:solidFill>
                  <a:srgbClr val="0070C0"/>
                </a:solidFill>
              </a:rPr>
              <a:t>‘egli attraversò il fiume a </a:t>
            </a:r>
            <a:r>
              <a:rPr lang="it-IT" sz="2800" dirty="0" err="1">
                <a:solidFill>
                  <a:srgbClr val="0070C0"/>
                </a:solidFill>
              </a:rPr>
              <a:t>nuoto’</a:t>
            </a:r>
            <a:r>
              <a:rPr lang="it-IT" sz="2800" dirty="0">
                <a:solidFill>
                  <a:srgbClr val="0070C0"/>
                </a:solidFill>
              </a:rPr>
              <a:t> (cfr. </a:t>
            </a:r>
            <a:r>
              <a:rPr lang="it-IT" sz="2800" dirty="0" err="1">
                <a:solidFill>
                  <a:srgbClr val="0070C0"/>
                </a:solidFill>
              </a:rPr>
              <a:t>Titone</a:t>
            </a:r>
            <a:r>
              <a:rPr lang="it-IT" sz="2800" dirty="0">
                <a:solidFill>
                  <a:srgbClr val="0070C0"/>
                </a:solidFill>
              </a:rPr>
              <a:t>, 1983: 68). </a:t>
            </a:r>
          </a:p>
          <a:p>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1850" y="1149926"/>
            <a:ext cx="10515600" cy="5708073"/>
          </a:xfrm>
        </p:spPr>
        <p:txBody>
          <a:bodyPr>
            <a:normAutofit lnSpcReduction="10000"/>
          </a:bodyPr>
          <a:lstStyle/>
          <a:p>
            <a:pPr algn="ctr"/>
            <a:r>
              <a:rPr lang="it-IT" b="1" dirty="0">
                <a:solidFill>
                  <a:srgbClr val="002060"/>
                </a:solidFill>
                <a:latin typeface="Century" pitchFamily="18" charset="0"/>
              </a:rPr>
              <a:t>Linguistica contrastiva spagnolo/italiano</a:t>
            </a:r>
          </a:p>
          <a:p>
            <a:pPr algn="ctr"/>
            <a:r>
              <a:rPr lang="it-IT" b="1" dirty="0">
                <a:solidFill>
                  <a:srgbClr val="002060"/>
                </a:solidFill>
                <a:latin typeface="Century" pitchFamily="18" charset="0"/>
              </a:rPr>
              <a:t>LA LESSICOLOGIA CONTRASTIVA</a:t>
            </a:r>
          </a:p>
          <a:p>
            <a:pPr algn="just"/>
            <a:r>
              <a:rPr lang="it-IT" dirty="0">
                <a:solidFill>
                  <a:srgbClr val="002060"/>
                </a:solidFill>
                <a:latin typeface="Century" pitchFamily="18" charset="0"/>
              </a:rPr>
              <a:t>1. Principi generali</a:t>
            </a:r>
          </a:p>
          <a:p>
            <a:pPr algn="just"/>
            <a:r>
              <a:rPr lang="it-IT" dirty="0">
                <a:solidFill>
                  <a:srgbClr val="002060"/>
                </a:solidFill>
                <a:latin typeface="Century" pitchFamily="18" charset="0"/>
              </a:rPr>
              <a:t>Nel 1957 viene pubblicata l’opera fondamentale di Robert </a:t>
            </a:r>
            <a:r>
              <a:rPr lang="it-IT" dirty="0" err="1">
                <a:solidFill>
                  <a:srgbClr val="002060"/>
                </a:solidFill>
                <a:latin typeface="Century" pitchFamily="18" charset="0"/>
              </a:rPr>
              <a:t>Lado</a:t>
            </a:r>
            <a:r>
              <a:rPr lang="it-IT" dirty="0">
                <a:solidFill>
                  <a:srgbClr val="002060"/>
                </a:solidFill>
                <a:latin typeface="Century" pitchFamily="18" charset="0"/>
              </a:rPr>
              <a:t>, </a:t>
            </a:r>
            <a:r>
              <a:rPr lang="it-IT" i="1" dirty="0" err="1">
                <a:solidFill>
                  <a:srgbClr val="002060"/>
                </a:solidFill>
                <a:latin typeface="Century" pitchFamily="18" charset="0"/>
              </a:rPr>
              <a:t>Linguistic</a:t>
            </a:r>
            <a:r>
              <a:rPr lang="it-IT" i="1" dirty="0">
                <a:solidFill>
                  <a:srgbClr val="002060"/>
                </a:solidFill>
                <a:latin typeface="Century" pitchFamily="18" charset="0"/>
              </a:rPr>
              <a:t> </a:t>
            </a:r>
            <a:r>
              <a:rPr lang="it-IT" i="1" dirty="0" err="1">
                <a:solidFill>
                  <a:srgbClr val="002060"/>
                </a:solidFill>
                <a:latin typeface="Century" pitchFamily="18" charset="0"/>
              </a:rPr>
              <a:t>across</a:t>
            </a:r>
            <a:r>
              <a:rPr lang="it-IT" i="1" dirty="0">
                <a:solidFill>
                  <a:srgbClr val="002060"/>
                </a:solidFill>
                <a:latin typeface="Century" pitchFamily="18" charset="0"/>
              </a:rPr>
              <a:t> </a:t>
            </a:r>
            <a:r>
              <a:rPr lang="it-IT" i="1" dirty="0" err="1">
                <a:solidFill>
                  <a:srgbClr val="002060"/>
                </a:solidFill>
                <a:latin typeface="Century" pitchFamily="18" charset="0"/>
              </a:rPr>
              <a:t>Cultures</a:t>
            </a:r>
            <a:r>
              <a:rPr lang="it-IT" i="1" dirty="0">
                <a:solidFill>
                  <a:srgbClr val="002060"/>
                </a:solidFill>
                <a:latin typeface="Century" pitchFamily="18" charset="0"/>
              </a:rPr>
              <a:t>, </a:t>
            </a:r>
            <a:r>
              <a:rPr lang="it-IT" dirty="0">
                <a:solidFill>
                  <a:srgbClr val="002060"/>
                </a:solidFill>
                <a:latin typeface="Century" pitchFamily="18" charset="0"/>
              </a:rPr>
              <a:t>ed inizia, dunque, una sistematica ed attenta analisi comparativa delle strutture di due lingue.</a:t>
            </a:r>
          </a:p>
          <a:p>
            <a:pPr algn="just"/>
            <a:r>
              <a:rPr lang="it-IT" dirty="0">
                <a:solidFill>
                  <a:srgbClr val="002060"/>
                </a:solidFill>
                <a:latin typeface="Century" pitchFamily="18" charset="0"/>
              </a:rPr>
              <a:t>Quando apprende un nuovo vocabolario, il discente si troverà di fronte all’inevitabile contrasto tra questo e il suo; ciò e dovuto al fatto che ci sono costanti categorie di difficoltà (</a:t>
            </a:r>
            <a:r>
              <a:rPr lang="it-IT" i="1" dirty="0" err="1">
                <a:solidFill>
                  <a:srgbClr val="002060"/>
                </a:solidFill>
                <a:latin typeface="Century" pitchFamily="18" charset="0"/>
              </a:rPr>
              <a:t>difficulty</a:t>
            </a:r>
            <a:r>
              <a:rPr lang="it-IT" i="1" dirty="0">
                <a:solidFill>
                  <a:srgbClr val="002060"/>
                </a:solidFill>
                <a:latin typeface="Century" pitchFamily="18" charset="0"/>
              </a:rPr>
              <a:t> </a:t>
            </a:r>
            <a:r>
              <a:rPr lang="it-IT" i="1" dirty="0" err="1">
                <a:solidFill>
                  <a:srgbClr val="002060"/>
                </a:solidFill>
                <a:latin typeface="Century" pitchFamily="18" charset="0"/>
              </a:rPr>
              <a:t>patterns</a:t>
            </a:r>
            <a:r>
              <a:rPr lang="it-IT" dirty="0">
                <a:solidFill>
                  <a:srgbClr val="002060"/>
                </a:solidFill>
                <a:latin typeface="Century" pitchFamily="18" charset="0"/>
              </a:rPr>
              <a:t>) tra le nuove e le vecchie abitudini verbali che possono dipendere dalla forma, dal significato o dalla distribuzione delle parole nelle due lingue. Inoltre, vale la pena di aggiungere, con parole di Maria Vittoria Calvi (2004a: 66), ciò che succede quando si analizzano lingue simili, nel nostro caso italiano e spagnolo, dove la loro presunta affinità: «(…), fa apparire superfluo l’uso di strumenti di appoggio quali il dizionario: si tende infatti a farvi ricorso soprattutto per le opacità, ma poco o male nei casi di polisemia o ingannevoli trasparenze (…)». </a:t>
            </a:r>
          </a:p>
          <a:p>
            <a:endParaRPr lang="it-IT" dirty="0">
              <a:latin typeface="Century"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body" idx="1"/>
          </p:nvPr>
        </p:nvSpPr>
        <p:spPr>
          <a:xfrm>
            <a:off x="831850" y="1066800"/>
            <a:ext cx="10515600" cy="5486400"/>
          </a:xfrm>
        </p:spPr>
        <p:txBody>
          <a:bodyPr>
            <a:normAutofit/>
          </a:bodyPr>
          <a:lstStyle/>
          <a:p>
            <a:pPr algn="just"/>
            <a:r>
              <a:rPr lang="it-IT" dirty="0">
                <a:solidFill>
                  <a:srgbClr val="002060"/>
                </a:solidFill>
                <a:latin typeface="Century" pitchFamily="18" charset="0"/>
              </a:rPr>
              <a:t>Robert </a:t>
            </a:r>
            <a:r>
              <a:rPr lang="it-IT" dirty="0" err="1">
                <a:solidFill>
                  <a:srgbClr val="002060"/>
                </a:solidFill>
                <a:latin typeface="Century" pitchFamily="18" charset="0"/>
              </a:rPr>
              <a:t>Lado</a:t>
            </a:r>
            <a:r>
              <a:rPr lang="it-IT" dirty="0">
                <a:solidFill>
                  <a:srgbClr val="002060"/>
                </a:solidFill>
                <a:latin typeface="Century" pitchFamily="18" charset="0"/>
              </a:rPr>
              <a:t> (1957: 82) ha studiato sette categorie di relazioni tra parole di due diverse lingue: </a:t>
            </a:r>
          </a:p>
          <a:p>
            <a:pPr algn="just"/>
            <a:endParaRPr lang="it-IT" dirty="0">
              <a:solidFill>
                <a:srgbClr val="002060"/>
              </a:solidFill>
              <a:latin typeface="Century" pitchFamily="18" charset="0"/>
            </a:endParaRPr>
          </a:p>
          <a:p>
            <a:pPr algn="just"/>
            <a:endParaRPr lang="it-IT" dirty="0">
              <a:solidFill>
                <a:srgbClr val="002060"/>
              </a:solidFill>
              <a:latin typeface="Century" pitchFamily="18" charset="0"/>
            </a:endParaRPr>
          </a:p>
          <a:p>
            <a:pPr algn="just"/>
            <a:r>
              <a:rPr lang="it-IT" dirty="0">
                <a:solidFill>
                  <a:srgbClr val="002060"/>
                </a:solidFill>
                <a:latin typeface="Century" pitchFamily="18" charset="0"/>
              </a:rPr>
              <a:t>«</a:t>
            </a:r>
            <a:r>
              <a:rPr lang="it-IT" dirty="0" err="1">
                <a:solidFill>
                  <a:srgbClr val="002060"/>
                </a:solidFill>
                <a:latin typeface="Century" pitchFamily="18" charset="0"/>
              </a:rPr>
              <a:t>Comparing</a:t>
            </a:r>
            <a:r>
              <a:rPr lang="it-IT" dirty="0">
                <a:solidFill>
                  <a:srgbClr val="002060"/>
                </a:solidFill>
                <a:latin typeface="Century" pitchFamily="18" charset="0"/>
              </a:rPr>
              <a:t> the </a:t>
            </a:r>
            <a:r>
              <a:rPr lang="it-IT" dirty="0" err="1">
                <a:solidFill>
                  <a:srgbClr val="002060"/>
                </a:solidFill>
                <a:latin typeface="Century" pitchFamily="18" charset="0"/>
              </a:rPr>
              <a:t>foreign</a:t>
            </a:r>
            <a:r>
              <a:rPr lang="it-IT" dirty="0">
                <a:solidFill>
                  <a:srgbClr val="002060"/>
                </a:solidFill>
                <a:latin typeface="Century" pitchFamily="18" charset="0"/>
              </a:rPr>
              <a:t> </a:t>
            </a:r>
            <a:r>
              <a:rPr lang="it-IT" dirty="0" err="1">
                <a:solidFill>
                  <a:srgbClr val="002060"/>
                </a:solidFill>
                <a:latin typeface="Century" pitchFamily="18" charset="0"/>
              </a:rPr>
              <a:t>language</a:t>
            </a:r>
            <a:r>
              <a:rPr lang="it-IT" dirty="0">
                <a:solidFill>
                  <a:srgbClr val="002060"/>
                </a:solidFill>
                <a:latin typeface="Century" pitchFamily="18" charset="0"/>
              </a:rPr>
              <a:t> </a:t>
            </a:r>
            <a:r>
              <a:rPr lang="it-IT" dirty="0" err="1">
                <a:solidFill>
                  <a:srgbClr val="002060"/>
                </a:solidFill>
                <a:latin typeface="Century" pitchFamily="18" charset="0"/>
              </a:rPr>
              <a:t>vocabulary</a:t>
            </a:r>
            <a:r>
              <a:rPr lang="it-IT" dirty="0">
                <a:solidFill>
                  <a:srgbClr val="002060"/>
                </a:solidFill>
                <a:latin typeface="Century" pitchFamily="18" charset="0"/>
              </a:rPr>
              <a:t> </a:t>
            </a:r>
            <a:r>
              <a:rPr lang="it-IT" dirty="0" err="1">
                <a:solidFill>
                  <a:srgbClr val="002060"/>
                </a:solidFill>
                <a:latin typeface="Century" pitchFamily="18" charset="0"/>
              </a:rPr>
              <a:t>with</a:t>
            </a:r>
            <a:r>
              <a:rPr lang="it-IT" dirty="0">
                <a:solidFill>
                  <a:srgbClr val="002060"/>
                </a:solidFill>
                <a:latin typeface="Century" pitchFamily="18" charset="0"/>
              </a:rPr>
              <a:t> </a:t>
            </a:r>
            <a:r>
              <a:rPr lang="it-IT" dirty="0" err="1">
                <a:solidFill>
                  <a:srgbClr val="002060"/>
                </a:solidFill>
                <a:latin typeface="Century" pitchFamily="18" charset="0"/>
              </a:rPr>
              <a:t>that</a:t>
            </a:r>
            <a:r>
              <a:rPr lang="it-IT" dirty="0">
                <a:solidFill>
                  <a:srgbClr val="002060"/>
                </a:solidFill>
                <a:latin typeface="Century" pitchFamily="18" charset="0"/>
              </a:rPr>
              <a:t> </a:t>
            </a:r>
            <a:r>
              <a:rPr lang="it-IT" dirty="0" err="1">
                <a:solidFill>
                  <a:srgbClr val="002060"/>
                </a:solidFill>
                <a:latin typeface="Century" pitchFamily="18" charset="0"/>
              </a:rPr>
              <a:t>of</a:t>
            </a:r>
            <a:r>
              <a:rPr lang="it-IT" dirty="0">
                <a:solidFill>
                  <a:srgbClr val="002060"/>
                </a:solidFill>
                <a:latin typeface="Century" pitchFamily="18" charset="0"/>
              </a:rPr>
              <a:t> the native </a:t>
            </a:r>
            <a:r>
              <a:rPr lang="it-IT" dirty="0" err="1">
                <a:solidFill>
                  <a:srgbClr val="002060"/>
                </a:solidFill>
                <a:latin typeface="Century" pitchFamily="18" charset="0"/>
              </a:rPr>
              <a:t>language</a:t>
            </a:r>
            <a:r>
              <a:rPr lang="it-IT" dirty="0">
                <a:solidFill>
                  <a:srgbClr val="002060"/>
                </a:solidFill>
                <a:latin typeface="Century" pitchFamily="18" charset="0"/>
              </a:rPr>
              <a:t> </a:t>
            </a:r>
            <a:r>
              <a:rPr lang="it-IT" dirty="0" err="1">
                <a:solidFill>
                  <a:srgbClr val="002060"/>
                </a:solidFill>
                <a:latin typeface="Century" pitchFamily="18" charset="0"/>
              </a:rPr>
              <a:t>we</a:t>
            </a:r>
            <a:r>
              <a:rPr lang="it-IT" dirty="0">
                <a:solidFill>
                  <a:srgbClr val="002060"/>
                </a:solidFill>
                <a:latin typeface="Century" pitchFamily="18" charset="0"/>
              </a:rPr>
              <a:t> </a:t>
            </a:r>
            <a:r>
              <a:rPr lang="it-IT" dirty="0" err="1">
                <a:solidFill>
                  <a:srgbClr val="002060"/>
                </a:solidFill>
                <a:latin typeface="Century" pitchFamily="18" charset="0"/>
              </a:rPr>
              <a:t>will</a:t>
            </a:r>
            <a:r>
              <a:rPr lang="it-IT" dirty="0">
                <a:solidFill>
                  <a:srgbClr val="002060"/>
                </a:solidFill>
                <a:latin typeface="Century" pitchFamily="18" charset="0"/>
              </a:rPr>
              <a:t> </a:t>
            </a:r>
            <a:r>
              <a:rPr lang="it-IT" dirty="0" err="1">
                <a:solidFill>
                  <a:srgbClr val="002060"/>
                </a:solidFill>
                <a:latin typeface="Century" pitchFamily="18" charset="0"/>
              </a:rPr>
              <a:t>find</a:t>
            </a:r>
            <a:r>
              <a:rPr lang="it-IT" dirty="0">
                <a:solidFill>
                  <a:srgbClr val="002060"/>
                </a:solidFill>
                <a:latin typeface="Century" pitchFamily="18" charset="0"/>
              </a:rPr>
              <a:t> </a:t>
            </a:r>
            <a:r>
              <a:rPr lang="it-IT" dirty="0" err="1">
                <a:solidFill>
                  <a:srgbClr val="002060"/>
                </a:solidFill>
                <a:latin typeface="Century" pitchFamily="18" charset="0"/>
              </a:rPr>
              <a:t>words</a:t>
            </a:r>
            <a:r>
              <a:rPr lang="it-IT" dirty="0">
                <a:solidFill>
                  <a:srgbClr val="002060"/>
                </a:solidFill>
                <a:latin typeface="Century" pitchFamily="18" charset="0"/>
              </a:rPr>
              <a:t> </a:t>
            </a:r>
            <a:r>
              <a:rPr lang="it-IT" dirty="0" err="1">
                <a:solidFill>
                  <a:srgbClr val="002060"/>
                </a:solidFill>
                <a:latin typeface="Century" pitchFamily="18" charset="0"/>
              </a:rPr>
              <a:t>that</a:t>
            </a:r>
            <a:r>
              <a:rPr lang="it-IT" dirty="0">
                <a:solidFill>
                  <a:srgbClr val="002060"/>
                </a:solidFill>
                <a:latin typeface="Century" pitchFamily="18" charset="0"/>
              </a:rPr>
              <a:t> are (1) </a:t>
            </a:r>
            <a:r>
              <a:rPr lang="it-IT" dirty="0" err="1">
                <a:solidFill>
                  <a:srgbClr val="002060"/>
                </a:solidFill>
                <a:latin typeface="Century" pitchFamily="18" charset="0"/>
              </a:rPr>
              <a:t>similar</a:t>
            </a:r>
            <a:r>
              <a:rPr lang="it-IT" dirty="0">
                <a:solidFill>
                  <a:srgbClr val="002060"/>
                </a:solidFill>
                <a:latin typeface="Century" pitchFamily="18" charset="0"/>
              </a:rPr>
              <a:t> in </a:t>
            </a:r>
            <a:r>
              <a:rPr lang="it-IT" dirty="0" err="1">
                <a:solidFill>
                  <a:srgbClr val="002060"/>
                </a:solidFill>
                <a:latin typeface="Century" pitchFamily="18" charset="0"/>
              </a:rPr>
              <a:t>form</a:t>
            </a:r>
            <a:r>
              <a:rPr lang="it-IT" dirty="0">
                <a:solidFill>
                  <a:srgbClr val="002060"/>
                </a:solidFill>
                <a:latin typeface="Century" pitchFamily="18" charset="0"/>
              </a:rPr>
              <a:t> and in </a:t>
            </a:r>
            <a:r>
              <a:rPr lang="it-IT" dirty="0" err="1">
                <a:solidFill>
                  <a:srgbClr val="002060"/>
                </a:solidFill>
                <a:latin typeface="Century" pitchFamily="18" charset="0"/>
              </a:rPr>
              <a:t>meaning</a:t>
            </a:r>
            <a:r>
              <a:rPr lang="it-IT" dirty="0">
                <a:solidFill>
                  <a:srgbClr val="002060"/>
                </a:solidFill>
                <a:latin typeface="Century" pitchFamily="18" charset="0"/>
              </a:rPr>
              <a:t>, (2) </a:t>
            </a:r>
            <a:r>
              <a:rPr lang="it-IT" dirty="0" err="1">
                <a:solidFill>
                  <a:srgbClr val="C00000"/>
                </a:solidFill>
                <a:latin typeface="Century" pitchFamily="18" charset="0"/>
              </a:rPr>
              <a:t>similar</a:t>
            </a:r>
            <a:r>
              <a:rPr lang="it-IT" dirty="0">
                <a:solidFill>
                  <a:srgbClr val="C00000"/>
                </a:solidFill>
                <a:latin typeface="Century" pitchFamily="18" charset="0"/>
              </a:rPr>
              <a:t> in </a:t>
            </a:r>
            <a:r>
              <a:rPr lang="it-IT" dirty="0" err="1">
                <a:solidFill>
                  <a:srgbClr val="C00000"/>
                </a:solidFill>
                <a:latin typeface="Century" pitchFamily="18" charset="0"/>
              </a:rPr>
              <a:t>form</a:t>
            </a:r>
            <a:r>
              <a:rPr lang="it-IT" dirty="0">
                <a:solidFill>
                  <a:srgbClr val="C00000"/>
                </a:solidFill>
                <a:latin typeface="Century" pitchFamily="18" charset="0"/>
              </a:rPr>
              <a:t> </a:t>
            </a:r>
            <a:r>
              <a:rPr lang="it-IT" dirty="0" err="1">
                <a:solidFill>
                  <a:srgbClr val="C00000"/>
                </a:solidFill>
                <a:latin typeface="Century" pitchFamily="18" charset="0"/>
              </a:rPr>
              <a:t>but</a:t>
            </a:r>
            <a:r>
              <a:rPr lang="it-IT" dirty="0">
                <a:solidFill>
                  <a:srgbClr val="C00000"/>
                </a:solidFill>
                <a:latin typeface="Century" pitchFamily="18" charset="0"/>
              </a:rPr>
              <a:t> </a:t>
            </a:r>
            <a:r>
              <a:rPr lang="it-IT" dirty="0" err="1">
                <a:solidFill>
                  <a:srgbClr val="C00000"/>
                </a:solidFill>
                <a:latin typeface="Century" pitchFamily="18" charset="0"/>
              </a:rPr>
              <a:t>different</a:t>
            </a:r>
            <a:r>
              <a:rPr lang="it-IT" dirty="0">
                <a:solidFill>
                  <a:srgbClr val="C00000"/>
                </a:solidFill>
                <a:latin typeface="Century" pitchFamily="18" charset="0"/>
              </a:rPr>
              <a:t> in </a:t>
            </a:r>
            <a:r>
              <a:rPr lang="it-IT" dirty="0" err="1">
                <a:solidFill>
                  <a:srgbClr val="C00000"/>
                </a:solidFill>
                <a:latin typeface="Century" pitchFamily="18" charset="0"/>
              </a:rPr>
              <a:t>meaning</a:t>
            </a:r>
            <a:r>
              <a:rPr lang="it-IT" dirty="0">
                <a:solidFill>
                  <a:srgbClr val="002060"/>
                </a:solidFill>
                <a:latin typeface="Century" pitchFamily="18" charset="0"/>
              </a:rPr>
              <a:t>, (3) </a:t>
            </a:r>
            <a:r>
              <a:rPr lang="it-IT" dirty="0" err="1">
                <a:solidFill>
                  <a:srgbClr val="002060"/>
                </a:solidFill>
                <a:latin typeface="Century" pitchFamily="18" charset="0"/>
              </a:rPr>
              <a:t>similar</a:t>
            </a:r>
            <a:r>
              <a:rPr lang="it-IT" dirty="0">
                <a:solidFill>
                  <a:srgbClr val="002060"/>
                </a:solidFill>
                <a:latin typeface="Century" pitchFamily="18" charset="0"/>
              </a:rPr>
              <a:t> in </a:t>
            </a:r>
            <a:r>
              <a:rPr lang="it-IT" dirty="0" err="1">
                <a:solidFill>
                  <a:srgbClr val="002060"/>
                </a:solidFill>
                <a:latin typeface="Century" pitchFamily="18" charset="0"/>
              </a:rPr>
              <a:t>meaning</a:t>
            </a:r>
            <a:r>
              <a:rPr lang="it-IT" dirty="0">
                <a:solidFill>
                  <a:srgbClr val="002060"/>
                </a:solidFill>
                <a:latin typeface="Century" pitchFamily="18" charset="0"/>
              </a:rPr>
              <a:t> </a:t>
            </a:r>
            <a:r>
              <a:rPr lang="it-IT" dirty="0" err="1">
                <a:solidFill>
                  <a:srgbClr val="002060"/>
                </a:solidFill>
                <a:latin typeface="Century" pitchFamily="18" charset="0"/>
              </a:rPr>
              <a:t>but</a:t>
            </a:r>
            <a:r>
              <a:rPr lang="it-IT" dirty="0">
                <a:solidFill>
                  <a:srgbClr val="002060"/>
                </a:solidFill>
                <a:latin typeface="Century" pitchFamily="18" charset="0"/>
              </a:rPr>
              <a:t> </a:t>
            </a:r>
            <a:r>
              <a:rPr lang="it-IT" dirty="0" err="1">
                <a:solidFill>
                  <a:srgbClr val="002060"/>
                </a:solidFill>
                <a:latin typeface="Century" pitchFamily="18" charset="0"/>
              </a:rPr>
              <a:t>different</a:t>
            </a:r>
            <a:r>
              <a:rPr lang="it-IT" dirty="0">
                <a:solidFill>
                  <a:srgbClr val="002060"/>
                </a:solidFill>
                <a:latin typeface="Century" pitchFamily="18" charset="0"/>
              </a:rPr>
              <a:t> in </a:t>
            </a:r>
            <a:r>
              <a:rPr lang="it-IT" dirty="0" err="1">
                <a:solidFill>
                  <a:srgbClr val="002060"/>
                </a:solidFill>
                <a:latin typeface="Century" pitchFamily="18" charset="0"/>
              </a:rPr>
              <a:t>form</a:t>
            </a:r>
            <a:r>
              <a:rPr lang="it-IT" dirty="0">
                <a:solidFill>
                  <a:srgbClr val="002060"/>
                </a:solidFill>
                <a:latin typeface="Century" pitchFamily="18" charset="0"/>
              </a:rPr>
              <a:t>, (4) </a:t>
            </a:r>
            <a:r>
              <a:rPr lang="it-IT" dirty="0" err="1">
                <a:solidFill>
                  <a:srgbClr val="002060"/>
                </a:solidFill>
                <a:latin typeface="Century" pitchFamily="18" charset="0"/>
              </a:rPr>
              <a:t>different</a:t>
            </a:r>
            <a:r>
              <a:rPr lang="it-IT" dirty="0">
                <a:solidFill>
                  <a:srgbClr val="002060"/>
                </a:solidFill>
                <a:latin typeface="Century" pitchFamily="18" charset="0"/>
              </a:rPr>
              <a:t> in </a:t>
            </a:r>
            <a:r>
              <a:rPr lang="it-IT" dirty="0" err="1">
                <a:solidFill>
                  <a:srgbClr val="002060"/>
                </a:solidFill>
                <a:latin typeface="Century" pitchFamily="18" charset="0"/>
              </a:rPr>
              <a:t>form</a:t>
            </a:r>
            <a:r>
              <a:rPr lang="it-IT" dirty="0">
                <a:solidFill>
                  <a:srgbClr val="002060"/>
                </a:solidFill>
                <a:latin typeface="Century" pitchFamily="18" charset="0"/>
              </a:rPr>
              <a:t> and in </a:t>
            </a:r>
            <a:r>
              <a:rPr lang="it-IT" dirty="0" err="1">
                <a:solidFill>
                  <a:srgbClr val="002060"/>
                </a:solidFill>
                <a:latin typeface="Century" pitchFamily="18" charset="0"/>
              </a:rPr>
              <a:t>meaning</a:t>
            </a:r>
            <a:r>
              <a:rPr lang="it-IT" dirty="0">
                <a:solidFill>
                  <a:srgbClr val="002060"/>
                </a:solidFill>
                <a:latin typeface="Century" pitchFamily="18" charset="0"/>
              </a:rPr>
              <a:t>, (5) </a:t>
            </a:r>
            <a:r>
              <a:rPr lang="it-IT" dirty="0" err="1">
                <a:solidFill>
                  <a:srgbClr val="002060"/>
                </a:solidFill>
                <a:latin typeface="Century" pitchFamily="18" charset="0"/>
              </a:rPr>
              <a:t>different</a:t>
            </a:r>
            <a:r>
              <a:rPr lang="it-IT" dirty="0">
                <a:solidFill>
                  <a:srgbClr val="002060"/>
                </a:solidFill>
                <a:latin typeface="Century" pitchFamily="18" charset="0"/>
              </a:rPr>
              <a:t> in </a:t>
            </a:r>
            <a:r>
              <a:rPr lang="it-IT" dirty="0" err="1">
                <a:solidFill>
                  <a:srgbClr val="002060"/>
                </a:solidFill>
                <a:latin typeface="Century" pitchFamily="18" charset="0"/>
              </a:rPr>
              <a:t>their</a:t>
            </a:r>
            <a:r>
              <a:rPr lang="it-IT" dirty="0">
                <a:solidFill>
                  <a:srgbClr val="002060"/>
                </a:solidFill>
                <a:latin typeface="Century" pitchFamily="18" charset="0"/>
              </a:rPr>
              <a:t> </a:t>
            </a:r>
            <a:r>
              <a:rPr lang="it-IT" dirty="0" err="1">
                <a:solidFill>
                  <a:srgbClr val="002060"/>
                </a:solidFill>
                <a:latin typeface="Century" pitchFamily="18" charset="0"/>
              </a:rPr>
              <a:t>type</a:t>
            </a:r>
            <a:r>
              <a:rPr lang="it-IT" dirty="0">
                <a:solidFill>
                  <a:srgbClr val="002060"/>
                </a:solidFill>
                <a:latin typeface="Century" pitchFamily="18" charset="0"/>
              </a:rPr>
              <a:t> </a:t>
            </a:r>
            <a:r>
              <a:rPr lang="it-IT" dirty="0" err="1">
                <a:solidFill>
                  <a:srgbClr val="002060"/>
                </a:solidFill>
                <a:latin typeface="Century" pitchFamily="18" charset="0"/>
              </a:rPr>
              <a:t>of</a:t>
            </a:r>
            <a:r>
              <a:rPr lang="it-IT" dirty="0">
                <a:solidFill>
                  <a:srgbClr val="002060"/>
                </a:solidFill>
                <a:latin typeface="Century" pitchFamily="18" charset="0"/>
              </a:rPr>
              <a:t> </a:t>
            </a:r>
            <a:r>
              <a:rPr lang="it-IT" dirty="0" err="1">
                <a:solidFill>
                  <a:srgbClr val="002060"/>
                </a:solidFill>
                <a:latin typeface="Century" pitchFamily="18" charset="0"/>
              </a:rPr>
              <a:t>construction</a:t>
            </a:r>
            <a:r>
              <a:rPr lang="it-IT" dirty="0">
                <a:solidFill>
                  <a:srgbClr val="002060"/>
                </a:solidFill>
                <a:latin typeface="Century" pitchFamily="18" charset="0"/>
              </a:rPr>
              <a:t>, (6) </a:t>
            </a:r>
            <a:r>
              <a:rPr lang="it-IT" dirty="0" err="1">
                <a:solidFill>
                  <a:srgbClr val="002060"/>
                </a:solidFill>
                <a:latin typeface="Century" pitchFamily="18" charset="0"/>
              </a:rPr>
              <a:t>similar</a:t>
            </a:r>
            <a:r>
              <a:rPr lang="it-IT" dirty="0">
                <a:solidFill>
                  <a:srgbClr val="002060"/>
                </a:solidFill>
                <a:latin typeface="Century" pitchFamily="18" charset="0"/>
              </a:rPr>
              <a:t> in </a:t>
            </a:r>
            <a:r>
              <a:rPr lang="it-IT" dirty="0" err="1">
                <a:solidFill>
                  <a:srgbClr val="002060"/>
                </a:solidFill>
                <a:latin typeface="Century" pitchFamily="18" charset="0"/>
              </a:rPr>
              <a:t>primary</a:t>
            </a:r>
            <a:r>
              <a:rPr lang="it-IT" dirty="0">
                <a:solidFill>
                  <a:srgbClr val="002060"/>
                </a:solidFill>
                <a:latin typeface="Century" pitchFamily="18" charset="0"/>
              </a:rPr>
              <a:t> </a:t>
            </a:r>
            <a:r>
              <a:rPr lang="it-IT" dirty="0" err="1">
                <a:solidFill>
                  <a:srgbClr val="002060"/>
                </a:solidFill>
                <a:latin typeface="Century" pitchFamily="18" charset="0"/>
              </a:rPr>
              <a:t>meaning</a:t>
            </a:r>
            <a:r>
              <a:rPr lang="it-IT" dirty="0">
                <a:solidFill>
                  <a:srgbClr val="002060"/>
                </a:solidFill>
                <a:latin typeface="Century" pitchFamily="18" charset="0"/>
              </a:rPr>
              <a:t> </a:t>
            </a:r>
            <a:r>
              <a:rPr lang="it-IT" dirty="0" err="1">
                <a:solidFill>
                  <a:srgbClr val="002060"/>
                </a:solidFill>
                <a:latin typeface="Century" pitchFamily="18" charset="0"/>
              </a:rPr>
              <a:t>but</a:t>
            </a:r>
            <a:r>
              <a:rPr lang="it-IT" dirty="0">
                <a:solidFill>
                  <a:srgbClr val="002060"/>
                </a:solidFill>
                <a:latin typeface="Century" pitchFamily="18" charset="0"/>
              </a:rPr>
              <a:t> </a:t>
            </a:r>
            <a:r>
              <a:rPr lang="it-IT" dirty="0" err="1">
                <a:solidFill>
                  <a:srgbClr val="002060"/>
                </a:solidFill>
                <a:latin typeface="Century" pitchFamily="18" charset="0"/>
              </a:rPr>
              <a:t>different</a:t>
            </a:r>
            <a:r>
              <a:rPr lang="it-IT" dirty="0">
                <a:solidFill>
                  <a:srgbClr val="002060"/>
                </a:solidFill>
                <a:latin typeface="Century" pitchFamily="18" charset="0"/>
              </a:rPr>
              <a:t> in </a:t>
            </a:r>
            <a:r>
              <a:rPr lang="it-IT" dirty="0" err="1">
                <a:solidFill>
                  <a:srgbClr val="002060"/>
                </a:solidFill>
                <a:latin typeface="Century" pitchFamily="18" charset="0"/>
              </a:rPr>
              <a:t>connotation</a:t>
            </a:r>
            <a:r>
              <a:rPr lang="it-IT" dirty="0">
                <a:solidFill>
                  <a:srgbClr val="002060"/>
                </a:solidFill>
                <a:latin typeface="Century" pitchFamily="18" charset="0"/>
              </a:rPr>
              <a:t>, and (7) </a:t>
            </a:r>
            <a:r>
              <a:rPr lang="it-IT" dirty="0" err="1">
                <a:solidFill>
                  <a:srgbClr val="002060"/>
                </a:solidFill>
                <a:latin typeface="Century" pitchFamily="18" charset="0"/>
              </a:rPr>
              <a:t>similar</a:t>
            </a:r>
            <a:r>
              <a:rPr lang="it-IT" dirty="0">
                <a:solidFill>
                  <a:srgbClr val="002060"/>
                </a:solidFill>
                <a:latin typeface="Century" pitchFamily="18" charset="0"/>
              </a:rPr>
              <a:t> in </a:t>
            </a:r>
            <a:r>
              <a:rPr lang="it-IT" dirty="0" err="1">
                <a:solidFill>
                  <a:srgbClr val="002060"/>
                </a:solidFill>
                <a:latin typeface="Century" pitchFamily="18" charset="0"/>
              </a:rPr>
              <a:t>meaning</a:t>
            </a:r>
            <a:r>
              <a:rPr lang="it-IT" dirty="0">
                <a:solidFill>
                  <a:srgbClr val="002060"/>
                </a:solidFill>
                <a:latin typeface="Century" pitchFamily="18" charset="0"/>
              </a:rPr>
              <a:t> </a:t>
            </a:r>
            <a:r>
              <a:rPr lang="it-IT" dirty="0" err="1">
                <a:solidFill>
                  <a:srgbClr val="002060"/>
                </a:solidFill>
                <a:latin typeface="Century" pitchFamily="18" charset="0"/>
              </a:rPr>
              <a:t>but</a:t>
            </a:r>
            <a:r>
              <a:rPr lang="it-IT" dirty="0">
                <a:solidFill>
                  <a:srgbClr val="002060"/>
                </a:solidFill>
                <a:latin typeface="Century" pitchFamily="18" charset="0"/>
              </a:rPr>
              <a:t> </a:t>
            </a:r>
            <a:r>
              <a:rPr lang="it-IT" dirty="0" err="1">
                <a:solidFill>
                  <a:srgbClr val="002060"/>
                </a:solidFill>
                <a:latin typeface="Century" pitchFamily="18" charset="0"/>
              </a:rPr>
              <a:t>with</a:t>
            </a:r>
            <a:r>
              <a:rPr lang="it-IT" dirty="0">
                <a:solidFill>
                  <a:srgbClr val="002060"/>
                </a:solidFill>
                <a:latin typeface="Century" pitchFamily="18" charset="0"/>
              </a:rPr>
              <a:t> </a:t>
            </a:r>
            <a:r>
              <a:rPr lang="it-IT" dirty="0" err="1">
                <a:solidFill>
                  <a:srgbClr val="002060"/>
                </a:solidFill>
                <a:latin typeface="Century" pitchFamily="18" charset="0"/>
              </a:rPr>
              <a:t>restrictions</a:t>
            </a:r>
            <a:r>
              <a:rPr lang="it-IT" dirty="0">
                <a:solidFill>
                  <a:srgbClr val="002060"/>
                </a:solidFill>
                <a:latin typeface="Century" pitchFamily="18" charset="0"/>
              </a:rPr>
              <a:t> in </a:t>
            </a:r>
            <a:r>
              <a:rPr lang="it-IT" dirty="0" err="1">
                <a:solidFill>
                  <a:srgbClr val="002060"/>
                </a:solidFill>
                <a:latin typeface="Century" pitchFamily="18" charset="0"/>
              </a:rPr>
              <a:t>geographical</a:t>
            </a:r>
            <a:r>
              <a:rPr lang="it-IT" dirty="0">
                <a:solidFill>
                  <a:srgbClr val="002060"/>
                </a:solidFill>
                <a:latin typeface="Century" pitchFamily="18" charset="0"/>
              </a:rPr>
              <a:t> </a:t>
            </a:r>
            <a:r>
              <a:rPr lang="it-IT" dirty="0" err="1">
                <a:solidFill>
                  <a:srgbClr val="002060"/>
                </a:solidFill>
                <a:latin typeface="Century" pitchFamily="18" charset="0"/>
              </a:rPr>
              <a:t>ditribution</a:t>
            </a:r>
            <a:r>
              <a:rPr lang="it-IT" dirty="0">
                <a:solidFill>
                  <a:srgbClr val="002060"/>
                </a:solidFill>
                <a:latin typeface="Century"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body" idx="1"/>
          </p:nvPr>
        </p:nvSpPr>
        <p:spPr>
          <a:xfrm>
            <a:off x="831850" y="955964"/>
            <a:ext cx="10515600" cy="7010400"/>
          </a:xfrm>
        </p:spPr>
        <p:txBody>
          <a:bodyPr>
            <a:noAutofit/>
          </a:bodyPr>
          <a:lstStyle/>
          <a:p>
            <a:pPr algn="just"/>
            <a:r>
              <a:rPr lang="it-IT" sz="2000" dirty="0">
                <a:solidFill>
                  <a:srgbClr val="002060"/>
                </a:solidFill>
                <a:latin typeface="Century Schoolbook" pitchFamily="18" charset="0"/>
              </a:rPr>
              <a:t>Delle sue sette categorie, </a:t>
            </a:r>
            <a:r>
              <a:rPr lang="it-IT" sz="2000" dirty="0">
                <a:solidFill>
                  <a:srgbClr val="FF0000"/>
                </a:solidFill>
                <a:latin typeface="Century Schoolbook" pitchFamily="18" charset="0"/>
              </a:rPr>
              <a:t>analizzeremo in particolare </a:t>
            </a:r>
            <a:r>
              <a:rPr lang="it-IT" sz="2000" b="1" dirty="0">
                <a:solidFill>
                  <a:srgbClr val="C00000"/>
                </a:solidFill>
                <a:latin typeface="Century Schoolbook" pitchFamily="18" charset="0"/>
              </a:rPr>
              <a:t>la seconda </a:t>
            </a:r>
            <a:r>
              <a:rPr lang="it-IT" sz="2000" dirty="0">
                <a:solidFill>
                  <a:srgbClr val="002060"/>
                </a:solidFill>
                <a:latin typeface="Century Schoolbook" pitchFamily="18" charset="0"/>
              </a:rPr>
              <a:t>(la prima categoria non crea nessun problema: parole possono essere simili per forma e significato. Lo spagnolo e latino </a:t>
            </a:r>
            <a:r>
              <a:rPr lang="it-IT" sz="2000" i="1" dirty="0" err="1">
                <a:solidFill>
                  <a:srgbClr val="002060"/>
                </a:solidFill>
                <a:latin typeface="Century Schoolbook" pitchFamily="18" charset="0"/>
              </a:rPr>
              <a:t>tres</a:t>
            </a:r>
            <a:r>
              <a:rPr lang="it-IT" sz="2000" dirty="0">
                <a:solidFill>
                  <a:srgbClr val="002060"/>
                </a:solidFill>
                <a:latin typeface="Century Schoolbook" pitchFamily="18" charset="0"/>
              </a:rPr>
              <a:t>, italiano </a:t>
            </a:r>
            <a:r>
              <a:rPr lang="it-IT" sz="2000" i="1" dirty="0">
                <a:solidFill>
                  <a:srgbClr val="002060"/>
                </a:solidFill>
                <a:latin typeface="Century Schoolbook" pitchFamily="18" charset="0"/>
              </a:rPr>
              <a:t>tre</a:t>
            </a:r>
            <a:r>
              <a:rPr lang="it-IT" sz="2000" dirty="0">
                <a:solidFill>
                  <a:srgbClr val="002060"/>
                </a:solidFill>
                <a:latin typeface="Century Schoolbook" pitchFamily="18" charset="0"/>
              </a:rPr>
              <a:t>, inglese </a:t>
            </a:r>
            <a:r>
              <a:rPr lang="it-IT" sz="2000" i="1" dirty="0" err="1">
                <a:solidFill>
                  <a:srgbClr val="002060"/>
                </a:solidFill>
                <a:latin typeface="Century Schoolbook" pitchFamily="18" charset="0"/>
              </a:rPr>
              <a:t>three</a:t>
            </a:r>
            <a:r>
              <a:rPr lang="it-IT" sz="2000" dirty="0">
                <a:solidFill>
                  <a:srgbClr val="002060"/>
                </a:solidFill>
                <a:latin typeface="Century Schoolbook" pitchFamily="18" charset="0"/>
              </a:rPr>
              <a:t>, tedesco </a:t>
            </a:r>
            <a:r>
              <a:rPr lang="it-IT" sz="2000" i="1" dirty="0" err="1">
                <a:solidFill>
                  <a:srgbClr val="002060"/>
                </a:solidFill>
                <a:latin typeface="Century Schoolbook" pitchFamily="18" charset="0"/>
              </a:rPr>
              <a:t>drei</a:t>
            </a:r>
            <a:r>
              <a:rPr lang="it-IT" sz="2000" dirty="0">
                <a:solidFill>
                  <a:srgbClr val="002060"/>
                </a:solidFill>
                <a:latin typeface="Century Schoolbook" pitchFamily="18" charset="0"/>
              </a:rPr>
              <a:t>, olandese </a:t>
            </a:r>
            <a:r>
              <a:rPr lang="it-IT" sz="2000" i="1" dirty="0" err="1">
                <a:solidFill>
                  <a:srgbClr val="002060"/>
                </a:solidFill>
                <a:latin typeface="Century Schoolbook" pitchFamily="18" charset="0"/>
              </a:rPr>
              <a:t>drie</a:t>
            </a:r>
            <a:r>
              <a:rPr lang="it-IT" sz="2000" dirty="0">
                <a:solidFill>
                  <a:srgbClr val="002060"/>
                </a:solidFill>
                <a:latin typeface="Century Schoolbook" pitchFamily="18" charset="0"/>
              </a:rPr>
              <a:t>, greco </a:t>
            </a:r>
            <a:r>
              <a:rPr lang="it-IT" sz="2000" i="1" dirty="0" err="1">
                <a:solidFill>
                  <a:srgbClr val="002060"/>
                </a:solidFill>
                <a:latin typeface="Century Schoolbook" pitchFamily="18" charset="0"/>
              </a:rPr>
              <a:t>treis</a:t>
            </a:r>
            <a:r>
              <a:rPr lang="it-IT" sz="2000" dirty="0">
                <a:solidFill>
                  <a:srgbClr val="002060"/>
                </a:solidFill>
                <a:latin typeface="Century Schoolbook" pitchFamily="18" charset="0"/>
              </a:rPr>
              <a:t>, sanscrito </a:t>
            </a:r>
            <a:r>
              <a:rPr lang="it-IT" sz="2000" i="1" dirty="0" err="1">
                <a:solidFill>
                  <a:srgbClr val="002060"/>
                </a:solidFill>
                <a:latin typeface="Century Schoolbook" pitchFamily="18" charset="0"/>
              </a:rPr>
              <a:t>tráyas</a:t>
            </a:r>
            <a:r>
              <a:rPr lang="it-IT" sz="2000" dirty="0">
                <a:solidFill>
                  <a:srgbClr val="002060"/>
                </a:solidFill>
                <a:latin typeface="Century Schoolbook" pitchFamily="18" charset="0"/>
              </a:rPr>
              <a:t>):</a:t>
            </a:r>
          </a:p>
          <a:p>
            <a:pPr algn="just"/>
            <a:r>
              <a:rPr lang="it-IT" sz="2100" dirty="0">
                <a:solidFill>
                  <a:srgbClr val="002060"/>
                </a:solidFill>
                <a:latin typeface="Century Schoolbook" pitchFamily="18" charset="0"/>
              </a:rPr>
              <a:t>2) </a:t>
            </a:r>
            <a:r>
              <a:rPr lang="it-IT" sz="2100" b="1" dirty="0">
                <a:solidFill>
                  <a:srgbClr val="002060"/>
                </a:solidFill>
                <a:latin typeface="Century Schoolbook" pitchFamily="18" charset="0"/>
              </a:rPr>
              <a:t>Le parole possono essere simili per forma ma diverse per significato</a:t>
            </a:r>
            <a:r>
              <a:rPr lang="it-IT" sz="2100" dirty="0">
                <a:solidFill>
                  <a:srgbClr val="002060"/>
                </a:solidFill>
                <a:latin typeface="Century Schoolbook" pitchFamily="18" charset="0"/>
              </a:rPr>
              <a:t>; i cosiddetti “falsi affini”. È la polisemia il punto di partenza di questi “falsi amici” che dividiamo in due gruppi: </a:t>
            </a:r>
          </a:p>
          <a:p>
            <a:pPr marL="457200" indent="-457200" algn="just">
              <a:buAutoNum type="alphaLcParenR"/>
            </a:pPr>
            <a:r>
              <a:rPr lang="it-IT" sz="2100" b="1" dirty="0">
                <a:solidFill>
                  <a:srgbClr val="002060"/>
                </a:solidFill>
                <a:latin typeface="Century Schoolbook" pitchFamily="18" charset="0"/>
              </a:rPr>
              <a:t>vocaboli esattamente, o quasi, uguali nella forma ma completamente diversi per significato</a:t>
            </a:r>
            <a:r>
              <a:rPr lang="it-IT" sz="2100" dirty="0">
                <a:solidFill>
                  <a:srgbClr val="002060"/>
                </a:solidFill>
                <a:latin typeface="Century Schoolbook" pitchFamily="18" charset="0"/>
              </a:rPr>
              <a:t>: l’italiano “aceto” non è lo spagnolo </a:t>
            </a:r>
            <a:r>
              <a:rPr lang="it-IT" sz="2100" i="1" dirty="0" err="1">
                <a:solidFill>
                  <a:srgbClr val="002060"/>
                </a:solidFill>
                <a:latin typeface="Century Schoolbook" pitchFamily="18" charset="0"/>
              </a:rPr>
              <a:t>aceite</a:t>
            </a:r>
            <a:r>
              <a:rPr lang="it-IT" sz="2100" dirty="0">
                <a:solidFill>
                  <a:srgbClr val="002060"/>
                </a:solidFill>
                <a:latin typeface="Century Schoolbook" pitchFamily="18" charset="0"/>
              </a:rPr>
              <a:t> (‘olio’), “amo” (1ª </a:t>
            </a:r>
            <a:r>
              <a:rPr lang="it-IT" sz="2100" dirty="0" err="1">
                <a:solidFill>
                  <a:srgbClr val="002060"/>
                </a:solidFill>
                <a:latin typeface="Century Schoolbook" pitchFamily="18" charset="0"/>
              </a:rPr>
              <a:t>pers</a:t>
            </a:r>
            <a:r>
              <a:rPr lang="it-IT" sz="2100" dirty="0">
                <a:solidFill>
                  <a:srgbClr val="002060"/>
                </a:solidFill>
                <a:latin typeface="Century Schoolbook" pitchFamily="18" charset="0"/>
              </a:rPr>
              <a:t>. </a:t>
            </a:r>
            <a:r>
              <a:rPr lang="it-IT" sz="2100" dirty="0" err="1">
                <a:solidFill>
                  <a:srgbClr val="002060"/>
                </a:solidFill>
                <a:latin typeface="Century Schoolbook" pitchFamily="18" charset="0"/>
              </a:rPr>
              <a:t>ind</a:t>
            </a:r>
            <a:r>
              <a:rPr lang="it-IT" sz="2100" dirty="0">
                <a:solidFill>
                  <a:srgbClr val="002060"/>
                </a:solidFill>
                <a:latin typeface="Century Schoolbook" pitchFamily="18" charset="0"/>
              </a:rPr>
              <a:t>. pres. di “amare”), non corrisponde ad </a:t>
            </a:r>
            <a:r>
              <a:rPr lang="it-IT" sz="2100" i="1" dirty="0">
                <a:solidFill>
                  <a:srgbClr val="002060"/>
                </a:solidFill>
                <a:latin typeface="Century Schoolbook" pitchFamily="18" charset="0"/>
              </a:rPr>
              <a:t>amo </a:t>
            </a:r>
            <a:r>
              <a:rPr lang="it-IT" sz="2100" dirty="0">
                <a:solidFill>
                  <a:srgbClr val="002060"/>
                </a:solidFill>
                <a:latin typeface="Century Schoolbook" pitchFamily="18" charset="0"/>
              </a:rPr>
              <a:t>(‘padrone’), lo sp. </a:t>
            </a:r>
            <a:r>
              <a:rPr lang="it-IT" sz="2100" i="1" dirty="0">
                <a:solidFill>
                  <a:srgbClr val="002060"/>
                </a:solidFill>
                <a:latin typeface="Century Schoolbook" pitchFamily="18" charset="0"/>
              </a:rPr>
              <a:t>asilo</a:t>
            </a:r>
            <a:r>
              <a:rPr lang="it-IT" sz="2100" dirty="0">
                <a:solidFill>
                  <a:srgbClr val="002060"/>
                </a:solidFill>
                <a:latin typeface="Century Schoolbook" pitchFamily="18" charset="0"/>
              </a:rPr>
              <a:t> (‘casa di riposo per anziani’) non è l’</a:t>
            </a:r>
            <a:r>
              <a:rPr lang="it-IT" sz="2100" dirty="0" err="1">
                <a:solidFill>
                  <a:srgbClr val="002060"/>
                </a:solidFill>
                <a:latin typeface="Century Schoolbook" pitchFamily="18" charset="0"/>
              </a:rPr>
              <a:t>it</a:t>
            </a:r>
            <a:r>
              <a:rPr lang="it-IT" sz="2100" dirty="0">
                <a:solidFill>
                  <a:srgbClr val="002060"/>
                </a:solidFill>
                <a:latin typeface="Century Schoolbook" pitchFamily="18" charset="0"/>
              </a:rPr>
              <a:t>. “asilo” (‘istituzione educativa che accoglie i bambini dai tre ai sei anni’) che in sp. sarà </a:t>
            </a:r>
            <a:r>
              <a:rPr lang="it-IT" sz="2100" i="1" dirty="0" err="1">
                <a:solidFill>
                  <a:srgbClr val="002060"/>
                </a:solidFill>
                <a:latin typeface="Century Schoolbook" pitchFamily="18" charset="0"/>
              </a:rPr>
              <a:t>guardería</a:t>
            </a:r>
            <a:r>
              <a:rPr lang="it-IT" sz="2100" dirty="0">
                <a:solidFill>
                  <a:srgbClr val="002060"/>
                </a:solidFill>
                <a:latin typeface="Century Schoolbook" pitchFamily="18" charset="0"/>
              </a:rPr>
              <a:t> od anche </a:t>
            </a:r>
            <a:r>
              <a:rPr lang="it-IT" sz="2100" i="1" dirty="0" err="1">
                <a:solidFill>
                  <a:srgbClr val="002060"/>
                </a:solidFill>
                <a:latin typeface="Century Schoolbook" pitchFamily="18" charset="0"/>
              </a:rPr>
              <a:t>jardín</a:t>
            </a:r>
            <a:r>
              <a:rPr lang="it-IT" sz="2100" i="1" dirty="0">
                <a:solidFill>
                  <a:srgbClr val="002060"/>
                </a:solidFill>
                <a:latin typeface="Century Schoolbook" pitchFamily="18" charset="0"/>
              </a:rPr>
              <a:t> de </a:t>
            </a:r>
            <a:r>
              <a:rPr lang="it-IT" sz="2100" i="1" dirty="0" err="1">
                <a:solidFill>
                  <a:srgbClr val="002060"/>
                </a:solidFill>
                <a:latin typeface="Century Schoolbook" pitchFamily="18" charset="0"/>
              </a:rPr>
              <a:t>infancia</a:t>
            </a:r>
            <a:r>
              <a:rPr lang="it-IT" sz="2100" dirty="0">
                <a:solidFill>
                  <a:srgbClr val="002060"/>
                </a:solidFill>
                <a:latin typeface="Century Schoolbook" pitchFamily="18" charset="0"/>
              </a:rPr>
              <a:t> calcato sul tedesco </a:t>
            </a:r>
            <a:r>
              <a:rPr lang="it-IT" sz="2100" i="1" dirty="0">
                <a:solidFill>
                  <a:srgbClr val="002060"/>
                </a:solidFill>
                <a:latin typeface="Century Schoolbook" pitchFamily="18" charset="0"/>
              </a:rPr>
              <a:t>Kindergarten</a:t>
            </a:r>
            <a:r>
              <a:rPr lang="it-IT" sz="2100" dirty="0">
                <a:solidFill>
                  <a:srgbClr val="002060"/>
                </a:solidFill>
                <a:latin typeface="Century Schoolbook" pitchFamily="18" charset="0"/>
              </a:rPr>
              <a:t>, ecc. </a:t>
            </a:r>
          </a:p>
          <a:p>
            <a:pPr marL="457200" indent="-457200" algn="just"/>
            <a:endParaRPr lang="it-IT" sz="2100" dirty="0">
              <a:solidFill>
                <a:srgbClr val="002060"/>
              </a:solidFill>
              <a:latin typeface="Century Schoolbook" pitchFamily="18" charset="0"/>
            </a:endParaRPr>
          </a:p>
          <a:p>
            <a:pPr algn="just"/>
            <a:r>
              <a:rPr lang="it-IT" sz="1800" dirty="0">
                <a:solidFill>
                  <a:srgbClr val="002060"/>
                </a:solidFill>
                <a:latin typeface="Century Schoolbook" pitchFamily="18" charset="0"/>
              </a:rPr>
              <a:t>Francisco Matte Bon (2004:3) li chiama </a:t>
            </a:r>
            <a:r>
              <a:rPr lang="it-IT" sz="1800" i="1" dirty="0" err="1">
                <a:solidFill>
                  <a:srgbClr val="002060"/>
                </a:solidFill>
                <a:latin typeface="Century Schoolbook" pitchFamily="18" charset="0"/>
              </a:rPr>
              <a:t>falsos</a:t>
            </a:r>
            <a:r>
              <a:rPr lang="it-IT" sz="1800" i="1" dirty="0">
                <a:solidFill>
                  <a:srgbClr val="002060"/>
                </a:solidFill>
                <a:latin typeface="Century Schoolbook" pitchFamily="18" charset="0"/>
              </a:rPr>
              <a:t> </a:t>
            </a:r>
            <a:r>
              <a:rPr lang="it-IT" sz="1800" i="1" dirty="0" err="1">
                <a:solidFill>
                  <a:srgbClr val="002060"/>
                </a:solidFill>
                <a:latin typeface="Century Schoolbook" pitchFamily="18" charset="0"/>
              </a:rPr>
              <a:t>amigos</a:t>
            </a:r>
            <a:r>
              <a:rPr lang="it-IT" sz="1800" i="1" dirty="0">
                <a:solidFill>
                  <a:srgbClr val="002060"/>
                </a:solidFill>
                <a:latin typeface="Century Schoolbook" pitchFamily="18" charset="0"/>
              </a:rPr>
              <a:t> </a:t>
            </a:r>
            <a:r>
              <a:rPr lang="it-IT" sz="1800" i="1" dirty="0" err="1">
                <a:solidFill>
                  <a:srgbClr val="002060"/>
                </a:solidFill>
                <a:latin typeface="Century Schoolbook" pitchFamily="18" charset="0"/>
              </a:rPr>
              <a:t>evidentes</a:t>
            </a:r>
            <a:r>
              <a:rPr lang="it-IT" sz="1800" dirty="0">
                <a:solidFill>
                  <a:srgbClr val="002060"/>
                </a:solidFill>
                <a:latin typeface="Century Schoolbook" pitchFamily="18" charset="0"/>
              </a:rPr>
              <a:t> (parole identiche o quasi identiche), e cita alcuni esempi universalmente conosciuti: </a:t>
            </a:r>
            <a:r>
              <a:rPr lang="it-IT" sz="1800" i="1" dirty="0" err="1">
                <a:solidFill>
                  <a:srgbClr val="002060"/>
                </a:solidFill>
                <a:latin typeface="Century Schoolbook" pitchFamily="18" charset="0"/>
              </a:rPr>
              <a:t>manzana</a:t>
            </a:r>
            <a:r>
              <a:rPr lang="it-IT" sz="1800" dirty="0" err="1">
                <a:solidFill>
                  <a:srgbClr val="002060"/>
                </a:solidFill>
                <a:latin typeface="Century Schoolbook" pitchFamily="18" charset="0"/>
              </a:rPr>
              <a:t>=</a:t>
            </a:r>
            <a:r>
              <a:rPr lang="it-IT" sz="1800" dirty="0">
                <a:solidFill>
                  <a:srgbClr val="002060"/>
                </a:solidFill>
                <a:latin typeface="Century Schoolbook" pitchFamily="18" charset="0"/>
              </a:rPr>
              <a:t> ‘mela’, ‘melanzana’</a:t>
            </a:r>
            <a:r>
              <a:rPr lang="it-IT" sz="1800" dirty="0" err="1">
                <a:solidFill>
                  <a:srgbClr val="002060"/>
                </a:solidFill>
                <a:latin typeface="Century Schoolbook" pitchFamily="18" charset="0"/>
              </a:rPr>
              <a:t>=</a:t>
            </a:r>
            <a:r>
              <a:rPr lang="it-IT" sz="1800" i="1" dirty="0" err="1">
                <a:solidFill>
                  <a:srgbClr val="002060"/>
                </a:solidFill>
                <a:latin typeface="Century Schoolbook" pitchFamily="18" charset="0"/>
              </a:rPr>
              <a:t>berenjena</a:t>
            </a:r>
            <a:r>
              <a:rPr lang="it-IT" sz="1800" dirty="0">
                <a:solidFill>
                  <a:srgbClr val="002060"/>
                </a:solidFill>
                <a:latin typeface="Century Schoolbook" pitchFamily="18" charset="0"/>
              </a:rPr>
              <a:t>; </a:t>
            </a:r>
            <a:r>
              <a:rPr lang="it-IT" sz="1800" i="1" dirty="0" err="1">
                <a:solidFill>
                  <a:srgbClr val="002060"/>
                </a:solidFill>
                <a:latin typeface="Century Schoolbook" pitchFamily="18" charset="0"/>
              </a:rPr>
              <a:t>salir</a:t>
            </a:r>
            <a:r>
              <a:rPr lang="it-IT" sz="1800" dirty="0" err="1">
                <a:solidFill>
                  <a:srgbClr val="002060"/>
                </a:solidFill>
                <a:latin typeface="Century Schoolbook" pitchFamily="18" charset="0"/>
              </a:rPr>
              <a:t>=</a:t>
            </a:r>
            <a:r>
              <a:rPr lang="it-IT" sz="1800" dirty="0">
                <a:solidFill>
                  <a:srgbClr val="002060"/>
                </a:solidFill>
                <a:latin typeface="Century Schoolbook" pitchFamily="18" charset="0"/>
              </a:rPr>
              <a:t> ‘uscire’, ‘salire’</a:t>
            </a:r>
            <a:r>
              <a:rPr lang="it-IT" sz="1800" dirty="0" err="1">
                <a:solidFill>
                  <a:srgbClr val="002060"/>
                </a:solidFill>
                <a:latin typeface="Century Schoolbook" pitchFamily="18" charset="0"/>
              </a:rPr>
              <a:t>=</a:t>
            </a:r>
            <a:r>
              <a:rPr lang="it-IT" sz="1800" i="1" dirty="0" err="1">
                <a:solidFill>
                  <a:srgbClr val="002060"/>
                </a:solidFill>
                <a:latin typeface="Century Schoolbook" pitchFamily="18" charset="0"/>
              </a:rPr>
              <a:t>subir</a:t>
            </a:r>
            <a:r>
              <a:rPr lang="it-IT" sz="1800" dirty="0">
                <a:solidFill>
                  <a:srgbClr val="002060"/>
                </a:solidFill>
                <a:latin typeface="Century Schoolbook" pitchFamily="18" charset="0"/>
              </a:rPr>
              <a:t>; </a:t>
            </a:r>
            <a:r>
              <a:rPr lang="it-IT" sz="1800" i="1" dirty="0" err="1">
                <a:solidFill>
                  <a:srgbClr val="002060"/>
                </a:solidFill>
                <a:latin typeface="Century Schoolbook" pitchFamily="18" charset="0"/>
              </a:rPr>
              <a:t>aceite</a:t>
            </a:r>
            <a:r>
              <a:rPr lang="it-IT" sz="1800" dirty="0" err="1">
                <a:solidFill>
                  <a:srgbClr val="002060"/>
                </a:solidFill>
                <a:latin typeface="Century Schoolbook" pitchFamily="18" charset="0"/>
              </a:rPr>
              <a:t>=</a:t>
            </a:r>
            <a:r>
              <a:rPr lang="it-IT" sz="1800" dirty="0">
                <a:solidFill>
                  <a:srgbClr val="002060"/>
                </a:solidFill>
                <a:latin typeface="Century Schoolbook" pitchFamily="18" charset="0"/>
              </a:rPr>
              <a:t> ‘olio’, ‘aceto’=</a:t>
            </a:r>
            <a:r>
              <a:rPr lang="it-IT" sz="1800" i="1" dirty="0">
                <a:solidFill>
                  <a:srgbClr val="002060"/>
                </a:solidFill>
                <a:latin typeface="Century Schoolbook" pitchFamily="18" charset="0"/>
              </a:rPr>
              <a:t> </a:t>
            </a:r>
            <a:r>
              <a:rPr lang="it-IT" sz="1800" i="1" dirty="0" err="1">
                <a:solidFill>
                  <a:srgbClr val="002060"/>
                </a:solidFill>
                <a:latin typeface="Century Schoolbook" pitchFamily="18" charset="0"/>
              </a:rPr>
              <a:t>vinagre</a:t>
            </a:r>
            <a:r>
              <a:rPr lang="it-IT" sz="1800" dirty="0">
                <a:solidFill>
                  <a:srgbClr val="002060"/>
                </a:solidFill>
                <a:latin typeface="Century Schoolbook" pitchFamily="18" charset="0"/>
              </a:rPr>
              <a:t>; </a:t>
            </a:r>
            <a:r>
              <a:rPr lang="it-IT" sz="1800" i="1" dirty="0" err="1">
                <a:solidFill>
                  <a:srgbClr val="002060"/>
                </a:solidFill>
                <a:latin typeface="Century Schoolbook" pitchFamily="18" charset="0"/>
              </a:rPr>
              <a:t>burro</a:t>
            </a:r>
            <a:r>
              <a:rPr lang="it-IT" sz="1800" dirty="0" err="1">
                <a:solidFill>
                  <a:srgbClr val="002060"/>
                </a:solidFill>
                <a:latin typeface="Century Schoolbook" pitchFamily="18" charset="0"/>
              </a:rPr>
              <a:t>=</a:t>
            </a:r>
            <a:r>
              <a:rPr lang="it-IT" sz="1800" dirty="0">
                <a:solidFill>
                  <a:srgbClr val="002060"/>
                </a:solidFill>
                <a:latin typeface="Century Schoolbook" pitchFamily="18" charset="0"/>
              </a:rPr>
              <a:t> ‘asino’, ‘burro’</a:t>
            </a:r>
            <a:r>
              <a:rPr lang="it-IT" sz="1800" dirty="0" err="1">
                <a:solidFill>
                  <a:srgbClr val="002060"/>
                </a:solidFill>
                <a:latin typeface="Century Schoolbook" pitchFamily="18" charset="0"/>
              </a:rPr>
              <a:t>=</a:t>
            </a:r>
            <a:r>
              <a:rPr lang="it-IT" sz="1800" i="1" dirty="0" err="1">
                <a:solidFill>
                  <a:srgbClr val="002060"/>
                </a:solidFill>
                <a:latin typeface="Century Schoolbook" pitchFamily="18" charset="0"/>
              </a:rPr>
              <a:t>mantequilla</a:t>
            </a:r>
            <a:r>
              <a:rPr lang="it-IT" sz="1800" dirty="0">
                <a:solidFill>
                  <a:srgbClr val="002060"/>
                </a:solidFill>
                <a:latin typeface="Century Schoolbook" pitchFamily="18" charset="0"/>
              </a:rPr>
              <a:t>. Lo spagnolo e l’italiano hanno un patrimonio linguistico comune, ma le somiglianze sono spesso illusorie, possono trarre maggiormente in inganno. </a:t>
            </a:r>
            <a:endParaRPr lang="it-IT"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body" idx="1"/>
          </p:nvPr>
        </p:nvSpPr>
        <p:spPr>
          <a:xfrm>
            <a:off x="262890" y="1039090"/>
            <a:ext cx="11084560" cy="5818909"/>
          </a:xfrm>
        </p:spPr>
        <p:txBody>
          <a:bodyPr>
            <a:normAutofit lnSpcReduction="10000"/>
          </a:bodyPr>
          <a:lstStyle/>
          <a:p>
            <a:pPr algn="just"/>
            <a:r>
              <a:rPr lang="it-IT" sz="2800" dirty="0">
                <a:solidFill>
                  <a:srgbClr val="002060"/>
                </a:solidFill>
                <a:latin typeface="Century" pitchFamily="18" charset="0"/>
              </a:rPr>
              <a:t>b) </a:t>
            </a:r>
            <a:r>
              <a:rPr lang="it-IT" sz="3200" b="1" dirty="0">
                <a:solidFill>
                  <a:srgbClr val="FF0000"/>
                </a:solidFill>
                <a:latin typeface="Century" pitchFamily="18" charset="0"/>
              </a:rPr>
              <a:t>gli affini illusori </a:t>
            </a:r>
            <a:r>
              <a:rPr lang="it-IT" sz="3200" b="1" dirty="0">
                <a:solidFill>
                  <a:srgbClr val="002060"/>
                </a:solidFill>
                <a:latin typeface="Century" pitchFamily="18" charset="0"/>
              </a:rPr>
              <a:t>(</a:t>
            </a:r>
            <a:r>
              <a:rPr lang="it-IT" sz="3200" b="1" i="1" dirty="0" err="1">
                <a:solidFill>
                  <a:srgbClr val="002060"/>
                </a:solidFill>
                <a:latin typeface="Century" pitchFamily="18" charset="0"/>
              </a:rPr>
              <a:t>deceptive</a:t>
            </a:r>
            <a:r>
              <a:rPr lang="it-IT" sz="3200" b="1" i="1" dirty="0">
                <a:solidFill>
                  <a:srgbClr val="002060"/>
                </a:solidFill>
                <a:latin typeface="Century" pitchFamily="18" charset="0"/>
              </a:rPr>
              <a:t> </a:t>
            </a:r>
            <a:r>
              <a:rPr lang="it-IT" sz="3200" b="1" i="1" dirty="0" err="1">
                <a:solidFill>
                  <a:srgbClr val="002060"/>
                </a:solidFill>
                <a:latin typeface="Century" pitchFamily="18" charset="0"/>
              </a:rPr>
              <a:t>cognates</a:t>
            </a:r>
            <a:r>
              <a:rPr lang="it-IT" sz="3200" b="1" dirty="0">
                <a:solidFill>
                  <a:srgbClr val="002060"/>
                </a:solidFill>
                <a:latin typeface="Century" pitchFamily="18" charset="0"/>
              </a:rPr>
              <a:t>), </a:t>
            </a:r>
            <a:r>
              <a:rPr lang="it-IT" sz="3200" dirty="0">
                <a:solidFill>
                  <a:srgbClr val="002060"/>
                </a:solidFill>
                <a:latin typeface="Century" pitchFamily="18" charset="0"/>
              </a:rPr>
              <a:t>invece, sono le parole trasparenti di Albert </a:t>
            </a:r>
            <a:r>
              <a:rPr lang="it-IT" sz="3200" dirty="0" err="1">
                <a:solidFill>
                  <a:srgbClr val="002060"/>
                </a:solidFill>
                <a:latin typeface="Century" pitchFamily="18" charset="0"/>
              </a:rPr>
              <a:t>Doppagne</a:t>
            </a:r>
            <a:r>
              <a:rPr lang="it-IT" sz="3200" dirty="0">
                <a:solidFill>
                  <a:srgbClr val="002060"/>
                </a:solidFill>
                <a:latin typeface="Century" pitchFamily="18" charset="0"/>
              </a:rPr>
              <a:t> (1967: 105-126). Sono vocaboli uguali o leggermente diversi nella forma e con significati coincidenti solo in parte: vedi l’inglese </a:t>
            </a:r>
            <a:r>
              <a:rPr lang="it-IT" sz="3200" i="1" dirty="0" err="1">
                <a:solidFill>
                  <a:srgbClr val="002060"/>
                </a:solidFill>
                <a:latin typeface="Century" pitchFamily="18" charset="0"/>
              </a:rPr>
              <a:t>library</a:t>
            </a:r>
            <a:r>
              <a:rPr lang="it-IT" sz="3200" dirty="0">
                <a:solidFill>
                  <a:srgbClr val="002060"/>
                </a:solidFill>
                <a:latin typeface="Century" pitchFamily="18" charset="0"/>
              </a:rPr>
              <a:t>/‘biblioteca’ e l’italiano “libreria”, lo spagnolo </a:t>
            </a:r>
            <a:r>
              <a:rPr lang="it-IT" sz="3200" i="1" dirty="0" err="1">
                <a:solidFill>
                  <a:srgbClr val="FF0000"/>
                </a:solidFill>
                <a:latin typeface="Century" pitchFamily="18" charset="0"/>
              </a:rPr>
              <a:t>habitación</a:t>
            </a:r>
            <a:r>
              <a:rPr lang="it-IT" sz="3200" i="1" dirty="0">
                <a:solidFill>
                  <a:srgbClr val="002060"/>
                </a:solidFill>
                <a:latin typeface="Century" pitchFamily="18" charset="0"/>
              </a:rPr>
              <a:t> </a:t>
            </a:r>
            <a:r>
              <a:rPr lang="it-IT" sz="3200" dirty="0">
                <a:solidFill>
                  <a:srgbClr val="002060"/>
                </a:solidFill>
                <a:latin typeface="Century" pitchFamily="18" charset="0"/>
              </a:rPr>
              <a:t>(‘stanza’, ‘camera’) non si traduce in italiano con “</a:t>
            </a:r>
            <a:r>
              <a:rPr lang="it-IT" sz="3200" dirty="0" err="1">
                <a:solidFill>
                  <a:srgbClr val="002060"/>
                </a:solidFill>
                <a:latin typeface="Century" pitchFamily="18" charset="0"/>
              </a:rPr>
              <a:t>*abitazione</a:t>
            </a:r>
            <a:r>
              <a:rPr lang="it-IT" sz="3200" dirty="0">
                <a:solidFill>
                  <a:srgbClr val="002060"/>
                </a:solidFill>
                <a:latin typeface="Century" pitchFamily="18" charset="0"/>
              </a:rPr>
              <a:t>”, o </a:t>
            </a:r>
            <a:r>
              <a:rPr lang="it-IT" sz="3200" i="1" dirty="0" err="1">
                <a:solidFill>
                  <a:srgbClr val="FF0000"/>
                </a:solidFill>
                <a:latin typeface="Century" pitchFamily="18" charset="0"/>
              </a:rPr>
              <a:t>cama</a:t>
            </a:r>
            <a:r>
              <a:rPr lang="it-IT" sz="3200" dirty="0">
                <a:solidFill>
                  <a:srgbClr val="002060"/>
                </a:solidFill>
                <a:latin typeface="Century" pitchFamily="18" charset="0"/>
              </a:rPr>
              <a:t> (‘letto’) con “</a:t>
            </a:r>
            <a:r>
              <a:rPr lang="it-IT" sz="3200" dirty="0" err="1">
                <a:solidFill>
                  <a:srgbClr val="002060"/>
                </a:solidFill>
                <a:latin typeface="Century" pitchFamily="18" charset="0"/>
              </a:rPr>
              <a:t>*camera</a:t>
            </a:r>
            <a:r>
              <a:rPr lang="it-IT" sz="3200" dirty="0">
                <a:solidFill>
                  <a:srgbClr val="002060"/>
                </a:solidFill>
                <a:latin typeface="Century" pitchFamily="18" charset="0"/>
              </a:rPr>
              <a:t>” (</a:t>
            </a:r>
            <a:r>
              <a:rPr lang="it-IT" sz="3200" b="1" dirty="0">
                <a:solidFill>
                  <a:srgbClr val="002060"/>
                </a:solidFill>
                <a:latin typeface="Century" pitchFamily="18" charset="0"/>
              </a:rPr>
              <a:t>l’“illusione”, in questo caso, è maggiore perché i termini fanno parte dello stesso campo semantico</a:t>
            </a:r>
            <a:r>
              <a:rPr lang="it-IT" sz="3200" dirty="0">
                <a:solidFill>
                  <a:srgbClr val="002060"/>
                </a:solidFill>
                <a:latin typeface="Century" pitchFamily="18" charset="0"/>
              </a:rPr>
              <a:t>); </a:t>
            </a:r>
            <a:r>
              <a:rPr lang="it-IT" sz="3200" i="1" dirty="0">
                <a:solidFill>
                  <a:srgbClr val="FF0000"/>
                </a:solidFill>
                <a:latin typeface="Century" pitchFamily="18" charset="0"/>
              </a:rPr>
              <a:t>lucido</a:t>
            </a:r>
            <a:r>
              <a:rPr lang="it-IT" sz="3200" dirty="0">
                <a:solidFill>
                  <a:srgbClr val="002060"/>
                </a:solidFill>
                <a:latin typeface="Century" pitchFamily="18" charset="0"/>
              </a:rPr>
              <a:t> è piuttosto ‘accurato, brillante, grazioso, splendido, ben riuscito’ (</a:t>
            </a:r>
            <a:r>
              <a:rPr lang="it-IT" sz="3200" i="1" dirty="0" err="1">
                <a:solidFill>
                  <a:srgbClr val="002060"/>
                </a:solidFill>
                <a:latin typeface="Century" pitchFamily="18" charset="0"/>
              </a:rPr>
              <a:t>el</a:t>
            </a:r>
            <a:r>
              <a:rPr lang="it-IT" sz="3200" i="1" dirty="0">
                <a:solidFill>
                  <a:srgbClr val="002060"/>
                </a:solidFill>
                <a:latin typeface="Century" pitchFamily="18" charset="0"/>
              </a:rPr>
              <a:t> </a:t>
            </a:r>
            <a:r>
              <a:rPr lang="it-IT" sz="3200" i="1" dirty="0" err="1">
                <a:solidFill>
                  <a:srgbClr val="002060"/>
                </a:solidFill>
                <a:latin typeface="Century" pitchFamily="18" charset="0"/>
              </a:rPr>
              <a:t>espectáculo</a:t>
            </a:r>
            <a:r>
              <a:rPr lang="it-IT" sz="3200" i="1" dirty="0">
                <a:solidFill>
                  <a:srgbClr val="002060"/>
                </a:solidFill>
                <a:latin typeface="Century" pitchFamily="18" charset="0"/>
              </a:rPr>
              <a:t> pirotécnico </a:t>
            </a:r>
            <a:r>
              <a:rPr lang="it-IT" sz="3200" i="1" dirty="0" err="1">
                <a:solidFill>
                  <a:srgbClr val="002060"/>
                </a:solidFill>
                <a:latin typeface="Century" pitchFamily="18" charset="0"/>
              </a:rPr>
              <a:t>fue</a:t>
            </a:r>
            <a:r>
              <a:rPr lang="it-IT" sz="3200" i="1" dirty="0">
                <a:solidFill>
                  <a:srgbClr val="002060"/>
                </a:solidFill>
                <a:latin typeface="Century" pitchFamily="18" charset="0"/>
              </a:rPr>
              <a:t> lucido</a:t>
            </a:r>
            <a:r>
              <a:rPr lang="it-IT" sz="3200" dirty="0">
                <a:solidFill>
                  <a:srgbClr val="002060"/>
                </a:solidFill>
                <a:latin typeface="Century" pitchFamily="18" charset="0"/>
              </a:rPr>
              <a:t>/‘lo spettacolo pirotecnico fu splendido’), </a:t>
            </a:r>
            <a:r>
              <a:rPr lang="it-IT" sz="3200" i="1" dirty="0" err="1">
                <a:solidFill>
                  <a:srgbClr val="FF0000"/>
                </a:solidFill>
                <a:latin typeface="Century" pitchFamily="18" charset="0"/>
              </a:rPr>
              <a:t>oficina</a:t>
            </a:r>
            <a:r>
              <a:rPr lang="it-IT" sz="3200" dirty="0">
                <a:solidFill>
                  <a:srgbClr val="002060"/>
                </a:solidFill>
                <a:latin typeface="Century" pitchFamily="18" charset="0"/>
              </a:rPr>
              <a:t> non è “officina” (</a:t>
            </a:r>
            <a:r>
              <a:rPr lang="it-IT" sz="3200" i="1" dirty="0" err="1">
                <a:solidFill>
                  <a:srgbClr val="002060"/>
                </a:solidFill>
                <a:latin typeface="Century" pitchFamily="18" charset="0"/>
              </a:rPr>
              <a:t>taller</a:t>
            </a:r>
            <a:r>
              <a:rPr lang="it-IT" sz="3200" dirty="0">
                <a:solidFill>
                  <a:srgbClr val="002060"/>
                </a:solidFill>
                <a:latin typeface="Century" pitchFamily="18" charset="0"/>
              </a:rPr>
              <a:t>) bensì ‘ufficio’, che a sua volta non è l’</a:t>
            </a:r>
            <a:r>
              <a:rPr lang="it-IT" sz="3200" i="1" dirty="0" err="1">
                <a:solidFill>
                  <a:srgbClr val="FF0000"/>
                </a:solidFill>
                <a:latin typeface="Century" pitchFamily="18" charset="0"/>
              </a:rPr>
              <a:t>oficio</a:t>
            </a:r>
            <a:r>
              <a:rPr lang="it-IT" sz="3200" i="1" dirty="0">
                <a:solidFill>
                  <a:srgbClr val="002060"/>
                </a:solidFill>
                <a:latin typeface="Century" pitchFamily="18" charset="0"/>
              </a:rPr>
              <a:t> </a:t>
            </a:r>
            <a:r>
              <a:rPr lang="it-IT" sz="3200" dirty="0">
                <a:solidFill>
                  <a:srgbClr val="002060"/>
                </a:solidFill>
                <a:latin typeface="Century" pitchFamily="18" charset="0"/>
              </a:rPr>
              <a:t>perché questo in </a:t>
            </a:r>
            <a:r>
              <a:rPr lang="it-IT" sz="3200" dirty="0" err="1">
                <a:solidFill>
                  <a:srgbClr val="002060"/>
                </a:solidFill>
                <a:latin typeface="Century" pitchFamily="18" charset="0"/>
              </a:rPr>
              <a:t>it</a:t>
            </a:r>
            <a:r>
              <a:rPr lang="it-IT" sz="3200" dirty="0">
                <a:solidFill>
                  <a:srgbClr val="002060"/>
                </a:solidFill>
                <a:latin typeface="Century" pitchFamily="18" charset="0"/>
              </a:rPr>
              <a:t>. è il ‘mestiere.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 y="858982"/>
            <a:ext cx="12192000" cy="5999017"/>
          </a:xfrm>
        </p:spPr>
        <p:txBody>
          <a:bodyPr>
            <a:noAutofit/>
          </a:bodyPr>
          <a:lstStyle/>
          <a:p>
            <a:pPr algn="just"/>
            <a:endParaRPr lang="it-IT" sz="3000" b="1" dirty="0">
              <a:solidFill>
                <a:srgbClr val="002060"/>
              </a:solidFill>
            </a:endParaRPr>
          </a:p>
          <a:p>
            <a:pPr algn="just"/>
            <a:r>
              <a:rPr lang="it-IT" sz="3000" b="1" dirty="0">
                <a:solidFill>
                  <a:srgbClr val="002060"/>
                </a:solidFill>
                <a:latin typeface="Century" pitchFamily="18" charset="0"/>
              </a:rPr>
              <a:t>Naturalmente, ci possono essere parole “opache</a:t>
            </a:r>
            <a:r>
              <a:rPr lang="it-IT" sz="3000" dirty="0">
                <a:solidFill>
                  <a:srgbClr val="002060"/>
                </a:solidFill>
                <a:latin typeface="Century" pitchFamily="18" charset="0"/>
              </a:rPr>
              <a:t>” per un discente italiano (la corrispondenza tra la parola e la cosa è debole) come nel caso di </a:t>
            </a:r>
            <a:r>
              <a:rPr lang="it-IT" sz="3000" i="1" dirty="0" err="1">
                <a:solidFill>
                  <a:srgbClr val="FF0000"/>
                </a:solidFill>
                <a:latin typeface="Century" pitchFamily="18" charset="0"/>
              </a:rPr>
              <a:t>vivienda</a:t>
            </a:r>
            <a:r>
              <a:rPr lang="it-IT" sz="3000" dirty="0">
                <a:solidFill>
                  <a:srgbClr val="002060"/>
                </a:solidFill>
                <a:latin typeface="Century" pitchFamily="18" charset="0"/>
              </a:rPr>
              <a:t> che, sebbene ricordi per assonanza “vivanda”,</a:t>
            </a:r>
            <a:r>
              <a:rPr lang="it-IT" sz="3000" b="1" dirty="0">
                <a:solidFill>
                  <a:srgbClr val="002060"/>
                </a:solidFill>
                <a:latin typeface="Century" pitchFamily="18" charset="0"/>
              </a:rPr>
              <a:t> </a:t>
            </a:r>
            <a:r>
              <a:rPr lang="it-IT" sz="3000" dirty="0">
                <a:solidFill>
                  <a:srgbClr val="002060"/>
                </a:solidFill>
                <a:latin typeface="Century" pitchFamily="18" charset="0"/>
              </a:rPr>
              <a:t>si traduce con ‘abitazione’, ‘alloggio’, ‘casa’, ‘</a:t>
            </a:r>
            <a:r>
              <a:rPr lang="it-IT" sz="3000" dirty="0" err="1">
                <a:solidFill>
                  <a:srgbClr val="002060"/>
                </a:solidFill>
                <a:latin typeface="Century" pitchFamily="18" charset="0"/>
              </a:rPr>
              <a:t>casa</a:t>
            </a:r>
            <a:r>
              <a:rPr lang="it-IT" sz="3000" dirty="0">
                <a:solidFill>
                  <a:srgbClr val="002060"/>
                </a:solidFill>
                <a:latin typeface="Century" pitchFamily="18" charset="0"/>
              </a:rPr>
              <a:t> popolare’, ‘caseggiato’, ‘dimora’, ‘residenza’, ‘sistemazione’. Pertanto, </a:t>
            </a:r>
            <a:r>
              <a:rPr lang="it-IT" sz="3000" i="1" dirty="0" err="1">
                <a:solidFill>
                  <a:srgbClr val="002060"/>
                </a:solidFill>
                <a:latin typeface="Century" pitchFamily="18" charset="0"/>
              </a:rPr>
              <a:t>vivienda</a:t>
            </a:r>
            <a:r>
              <a:rPr lang="it-IT" sz="3000" i="1" dirty="0">
                <a:solidFill>
                  <a:srgbClr val="002060"/>
                </a:solidFill>
                <a:latin typeface="Century" pitchFamily="18" charset="0"/>
              </a:rPr>
              <a:t> </a:t>
            </a:r>
            <a:r>
              <a:rPr lang="it-IT" sz="3000" i="1" dirty="0" err="1">
                <a:solidFill>
                  <a:srgbClr val="002060"/>
                </a:solidFill>
                <a:latin typeface="Century" pitchFamily="18" charset="0"/>
              </a:rPr>
              <a:t>turística</a:t>
            </a:r>
            <a:r>
              <a:rPr lang="it-IT" sz="3000" i="1" dirty="0">
                <a:solidFill>
                  <a:srgbClr val="002060"/>
                </a:solidFill>
                <a:latin typeface="Century" pitchFamily="18" charset="0"/>
              </a:rPr>
              <a:t> de </a:t>
            </a:r>
            <a:r>
              <a:rPr lang="it-IT" sz="3000" i="1" dirty="0" err="1">
                <a:solidFill>
                  <a:srgbClr val="002060"/>
                </a:solidFill>
                <a:latin typeface="Century" pitchFamily="18" charset="0"/>
              </a:rPr>
              <a:t>alojamiento</a:t>
            </a:r>
            <a:r>
              <a:rPr lang="it-IT" sz="3000" i="1" dirty="0">
                <a:solidFill>
                  <a:srgbClr val="002060"/>
                </a:solidFill>
                <a:latin typeface="Century" pitchFamily="18" charset="0"/>
              </a:rPr>
              <a:t> </a:t>
            </a:r>
            <a:r>
              <a:rPr lang="it-IT" sz="3000" i="1" dirty="0" err="1">
                <a:solidFill>
                  <a:srgbClr val="002060"/>
                </a:solidFill>
                <a:latin typeface="Century" pitchFamily="18" charset="0"/>
              </a:rPr>
              <a:t>rural</a:t>
            </a:r>
            <a:r>
              <a:rPr lang="it-IT" sz="3000" dirty="0">
                <a:solidFill>
                  <a:srgbClr val="002060"/>
                </a:solidFill>
                <a:latin typeface="Century" pitchFamily="18" charset="0"/>
              </a:rPr>
              <a:t> sarà ‘alloggio turistico rurale’, ‘residenza di campagna’; </a:t>
            </a:r>
            <a:r>
              <a:rPr lang="it-IT" sz="3000" i="1" dirty="0" err="1">
                <a:solidFill>
                  <a:srgbClr val="002060"/>
                </a:solidFill>
                <a:latin typeface="Century" pitchFamily="18" charset="0"/>
              </a:rPr>
              <a:t>vivienda</a:t>
            </a:r>
            <a:r>
              <a:rPr lang="it-IT" sz="3000" i="1" dirty="0">
                <a:solidFill>
                  <a:srgbClr val="002060"/>
                </a:solidFill>
                <a:latin typeface="Century" pitchFamily="18" charset="0"/>
              </a:rPr>
              <a:t> </a:t>
            </a:r>
            <a:r>
              <a:rPr lang="it-IT" sz="3000" i="1" dirty="0" err="1">
                <a:solidFill>
                  <a:srgbClr val="002060"/>
                </a:solidFill>
                <a:latin typeface="Century" pitchFamily="18" charset="0"/>
              </a:rPr>
              <a:t>turística</a:t>
            </a:r>
            <a:r>
              <a:rPr lang="it-IT" sz="3000" i="1" dirty="0">
                <a:solidFill>
                  <a:srgbClr val="002060"/>
                </a:solidFill>
                <a:latin typeface="Century" pitchFamily="18" charset="0"/>
              </a:rPr>
              <a:t> (de </a:t>
            </a:r>
            <a:r>
              <a:rPr lang="it-IT" sz="3000" i="1" dirty="0" err="1">
                <a:solidFill>
                  <a:srgbClr val="002060"/>
                </a:solidFill>
                <a:latin typeface="Century" pitchFamily="18" charset="0"/>
              </a:rPr>
              <a:t>vacaciones</a:t>
            </a:r>
            <a:r>
              <a:rPr lang="it-IT" sz="3000" i="1" dirty="0">
                <a:solidFill>
                  <a:srgbClr val="002060"/>
                </a:solidFill>
                <a:latin typeface="Century" pitchFamily="18" charset="0"/>
              </a:rPr>
              <a:t>)</a:t>
            </a:r>
            <a:r>
              <a:rPr lang="it-IT" sz="3000" dirty="0">
                <a:solidFill>
                  <a:srgbClr val="002060"/>
                </a:solidFill>
                <a:latin typeface="Century" pitchFamily="18" charset="0"/>
              </a:rPr>
              <a:t>/‘casa per le vacanze.</a:t>
            </a:r>
          </a:p>
          <a:p>
            <a:pPr algn="just"/>
            <a:r>
              <a:rPr lang="it-IT" sz="3000" dirty="0">
                <a:solidFill>
                  <a:srgbClr val="002060"/>
                </a:solidFill>
                <a:latin typeface="Century" pitchFamily="18" charset="0"/>
              </a:rPr>
              <a:t> </a:t>
            </a:r>
          </a:p>
          <a:p>
            <a:pPr algn="just"/>
            <a:r>
              <a:rPr lang="it-IT" sz="2000" dirty="0">
                <a:solidFill>
                  <a:srgbClr val="002060"/>
                </a:solidFill>
                <a:latin typeface="Century" pitchFamily="18" charset="0"/>
              </a:rPr>
              <a:t>Il quasi omografo italiano “vivanda” sarebbe: «n. f. cibo preparato per essere mangiato. Dal lat. </a:t>
            </a:r>
            <a:r>
              <a:rPr lang="it-IT" sz="2000" dirty="0" err="1">
                <a:solidFill>
                  <a:srgbClr val="002060"/>
                </a:solidFill>
                <a:latin typeface="Century" pitchFamily="18" charset="0"/>
              </a:rPr>
              <a:t>Volg</a:t>
            </a:r>
            <a:r>
              <a:rPr lang="it-IT" sz="2000" dirty="0">
                <a:solidFill>
                  <a:srgbClr val="002060"/>
                </a:solidFill>
                <a:latin typeface="Century" pitchFamily="18" charset="0"/>
              </a:rPr>
              <a:t>. </a:t>
            </a:r>
            <a:r>
              <a:rPr lang="it-IT" sz="2000" dirty="0" err="1">
                <a:solidFill>
                  <a:srgbClr val="002060"/>
                </a:solidFill>
                <a:latin typeface="Century" pitchFamily="18" charset="0"/>
              </a:rPr>
              <a:t>*</a:t>
            </a:r>
            <a:r>
              <a:rPr lang="it-IT" sz="2000" i="1" dirty="0" err="1">
                <a:solidFill>
                  <a:srgbClr val="002060"/>
                </a:solidFill>
                <a:latin typeface="Century" pitchFamily="18" charset="0"/>
              </a:rPr>
              <a:t>vivănda</a:t>
            </a:r>
            <a:r>
              <a:rPr lang="it-IT" sz="2000" dirty="0">
                <a:solidFill>
                  <a:srgbClr val="002060"/>
                </a:solidFill>
                <a:latin typeface="Century" pitchFamily="18" charset="0"/>
              </a:rPr>
              <a:t>, per il </a:t>
            </a:r>
            <a:r>
              <a:rPr lang="it-IT" sz="2000" dirty="0" err="1">
                <a:solidFill>
                  <a:srgbClr val="002060"/>
                </a:solidFill>
                <a:latin typeface="Century" pitchFamily="18" charset="0"/>
              </a:rPr>
              <a:t>class</a:t>
            </a:r>
            <a:r>
              <a:rPr lang="it-IT" sz="2000" dirty="0">
                <a:solidFill>
                  <a:srgbClr val="002060"/>
                </a:solidFill>
                <a:latin typeface="Century" pitchFamily="18" charset="0"/>
              </a:rPr>
              <a:t>. </a:t>
            </a:r>
            <a:r>
              <a:rPr lang="it-IT" sz="2000" i="1" dirty="0" err="1">
                <a:solidFill>
                  <a:srgbClr val="002060"/>
                </a:solidFill>
                <a:latin typeface="Century" pitchFamily="18" charset="0"/>
              </a:rPr>
              <a:t>vivĕnda</a:t>
            </a:r>
            <a:r>
              <a:rPr lang="it-IT" sz="2000" dirty="0">
                <a:solidFill>
                  <a:srgbClr val="002060"/>
                </a:solidFill>
                <a:latin typeface="Century" pitchFamily="18" charset="0"/>
              </a:rPr>
              <a:t> ‘cose necessarie per vivere’, (…)». Si veda, </a:t>
            </a:r>
            <a:r>
              <a:rPr lang="it-IT" sz="2000" i="1" dirty="0">
                <a:solidFill>
                  <a:srgbClr val="002060"/>
                </a:solidFill>
                <a:latin typeface="Century" pitchFamily="18" charset="0"/>
              </a:rPr>
              <a:t>Il Dizionario Medio Garzanti della Lingua Italiana</a:t>
            </a:r>
            <a:r>
              <a:rPr lang="it-IT" sz="2000" dirty="0">
                <a:solidFill>
                  <a:srgbClr val="002060"/>
                </a:solidFill>
                <a:latin typeface="Century" pitchFamily="18" charset="0"/>
              </a:rPr>
              <a:t> (</a:t>
            </a:r>
            <a:r>
              <a:rPr lang="it-IT" sz="2000" dirty="0" err="1">
                <a:solidFill>
                  <a:srgbClr val="002060"/>
                </a:solidFill>
                <a:latin typeface="Century" pitchFamily="18" charset="0"/>
              </a:rPr>
              <a:t>Patota</a:t>
            </a:r>
            <a:r>
              <a:rPr lang="it-IT" sz="2000" dirty="0">
                <a:solidFill>
                  <a:srgbClr val="002060"/>
                </a:solidFill>
                <a:latin typeface="Century" pitchFamily="18" charset="0"/>
              </a:rPr>
              <a:t> ed., 2007, p. 1517).</a:t>
            </a:r>
          </a:p>
          <a:p>
            <a:endParaRPr lang="it-IT" sz="3000" dirty="0">
              <a:solidFill>
                <a:srgbClr val="002060"/>
              </a:solidFill>
            </a:endParaRPr>
          </a:p>
          <a:p>
            <a:r>
              <a:rPr lang="it-IT" sz="3000" dirty="0"/>
              <a:t> </a:t>
            </a:r>
          </a:p>
          <a:p>
            <a:endParaRPr lang="it-IT" sz="3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942110"/>
            <a:ext cx="12191999" cy="6109854"/>
          </a:xfrm>
        </p:spPr>
        <p:txBody>
          <a:bodyPr>
            <a:normAutofit fontScale="70000" lnSpcReduction="20000"/>
          </a:bodyPr>
          <a:lstStyle/>
          <a:p>
            <a:pPr algn="just"/>
            <a:r>
              <a:rPr lang="it-IT" sz="3400" dirty="0">
                <a:solidFill>
                  <a:srgbClr val="002060"/>
                </a:solidFill>
                <a:latin typeface="Century" pitchFamily="18" charset="0"/>
              </a:rPr>
              <a:t>Nel linguaggio politico e turistico spagnolo abbiamo individuato varie parole quasi omofone, ed un po’ meno omografe, ma dal diverso significato, vediamone alcune: </a:t>
            </a:r>
          </a:p>
          <a:p>
            <a:pPr algn="just"/>
            <a:r>
              <a:rPr lang="it-IT" sz="3400" b="1" i="1" dirty="0" err="1">
                <a:solidFill>
                  <a:srgbClr val="002060"/>
                </a:solidFill>
                <a:latin typeface="Century" pitchFamily="18" charset="0"/>
              </a:rPr>
              <a:t>señor</a:t>
            </a:r>
            <a:r>
              <a:rPr lang="it-IT" sz="3400" b="1" i="1" dirty="0">
                <a:solidFill>
                  <a:srgbClr val="002060"/>
                </a:solidFill>
                <a:latin typeface="Century" pitchFamily="18" charset="0"/>
              </a:rPr>
              <a:t> (-a) </a:t>
            </a:r>
            <a:r>
              <a:rPr lang="it-IT" sz="3400" dirty="0">
                <a:solidFill>
                  <a:srgbClr val="002060"/>
                </a:solidFill>
                <a:latin typeface="Century" pitchFamily="18" charset="0"/>
              </a:rPr>
              <a:t>(ed il derivato </a:t>
            </a:r>
            <a:r>
              <a:rPr lang="it-IT" sz="3400" b="1" i="1" dirty="0" err="1">
                <a:solidFill>
                  <a:srgbClr val="002060"/>
                </a:solidFill>
                <a:latin typeface="Century" pitchFamily="18" charset="0"/>
              </a:rPr>
              <a:t>señoría</a:t>
            </a:r>
            <a:r>
              <a:rPr lang="it-IT" sz="3400" dirty="0">
                <a:solidFill>
                  <a:srgbClr val="002060"/>
                </a:solidFill>
                <a:latin typeface="Century" pitchFamily="18" charset="0"/>
              </a:rPr>
              <a:t>) ed i suoi plurali</a:t>
            </a:r>
            <a:r>
              <a:rPr lang="it-IT" sz="3400" i="1" dirty="0">
                <a:solidFill>
                  <a:srgbClr val="002060"/>
                </a:solidFill>
                <a:latin typeface="Century" pitchFamily="18" charset="0"/>
              </a:rPr>
              <a:t>, </a:t>
            </a:r>
            <a:r>
              <a:rPr lang="it-IT" sz="3400" dirty="0">
                <a:solidFill>
                  <a:srgbClr val="002060"/>
                </a:solidFill>
                <a:latin typeface="Century" pitchFamily="18" charset="0"/>
              </a:rPr>
              <a:t>si traducono con ‘onorevole/onorevoli’;</a:t>
            </a:r>
          </a:p>
          <a:p>
            <a:pPr algn="just"/>
            <a:r>
              <a:rPr lang="it-IT" sz="3400" b="1" i="1" dirty="0" err="1">
                <a:solidFill>
                  <a:srgbClr val="002060"/>
                </a:solidFill>
                <a:latin typeface="Century" pitchFamily="18" charset="0"/>
              </a:rPr>
              <a:t>convenio</a:t>
            </a:r>
            <a:r>
              <a:rPr lang="it-IT" sz="3400" dirty="0">
                <a:solidFill>
                  <a:srgbClr val="002060"/>
                </a:solidFill>
                <a:latin typeface="Century" pitchFamily="18" charset="0"/>
              </a:rPr>
              <a:t> è omofono all’italiano “convegno”, ma la sua traduzione sarebbe ‘accordo, patto, convenzione’;</a:t>
            </a:r>
          </a:p>
          <a:p>
            <a:pPr algn="just"/>
            <a:endParaRPr lang="it-IT" sz="3400" dirty="0">
              <a:solidFill>
                <a:srgbClr val="002060"/>
              </a:solidFill>
              <a:latin typeface="Century" pitchFamily="18" charset="0"/>
            </a:endParaRPr>
          </a:p>
          <a:p>
            <a:pPr algn="just"/>
            <a:r>
              <a:rPr lang="it-IT" sz="3400" b="1" i="1" dirty="0" err="1">
                <a:solidFill>
                  <a:srgbClr val="002060"/>
                </a:solidFill>
                <a:latin typeface="Century" pitchFamily="18" charset="0"/>
              </a:rPr>
              <a:t>actuación</a:t>
            </a:r>
            <a:r>
              <a:rPr lang="it-IT" sz="3400" i="1" dirty="0">
                <a:solidFill>
                  <a:srgbClr val="002060"/>
                </a:solidFill>
                <a:latin typeface="Century" pitchFamily="18" charset="0"/>
              </a:rPr>
              <a:t> </a:t>
            </a:r>
            <a:r>
              <a:rPr lang="it-IT" sz="3400" dirty="0">
                <a:solidFill>
                  <a:srgbClr val="002060"/>
                </a:solidFill>
                <a:latin typeface="Century" pitchFamily="18" charset="0"/>
              </a:rPr>
              <a:t>nei testi giuridici e politici significherà piuttosto ‘intervento, partecipazione, operato, gestione’ (</a:t>
            </a:r>
            <a:r>
              <a:rPr lang="it-IT" sz="3400" i="1" dirty="0">
                <a:solidFill>
                  <a:srgbClr val="002060"/>
                </a:solidFill>
                <a:latin typeface="Century" pitchFamily="18" charset="0"/>
              </a:rPr>
              <a:t>la </a:t>
            </a:r>
            <a:r>
              <a:rPr lang="it-IT" sz="3400" i="1" dirty="0" err="1">
                <a:solidFill>
                  <a:srgbClr val="002060"/>
                </a:solidFill>
                <a:latin typeface="Century" pitchFamily="18" charset="0"/>
              </a:rPr>
              <a:t>actuación</a:t>
            </a:r>
            <a:r>
              <a:rPr lang="it-IT" sz="3400" i="1" dirty="0">
                <a:solidFill>
                  <a:srgbClr val="002060"/>
                </a:solidFill>
                <a:latin typeface="Century" pitchFamily="18" charset="0"/>
              </a:rPr>
              <a:t> del </a:t>
            </a:r>
            <a:r>
              <a:rPr lang="it-IT" sz="3400" i="1" dirty="0" err="1">
                <a:solidFill>
                  <a:srgbClr val="002060"/>
                </a:solidFill>
                <a:latin typeface="Century" pitchFamily="18" charset="0"/>
              </a:rPr>
              <a:t>juez</a:t>
            </a:r>
            <a:r>
              <a:rPr lang="it-IT" sz="3400" dirty="0">
                <a:solidFill>
                  <a:srgbClr val="002060"/>
                </a:solidFill>
                <a:latin typeface="Century" pitchFamily="18" charset="0"/>
              </a:rPr>
              <a:t>/ ‘l’operato del giudice’; </a:t>
            </a:r>
            <a:r>
              <a:rPr lang="it-IT" sz="3400" i="1" dirty="0">
                <a:solidFill>
                  <a:srgbClr val="002060"/>
                </a:solidFill>
                <a:latin typeface="Century" pitchFamily="18" charset="0"/>
              </a:rPr>
              <a:t>su </a:t>
            </a:r>
            <a:r>
              <a:rPr lang="it-IT" sz="3400" i="1" dirty="0" err="1">
                <a:solidFill>
                  <a:srgbClr val="002060"/>
                </a:solidFill>
                <a:latin typeface="Century" pitchFamily="18" charset="0"/>
              </a:rPr>
              <a:t>actuación</a:t>
            </a:r>
            <a:r>
              <a:rPr lang="it-IT" sz="3400" i="1" dirty="0">
                <a:solidFill>
                  <a:srgbClr val="002060"/>
                </a:solidFill>
                <a:latin typeface="Century" pitchFamily="18" charset="0"/>
              </a:rPr>
              <a:t> en </a:t>
            </a:r>
            <a:r>
              <a:rPr lang="it-IT" sz="3400" i="1" dirty="0" err="1">
                <a:solidFill>
                  <a:srgbClr val="002060"/>
                </a:solidFill>
                <a:latin typeface="Century" pitchFamily="18" charset="0"/>
              </a:rPr>
              <a:t>política</a:t>
            </a:r>
            <a:r>
              <a:rPr lang="it-IT" sz="3400" i="1" dirty="0">
                <a:solidFill>
                  <a:srgbClr val="002060"/>
                </a:solidFill>
                <a:latin typeface="Century" pitchFamily="18" charset="0"/>
              </a:rPr>
              <a:t> ha </a:t>
            </a:r>
            <a:r>
              <a:rPr lang="it-IT" sz="3400" i="1" dirty="0" err="1">
                <a:solidFill>
                  <a:srgbClr val="002060"/>
                </a:solidFill>
                <a:latin typeface="Century" pitchFamily="18" charset="0"/>
              </a:rPr>
              <a:t>sido</a:t>
            </a:r>
            <a:r>
              <a:rPr lang="it-IT" sz="3400" i="1" dirty="0">
                <a:solidFill>
                  <a:srgbClr val="002060"/>
                </a:solidFill>
                <a:latin typeface="Century" pitchFamily="18" charset="0"/>
              </a:rPr>
              <a:t> un </a:t>
            </a:r>
            <a:r>
              <a:rPr lang="it-IT" sz="3400" i="1" dirty="0" err="1">
                <a:solidFill>
                  <a:srgbClr val="002060"/>
                </a:solidFill>
                <a:latin typeface="Century" pitchFamily="18" charset="0"/>
              </a:rPr>
              <a:t>desacierto</a:t>
            </a:r>
            <a:r>
              <a:rPr lang="it-IT" sz="3400" dirty="0">
                <a:solidFill>
                  <a:srgbClr val="002060"/>
                </a:solidFill>
                <a:latin typeface="Century" pitchFamily="18" charset="0"/>
              </a:rPr>
              <a:t>/ ‘il suo intervento in politica è stato uno </a:t>
            </a:r>
            <a:r>
              <a:rPr lang="it-IT" sz="3400" dirty="0" err="1">
                <a:solidFill>
                  <a:srgbClr val="002060"/>
                </a:solidFill>
                <a:latin typeface="Century" pitchFamily="18" charset="0"/>
              </a:rPr>
              <a:t>sbaglio’</a:t>
            </a:r>
            <a:r>
              <a:rPr lang="it-IT" sz="3400" dirty="0">
                <a:solidFill>
                  <a:srgbClr val="002060"/>
                </a:solidFill>
                <a:latin typeface="Century" pitchFamily="18" charset="0"/>
              </a:rPr>
              <a:t>; </a:t>
            </a:r>
            <a:r>
              <a:rPr lang="it-IT" sz="3400" i="1" dirty="0">
                <a:solidFill>
                  <a:srgbClr val="002060"/>
                </a:solidFill>
                <a:latin typeface="Century" pitchFamily="18" charset="0"/>
              </a:rPr>
              <a:t>su </a:t>
            </a:r>
            <a:r>
              <a:rPr lang="it-IT" sz="3400" i="1" dirty="0" err="1">
                <a:solidFill>
                  <a:srgbClr val="002060"/>
                </a:solidFill>
                <a:latin typeface="Century" pitchFamily="18" charset="0"/>
              </a:rPr>
              <a:t>actuación</a:t>
            </a:r>
            <a:r>
              <a:rPr lang="it-IT" sz="3400" i="1" dirty="0">
                <a:solidFill>
                  <a:srgbClr val="002060"/>
                </a:solidFill>
                <a:latin typeface="Century" pitchFamily="18" charset="0"/>
              </a:rPr>
              <a:t> </a:t>
            </a:r>
            <a:r>
              <a:rPr lang="it-IT" sz="3400" i="1" dirty="0" err="1">
                <a:solidFill>
                  <a:srgbClr val="002060"/>
                </a:solidFill>
                <a:latin typeface="Century" pitchFamily="18" charset="0"/>
              </a:rPr>
              <a:t>política</a:t>
            </a:r>
            <a:r>
              <a:rPr lang="it-IT" sz="3400" i="1" dirty="0">
                <a:solidFill>
                  <a:srgbClr val="002060"/>
                </a:solidFill>
                <a:latin typeface="Century" pitchFamily="18" charset="0"/>
              </a:rPr>
              <a:t> ha </a:t>
            </a:r>
            <a:r>
              <a:rPr lang="it-IT" sz="3400" i="1" dirty="0" err="1">
                <a:solidFill>
                  <a:srgbClr val="002060"/>
                </a:solidFill>
                <a:latin typeface="Century" pitchFamily="18" charset="0"/>
              </a:rPr>
              <a:t>sido</a:t>
            </a:r>
            <a:r>
              <a:rPr lang="it-IT" sz="3400" i="1" dirty="0">
                <a:solidFill>
                  <a:srgbClr val="002060"/>
                </a:solidFill>
                <a:latin typeface="Century" pitchFamily="18" charset="0"/>
              </a:rPr>
              <a:t> un </a:t>
            </a:r>
            <a:r>
              <a:rPr lang="it-IT" sz="3400" i="1" dirty="0" err="1">
                <a:solidFill>
                  <a:srgbClr val="002060"/>
                </a:solidFill>
                <a:latin typeface="Century" pitchFamily="18" charset="0"/>
              </a:rPr>
              <a:t>desastre</a:t>
            </a:r>
            <a:r>
              <a:rPr lang="it-IT" sz="3400" dirty="0">
                <a:solidFill>
                  <a:srgbClr val="002060"/>
                </a:solidFill>
                <a:latin typeface="Century" pitchFamily="18" charset="0"/>
              </a:rPr>
              <a:t>/ ‘la sua gestione politica è stata un </a:t>
            </a:r>
            <a:r>
              <a:rPr lang="it-IT" sz="3400" dirty="0" err="1">
                <a:solidFill>
                  <a:srgbClr val="002060"/>
                </a:solidFill>
                <a:latin typeface="Century" pitchFamily="18" charset="0"/>
              </a:rPr>
              <a:t>disastro’</a:t>
            </a:r>
            <a:r>
              <a:rPr lang="it-IT" sz="3400" dirty="0">
                <a:solidFill>
                  <a:srgbClr val="002060"/>
                </a:solidFill>
                <a:latin typeface="Century" pitchFamily="18" charset="0"/>
              </a:rPr>
              <a:t>) e non l’omofono italiano  ‘attuazione’ (in sp.: </a:t>
            </a:r>
            <a:r>
              <a:rPr lang="it-IT" sz="3400" i="1" dirty="0" err="1">
                <a:solidFill>
                  <a:srgbClr val="002060"/>
                </a:solidFill>
                <a:latin typeface="Century" pitchFamily="18" charset="0"/>
              </a:rPr>
              <a:t>realización</a:t>
            </a:r>
            <a:r>
              <a:rPr lang="it-IT" sz="3400" dirty="0">
                <a:solidFill>
                  <a:srgbClr val="002060"/>
                </a:solidFill>
                <a:latin typeface="Century" pitchFamily="18" charset="0"/>
              </a:rPr>
              <a:t>; </a:t>
            </a:r>
            <a:r>
              <a:rPr lang="it-IT" sz="3400" i="1" dirty="0" err="1">
                <a:solidFill>
                  <a:srgbClr val="002060"/>
                </a:solidFill>
                <a:latin typeface="Century" pitchFamily="18" charset="0"/>
              </a:rPr>
              <a:t>ejecución</a:t>
            </a:r>
            <a:r>
              <a:rPr lang="it-IT" sz="3400" dirty="0">
                <a:solidFill>
                  <a:srgbClr val="002060"/>
                </a:solidFill>
                <a:latin typeface="Century" pitchFamily="18" charset="0"/>
              </a:rPr>
              <a:t>). </a:t>
            </a:r>
          </a:p>
          <a:p>
            <a:pPr algn="just"/>
            <a:endParaRPr lang="it-IT" sz="3400" dirty="0">
              <a:solidFill>
                <a:srgbClr val="002060"/>
              </a:solidFill>
              <a:latin typeface="Century" pitchFamily="18" charset="0"/>
            </a:endParaRPr>
          </a:p>
          <a:p>
            <a:pPr algn="just"/>
            <a:r>
              <a:rPr lang="it-IT" sz="3400" dirty="0">
                <a:solidFill>
                  <a:srgbClr val="002060"/>
                </a:solidFill>
                <a:latin typeface="Century" pitchFamily="18" charset="0"/>
              </a:rPr>
              <a:t>Lo spagnolo </a:t>
            </a:r>
            <a:r>
              <a:rPr lang="it-IT" sz="3400" b="1" i="1" dirty="0" err="1">
                <a:solidFill>
                  <a:srgbClr val="002060"/>
                </a:solidFill>
                <a:latin typeface="Century" pitchFamily="18" charset="0"/>
              </a:rPr>
              <a:t>asesor</a:t>
            </a:r>
            <a:r>
              <a:rPr lang="it-IT" sz="3400" b="1" i="1" dirty="0">
                <a:solidFill>
                  <a:srgbClr val="002060"/>
                </a:solidFill>
                <a:latin typeface="Century" pitchFamily="18" charset="0"/>
              </a:rPr>
              <a:t>/‑ora </a:t>
            </a:r>
            <a:r>
              <a:rPr lang="it-IT" sz="3400" dirty="0">
                <a:solidFill>
                  <a:srgbClr val="002060"/>
                </a:solidFill>
                <a:latin typeface="Century" pitchFamily="18" charset="0"/>
              </a:rPr>
              <a:t>(quasi omografo dell’italiano </a:t>
            </a:r>
            <a:r>
              <a:rPr lang="it-IT" sz="3400" i="1" dirty="0">
                <a:solidFill>
                  <a:srgbClr val="002060"/>
                </a:solidFill>
                <a:latin typeface="Century" pitchFamily="18" charset="0"/>
              </a:rPr>
              <a:t>assessore </a:t>
            </a:r>
            <a:r>
              <a:rPr lang="it-IT" sz="3400" dirty="0">
                <a:solidFill>
                  <a:srgbClr val="002060"/>
                </a:solidFill>
                <a:latin typeface="Century" pitchFamily="18" charset="0"/>
              </a:rPr>
              <a:t>che in spagnolo è </a:t>
            </a:r>
            <a:r>
              <a:rPr lang="it-IT" sz="3400" i="1" dirty="0" err="1">
                <a:solidFill>
                  <a:srgbClr val="002060"/>
                </a:solidFill>
                <a:latin typeface="Century" pitchFamily="18" charset="0"/>
              </a:rPr>
              <a:t>el</a:t>
            </a:r>
            <a:r>
              <a:rPr lang="it-IT" sz="3400" i="1" dirty="0">
                <a:solidFill>
                  <a:srgbClr val="002060"/>
                </a:solidFill>
                <a:latin typeface="Century" pitchFamily="18" charset="0"/>
              </a:rPr>
              <a:t> </a:t>
            </a:r>
            <a:r>
              <a:rPr lang="it-IT" sz="3400" i="1" dirty="0" err="1">
                <a:solidFill>
                  <a:srgbClr val="002060"/>
                </a:solidFill>
                <a:latin typeface="Century" pitchFamily="18" charset="0"/>
              </a:rPr>
              <a:t>concejal</a:t>
            </a:r>
            <a:r>
              <a:rPr lang="it-IT" sz="3400" dirty="0">
                <a:solidFill>
                  <a:srgbClr val="002060"/>
                </a:solidFill>
                <a:latin typeface="Century" pitchFamily="18" charset="0"/>
              </a:rPr>
              <a:t> o </a:t>
            </a:r>
            <a:r>
              <a:rPr lang="it-IT" sz="3400" i="1" dirty="0">
                <a:solidFill>
                  <a:srgbClr val="002060"/>
                </a:solidFill>
                <a:latin typeface="Century" pitchFamily="18" charset="0"/>
              </a:rPr>
              <a:t>la </a:t>
            </a:r>
            <a:r>
              <a:rPr lang="it-IT" sz="3400" i="1" dirty="0" err="1">
                <a:solidFill>
                  <a:srgbClr val="002060"/>
                </a:solidFill>
                <a:latin typeface="Century" pitchFamily="18" charset="0"/>
              </a:rPr>
              <a:t>concejala</a:t>
            </a:r>
            <a:r>
              <a:rPr lang="it-IT" sz="3400" dirty="0">
                <a:solidFill>
                  <a:srgbClr val="002060"/>
                </a:solidFill>
                <a:latin typeface="Century" pitchFamily="18" charset="0"/>
              </a:rPr>
              <a:t>) forma composti che non si possono tradurre letteralmente: </a:t>
            </a:r>
            <a:r>
              <a:rPr lang="it-IT" sz="3400" i="1" dirty="0" err="1">
                <a:solidFill>
                  <a:srgbClr val="002060"/>
                </a:solidFill>
                <a:latin typeface="Century" pitchFamily="18" charset="0"/>
              </a:rPr>
              <a:t>asesor</a:t>
            </a:r>
            <a:r>
              <a:rPr lang="it-IT" sz="3400" i="1" dirty="0">
                <a:solidFill>
                  <a:srgbClr val="002060"/>
                </a:solidFill>
                <a:latin typeface="Century" pitchFamily="18" charset="0"/>
              </a:rPr>
              <a:t> (-a) de </a:t>
            </a:r>
            <a:r>
              <a:rPr lang="it-IT" sz="3400" i="1" dirty="0" err="1">
                <a:solidFill>
                  <a:srgbClr val="002060"/>
                </a:solidFill>
                <a:latin typeface="Century" pitchFamily="18" charset="0"/>
              </a:rPr>
              <a:t>empresas</a:t>
            </a:r>
            <a:r>
              <a:rPr lang="it-IT" sz="3400" i="1" dirty="0">
                <a:solidFill>
                  <a:srgbClr val="002060"/>
                </a:solidFill>
                <a:latin typeface="Century" pitchFamily="18" charset="0"/>
              </a:rPr>
              <a:t>, </a:t>
            </a:r>
            <a:r>
              <a:rPr lang="it-IT" sz="3400" i="1" dirty="0" err="1">
                <a:solidFill>
                  <a:srgbClr val="002060"/>
                </a:solidFill>
                <a:latin typeface="Century" pitchFamily="18" charset="0"/>
              </a:rPr>
              <a:t>asesor</a:t>
            </a:r>
            <a:r>
              <a:rPr lang="it-IT" sz="3400" i="1" dirty="0">
                <a:solidFill>
                  <a:srgbClr val="002060"/>
                </a:solidFill>
                <a:latin typeface="Century" pitchFamily="18" charset="0"/>
              </a:rPr>
              <a:t> (-a) fiscal, </a:t>
            </a:r>
            <a:r>
              <a:rPr lang="it-IT" sz="3400" i="1" dirty="0" err="1">
                <a:solidFill>
                  <a:srgbClr val="002060"/>
                </a:solidFill>
                <a:latin typeface="Century" pitchFamily="18" charset="0"/>
              </a:rPr>
              <a:t>asesor</a:t>
            </a:r>
            <a:r>
              <a:rPr lang="it-IT" sz="3400" i="1" dirty="0">
                <a:solidFill>
                  <a:srgbClr val="002060"/>
                </a:solidFill>
                <a:latin typeface="Century" pitchFamily="18" charset="0"/>
              </a:rPr>
              <a:t> (-a) </a:t>
            </a:r>
            <a:r>
              <a:rPr lang="it-IT" sz="3400" i="1" dirty="0" err="1">
                <a:solidFill>
                  <a:srgbClr val="002060"/>
                </a:solidFill>
                <a:latin typeface="Century" pitchFamily="18" charset="0"/>
              </a:rPr>
              <a:t>jurídico</a:t>
            </a:r>
            <a:r>
              <a:rPr lang="it-IT" sz="3400" i="1" dirty="0">
                <a:solidFill>
                  <a:srgbClr val="002060"/>
                </a:solidFill>
                <a:latin typeface="Century" pitchFamily="18" charset="0"/>
              </a:rPr>
              <a:t> (-a)</a:t>
            </a:r>
            <a:r>
              <a:rPr lang="it-IT" sz="3400" dirty="0">
                <a:solidFill>
                  <a:srgbClr val="002060"/>
                </a:solidFill>
                <a:latin typeface="Century" pitchFamily="18" charset="0"/>
              </a:rPr>
              <a:t> saranno rispettivamente: ‘consulente d’impresa’, ‘commercialista’, ‘assistente legale’ e </a:t>
            </a:r>
            <a:r>
              <a:rPr lang="it-IT" sz="3400" i="1" dirty="0" err="1">
                <a:solidFill>
                  <a:srgbClr val="002060"/>
                </a:solidFill>
                <a:latin typeface="Century" pitchFamily="18" charset="0"/>
              </a:rPr>
              <a:t>asesorar</a:t>
            </a:r>
            <a:r>
              <a:rPr lang="it-IT" sz="3400" i="1" dirty="0">
                <a:solidFill>
                  <a:srgbClr val="002060"/>
                </a:solidFill>
                <a:latin typeface="Century" pitchFamily="18" charset="0"/>
              </a:rPr>
              <a:t> </a:t>
            </a:r>
            <a:r>
              <a:rPr lang="it-IT" sz="3400" dirty="0">
                <a:solidFill>
                  <a:srgbClr val="002060"/>
                </a:solidFill>
                <a:latin typeface="Century" pitchFamily="18" charset="0"/>
              </a:rPr>
              <a:t>sarà ‘dare consulenze’, ‘consigliare’ mentre </a:t>
            </a:r>
            <a:r>
              <a:rPr lang="it-IT" sz="3400" i="1" dirty="0" err="1">
                <a:solidFill>
                  <a:srgbClr val="002060"/>
                </a:solidFill>
                <a:latin typeface="Century" pitchFamily="18" charset="0"/>
              </a:rPr>
              <a:t>asesoramiento</a:t>
            </a:r>
            <a:r>
              <a:rPr lang="it-IT" sz="3400" dirty="0">
                <a:solidFill>
                  <a:srgbClr val="002060"/>
                </a:solidFill>
                <a:latin typeface="Century" pitchFamily="18" charset="0"/>
              </a:rPr>
              <a:t> e </a:t>
            </a:r>
            <a:r>
              <a:rPr lang="it-IT" sz="3400" i="1" dirty="0" err="1">
                <a:solidFill>
                  <a:srgbClr val="002060"/>
                </a:solidFill>
                <a:latin typeface="Century" pitchFamily="18" charset="0"/>
              </a:rPr>
              <a:t>asesoría</a:t>
            </a:r>
            <a:r>
              <a:rPr lang="it-IT" sz="3400" i="1" dirty="0">
                <a:solidFill>
                  <a:srgbClr val="002060"/>
                </a:solidFill>
                <a:latin typeface="Century" pitchFamily="18" charset="0"/>
              </a:rPr>
              <a:t> </a:t>
            </a:r>
            <a:r>
              <a:rPr lang="it-IT" sz="3400" dirty="0">
                <a:solidFill>
                  <a:srgbClr val="002060"/>
                </a:solidFill>
                <a:latin typeface="Century" pitchFamily="18" charset="0"/>
              </a:rPr>
              <a:t>si uniscono in</a:t>
            </a:r>
            <a:r>
              <a:rPr lang="it-IT" sz="3400" i="1" dirty="0">
                <a:solidFill>
                  <a:srgbClr val="002060"/>
                </a:solidFill>
                <a:latin typeface="Century" pitchFamily="18" charset="0"/>
              </a:rPr>
              <a:t> </a:t>
            </a:r>
            <a:r>
              <a:rPr lang="it-IT" sz="3400" dirty="0">
                <a:solidFill>
                  <a:srgbClr val="002060"/>
                </a:solidFill>
                <a:latin typeface="Century" pitchFamily="18" charset="0"/>
              </a:rPr>
              <a:t>‘consulenza’ (vedi anche </a:t>
            </a:r>
            <a:r>
              <a:rPr lang="it-IT" sz="3400" i="1" dirty="0" err="1">
                <a:solidFill>
                  <a:srgbClr val="002060"/>
                </a:solidFill>
                <a:latin typeface="Century" pitchFamily="18" charset="0"/>
              </a:rPr>
              <a:t>consejo</a:t>
            </a:r>
            <a:r>
              <a:rPr lang="it-IT" sz="3400" i="1" dirty="0">
                <a:solidFill>
                  <a:srgbClr val="002060"/>
                </a:solidFill>
                <a:latin typeface="Century" pitchFamily="18" charset="0"/>
              </a:rPr>
              <a:t> </a:t>
            </a:r>
            <a:r>
              <a:rPr lang="it-IT" sz="3400" i="1" dirty="0" err="1">
                <a:solidFill>
                  <a:srgbClr val="002060"/>
                </a:solidFill>
                <a:latin typeface="Century" pitchFamily="18" charset="0"/>
              </a:rPr>
              <a:t>asesor</a:t>
            </a:r>
            <a:r>
              <a:rPr lang="it-IT" sz="3400" dirty="0">
                <a:solidFill>
                  <a:srgbClr val="002060"/>
                </a:solidFill>
                <a:latin typeface="Century" pitchFamily="18" charset="0"/>
              </a:rPr>
              <a:t>/‘comitato consultivo’; </a:t>
            </a:r>
            <a:r>
              <a:rPr lang="it-IT" sz="3400" i="1" dirty="0" err="1">
                <a:solidFill>
                  <a:srgbClr val="002060"/>
                </a:solidFill>
                <a:latin typeface="Century" pitchFamily="18" charset="0"/>
              </a:rPr>
              <a:t>consejero</a:t>
            </a:r>
            <a:r>
              <a:rPr lang="it-IT" sz="3400" i="1" dirty="0">
                <a:solidFill>
                  <a:srgbClr val="002060"/>
                </a:solidFill>
                <a:latin typeface="Century" pitchFamily="18" charset="0"/>
              </a:rPr>
              <a:t> </a:t>
            </a:r>
            <a:r>
              <a:rPr lang="it-IT" sz="3400" i="1" dirty="0" err="1">
                <a:solidFill>
                  <a:srgbClr val="002060"/>
                </a:solidFill>
                <a:latin typeface="Century" pitchFamily="18" charset="0"/>
              </a:rPr>
              <a:t>asesor</a:t>
            </a:r>
            <a:r>
              <a:rPr lang="it-IT" sz="3400" dirty="0">
                <a:solidFill>
                  <a:srgbClr val="002060"/>
                </a:solidFill>
                <a:latin typeface="Century" pitchFamily="18" charset="0"/>
              </a:rPr>
              <a:t>/‘membro del comitato consultivo’). </a:t>
            </a:r>
          </a:p>
          <a:p>
            <a:pPr algn="just"/>
            <a:endParaRPr lang="it-IT" sz="3400" dirty="0">
              <a:solidFill>
                <a:srgbClr val="002060"/>
              </a:solidFill>
            </a:endParaRP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19456" y="865632"/>
            <a:ext cx="11127994" cy="5992368"/>
          </a:xfrm>
        </p:spPr>
        <p:txBody>
          <a:bodyPr>
            <a:noAutofit/>
          </a:bodyPr>
          <a:lstStyle/>
          <a:p>
            <a:pPr algn="just"/>
            <a:r>
              <a:rPr lang="it-IT" sz="1900" dirty="0">
                <a:solidFill>
                  <a:srgbClr val="0070C0"/>
                </a:solidFill>
                <a:latin typeface="Century" pitchFamily="18" charset="0"/>
              </a:rPr>
              <a:t>Le intuizioni di </a:t>
            </a:r>
            <a:r>
              <a:rPr lang="it-IT" sz="1900" dirty="0" err="1">
                <a:solidFill>
                  <a:srgbClr val="0070C0"/>
                </a:solidFill>
                <a:latin typeface="Century" pitchFamily="18" charset="0"/>
              </a:rPr>
              <a:t>Jakobson</a:t>
            </a:r>
            <a:r>
              <a:rPr lang="it-IT" sz="1900" dirty="0">
                <a:solidFill>
                  <a:srgbClr val="0070C0"/>
                </a:solidFill>
                <a:latin typeface="Century" pitchFamily="18" charset="0"/>
              </a:rPr>
              <a:t> (1971a: 261), anche se sono passati molti anni, rimangono un punto di riferimento costante per gli studiosi di lingua e traduzione. Infatti, in questa teoria </a:t>
            </a:r>
            <a:r>
              <a:rPr lang="it-IT" sz="1900" dirty="0">
                <a:solidFill>
                  <a:srgbClr val="FF0000"/>
                </a:solidFill>
                <a:latin typeface="Century" pitchFamily="18" charset="0"/>
              </a:rPr>
              <a:t>il significato non è altro che la traduzione stessa</a:t>
            </a:r>
            <a:r>
              <a:rPr lang="it-IT" sz="1900" dirty="0">
                <a:solidFill>
                  <a:srgbClr val="0070C0"/>
                </a:solidFill>
                <a:latin typeface="Century" pitchFamily="18" charset="0"/>
              </a:rPr>
              <a:t>, poiché:</a:t>
            </a:r>
          </a:p>
          <a:p>
            <a:pPr algn="just"/>
            <a:r>
              <a:rPr lang="it-IT" sz="1900" dirty="0">
                <a:solidFill>
                  <a:srgbClr val="0070C0"/>
                </a:solidFill>
                <a:latin typeface="Century" pitchFamily="18" charset="0"/>
              </a:rPr>
              <a:t>«</a:t>
            </a:r>
            <a:r>
              <a:rPr lang="it-IT" sz="1900" dirty="0" err="1">
                <a:solidFill>
                  <a:srgbClr val="0070C0"/>
                </a:solidFill>
                <a:latin typeface="Century" pitchFamily="18" charset="0"/>
              </a:rPr>
              <a:t>We</a:t>
            </a:r>
            <a:r>
              <a:rPr lang="it-IT" sz="1900" dirty="0">
                <a:solidFill>
                  <a:srgbClr val="0070C0"/>
                </a:solidFill>
                <a:latin typeface="Century" pitchFamily="18" charset="0"/>
              </a:rPr>
              <a:t> </a:t>
            </a:r>
            <a:r>
              <a:rPr lang="it-IT" sz="1900" dirty="0" err="1">
                <a:solidFill>
                  <a:srgbClr val="0070C0"/>
                </a:solidFill>
                <a:latin typeface="Century" pitchFamily="18" charset="0"/>
              </a:rPr>
              <a:t>distinguis</a:t>
            </a:r>
            <a:r>
              <a:rPr lang="it-IT" sz="1900" dirty="0">
                <a:solidFill>
                  <a:srgbClr val="0070C0"/>
                </a:solidFill>
                <a:latin typeface="Century" pitchFamily="18" charset="0"/>
              </a:rPr>
              <a:t> </a:t>
            </a:r>
            <a:r>
              <a:rPr lang="it-IT" sz="1900" b="1" dirty="0" err="1">
                <a:solidFill>
                  <a:srgbClr val="0070C0"/>
                </a:solidFill>
                <a:latin typeface="Century" pitchFamily="18" charset="0"/>
              </a:rPr>
              <a:t>three</a:t>
            </a:r>
            <a:r>
              <a:rPr lang="it-IT" sz="1900" b="1" dirty="0">
                <a:solidFill>
                  <a:srgbClr val="0070C0"/>
                </a:solidFill>
                <a:latin typeface="Century" pitchFamily="18" charset="0"/>
              </a:rPr>
              <a:t> </a:t>
            </a:r>
            <a:r>
              <a:rPr lang="it-IT" sz="1900" b="1" dirty="0" err="1">
                <a:solidFill>
                  <a:srgbClr val="0070C0"/>
                </a:solidFill>
                <a:latin typeface="Century" pitchFamily="18" charset="0"/>
              </a:rPr>
              <a:t>ways</a:t>
            </a:r>
            <a:r>
              <a:rPr lang="it-IT" sz="1900" b="1" dirty="0">
                <a:solidFill>
                  <a:srgbClr val="0070C0"/>
                </a:solidFill>
                <a:latin typeface="Century" pitchFamily="18" charset="0"/>
              </a:rPr>
              <a:t> </a:t>
            </a:r>
            <a:r>
              <a:rPr lang="it-IT" sz="1900" b="1" dirty="0" err="1">
                <a:solidFill>
                  <a:srgbClr val="0070C0"/>
                </a:solidFill>
                <a:latin typeface="Century" pitchFamily="18" charset="0"/>
              </a:rPr>
              <a:t>of</a:t>
            </a:r>
            <a:r>
              <a:rPr lang="it-IT" sz="1900" b="1" dirty="0">
                <a:solidFill>
                  <a:srgbClr val="0070C0"/>
                </a:solidFill>
                <a:latin typeface="Century" pitchFamily="18" charset="0"/>
              </a:rPr>
              <a:t> </a:t>
            </a:r>
            <a:r>
              <a:rPr lang="it-IT" sz="1900" b="1" dirty="0" err="1">
                <a:solidFill>
                  <a:srgbClr val="0070C0"/>
                </a:solidFill>
                <a:latin typeface="Century" pitchFamily="18" charset="0"/>
              </a:rPr>
              <a:t>interpreting</a:t>
            </a:r>
            <a:r>
              <a:rPr lang="it-IT" sz="1900" b="1" dirty="0">
                <a:solidFill>
                  <a:srgbClr val="0070C0"/>
                </a:solidFill>
                <a:latin typeface="Century" pitchFamily="18" charset="0"/>
              </a:rPr>
              <a:t> a </a:t>
            </a:r>
            <a:r>
              <a:rPr lang="it-IT" sz="1900" b="1" dirty="0" err="1">
                <a:solidFill>
                  <a:srgbClr val="0070C0"/>
                </a:solidFill>
                <a:latin typeface="Century" pitchFamily="18" charset="0"/>
              </a:rPr>
              <a:t>verbal</a:t>
            </a:r>
            <a:r>
              <a:rPr lang="it-IT" sz="1900" b="1" dirty="0">
                <a:solidFill>
                  <a:srgbClr val="0070C0"/>
                </a:solidFill>
                <a:latin typeface="Century" pitchFamily="18" charset="0"/>
              </a:rPr>
              <a:t> </a:t>
            </a:r>
            <a:r>
              <a:rPr lang="it-IT" sz="1900" b="1" dirty="0" err="1">
                <a:solidFill>
                  <a:srgbClr val="0070C0"/>
                </a:solidFill>
                <a:latin typeface="Century" pitchFamily="18" charset="0"/>
              </a:rPr>
              <a:t>sign</a:t>
            </a:r>
            <a:r>
              <a:rPr lang="it-IT" sz="1900" dirty="0">
                <a:solidFill>
                  <a:srgbClr val="0070C0"/>
                </a:solidFill>
                <a:latin typeface="Century" pitchFamily="18" charset="0"/>
              </a:rPr>
              <a:t>: (...). </a:t>
            </a:r>
            <a:r>
              <a:rPr lang="it-IT" sz="1900" dirty="0" err="1">
                <a:solidFill>
                  <a:srgbClr val="0070C0"/>
                </a:solidFill>
                <a:latin typeface="Century" pitchFamily="18" charset="0"/>
              </a:rPr>
              <a:t>These</a:t>
            </a:r>
            <a:r>
              <a:rPr lang="it-IT" sz="1900" dirty="0">
                <a:solidFill>
                  <a:srgbClr val="0070C0"/>
                </a:solidFill>
                <a:latin typeface="Century" pitchFamily="18" charset="0"/>
              </a:rPr>
              <a:t> </a:t>
            </a:r>
            <a:r>
              <a:rPr lang="it-IT" sz="1900" dirty="0" err="1">
                <a:solidFill>
                  <a:srgbClr val="0070C0"/>
                </a:solidFill>
                <a:latin typeface="Century" pitchFamily="18" charset="0"/>
              </a:rPr>
              <a:t>three</a:t>
            </a:r>
            <a:r>
              <a:rPr lang="it-IT" sz="1900" dirty="0">
                <a:solidFill>
                  <a:srgbClr val="0070C0"/>
                </a:solidFill>
                <a:latin typeface="Century" pitchFamily="18" charset="0"/>
              </a:rPr>
              <a:t> </a:t>
            </a:r>
            <a:r>
              <a:rPr lang="it-IT" sz="1900" dirty="0" err="1">
                <a:solidFill>
                  <a:srgbClr val="0070C0"/>
                </a:solidFill>
                <a:latin typeface="Century" pitchFamily="18" charset="0"/>
              </a:rPr>
              <a:t>kinds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translation</a:t>
            </a:r>
            <a:r>
              <a:rPr lang="it-IT" sz="1900" dirty="0">
                <a:solidFill>
                  <a:srgbClr val="0070C0"/>
                </a:solidFill>
                <a:latin typeface="Century" pitchFamily="18" charset="0"/>
              </a:rPr>
              <a:t> are </a:t>
            </a:r>
            <a:r>
              <a:rPr lang="it-IT" sz="1900" dirty="0" err="1">
                <a:solidFill>
                  <a:srgbClr val="0070C0"/>
                </a:solidFill>
                <a:latin typeface="Century" pitchFamily="18" charset="0"/>
              </a:rPr>
              <a:t>to</a:t>
            </a:r>
            <a:r>
              <a:rPr lang="it-IT" sz="1900" dirty="0">
                <a:solidFill>
                  <a:srgbClr val="0070C0"/>
                </a:solidFill>
                <a:latin typeface="Century" pitchFamily="18" charset="0"/>
              </a:rPr>
              <a:t> </a:t>
            </a:r>
            <a:r>
              <a:rPr lang="it-IT" sz="1900" dirty="0" err="1">
                <a:solidFill>
                  <a:srgbClr val="0070C0"/>
                </a:solidFill>
                <a:latin typeface="Century" pitchFamily="18" charset="0"/>
              </a:rPr>
              <a:t>be</a:t>
            </a:r>
            <a:r>
              <a:rPr lang="it-IT" sz="1900" dirty="0">
                <a:solidFill>
                  <a:srgbClr val="0070C0"/>
                </a:solidFill>
                <a:latin typeface="Century" pitchFamily="18" charset="0"/>
              </a:rPr>
              <a:t> </a:t>
            </a:r>
            <a:r>
              <a:rPr lang="it-IT" sz="1900" dirty="0" err="1">
                <a:solidFill>
                  <a:srgbClr val="0070C0"/>
                </a:solidFill>
                <a:latin typeface="Century" pitchFamily="18" charset="0"/>
              </a:rPr>
              <a:t>differently</a:t>
            </a:r>
            <a:r>
              <a:rPr lang="it-IT" sz="1900" dirty="0">
                <a:solidFill>
                  <a:srgbClr val="0070C0"/>
                </a:solidFill>
                <a:latin typeface="Century" pitchFamily="18" charset="0"/>
              </a:rPr>
              <a:t> </a:t>
            </a:r>
            <a:r>
              <a:rPr lang="it-IT" sz="1900" dirty="0" err="1">
                <a:solidFill>
                  <a:srgbClr val="0070C0"/>
                </a:solidFill>
                <a:latin typeface="Century" pitchFamily="18" charset="0"/>
              </a:rPr>
              <a:t>labeled</a:t>
            </a:r>
            <a:r>
              <a:rPr lang="it-IT" sz="1900" dirty="0">
                <a:solidFill>
                  <a:srgbClr val="0070C0"/>
                </a:solidFill>
                <a:latin typeface="Century" pitchFamily="18" charset="0"/>
              </a:rPr>
              <a:t>:</a:t>
            </a:r>
          </a:p>
          <a:p>
            <a:pPr algn="just"/>
            <a:r>
              <a:rPr lang="it-IT" sz="1900" dirty="0">
                <a:solidFill>
                  <a:srgbClr val="0070C0"/>
                </a:solidFill>
                <a:latin typeface="Century" pitchFamily="18" charset="0"/>
              </a:rPr>
              <a:t>1) </a:t>
            </a:r>
            <a:r>
              <a:rPr lang="it-IT" sz="1900" b="1" dirty="0" err="1">
                <a:solidFill>
                  <a:srgbClr val="FF0000"/>
                </a:solidFill>
                <a:latin typeface="Century" pitchFamily="18" charset="0"/>
              </a:rPr>
              <a:t>Intralingual</a:t>
            </a:r>
            <a:r>
              <a:rPr lang="it-IT" sz="1900" b="1" dirty="0">
                <a:solidFill>
                  <a:srgbClr val="FF0000"/>
                </a:solidFill>
                <a:latin typeface="Century" pitchFamily="18" charset="0"/>
              </a:rPr>
              <a:t> </a:t>
            </a:r>
            <a:r>
              <a:rPr lang="it-IT" sz="1900" b="1" dirty="0" err="1">
                <a:solidFill>
                  <a:srgbClr val="FF0000"/>
                </a:solidFill>
                <a:latin typeface="Century" pitchFamily="18" charset="0"/>
              </a:rPr>
              <a:t>translation</a:t>
            </a:r>
            <a:r>
              <a:rPr lang="it-IT" sz="1900" b="1" dirty="0">
                <a:solidFill>
                  <a:srgbClr val="FF0000"/>
                </a:solidFill>
                <a:latin typeface="Century" pitchFamily="18" charset="0"/>
              </a:rPr>
              <a:t> </a:t>
            </a:r>
            <a:r>
              <a:rPr lang="it-IT" sz="1900" dirty="0">
                <a:solidFill>
                  <a:srgbClr val="FF0000"/>
                </a:solidFill>
                <a:latin typeface="Century" pitchFamily="18" charset="0"/>
              </a:rPr>
              <a:t>or </a:t>
            </a:r>
            <a:r>
              <a:rPr lang="it-IT" sz="1900" dirty="0" err="1">
                <a:solidFill>
                  <a:srgbClr val="FF0000"/>
                </a:solidFill>
                <a:latin typeface="Century" pitchFamily="18" charset="0"/>
              </a:rPr>
              <a:t>rewording</a:t>
            </a:r>
            <a:r>
              <a:rPr lang="it-IT" sz="1900" dirty="0">
                <a:solidFill>
                  <a:srgbClr val="FF0000"/>
                </a:solidFill>
                <a:latin typeface="Century" pitchFamily="18" charset="0"/>
              </a:rPr>
              <a:t> </a:t>
            </a:r>
            <a:r>
              <a:rPr lang="it-IT" sz="1900" dirty="0" err="1">
                <a:solidFill>
                  <a:srgbClr val="0070C0"/>
                </a:solidFill>
                <a:latin typeface="Century" pitchFamily="18" charset="0"/>
              </a:rPr>
              <a:t>is</a:t>
            </a:r>
            <a:r>
              <a:rPr lang="it-IT" sz="1900" dirty="0">
                <a:solidFill>
                  <a:srgbClr val="0070C0"/>
                </a:solidFill>
                <a:latin typeface="Century" pitchFamily="18" charset="0"/>
              </a:rPr>
              <a:t> </a:t>
            </a:r>
            <a:r>
              <a:rPr lang="it-IT" sz="1900" dirty="0" err="1">
                <a:solidFill>
                  <a:srgbClr val="0070C0"/>
                </a:solidFill>
                <a:latin typeface="Century" pitchFamily="18" charset="0"/>
              </a:rPr>
              <a:t>an</a:t>
            </a:r>
            <a:r>
              <a:rPr lang="it-IT" sz="1900" dirty="0">
                <a:solidFill>
                  <a:srgbClr val="0070C0"/>
                </a:solidFill>
                <a:latin typeface="Century" pitchFamily="18" charset="0"/>
              </a:rPr>
              <a:t> </a:t>
            </a:r>
            <a:r>
              <a:rPr lang="it-IT" sz="1900" dirty="0" err="1">
                <a:solidFill>
                  <a:srgbClr val="0070C0"/>
                </a:solidFill>
                <a:latin typeface="Century" pitchFamily="18" charset="0"/>
              </a:rPr>
              <a:t>interpretation</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verbal</a:t>
            </a:r>
            <a:r>
              <a:rPr lang="it-IT" sz="1900" dirty="0">
                <a:solidFill>
                  <a:srgbClr val="0070C0"/>
                </a:solidFill>
                <a:latin typeface="Century" pitchFamily="18" charset="0"/>
              </a:rPr>
              <a:t> </a:t>
            </a:r>
            <a:r>
              <a:rPr lang="it-IT" sz="1900" dirty="0" err="1">
                <a:solidFill>
                  <a:srgbClr val="0070C0"/>
                </a:solidFill>
                <a:latin typeface="Century" pitchFamily="18" charset="0"/>
              </a:rPr>
              <a:t>signs</a:t>
            </a:r>
            <a:r>
              <a:rPr lang="it-IT" sz="1900" dirty="0">
                <a:solidFill>
                  <a:srgbClr val="0070C0"/>
                </a:solidFill>
                <a:latin typeface="Century" pitchFamily="18" charset="0"/>
              </a:rPr>
              <a:t> </a:t>
            </a:r>
            <a:r>
              <a:rPr lang="it-IT" sz="1900" dirty="0" err="1">
                <a:solidFill>
                  <a:srgbClr val="0070C0"/>
                </a:solidFill>
                <a:latin typeface="Century" pitchFamily="18" charset="0"/>
              </a:rPr>
              <a:t>by</a:t>
            </a:r>
            <a:r>
              <a:rPr lang="it-IT" sz="1900" dirty="0">
                <a:solidFill>
                  <a:srgbClr val="0070C0"/>
                </a:solidFill>
                <a:latin typeface="Century" pitchFamily="18" charset="0"/>
              </a:rPr>
              <a:t> </a:t>
            </a:r>
            <a:r>
              <a:rPr lang="it-IT" sz="1900" dirty="0" err="1">
                <a:solidFill>
                  <a:srgbClr val="0070C0"/>
                </a:solidFill>
                <a:latin typeface="Century" pitchFamily="18" charset="0"/>
              </a:rPr>
              <a:t>means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other</a:t>
            </a:r>
            <a:r>
              <a:rPr lang="it-IT" sz="1900" dirty="0">
                <a:solidFill>
                  <a:srgbClr val="0070C0"/>
                </a:solidFill>
                <a:latin typeface="Century" pitchFamily="18" charset="0"/>
              </a:rPr>
              <a:t> </a:t>
            </a:r>
            <a:r>
              <a:rPr lang="it-IT" sz="1900" dirty="0" err="1">
                <a:solidFill>
                  <a:srgbClr val="0070C0"/>
                </a:solidFill>
                <a:latin typeface="Century" pitchFamily="18" charset="0"/>
              </a:rPr>
              <a:t>signs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the </a:t>
            </a:r>
            <a:r>
              <a:rPr lang="it-IT" sz="1900" dirty="0" err="1">
                <a:solidFill>
                  <a:srgbClr val="0070C0"/>
                </a:solidFill>
                <a:latin typeface="Century" pitchFamily="18" charset="0"/>
              </a:rPr>
              <a:t>same</a:t>
            </a:r>
            <a:r>
              <a:rPr lang="it-IT" sz="1900" dirty="0">
                <a:solidFill>
                  <a:srgbClr val="0070C0"/>
                </a:solidFill>
                <a:latin typeface="Century" pitchFamily="18" charset="0"/>
              </a:rPr>
              <a:t> </a:t>
            </a:r>
            <a:r>
              <a:rPr lang="it-IT" sz="1900" dirty="0" err="1">
                <a:solidFill>
                  <a:srgbClr val="0070C0"/>
                </a:solidFill>
                <a:latin typeface="Century" pitchFamily="18" charset="0"/>
              </a:rPr>
              <a:t>language</a:t>
            </a:r>
            <a:r>
              <a:rPr lang="it-IT" sz="1900" dirty="0">
                <a:solidFill>
                  <a:srgbClr val="0070C0"/>
                </a:solidFill>
                <a:latin typeface="Century" pitchFamily="18" charset="0"/>
              </a:rPr>
              <a:t> (</a:t>
            </a:r>
            <a:r>
              <a:rPr lang="it-IT" sz="1900" b="1" dirty="0">
                <a:solidFill>
                  <a:srgbClr val="002060"/>
                </a:solidFill>
                <a:latin typeface="Century" pitchFamily="18" charset="0"/>
              </a:rPr>
              <a:t>La traduzione o riformulazione </a:t>
            </a:r>
            <a:r>
              <a:rPr lang="it-IT" sz="1900" b="1" dirty="0" err="1">
                <a:solidFill>
                  <a:srgbClr val="002060"/>
                </a:solidFill>
                <a:latin typeface="Century" pitchFamily="18" charset="0"/>
              </a:rPr>
              <a:t>intralinguistica</a:t>
            </a:r>
            <a:r>
              <a:rPr lang="it-IT" sz="1900" b="1" dirty="0">
                <a:solidFill>
                  <a:srgbClr val="002060"/>
                </a:solidFill>
                <a:latin typeface="Century" pitchFamily="18" charset="0"/>
              </a:rPr>
              <a:t> </a:t>
            </a:r>
            <a:r>
              <a:rPr lang="it-IT" sz="1900" dirty="0">
                <a:solidFill>
                  <a:srgbClr val="0070C0"/>
                </a:solidFill>
                <a:latin typeface="Century" pitchFamily="18" charset="0"/>
              </a:rPr>
              <a:t>è un'interpretazione di segni verbali per mezzo di altri segni della stessa lingua. Per esempio tradurre da un registro più difficile o più antiquato ad uno più facile o più moderno della stessa lingua: “La costoro avvenenza è qual dono di che il fato ne infiora la vita” (Francesco Maria Piave, </a:t>
            </a:r>
            <a:r>
              <a:rPr lang="it-IT" sz="1900" i="1" dirty="0">
                <a:solidFill>
                  <a:srgbClr val="0070C0"/>
                </a:solidFill>
                <a:latin typeface="Century" pitchFamily="18" charset="0"/>
              </a:rPr>
              <a:t>Rigoletto</a:t>
            </a:r>
            <a:r>
              <a:rPr lang="it-IT" sz="1900" dirty="0">
                <a:solidFill>
                  <a:srgbClr val="0070C0"/>
                </a:solidFill>
                <a:latin typeface="Century" pitchFamily="18" charset="0"/>
              </a:rPr>
              <a:t> )= La loro bellezza è come un dono con il quale il destino adorna di fiori la nostra vita).</a:t>
            </a:r>
          </a:p>
          <a:p>
            <a:pPr algn="just"/>
            <a:r>
              <a:rPr lang="it-IT" sz="1900" dirty="0">
                <a:solidFill>
                  <a:srgbClr val="0070C0"/>
                </a:solidFill>
                <a:latin typeface="Century" pitchFamily="18" charset="0"/>
              </a:rPr>
              <a:t>2) </a:t>
            </a:r>
            <a:r>
              <a:rPr lang="it-IT" sz="1900" b="1" dirty="0" err="1">
                <a:solidFill>
                  <a:srgbClr val="FF0000"/>
                </a:solidFill>
                <a:latin typeface="Century" pitchFamily="18" charset="0"/>
              </a:rPr>
              <a:t>Interlingual</a:t>
            </a:r>
            <a:r>
              <a:rPr lang="it-IT" sz="1900" b="1" dirty="0">
                <a:solidFill>
                  <a:srgbClr val="FF0000"/>
                </a:solidFill>
                <a:latin typeface="Century" pitchFamily="18" charset="0"/>
              </a:rPr>
              <a:t> </a:t>
            </a:r>
            <a:r>
              <a:rPr lang="it-IT" sz="1900" b="1" dirty="0" err="1">
                <a:solidFill>
                  <a:srgbClr val="FF0000"/>
                </a:solidFill>
                <a:latin typeface="Century" pitchFamily="18" charset="0"/>
              </a:rPr>
              <a:t>translation</a:t>
            </a:r>
            <a:r>
              <a:rPr lang="it-IT" sz="1900" b="1" dirty="0">
                <a:solidFill>
                  <a:srgbClr val="FF0000"/>
                </a:solidFill>
                <a:latin typeface="Century" pitchFamily="18" charset="0"/>
              </a:rPr>
              <a:t> or </a:t>
            </a:r>
            <a:r>
              <a:rPr lang="it-IT" sz="1900" b="1" dirty="0" err="1">
                <a:solidFill>
                  <a:srgbClr val="FF0000"/>
                </a:solidFill>
                <a:latin typeface="Century" pitchFamily="18" charset="0"/>
              </a:rPr>
              <a:t>translation</a:t>
            </a:r>
            <a:r>
              <a:rPr lang="it-IT" sz="1900" b="1" dirty="0">
                <a:solidFill>
                  <a:srgbClr val="FF0000"/>
                </a:solidFill>
                <a:latin typeface="Century" pitchFamily="18" charset="0"/>
              </a:rPr>
              <a:t> </a:t>
            </a:r>
            <a:r>
              <a:rPr lang="it-IT" sz="1900" b="1" dirty="0" err="1">
                <a:solidFill>
                  <a:srgbClr val="FF0000"/>
                </a:solidFill>
                <a:latin typeface="Century" pitchFamily="18" charset="0"/>
              </a:rPr>
              <a:t>proper</a:t>
            </a:r>
            <a:r>
              <a:rPr lang="it-IT" sz="1900" b="1" dirty="0">
                <a:solidFill>
                  <a:srgbClr val="FF0000"/>
                </a:solidFill>
                <a:latin typeface="Century" pitchFamily="18" charset="0"/>
              </a:rPr>
              <a:t> </a:t>
            </a:r>
            <a:r>
              <a:rPr lang="it-IT" sz="1900" dirty="0" err="1">
                <a:solidFill>
                  <a:srgbClr val="0070C0"/>
                </a:solidFill>
                <a:latin typeface="Century" pitchFamily="18" charset="0"/>
              </a:rPr>
              <a:t>is</a:t>
            </a:r>
            <a:r>
              <a:rPr lang="it-IT" sz="1900" dirty="0">
                <a:solidFill>
                  <a:srgbClr val="0070C0"/>
                </a:solidFill>
                <a:latin typeface="Century" pitchFamily="18" charset="0"/>
              </a:rPr>
              <a:t> </a:t>
            </a:r>
            <a:r>
              <a:rPr lang="it-IT" sz="1900" dirty="0" err="1">
                <a:solidFill>
                  <a:srgbClr val="0070C0"/>
                </a:solidFill>
                <a:latin typeface="Century" pitchFamily="18" charset="0"/>
              </a:rPr>
              <a:t>an</a:t>
            </a:r>
            <a:r>
              <a:rPr lang="it-IT" sz="1900" dirty="0">
                <a:solidFill>
                  <a:srgbClr val="0070C0"/>
                </a:solidFill>
                <a:latin typeface="Century" pitchFamily="18" charset="0"/>
              </a:rPr>
              <a:t> </a:t>
            </a:r>
            <a:r>
              <a:rPr lang="it-IT" sz="1900" dirty="0" err="1">
                <a:solidFill>
                  <a:srgbClr val="0070C0"/>
                </a:solidFill>
                <a:latin typeface="Century" pitchFamily="18" charset="0"/>
              </a:rPr>
              <a:t>interpretation</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verbal</a:t>
            </a:r>
            <a:r>
              <a:rPr lang="it-IT" sz="1900" dirty="0">
                <a:solidFill>
                  <a:srgbClr val="0070C0"/>
                </a:solidFill>
                <a:latin typeface="Century" pitchFamily="18" charset="0"/>
              </a:rPr>
              <a:t> </a:t>
            </a:r>
            <a:r>
              <a:rPr lang="it-IT" sz="1900" dirty="0" err="1">
                <a:solidFill>
                  <a:srgbClr val="0070C0"/>
                </a:solidFill>
                <a:latin typeface="Century" pitchFamily="18" charset="0"/>
              </a:rPr>
              <a:t>signs</a:t>
            </a:r>
            <a:r>
              <a:rPr lang="it-IT" sz="1900" dirty="0">
                <a:solidFill>
                  <a:srgbClr val="0070C0"/>
                </a:solidFill>
                <a:latin typeface="Century" pitchFamily="18" charset="0"/>
              </a:rPr>
              <a:t> </a:t>
            </a:r>
            <a:r>
              <a:rPr lang="it-IT" sz="1900" dirty="0" err="1">
                <a:solidFill>
                  <a:srgbClr val="0070C0"/>
                </a:solidFill>
                <a:latin typeface="Century" pitchFamily="18" charset="0"/>
              </a:rPr>
              <a:t>by</a:t>
            </a:r>
            <a:r>
              <a:rPr lang="it-IT" sz="1900" dirty="0">
                <a:solidFill>
                  <a:srgbClr val="0070C0"/>
                </a:solidFill>
                <a:latin typeface="Century" pitchFamily="18" charset="0"/>
              </a:rPr>
              <a:t> </a:t>
            </a:r>
            <a:r>
              <a:rPr lang="it-IT" sz="1900" dirty="0" err="1">
                <a:solidFill>
                  <a:srgbClr val="0070C0"/>
                </a:solidFill>
                <a:latin typeface="Century" pitchFamily="18" charset="0"/>
              </a:rPr>
              <a:t>means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some </a:t>
            </a:r>
            <a:r>
              <a:rPr lang="it-IT" sz="1900" dirty="0" err="1">
                <a:solidFill>
                  <a:srgbClr val="0070C0"/>
                </a:solidFill>
                <a:latin typeface="Century" pitchFamily="18" charset="0"/>
              </a:rPr>
              <a:t>other</a:t>
            </a:r>
            <a:r>
              <a:rPr lang="it-IT" sz="1900" dirty="0">
                <a:solidFill>
                  <a:srgbClr val="0070C0"/>
                </a:solidFill>
                <a:latin typeface="Century" pitchFamily="18" charset="0"/>
              </a:rPr>
              <a:t> </a:t>
            </a:r>
            <a:r>
              <a:rPr lang="it-IT" sz="1900" dirty="0" err="1">
                <a:solidFill>
                  <a:srgbClr val="0070C0"/>
                </a:solidFill>
                <a:latin typeface="Century" pitchFamily="18" charset="0"/>
              </a:rPr>
              <a:t>language</a:t>
            </a:r>
            <a:r>
              <a:rPr lang="it-IT" sz="1900" dirty="0">
                <a:solidFill>
                  <a:srgbClr val="0070C0"/>
                </a:solidFill>
                <a:latin typeface="Century" pitchFamily="18" charset="0"/>
              </a:rPr>
              <a:t> (</a:t>
            </a:r>
            <a:r>
              <a:rPr lang="it-IT" sz="1900" b="1" dirty="0">
                <a:solidFill>
                  <a:srgbClr val="002060"/>
                </a:solidFill>
                <a:latin typeface="Century" pitchFamily="18" charset="0"/>
              </a:rPr>
              <a:t>La traduzione interlinguistica o traduzione vera e propria </a:t>
            </a:r>
            <a:r>
              <a:rPr lang="it-IT" sz="1900" dirty="0">
                <a:solidFill>
                  <a:srgbClr val="0070C0"/>
                </a:solidFill>
                <a:latin typeface="Century" pitchFamily="18" charset="0"/>
              </a:rPr>
              <a:t>è un'interpretazione di segni verbali per mezzo di un'altra lingua).</a:t>
            </a:r>
          </a:p>
          <a:p>
            <a:pPr algn="just"/>
            <a:r>
              <a:rPr lang="it-IT" sz="1900" dirty="0">
                <a:solidFill>
                  <a:srgbClr val="0070C0"/>
                </a:solidFill>
                <a:latin typeface="Century" pitchFamily="18" charset="0"/>
              </a:rPr>
              <a:t>3) </a:t>
            </a:r>
            <a:r>
              <a:rPr lang="it-IT" sz="1900" b="1" dirty="0" err="1">
                <a:solidFill>
                  <a:srgbClr val="FF0000"/>
                </a:solidFill>
                <a:latin typeface="Century" pitchFamily="18" charset="0"/>
              </a:rPr>
              <a:t>Intersemiotic</a:t>
            </a:r>
            <a:r>
              <a:rPr lang="it-IT" sz="1900" b="1" dirty="0">
                <a:solidFill>
                  <a:srgbClr val="FF0000"/>
                </a:solidFill>
                <a:latin typeface="Century" pitchFamily="18" charset="0"/>
              </a:rPr>
              <a:t> </a:t>
            </a:r>
            <a:r>
              <a:rPr lang="it-IT" sz="1900" b="1" dirty="0" err="1">
                <a:solidFill>
                  <a:srgbClr val="FF0000"/>
                </a:solidFill>
                <a:latin typeface="Century" pitchFamily="18" charset="0"/>
              </a:rPr>
              <a:t>translation</a:t>
            </a:r>
            <a:r>
              <a:rPr lang="it-IT" sz="1900" b="1" dirty="0">
                <a:solidFill>
                  <a:srgbClr val="FF0000"/>
                </a:solidFill>
                <a:latin typeface="Century" pitchFamily="18" charset="0"/>
              </a:rPr>
              <a:t> or </a:t>
            </a:r>
            <a:r>
              <a:rPr lang="it-IT" sz="1900" b="1" dirty="0" err="1">
                <a:solidFill>
                  <a:srgbClr val="FF0000"/>
                </a:solidFill>
                <a:latin typeface="Century" pitchFamily="18" charset="0"/>
              </a:rPr>
              <a:t>transmutation</a:t>
            </a:r>
            <a:r>
              <a:rPr lang="it-IT" sz="1900" dirty="0">
                <a:solidFill>
                  <a:srgbClr val="FF0000"/>
                </a:solidFill>
                <a:latin typeface="Century" pitchFamily="18" charset="0"/>
              </a:rPr>
              <a:t> </a:t>
            </a:r>
            <a:r>
              <a:rPr lang="it-IT" sz="1900" dirty="0" err="1">
                <a:solidFill>
                  <a:srgbClr val="0070C0"/>
                </a:solidFill>
                <a:latin typeface="Century" pitchFamily="18" charset="0"/>
              </a:rPr>
              <a:t>is</a:t>
            </a:r>
            <a:r>
              <a:rPr lang="it-IT" sz="1900" dirty="0">
                <a:solidFill>
                  <a:srgbClr val="0070C0"/>
                </a:solidFill>
                <a:latin typeface="Century" pitchFamily="18" charset="0"/>
              </a:rPr>
              <a:t> </a:t>
            </a:r>
            <a:r>
              <a:rPr lang="it-IT" sz="1900" dirty="0" err="1">
                <a:solidFill>
                  <a:srgbClr val="0070C0"/>
                </a:solidFill>
                <a:latin typeface="Century" pitchFamily="18" charset="0"/>
              </a:rPr>
              <a:t>an</a:t>
            </a:r>
            <a:r>
              <a:rPr lang="it-IT" sz="1900" dirty="0">
                <a:solidFill>
                  <a:srgbClr val="0070C0"/>
                </a:solidFill>
                <a:latin typeface="Century" pitchFamily="18" charset="0"/>
              </a:rPr>
              <a:t> </a:t>
            </a:r>
            <a:r>
              <a:rPr lang="it-IT" sz="1900" dirty="0" err="1">
                <a:solidFill>
                  <a:srgbClr val="0070C0"/>
                </a:solidFill>
                <a:latin typeface="Century" pitchFamily="18" charset="0"/>
              </a:rPr>
              <a:t>interpretation</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verbal</a:t>
            </a:r>
            <a:r>
              <a:rPr lang="it-IT" sz="1900" dirty="0">
                <a:solidFill>
                  <a:srgbClr val="0070C0"/>
                </a:solidFill>
                <a:latin typeface="Century" pitchFamily="18" charset="0"/>
              </a:rPr>
              <a:t> </a:t>
            </a:r>
            <a:r>
              <a:rPr lang="it-IT" sz="1900" dirty="0" err="1">
                <a:solidFill>
                  <a:srgbClr val="0070C0"/>
                </a:solidFill>
                <a:latin typeface="Century" pitchFamily="18" charset="0"/>
              </a:rPr>
              <a:t>signs</a:t>
            </a:r>
            <a:r>
              <a:rPr lang="it-IT" sz="1900" dirty="0">
                <a:solidFill>
                  <a:srgbClr val="0070C0"/>
                </a:solidFill>
                <a:latin typeface="Century" pitchFamily="18" charset="0"/>
              </a:rPr>
              <a:t> </a:t>
            </a:r>
            <a:r>
              <a:rPr lang="it-IT" sz="1900" dirty="0" err="1">
                <a:solidFill>
                  <a:srgbClr val="0070C0"/>
                </a:solidFill>
                <a:latin typeface="Century" pitchFamily="18" charset="0"/>
              </a:rPr>
              <a:t>by</a:t>
            </a:r>
            <a:r>
              <a:rPr lang="it-IT" sz="1900" dirty="0">
                <a:solidFill>
                  <a:srgbClr val="0070C0"/>
                </a:solidFill>
                <a:latin typeface="Century" pitchFamily="18" charset="0"/>
              </a:rPr>
              <a:t> </a:t>
            </a:r>
            <a:r>
              <a:rPr lang="it-IT" sz="1900" dirty="0" err="1">
                <a:solidFill>
                  <a:srgbClr val="0070C0"/>
                </a:solidFill>
                <a:latin typeface="Century" pitchFamily="18" charset="0"/>
              </a:rPr>
              <a:t>means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signs</a:t>
            </a:r>
            <a:r>
              <a:rPr lang="it-IT" sz="1900" dirty="0">
                <a:solidFill>
                  <a:srgbClr val="0070C0"/>
                </a:solidFill>
                <a:latin typeface="Century" pitchFamily="18" charset="0"/>
              </a:rPr>
              <a:t> </a:t>
            </a:r>
            <a:r>
              <a:rPr lang="it-IT" sz="1900" dirty="0" err="1">
                <a:solidFill>
                  <a:srgbClr val="0070C0"/>
                </a:solidFill>
                <a:latin typeface="Century" pitchFamily="18" charset="0"/>
              </a:rPr>
              <a:t>of</a:t>
            </a:r>
            <a:r>
              <a:rPr lang="it-IT" sz="1900" dirty="0">
                <a:solidFill>
                  <a:srgbClr val="0070C0"/>
                </a:solidFill>
                <a:latin typeface="Century" pitchFamily="18" charset="0"/>
              </a:rPr>
              <a:t> </a:t>
            </a:r>
            <a:r>
              <a:rPr lang="it-IT" sz="1900" dirty="0" err="1">
                <a:solidFill>
                  <a:srgbClr val="0070C0"/>
                </a:solidFill>
                <a:latin typeface="Century" pitchFamily="18" charset="0"/>
              </a:rPr>
              <a:t>nonverbal</a:t>
            </a:r>
            <a:r>
              <a:rPr lang="it-IT" sz="1900" dirty="0">
                <a:solidFill>
                  <a:srgbClr val="0070C0"/>
                </a:solidFill>
                <a:latin typeface="Century" pitchFamily="18" charset="0"/>
              </a:rPr>
              <a:t> </a:t>
            </a:r>
            <a:r>
              <a:rPr lang="it-IT" sz="1900" dirty="0" err="1">
                <a:solidFill>
                  <a:srgbClr val="0070C0"/>
                </a:solidFill>
                <a:latin typeface="Century" pitchFamily="18" charset="0"/>
              </a:rPr>
              <a:t>sign</a:t>
            </a:r>
            <a:r>
              <a:rPr lang="it-IT" sz="1900" dirty="0">
                <a:solidFill>
                  <a:srgbClr val="0070C0"/>
                </a:solidFill>
                <a:latin typeface="Century" pitchFamily="18" charset="0"/>
              </a:rPr>
              <a:t> </a:t>
            </a:r>
            <a:r>
              <a:rPr lang="it-IT" sz="1900" dirty="0" err="1">
                <a:solidFill>
                  <a:srgbClr val="0070C0"/>
                </a:solidFill>
                <a:latin typeface="Century" pitchFamily="18" charset="0"/>
              </a:rPr>
              <a:t>systems</a:t>
            </a:r>
            <a:r>
              <a:rPr lang="it-IT" sz="1900" dirty="0">
                <a:solidFill>
                  <a:srgbClr val="0070C0"/>
                </a:solidFill>
                <a:latin typeface="Century" pitchFamily="18" charset="0"/>
              </a:rPr>
              <a:t> (</a:t>
            </a:r>
            <a:r>
              <a:rPr lang="it-IT" sz="1900" b="1" dirty="0">
                <a:solidFill>
                  <a:srgbClr val="002060"/>
                </a:solidFill>
                <a:latin typeface="Century" pitchFamily="18" charset="0"/>
              </a:rPr>
              <a:t>La traduzione intersemiotica o trasmutazione </a:t>
            </a:r>
            <a:r>
              <a:rPr lang="it-IT" sz="1900" dirty="0">
                <a:solidFill>
                  <a:srgbClr val="0070C0"/>
                </a:solidFill>
                <a:latin typeface="Century" pitchFamily="18" charset="0"/>
              </a:rPr>
              <a:t>è </a:t>
            </a:r>
            <a:r>
              <a:rPr lang="it-IT" sz="1900" b="1" dirty="0">
                <a:solidFill>
                  <a:srgbClr val="00B0F0"/>
                </a:solidFill>
                <a:latin typeface="Century" pitchFamily="18" charset="0"/>
              </a:rPr>
              <a:t>un'interpretazione di segni verbali per mezzo di segni di sistemi di segni non verbali</a:t>
            </a:r>
            <a:r>
              <a:rPr lang="it-IT" sz="1900" dirty="0">
                <a:solidFill>
                  <a:srgbClr val="0070C0"/>
                </a:solidFill>
                <a:latin typeface="Century" pitchFamily="18" charset="0"/>
              </a:rPr>
              <a:t>: la traduzione di un romanzo in un film, di un testo letterario in un racconto fotografico, la critica d’arte  — traduce dall’iconico al verbale —, i segni </a:t>
            </a:r>
            <a:r>
              <a:rPr lang="it-IT" sz="1900" dirty="0" err="1">
                <a:solidFill>
                  <a:srgbClr val="0070C0"/>
                </a:solidFill>
                <a:latin typeface="Century" pitchFamily="18" charset="0"/>
              </a:rPr>
              <a:t>emoji</a:t>
            </a:r>
            <a:r>
              <a:rPr lang="it-IT" sz="1900" dirty="0">
                <a:solidFill>
                  <a:srgbClr val="0070C0"/>
                </a:solidFill>
                <a:latin typeface="Century" pitchFamily="18" charset="0"/>
              </a:rPr>
              <a:t> (l’</a:t>
            </a:r>
            <a:r>
              <a:rPr lang="it-IT" sz="1900" dirty="0" err="1">
                <a:solidFill>
                  <a:srgbClr val="0070C0"/>
                </a:solidFill>
                <a:latin typeface="Century" pitchFamily="18" charset="0"/>
              </a:rPr>
              <a:t>emojitaliano</a:t>
            </a:r>
            <a:r>
              <a:rPr lang="it-IT" sz="1900" dirty="0">
                <a:solidFill>
                  <a:srgbClr val="0070C0"/>
                </a:solidFill>
                <a:latin typeface="Century" pitchFamily="18" charset="0"/>
              </a:rPr>
              <a:t>), ossia la traduzione intersemiotica digitale (le traduzioni della letteratura tradizionale in forme digitali </a:t>
            </a:r>
            <a:r>
              <a:rPr lang="it-IT" sz="1900" dirty="0" err="1">
                <a:solidFill>
                  <a:srgbClr val="0070C0"/>
                </a:solidFill>
                <a:latin typeface="Century" pitchFamily="18" charset="0"/>
              </a:rPr>
              <a:t>multisegniche</a:t>
            </a:r>
            <a:r>
              <a:rPr lang="it-IT" sz="1900" dirty="0">
                <a:solidFill>
                  <a:srgbClr val="0070C0"/>
                </a:solidFill>
                <a:latin typeface="Century" pitchFamily="18" charset="0"/>
              </a:rPr>
              <a:t>, animazioni).</a:t>
            </a:r>
          </a:p>
          <a:p>
            <a:pPr algn="just"/>
            <a:endParaRPr lang="it-IT" sz="2000" b="1" dirty="0">
              <a:solidFill>
                <a:srgbClr val="0070C0"/>
              </a:solidFill>
              <a:latin typeface="Century" pitchFamily="18" charset="0"/>
            </a:endParaRPr>
          </a:p>
          <a:p>
            <a:pPr algn="just"/>
            <a:endParaRPr lang="it-IT" sz="2000" b="1" dirty="0">
              <a:solidFill>
                <a:srgbClr val="0070C0"/>
              </a:solidFill>
              <a:latin typeface="Century"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93964" y="1108364"/>
            <a:ext cx="11998035" cy="5749636"/>
          </a:xfrm>
        </p:spPr>
        <p:txBody>
          <a:bodyPr>
            <a:normAutofit fontScale="92500" lnSpcReduction="20000"/>
          </a:bodyPr>
          <a:lstStyle/>
          <a:p>
            <a:pPr algn="just"/>
            <a:r>
              <a:rPr lang="it-IT" sz="2800" dirty="0">
                <a:solidFill>
                  <a:srgbClr val="002060"/>
                </a:solidFill>
                <a:latin typeface="Century" pitchFamily="18" charset="0"/>
              </a:rPr>
              <a:t>Si tratta, spesso, di polisemie dove soltanto uno dei significati della L2 coincide con quelli della L1, ma dove il significato più familiare viene interpretato come se fosse l’unico possibile. Sempre nel </a:t>
            </a:r>
            <a:r>
              <a:rPr lang="it-IT" sz="2800" i="1" dirty="0">
                <a:solidFill>
                  <a:srgbClr val="002060"/>
                </a:solidFill>
                <a:latin typeface="Century" pitchFamily="18" charset="0"/>
              </a:rPr>
              <a:t>DEEC</a:t>
            </a:r>
            <a:r>
              <a:rPr lang="it-IT" sz="2800" dirty="0">
                <a:solidFill>
                  <a:srgbClr val="002060"/>
                </a:solidFill>
                <a:latin typeface="Century" pitchFamily="18" charset="0"/>
              </a:rPr>
              <a:t> di Laura </a:t>
            </a:r>
            <a:r>
              <a:rPr lang="it-IT" sz="2800" dirty="0" err="1">
                <a:solidFill>
                  <a:srgbClr val="002060"/>
                </a:solidFill>
                <a:latin typeface="Century" pitchFamily="18" charset="0"/>
              </a:rPr>
              <a:t>Tam</a:t>
            </a:r>
            <a:r>
              <a:rPr lang="it-IT" sz="2800" dirty="0">
                <a:solidFill>
                  <a:srgbClr val="002060"/>
                </a:solidFill>
                <a:latin typeface="Century" pitchFamily="18" charset="0"/>
              </a:rPr>
              <a:t> (2010) alla voce </a:t>
            </a:r>
            <a:r>
              <a:rPr lang="it-IT" sz="2800" b="1" i="1" dirty="0" err="1">
                <a:solidFill>
                  <a:srgbClr val="002060"/>
                </a:solidFill>
                <a:latin typeface="Century" pitchFamily="18" charset="0"/>
              </a:rPr>
              <a:t>Rehabilitar</a:t>
            </a:r>
            <a:r>
              <a:rPr lang="it-IT" sz="2800" dirty="0">
                <a:solidFill>
                  <a:srgbClr val="002060"/>
                </a:solidFill>
                <a:latin typeface="Century" pitchFamily="18" charset="0"/>
              </a:rPr>
              <a:t> si legge «</a:t>
            </a:r>
            <a:r>
              <a:rPr lang="it-IT" sz="2800" dirty="0" err="1">
                <a:solidFill>
                  <a:srgbClr val="002060"/>
                </a:solidFill>
                <a:latin typeface="Century" pitchFamily="18" charset="0"/>
              </a:rPr>
              <a:t>Rehabilitar</a:t>
            </a:r>
            <a:r>
              <a:rPr lang="it-IT" sz="2800" dirty="0">
                <a:solidFill>
                  <a:srgbClr val="002060"/>
                </a:solidFill>
                <a:latin typeface="Century" pitchFamily="18" charset="0"/>
              </a:rPr>
              <a:t>: 1. </a:t>
            </a:r>
            <a:r>
              <a:rPr lang="es-ES" sz="2800" dirty="0">
                <a:solidFill>
                  <a:srgbClr val="002060"/>
                </a:solidFill>
                <a:latin typeface="Century" pitchFamily="18" charset="0"/>
              </a:rPr>
              <a:t>JUR MED (</a:t>
            </a:r>
            <a:r>
              <a:rPr lang="es-ES" sz="2800" i="1" dirty="0">
                <a:solidFill>
                  <a:srgbClr val="002060"/>
                </a:solidFill>
                <a:latin typeface="Century" pitchFamily="18" charset="0"/>
              </a:rPr>
              <a:t>también</a:t>
            </a:r>
            <a:r>
              <a:rPr lang="es-ES" sz="2800" dirty="0">
                <a:solidFill>
                  <a:srgbClr val="002060"/>
                </a:solidFill>
                <a:latin typeface="Century" pitchFamily="18" charset="0"/>
              </a:rPr>
              <a:t> FIG) ‘riabilitare’: </a:t>
            </a:r>
            <a:r>
              <a:rPr lang="es-ES" sz="2800" i="1" dirty="0">
                <a:solidFill>
                  <a:srgbClr val="002060"/>
                </a:solidFill>
                <a:latin typeface="Century" pitchFamily="18" charset="0"/>
              </a:rPr>
              <a:t>rehabilitar la memoria del padre</a:t>
            </a:r>
            <a:r>
              <a:rPr lang="es-ES" sz="2800" dirty="0">
                <a:solidFill>
                  <a:srgbClr val="002060"/>
                </a:solidFill>
                <a:latin typeface="Century" pitchFamily="18" charset="0"/>
              </a:rPr>
              <a:t> (...) 2 ARTE ‘restaurare’: </a:t>
            </a:r>
            <a:r>
              <a:rPr lang="es-ES" sz="2800" i="1" dirty="0">
                <a:solidFill>
                  <a:srgbClr val="002060"/>
                </a:solidFill>
                <a:latin typeface="Century" pitchFamily="18" charset="0"/>
              </a:rPr>
              <a:t>rehabilitar el casco antiguo de una ciudad</a:t>
            </a:r>
            <a:r>
              <a:rPr lang="es-ES" sz="2800" dirty="0">
                <a:solidFill>
                  <a:srgbClr val="002060"/>
                </a:solidFill>
                <a:latin typeface="Century" pitchFamily="18" charset="0"/>
              </a:rPr>
              <a:t> (...) 3 (</a:t>
            </a:r>
            <a:r>
              <a:rPr lang="es-ES" sz="2800" i="1" dirty="0">
                <a:solidFill>
                  <a:srgbClr val="002060"/>
                </a:solidFill>
                <a:latin typeface="Century" pitchFamily="18" charset="0"/>
              </a:rPr>
              <a:t>edificio</a:t>
            </a:r>
            <a:r>
              <a:rPr lang="es-ES" sz="2800" dirty="0">
                <a:solidFill>
                  <a:srgbClr val="002060"/>
                </a:solidFill>
                <a:latin typeface="Century" pitchFamily="18" charset="0"/>
              </a:rPr>
              <a:t>) ‘ristrutturare’». </a:t>
            </a:r>
            <a:endParaRPr lang="it-IT" sz="2800" dirty="0">
              <a:solidFill>
                <a:srgbClr val="002060"/>
              </a:solidFill>
              <a:latin typeface="Century" pitchFamily="18" charset="0"/>
            </a:endParaRPr>
          </a:p>
          <a:p>
            <a:pPr algn="just"/>
            <a:r>
              <a:rPr lang="it-IT" sz="2800" dirty="0">
                <a:solidFill>
                  <a:srgbClr val="002060"/>
                </a:solidFill>
                <a:latin typeface="Century" pitchFamily="18" charset="0"/>
              </a:rPr>
              <a:t>Ad ogni modo, la lista dei termini spagnoli che presentano al traduttore italiano dei problemi in relazione con la polisemia e la dissimmetria è molto lunga e significativa.</a:t>
            </a:r>
          </a:p>
          <a:p>
            <a:pPr algn="just"/>
            <a:r>
              <a:rPr lang="it-IT" sz="2800" dirty="0">
                <a:solidFill>
                  <a:srgbClr val="002060"/>
                </a:solidFill>
                <a:latin typeface="Century" pitchFamily="18" charset="0"/>
              </a:rPr>
              <a:t> Un esempio “classico” è </a:t>
            </a:r>
            <a:r>
              <a:rPr lang="it-IT" sz="2800" b="1" i="1" dirty="0" err="1">
                <a:solidFill>
                  <a:srgbClr val="002060"/>
                </a:solidFill>
                <a:latin typeface="Century" pitchFamily="18" charset="0"/>
              </a:rPr>
              <a:t>sueño</a:t>
            </a:r>
            <a:r>
              <a:rPr lang="it-IT" sz="2800" dirty="0">
                <a:solidFill>
                  <a:srgbClr val="002060"/>
                </a:solidFill>
                <a:latin typeface="Century" pitchFamily="18" charset="0"/>
              </a:rPr>
              <a:t> che si traduce in italiano sia con ‘sonno’, sia con ‘sogno’, mentre </a:t>
            </a:r>
            <a:r>
              <a:rPr lang="it-IT" sz="2800" b="1" i="1" dirty="0">
                <a:solidFill>
                  <a:srgbClr val="002060"/>
                </a:solidFill>
                <a:latin typeface="Century" pitchFamily="18" charset="0"/>
              </a:rPr>
              <a:t>capital</a:t>
            </a:r>
            <a:r>
              <a:rPr lang="it-IT" sz="2800" dirty="0">
                <a:solidFill>
                  <a:srgbClr val="002060"/>
                </a:solidFill>
                <a:latin typeface="Century" pitchFamily="18" charset="0"/>
              </a:rPr>
              <a:t> oltre al quasi omografo ‘capitale’ (linguaggio economico), può significare tanto la ‘capitale di uno stato’</a:t>
            </a:r>
            <a:r>
              <a:rPr lang="it-IT" sz="2800" i="1" dirty="0">
                <a:solidFill>
                  <a:srgbClr val="002060"/>
                </a:solidFill>
                <a:latin typeface="Century" pitchFamily="18" charset="0"/>
              </a:rPr>
              <a:t> </a:t>
            </a:r>
            <a:r>
              <a:rPr lang="it-IT" sz="2800" dirty="0">
                <a:solidFill>
                  <a:srgbClr val="002060"/>
                </a:solidFill>
                <a:latin typeface="Century" pitchFamily="18" charset="0"/>
              </a:rPr>
              <a:t>(</a:t>
            </a:r>
            <a:r>
              <a:rPr lang="it-IT" sz="2800" i="1" dirty="0">
                <a:solidFill>
                  <a:srgbClr val="002060"/>
                </a:solidFill>
                <a:latin typeface="Century" pitchFamily="18" charset="0"/>
              </a:rPr>
              <a:t>capital del </a:t>
            </a:r>
            <a:r>
              <a:rPr lang="it-IT" sz="2800" i="1" dirty="0" err="1">
                <a:solidFill>
                  <a:srgbClr val="002060"/>
                </a:solidFill>
                <a:latin typeface="Century" pitchFamily="18" charset="0"/>
              </a:rPr>
              <a:t>estado</a:t>
            </a:r>
            <a:r>
              <a:rPr lang="it-IT" sz="2800" dirty="0">
                <a:solidFill>
                  <a:srgbClr val="002060"/>
                </a:solidFill>
                <a:latin typeface="Century" pitchFamily="18" charset="0"/>
              </a:rPr>
              <a:t>) come il ‘capoluogo di provincia’ (</a:t>
            </a:r>
            <a:r>
              <a:rPr lang="it-IT" sz="2800" i="1" dirty="0">
                <a:solidFill>
                  <a:srgbClr val="002060"/>
                </a:solidFill>
                <a:latin typeface="Century" pitchFamily="18" charset="0"/>
              </a:rPr>
              <a:t>capital de provincia</a:t>
            </a:r>
            <a:r>
              <a:rPr lang="it-IT" sz="2800" dirty="0">
                <a:solidFill>
                  <a:srgbClr val="002060"/>
                </a:solidFill>
                <a:latin typeface="Century" pitchFamily="18" charset="0"/>
              </a:rPr>
              <a:t>); </a:t>
            </a:r>
          </a:p>
          <a:p>
            <a:pPr algn="just"/>
            <a:r>
              <a:rPr lang="it-IT" sz="2800" b="1" i="1" dirty="0" err="1">
                <a:solidFill>
                  <a:srgbClr val="002060"/>
                </a:solidFill>
                <a:latin typeface="Century" pitchFamily="18" charset="0"/>
              </a:rPr>
              <a:t>comercio</a:t>
            </a:r>
            <a:r>
              <a:rPr lang="it-IT" sz="2800" dirty="0">
                <a:solidFill>
                  <a:srgbClr val="002060"/>
                </a:solidFill>
                <a:latin typeface="Century" pitchFamily="18" charset="0"/>
              </a:rPr>
              <a:t> può dare in italiano ‘commercio’ e ‘negozio’ (</a:t>
            </a:r>
            <a:r>
              <a:rPr lang="it-IT" sz="2800" i="1" dirty="0" err="1">
                <a:solidFill>
                  <a:srgbClr val="002060"/>
                </a:solidFill>
                <a:latin typeface="Century" pitchFamily="18" charset="0"/>
              </a:rPr>
              <a:t>tienda</a:t>
            </a:r>
            <a:r>
              <a:rPr lang="it-IT" sz="2800" dirty="0">
                <a:solidFill>
                  <a:srgbClr val="002060"/>
                </a:solidFill>
                <a:latin typeface="Century" pitchFamily="18" charset="0"/>
              </a:rPr>
              <a:t>); </a:t>
            </a:r>
            <a:r>
              <a:rPr lang="it-IT" sz="2800" b="1" i="1" dirty="0" err="1">
                <a:solidFill>
                  <a:srgbClr val="002060"/>
                </a:solidFill>
                <a:latin typeface="Century" pitchFamily="18" charset="0"/>
              </a:rPr>
              <a:t>empresario</a:t>
            </a:r>
            <a:r>
              <a:rPr lang="it-IT" sz="2800" dirty="0">
                <a:solidFill>
                  <a:srgbClr val="002060"/>
                </a:solidFill>
                <a:latin typeface="Century" pitchFamily="18" charset="0"/>
              </a:rPr>
              <a:t>, oltre a ‘impresario’, è ‘imprenditore (</a:t>
            </a:r>
            <a:r>
              <a:rPr lang="it-IT" sz="2800" dirty="0" err="1">
                <a:solidFill>
                  <a:srgbClr val="002060"/>
                </a:solidFill>
                <a:latin typeface="Century" pitchFamily="18" charset="0"/>
              </a:rPr>
              <a:t>–trice</a:t>
            </a:r>
            <a:r>
              <a:rPr lang="it-IT" sz="2800" dirty="0">
                <a:solidFill>
                  <a:srgbClr val="002060"/>
                </a:solidFill>
                <a:latin typeface="Century" pitchFamily="18" charset="0"/>
              </a:rPr>
              <a:t>)’; </a:t>
            </a:r>
            <a:r>
              <a:rPr lang="it-IT" sz="2800" b="1" i="1" dirty="0" err="1">
                <a:solidFill>
                  <a:srgbClr val="002060"/>
                </a:solidFill>
                <a:latin typeface="Century" pitchFamily="18" charset="0"/>
              </a:rPr>
              <a:t>población</a:t>
            </a:r>
            <a:r>
              <a:rPr lang="it-IT" sz="2800" i="1" dirty="0">
                <a:solidFill>
                  <a:srgbClr val="002060"/>
                </a:solidFill>
                <a:latin typeface="Century" pitchFamily="18" charset="0"/>
              </a:rPr>
              <a:t> </a:t>
            </a:r>
            <a:r>
              <a:rPr lang="it-IT" sz="2800" dirty="0">
                <a:solidFill>
                  <a:srgbClr val="002060"/>
                </a:solidFill>
                <a:latin typeface="Century" pitchFamily="18" charset="0"/>
              </a:rPr>
              <a:t>è ‘popolazione, centro urbano’ ed anche ‘città’: </a:t>
            </a:r>
            <a:r>
              <a:rPr lang="it-IT" sz="2800" i="1" dirty="0" err="1">
                <a:solidFill>
                  <a:srgbClr val="002060"/>
                </a:solidFill>
                <a:latin typeface="Century" pitchFamily="18" charset="0"/>
              </a:rPr>
              <a:t>las</a:t>
            </a:r>
            <a:r>
              <a:rPr lang="it-IT" sz="2800" i="1" dirty="0">
                <a:solidFill>
                  <a:srgbClr val="002060"/>
                </a:solidFill>
                <a:latin typeface="Century" pitchFamily="18" charset="0"/>
              </a:rPr>
              <a:t> </a:t>
            </a:r>
            <a:r>
              <a:rPr lang="it-IT" sz="2800" i="1" dirty="0" err="1">
                <a:solidFill>
                  <a:srgbClr val="002060"/>
                </a:solidFill>
                <a:latin typeface="Century" pitchFamily="18" charset="0"/>
              </a:rPr>
              <a:t>grandes</a:t>
            </a:r>
            <a:r>
              <a:rPr lang="it-IT" sz="2800" i="1" dirty="0">
                <a:solidFill>
                  <a:srgbClr val="002060"/>
                </a:solidFill>
                <a:latin typeface="Century" pitchFamily="18" charset="0"/>
              </a:rPr>
              <a:t> </a:t>
            </a:r>
            <a:r>
              <a:rPr lang="it-IT" sz="2800" i="1" dirty="0" err="1">
                <a:solidFill>
                  <a:srgbClr val="002060"/>
                </a:solidFill>
                <a:latin typeface="Century" pitchFamily="18" charset="0"/>
              </a:rPr>
              <a:t>poblaciones</a:t>
            </a:r>
            <a:r>
              <a:rPr lang="it-IT" sz="2800" i="1" dirty="0">
                <a:solidFill>
                  <a:srgbClr val="002060"/>
                </a:solidFill>
                <a:latin typeface="Century" pitchFamily="18" charset="0"/>
              </a:rPr>
              <a:t> </a:t>
            </a:r>
            <a:r>
              <a:rPr lang="it-IT" sz="2800" i="1" dirty="0" err="1">
                <a:solidFill>
                  <a:srgbClr val="002060"/>
                </a:solidFill>
                <a:latin typeface="Century" pitchFamily="18" charset="0"/>
              </a:rPr>
              <a:t>industriales</a:t>
            </a:r>
            <a:r>
              <a:rPr lang="it-IT" sz="2800" i="1" dirty="0">
                <a:solidFill>
                  <a:srgbClr val="002060"/>
                </a:solidFill>
                <a:latin typeface="Century" pitchFamily="18" charset="0"/>
              </a:rPr>
              <a:t> </a:t>
            </a:r>
            <a:r>
              <a:rPr lang="it-IT" sz="2800" i="1" dirty="0" err="1">
                <a:solidFill>
                  <a:srgbClr val="002060"/>
                </a:solidFill>
                <a:latin typeface="Century" pitchFamily="18" charset="0"/>
              </a:rPr>
              <a:t>lombardas</a:t>
            </a:r>
            <a:r>
              <a:rPr lang="it-IT" sz="2800" dirty="0">
                <a:solidFill>
                  <a:srgbClr val="002060"/>
                </a:solidFill>
                <a:latin typeface="Century" pitchFamily="18" charset="0"/>
              </a:rPr>
              <a:t> (‘i grossi centri industriali lombardi’); </a:t>
            </a:r>
            <a:r>
              <a:rPr lang="it-IT" sz="2800" i="1" dirty="0">
                <a:solidFill>
                  <a:srgbClr val="002060"/>
                </a:solidFill>
                <a:latin typeface="Century" pitchFamily="18" charset="0"/>
              </a:rPr>
              <a:t>una </a:t>
            </a:r>
            <a:r>
              <a:rPr lang="it-IT" sz="2800" i="1" dirty="0" err="1">
                <a:solidFill>
                  <a:srgbClr val="002060"/>
                </a:solidFill>
                <a:latin typeface="Century" pitchFamily="18" charset="0"/>
              </a:rPr>
              <a:t>población</a:t>
            </a:r>
            <a:r>
              <a:rPr lang="it-IT" sz="2800" i="1" dirty="0">
                <a:solidFill>
                  <a:srgbClr val="002060"/>
                </a:solidFill>
                <a:latin typeface="Century" pitchFamily="18" charset="0"/>
              </a:rPr>
              <a:t> de </a:t>
            </a:r>
            <a:r>
              <a:rPr lang="it-IT" sz="2800" i="1" dirty="0" err="1">
                <a:solidFill>
                  <a:srgbClr val="002060"/>
                </a:solidFill>
                <a:latin typeface="Century" pitchFamily="18" charset="0"/>
              </a:rPr>
              <a:t>cien</a:t>
            </a:r>
            <a:r>
              <a:rPr lang="it-IT" sz="2800" i="1" dirty="0">
                <a:solidFill>
                  <a:srgbClr val="002060"/>
                </a:solidFill>
                <a:latin typeface="Century" pitchFamily="18" charset="0"/>
              </a:rPr>
              <a:t> </a:t>
            </a:r>
            <a:r>
              <a:rPr lang="it-IT" sz="2800" i="1" dirty="0" err="1">
                <a:solidFill>
                  <a:srgbClr val="002060"/>
                </a:solidFill>
                <a:latin typeface="Century" pitchFamily="18" charset="0"/>
              </a:rPr>
              <a:t>mil</a:t>
            </a:r>
            <a:r>
              <a:rPr lang="it-IT" sz="2800" i="1" dirty="0">
                <a:solidFill>
                  <a:srgbClr val="002060"/>
                </a:solidFill>
                <a:latin typeface="Century" pitchFamily="18" charset="0"/>
              </a:rPr>
              <a:t> </a:t>
            </a:r>
            <a:r>
              <a:rPr lang="it-IT" sz="2800" i="1" dirty="0" err="1">
                <a:solidFill>
                  <a:srgbClr val="002060"/>
                </a:solidFill>
                <a:latin typeface="Century" pitchFamily="18" charset="0"/>
              </a:rPr>
              <a:t>habitantes</a:t>
            </a:r>
            <a:r>
              <a:rPr lang="it-IT" sz="2800" dirty="0">
                <a:solidFill>
                  <a:srgbClr val="002060"/>
                </a:solidFill>
                <a:latin typeface="Century" pitchFamily="18" charset="0"/>
              </a:rPr>
              <a:t> (‘una città di centomila abitanti’).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body" idx="1"/>
          </p:nvPr>
        </p:nvSpPr>
        <p:spPr>
          <a:xfrm>
            <a:off x="0" y="942110"/>
            <a:ext cx="12192000" cy="5915890"/>
          </a:xfrm>
        </p:spPr>
        <p:txBody>
          <a:bodyPr>
            <a:normAutofit fontScale="92500" lnSpcReduction="10000"/>
          </a:bodyPr>
          <a:lstStyle/>
          <a:p>
            <a:pPr algn="just">
              <a:lnSpc>
                <a:spcPct val="110000"/>
              </a:lnSpc>
            </a:pPr>
            <a:r>
              <a:rPr lang="it-IT" dirty="0">
                <a:solidFill>
                  <a:srgbClr val="002060"/>
                </a:solidFill>
                <a:latin typeface="Century" pitchFamily="18" charset="0"/>
              </a:rPr>
              <a:t>Quando questi omonimi o paronimi appartengono alla </a:t>
            </a:r>
            <a:r>
              <a:rPr lang="it-IT" dirty="0">
                <a:solidFill>
                  <a:srgbClr val="C00000"/>
                </a:solidFill>
                <a:latin typeface="Century" pitchFamily="18" charset="0"/>
              </a:rPr>
              <a:t>categoria verbale </a:t>
            </a:r>
            <a:r>
              <a:rPr lang="it-IT" dirty="0">
                <a:solidFill>
                  <a:srgbClr val="002060"/>
                </a:solidFill>
                <a:latin typeface="Century" pitchFamily="18" charset="0"/>
              </a:rPr>
              <a:t>sorgono complesse dissimmetrie che sfuggono al concetto di “falsi amici”. Infatti, spesso, in questi contrasti </a:t>
            </a:r>
            <a:r>
              <a:rPr lang="it-IT" dirty="0">
                <a:solidFill>
                  <a:srgbClr val="C00000"/>
                </a:solidFill>
                <a:latin typeface="Century" pitchFamily="18" charset="0"/>
              </a:rPr>
              <a:t>l’opposizione basata solo sul piano del significato non è sufficiente</a:t>
            </a:r>
            <a:r>
              <a:rPr lang="it-IT" dirty="0">
                <a:solidFill>
                  <a:srgbClr val="002060"/>
                </a:solidFill>
                <a:latin typeface="Century" pitchFamily="18" charset="0"/>
              </a:rPr>
              <a:t>. Un chiaro esempio è quella del binomio </a:t>
            </a:r>
            <a:r>
              <a:rPr lang="it-IT" sz="3500" b="1" i="1" dirty="0" err="1">
                <a:solidFill>
                  <a:srgbClr val="002060"/>
                </a:solidFill>
                <a:latin typeface="Century" pitchFamily="18" charset="0"/>
              </a:rPr>
              <a:t>atacar</a:t>
            </a:r>
            <a:r>
              <a:rPr lang="it-IT" sz="3500" b="1" dirty="0">
                <a:solidFill>
                  <a:srgbClr val="002060"/>
                </a:solidFill>
                <a:latin typeface="Century" pitchFamily="18" charset="0"/>
              </a:rPr>
              <a:t>/ ‘attaccare</a:t>
            </a:r>
            <a:r>
              <a:rPr lang="it-IT" dirty="0">
                <a:solidFill>
                  <a:srgbClr val="002060"/>
                </a:solidFill>
                <a:latin typeface="Century" pitchFamily="18" charset="0"/>
              </a:rPr>
              <a:t>’. In generale si può dire che i due verbi hanno forme e significati analoghi (‘i soldati attaccarono l’accampamento nemico’/</a:t>
            </a:r>
            <a:r>
              <a:rPr lang="it-IT" i="1" dirty="0">
                <a:solidFill>
                  <a:srgbClr val="002060"/>
                </a:solidFill>
                <a:latin typeface="Century" pitchFamily="18" charset="0"/>
              </a:rPr>
              <a:t>Los </a:t>
            </a:r>
            <a:r>
              <a:rPr lang="it-IT" i="1" dirty="0" err="1">
                <a:solidFill>
                  <a:srgbClr val="002060"/>
                </a:solidFill>
                <a:latin typeface="Century" pitchFamily="18" charset="0"/>
              </a:rPr>
              <a:t>soldados</a:t>
            </a:r>
            <a:r>
              <a:rPr lang="it-IT" i="1" dirty="0">
                <a:solidFill>
                  <a:srgbClr val="002060"/>
                </a:solidFill>
                <a:latin typeface="Century" pitchFamily="18" charset="0"/>
              </a:rPr>
              <a:t> </a:t>
            </a:r>
            <a:r>
              <a:rPr lang="it-IT" i="1" dirty="0" err="1">
                <a:solidFill>
                  <a:srgbClr val="002060"/>
                </a:solidFill>
                <a:latin typeface="Century" pitchFamily="18" charset="0"/>
              </a:rPr>
              <a:t>atacaron</a:t>
            </a:r>
            <a:r>
              <a:rPr lang="it-IT" i="1" dirty="0">
                <a:solidFill>
                  <a:srgbClr val="002060"/>
                </a:solidFill>
                <a:latin typeface="Century" pitchFamily="18" charset="0"/>
              </a:rPr>
              <a:t> </a:t>
            </a:r>
            <a:r>
              <a:rPr lang="it-IT" i="1" dirty="0" err="1">
                <a:solidFill>
                  <a:srgbClr val="002060"/>
                </a:solidFill>
                <a:latin typeface="Century" pitchFamily="18" charset="0"/>
              </a:rPr>
              <a:t>el</a:t>
            </a:r>
            <a:r>
              <a:rPr lang="it-IT" i="1" dirty="0">
                <a:solidFill>
                  <a:srgbClr val="002060"/>
                </a:solidFill>
                <a:latin typeface="Century" pitchFamily="18" charset="0"/>
              </a:rPr>
              <a:t> </a:t>
            </a:r>
            <a:r>
              <a:rPr lang="it-IT" i="1" dirty="0" err="1">
                <a:solidFill>
                  <a:srgbClr val="002060"/>
                </a:solidFill>
                <a:latin typeface="Century" pitchFamily="18" charset="0"/>
              </a:rPr>
              <a:t>campamento</a:t>
            </a:r>
            <a:r>
              <a:rPr lang="it-IT" i="1" dirty="0">
                <a:solidFill>
                  <a:srgbClr val="002060"/>
                </a:solidFill>
                <a:latin typeface="Century" pitchFamily="18" charset="0"/>
              </a:rPr>
              <a:t> </a:t>
            </a:r>
            <a:r>
              <a:rPr lang="it-IT" i="1" dirty="0" err="1">
                <a:solidFill>
                  <a:srgbClr val="002060"/>
                </a:solidFill>
                <a:latin typeface="Century" pitchFamily="18" charset="0"/>
              </a:rPr>
              <a:t>enemigo</a:t>
            </a:r>
            <a:r>
              <a:rPr lang="it-IT" dirty="0">
                <a:solidFill>
                  <a:srgbClr val="002060"/>
                </a:solidFill>
                <a:latin typeface="Century" pitchFamily="18" charset="0"/>
              </a:rPr>
              <a:t>), ma il verbo italiano possiede altre accezioni:</a:t>
            </a:r>
          </a:p>
          <a:p>
            <a:pPr algn="just">
              <a:lnSpc>
                <a:spcPct val="110000"/>
              </a:lnSpc>
            </a:pPr>
            <a:r>
              <a:rPr lang="it-IT" i="1" dirty="0">
                <a:solidFill>
                  <a:srgbClr val="002060"/>
                </a:solidFill>
                <a:latin typeface="Century" pitchFamily="18" charset="0"/>
              </a:rPr>
              <a:t>Attaccare un quadro </a:t>
            </a:r>
            <a:r>
              <a:rPr lang="it-IT" dirty="0">
                <a:solidFill>
                  <a:srgbClr val="002060"/>
                </a:solidFill>
                <a:latin typeface="Century" pitchFamily="18" charset="0"/>
              </a:rPr>
              <a:t>/ </a:t>
            </a:r>
            <a:r>
              <a:rPr lang="it-IT" dirty="0" err="1">
                <a:solidFill>
                  <a:srgbClr val="002060"/>
                </a:solidFill>
                <a:latin typeface="Century" pitchFamily="18" charset="0"/>
              </a:rPr>
              <a:t>Colgar</a:t>
            </a:r>
            <a:r>
              <a:rPr lang="it-IT" dirty="0">
                <a:solidFill>
                  <a:srgbClr val="002060"/>
                </a:solidFill>
                <a:latin typeface="Century" pitchFamily="18" charset="0"/>
              </a:rPr>
              <a:t> un </a:t>
            </a:r>
            <a:r>
              <a:rPr lang="it-IT" dirty="0" err="1">
                <a:solidFill>
                  <a:srgbClr val="002060"/>
                </a:solidFill>
                <a:latin typeface="Century" pitchFamily="18" charset="0"/>
              </a:rPr>
              <a:t>cuadro</a:t>
            </a:r>
            <a:endParaRPr lang="it-IT" dirty="0">
              <a:solidFill>
                <a:srgbClr val="002060"/>
              </a:solidFill>
              <a:latin typeface="Century" pitchFamily="18" charset="0"/>
            </a:endParaRPr>
          </a:p>
          <a:p>
            <a:pPr algn="just">
              <a:lnSpc>
                <a:spcPct val="110000"/>
              </a:lnSpc>
            </a:pPr>
            <a:r>
              <a:rPr lang="it-IT" i="1" dirty="0">
                <a:solidFill>
                  <a:srgbClr val="002060"/>
                </a:solidFill>
                <a:latin typeface="Century" pitchFamily="18" charset="0"/>
              </a:rPr>
              <a:t>Attaccare l’influenza </a:t>
            </a:r>
            <a:r>
              <a:rPr lang="it-IT" dirty="0">
                <a:solidFill>
                  <a:srgbClr val="002060"/>
                </a:solidFill>
                <a:latin typeface="Century" pitchFamily="18" charset="0"/>
              </a:rPr>
              <a:t>/ Contagiar/</a:t>
            </a:r>
            <a:r>
              <a:rPr lang="it-IT" dirty="0" err="1">
                <a:solidFill>
                  <a:srgbClr val="002060"/>
                </a:solidFill>
                <a:latin typeface="Century" pitchFamily="18" charset="0"/>
              </a:rPr>
              <a:t>pegar</a:t>
            </a:r>
            <a:r>
              <a:rPr lang="it-IT" dirty="0">
                <a:solidFill>
                  <a:srgbClr val="002060"/>
                </a:solidFill>
                <a:latin typeface="Century" pitchFamily="18" charset="0"/>
              </a:rPr>
              <a:t> la </a:t>
            </a:r>
            <a:r>
              <a:rPr lang="it-IT" dirty="0" err="1">
                <a:solidFill>
                  <a:srgbClr val="002060"/>
                </a:solidFill>
                <a:latin typeface="Century" pitchFamily="18" charset="0"/>
              </a:rPr>
              <a:t>gripe</a:t>
            </a:r>
            <a:endParaRPr lang="it-IT" dirty="0">
              <a:solidFill>
                <a:srgbClr val="002060"/>
              </a:solidFill>
              <a:latin typeface="Century" pitchFamily="18" charset="0"/>
            </a:endParaRPr>
          </a:p>
          <a:p>
            <a:pPr algn="just">
              <a:lnSpc>
                <a:spcPct val="110000"/>
              </a:lnSpc>
            </a:pPr>
            <a:r>
              <a:rPr lang="it-IT" i="1" dirty="0">
                <a:solidFill>
                  <a:srgbClr val="002060"/>
                </a:solidFill>
                <a:latin typeface="Century" pitchFamily="18" charset="0"/>
              </a:rPr>
              <a:t>Attaccare un discorso </a:t>
            </a:r>
            <a:r>
              <a:rPr lang="it-IT" dirty="0">
                <a:solidFill>
                  <a:srgbClr val="002060"/>
                </a:solidFill>
                <a:latin typeface="Century" pitchFamily="18" charset="0"/>
              </a:rPr>
              <a:t>/ </a:t>
            </a:r>
            <a:r>
              <a:rPr lang="it-IT" dirty="0" err="1">
                <a:solidFill>
                  <a:srgbClr val="002060"/>
                </a:solidFill>
                <a:latin typeface="Century" pitchFamily="18" charset="0"/>
              </a:rPr>
              <a:t>Empezar</a:t>
            </a:r>
            <a:r>
              <a:rPr lang="it-IT" dirty="0">
                <a:solidFill>
                  <a:srgbClr val="002060"/>
                </a:solidFill>
                <a:latin typeface="Century" pitchFamily="18" charset="0"/>
              </a:rPr>
              <a:t> una </a:t>
            </a:r>
            <a:r>
              <a:rPr lang="it-IT" dirty="0" err="1">
                <a:solidFill>
                  <a:srgbClr val="002060"/>
                </a:solidFill>
                <a:latin typeface="Century" pitchFamily="18" charset="0"/>
              </a:rPr>
              <a:t>charla</a:t>
            </a:r>
            <a:r>
              <a:rPr lang="it-IT" dirty="0">
                <a:solidFill>
                  <a:srgbClr val="002060"/>
                </a:solidFill>
                <a:latin typeface="Century" pitchFamily="18" charset="0"/>
              </a:rPr>
              <a:t>/</a:t>
            </a:r>
            <a:r>
              <a:rPr lang="it-IT" dirty="0" err="1">
                <a:solidFill>
                  <a:srgbClr val="002060"/>
                </a:solidFill>
                <a:latin typeface="Century" pitchFamily="18" charset="0"/>
              </a:rPr>
              <a:t>conversación</a:t>
            </a:r>
            <a:endParaRPr lang="it-IT" dirty="0">
              <a:solidFill>
                <a:srgbClr val="002060"/>
              </a:solidFill>
              <a:latin typeface="Century" pitchFamily="18" charset="0"/>
            </a:endParaRPr>
          </a:p>
          <a:p>
            <a:pPr algn="just">
              <a:lnSpc>
                <a:spcPct val="110000"/>
              </a:lnSpc>
            </a:pPr>
            <a:r>
              <a:rPr lang="it-IT" i="1" dirty="0">
                <a:solidFill>
                  <a:srgbClr val="002060"/>
                </a:solidFill>
                <a:latin typeface="Century" pitchFamily="18" charset="0"/>
              </a:rPr>
              <a:t>Attaccare un bottone </a:t>
            </a:r>
            <a:r>
              <a:rPr lang="it-IT" dirty="0">
                <a:solidFill>
                  <a:srgbClr val="002060"/>
                </a:solidFill>
                <a:latin typeface="Century" pitchFamily="18" charset="0"/>
              </a:rPr>
              <a:t>/ </a:t>
            </a:r>
            <a:r>
              <a:rPr lang="it-IT" dirty="0" err="1">
                <a:solidFill>
                  <a:srgbClr val="002060"/>
                </a:solidFill>
                <a:latin typeface="Century" pitchFamily="18" charset="0"/>
              </a:rPr>
              <a:t>Coser</a:t>
            </a:r>
            <a:r>
              <a:rPr lang="it-IT" dirty="0">
                <a:solidFill>
                  <a:srgbClr val="002060"/>
                </a:solidFill>
                <a:latin typeface="Century" pitchFamily="18" charset="0"/>
              </a:rPr>
              <a:t> un </a:t>
            </a:r>
            <a:r>
              <a:rPr lang="it-IT" dirty="0" err="1">
                <a:solidFill>
                  <a:srgbClr val="002060"/>
                </a:solidFill>
                <a:latin typeface="Century" pitchFamily="18" charset="0"/>
              </a:rPr>
              <a:t>botón</a:t>
            </a:r>
            <a:r>
              <a:rPr lang="it-IT" dirty="0">
                <a:solidFill>
                  <a:srgbClr val="002060"/>
                </a:solidFill>
                <a:latin typeface="Century" pitchFamily="18" charset="0"/>
              </a:rPr>
              <a:t> (</a:t>
            </a:r>
            <a:r>
              <a:rPr lang="it-IT" dirty="0" err="1">
                <a:solidFill>
                  <a:srgbClr val="002060"/>
                </a:solidFill>
                <a:latin typeface="Century" pitchFamily="18" charset="0"/>
              </a:rPr>
              <a:t>Lenarduzzi</a:t>
            </a:r>
            <a:r>
              <a:rPr lang="it-IT" dirty="0">
                <a:solidFill>
                  <a:srgbClr val="002060"/>
                </a:solidFill>
                <a:latin typeface="Century" pitchFamily="18" charset="0"/>
              </a:rPr>
              <a:t>, 1999: 246).</a:t>
            </a:r>
          </a:p>
          <a:p>
            <a:pPr algn="just">
              <a:lnSpc>
                <a:spcPct val="110000"/>
              </a:lnSpc>
            </a:pPr>
            <a:r>
              <a:rPr lang="it-IT" dirty="0">
                <a:solidFill>
                  <a:srgbClr val="002060"/>
                </a:solidFill>
                <a:latin typeface="Century" pitchFamily="18" charset="0"/>
              </a:rPr>
              <a:t>Il verbo </a:t>
            </a:r>
            <a:r>
              <a:rPr lang="it-IT" b="1" i="1" dirty="0">
                <a:solidFill>
                  <a:srgbClr val="002060"/>
                </a:solidFill>
                <a:latin typeface="Century" pitchFamily="18" charset="0"/>
              </a:rPr>
              <a:t>fomentar</a:t>
            </a:r>
            <a:r>
              <a:rPr lang="it-IT" dirty="0">
                <a:solidFill>
                  <a:srgbClr val="002060"/>
                </a:solidFill>
                <a:latin typeface="Century" pitchFamily="18" charset="0"/>
              </a:rPr>
              <a:t> ha in spagnolo l’accezione di </a:t>
            </a:r>
            <a:r>
              <a:rPr lang="it-IT" i="1" dirty="0">
                <a:solidFill>
                  <a:srgbClr val="002060"/>
                </a:solidFill>
                <a:latin typeface="Century" pitchFamily="18" charset="0"/>
              </a:rPr>
              <a:t>aumentar la </a:t>
            </a:r>
            <a:r>
              <a:rPr lang="it-IT" i="1" dirty="0" err="1">
                <a:solidFill>
                  <a:srgbClr val="002060"/>
                </a:solidFill>
                <a:latin typeface="Century" pitchFamily="18" charset="0"/>
              </a:rPr>
              <a:t>actividad</a:t>
            </a:r>
            <a:r>
              <a:rPr lang="it-IT" i="1" dirty="0">
                <a:solidFill>
                  <a:srgbClr val="002060"/>
                </a:solidFill>
                <a:latin typeface="Century" pitchFamily="18" charset="0"/>
              </a:rPr>
              <a:t> o </a:t>
            </a:r>
            <a:r>
              <a:rPr lang="it-IT" i="1" dirty="0" err="1">
                <a:solidFill>
                  <a:srgbClr val="002060"/>
                </a:solidFill>
                <a:latin typeface="Century" pitchFamily="18" charset="0"/>
              </a:rPr>
              <a:t>intensidad</a:t>
            </a:r>
            <a:r>
              <a:rPr lang="it-IT" i="1" dirty="0">
                <a:solidFill>
                  <a:srgbClr val="002060"/>
                </a:solidFill>
                <a:latin typeface="Century" pitchFamily="18" charset="0"/>
              </a:rPr>
              <a:t> de </a:t>
            </a:r>
            <a:r>
              <a:rPr lang="it-IT" i="1" dirty="0" err="1">
                <a:solidFill>
                  <a:srgbClr val="002060"/>
                </a:solidFill>
                <a:latin typeface="Century" pitchFamily="18" charset="0"/>
              </a:rPr>
              <a:t>algo</a:t>
            </a:r>
            <a:r>
              <a:rPr lang="it-IT" dirty="0">
                <a:solidFill>
                  <a:srgbClr val="002060"/>
                </a:solidFill>
                <a:latin typeface="Century" pitchFamily="18" charset="0"/>
              </a:rPr>
              <a:t>, soprattutto nelle relazioni politiche e sociali (</a:t>
            </a:r>
            <a:r>
              <a:rPr lang="it-IT" i="1" dirty="0">
                <a:solidFill>
                  <a:srgbClr val="002060"/>
                </a:solidFill>
                <a:latin typeface="Century" pitchFamily="18" charset="0"/>
              </a:rPr>
              <a:t>fomentar </a:t>
            </a:r>
            <a:r>
              <a:rPr lang="it-IT" i="1" dirty="0" err="1">
                <a:solidFill>
                  <a:srgbClr val="002060"/>
                </a:solidFill>
                <a:latin typeface="Century" pitchFamily="18" charset="0"/>
              </a:rPr>
              <a:t>el</a:t>
            </a:r>
            <a:r>
              <a:rPr lang="it-IT" i="1" dirty="0">
                <a:solidFill>
                  <a:srgbClr val="002060"/>
                </a:solidFill>
                <a:latin typeface="Century" pitchFamily="18" charset="0"/>
              </a:rPr>
              <a:t> turismo</a:t>
            </a:r>
            <a:r>
              <a:rPr lang="it-IT" dirty="0">
                <a:solidFill>
                  <a:srgbClr val="002060"/>
                </a:solidFill>
                <a:latin typeface="Century" pitchFamily="18" charset="0"/>
              </a:rPr>
              <a:t>/‘promuovere il turismo’; </a:t>
            </a:r>
            <a:r>
              <a:rPr lang="it-IT" i="1" dirty="0">
                <a:solidFill>
                  <a:srgbClr val="002060"/>
                </a:solidFill>
                <a:latin typeface="Century" pitchFamily="18" charset="0"/>
              </a:rPr>
              <a:t>fomentar la </a:t>
            </a:r>
            <a:r>
              <a:rPr lang="it-IT" i="1" dirty="0" err="1">
                <a:solidFill>
                  <a:srgbClr val="002060"/>
                </a:solidFill>
                <a:latin typeface="Century" pitchFamily="18" charset="0"/>
              </a:rPr>
              <a:t>solidaridad</a:t>
            </a:r>
            <a:r>
              <a:rPr lang="it-IT" dirty="0">
                <a:solidFill>
                  <a:srgbClr val="002060"/>
                </a:solidFill>
                <a:latin typeface="Century" pitchFamily="18" charset="0"/>
              </a:rPr>
              <a:t>/‘favorire la solidarietà’; </a:t>
            </a:r>
            <a:r>
              <a:rPr lang="it-IT" i="1" dirty="0">
                <a:solidFill>
                  <a:srgbClr val="002060"/>
                </a:solidFill>
                <a:latin typeface="Century" pitchFamily="18" charset="0"/>
              </a:rPr>
              <a:t>fomentar la </a:t>
            </a:r>
            <a:r>
              <a:rPr lang="it-IT" i="1" dirty="0" err="1">
                <a:solidFill>
                  <a:srgbClr val="002060"/>
                </a:solidFill>
                <a:latin typeface="Century" pitchFamily="18" charset="0"/>
              </a:rPr>
              <a:t>producción</a:t>
            </a:r>
            <a:r>
              <a:rPr lang="it-IT" dirty="0">
                <a:solidFill>
                  <a:srgbClr val="002060"/>
                </a:solidFill>
                <a:latin typeface="Century" pitchFamily="18" charset="0"/>
              </a:rPr>
              <a:t>/‘incrementare la produzione), mentre in italiano ha come prima e tipica accezione quella negativa di “fomentare l’odio e le passioni” (cfr. Morelli, 2001: 56-57).  </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 y="1219200"/>
            <a:ext cx="11970327" cy="5361709"/>
          </a:xfrm>
        </p:spPr>
        <p:txBody>
          <a:bodyPr>
            <a:normAutofit lnSpcReduction="10000"/>
          </a:bodyPr>
          <a:lstStyle/>
          <a:p>
            <a:pPr algn="ctr"/>
            <a:r>
              <a:rPr lang="it-IT" b="1" cap="small" dirty="0" err="1">
                <a:solidFill>
                  <a:srgbClr val="002060"/>
                </a:solidFill>
                <a:latin typeface="Century" pitchFamily="18" charset="0"/>
              </a:rPr>
              <a:t>Culturemas</a:t>
            </a:r>
            <a:endParaRPr lang="it-IT" b="1" cap="small" dirty="0">
              <a:solidFill>
                <a:srgbClr val="002060"/>
              </a:solidFill>
              <a:latin typeface="Century" pitchFamily="18" charset="0"/>
            </a:endParaRPr>
          </a:p>
          <a:p>
            <a:pPr algn="ctr"/>
            <a:endParaRPr lang="it-IT" b="1" cap="small" dirty="0">
              <a:solidFill>
                <a:srgbClr val="002060"/>
              </a:solidFill>
              <a:latin typeface="Century" pitchFamily="18" charset="0"/>
            </a:endParaRPr>
          </a:p>
          <a:p>
            <a:pPr algn="just"/>
            <a:r>
              <a:rPr lang="it-IT" sz="2500" dirty="0">
                <a:solidFill>
                  <a:srgbClr val="002060"/>
                </a:solidFill>
                <a:latin typeface="Century" pitchFamily="18" charset="0"/>
              </a:rPr>
              <a:t>Esse esprimono una società, un sentimento, un’idea. Sono indissolubilmente legate alla cultura che le ha prodotte come è il caso del termine italiano “tamponamento” o degli spagnoli </a:t>
            </a:r>
            <a:r>
              <a:rPr lang="it-IT" sz="2500" b="1" i="1" dirty="0">
                <a:solidFill>
                  <a:srgbClr val="002060"/>
                </a:solidFill>
                <a:latin typeface="Century" pitchFamily="18" charset="0"/>
              </a:rPr>
              <a:t>hidalgo</a:t>
            </a:r>
            <a:r>
              <a:rPr lang="it-IT" sz="2500" i="1" dirty="0">
                <a:solidFill>
                  <a:srgbClr val="002060"/>
                </a:solidFill>
                <a:latin typeface="Century" pitchFamily="18" charset="0"/>
              </a:rPr>
              <a:t> </a:t>
            </a:r>
            <a:r>
              <a:rPr lang="it-IT" sz="2500" dirty="0">
                <a:solidFill>
                  <a:srgbClr val="002060"/>
                </a:solidFill>
                <a:latin typeface="Century" pitchFamily="18" charset="0"/>
              </a:rPr>
              <a:t>(‘gentiluomo’) etimologicamente </a:t>
            </a:r>
            <a:r>
              <a:rPr lang="it-IT" sz="2500" i="1" dirty="0" err="1">
                <a:solidFill>
                  <a:srgbClr val="002060"/>
                </a:solidFill>
                <a:latin typeface="Century" pitchFamily="18" charset="0"/>
              </a:rPr>
              <a:t>hijo</a:t>
            </a:r>
            <a:r>
              <a:rPr lang="it-IT" sz="2500" i="1" dirty="0">
                <a:solidFill>
                  <a:srgbClr val="002060"/>
                </a:solidFill>
                <a:latin typeface="Century" pitchFamily="18" charset="0"/>
              </a:rPr>
              <a:t> de </a:t>
            </a:r>
            <a:r>
              <a:rPr lang="it-IT" sz="2500" i="1" dirty="0" err="1">
                <a:solidFill>
                  <a:srgbClr val="002060"/>
                </a:solidFill>
                <a:latin typeface="Century" pitchFamily="18" charset="0"/>
              </a:rPr>
              <a:t>algo</a:t>
            </a:r>
            <a:r>
              <a:rPr lang="it-IT" sz="2500" i="1" dirty="0">
                <a:solidFill>
                  <a:srgbClr val="002060"/>
                </a:solidFill>
                <a:latin typeface="Century" pitchFamily="18" charset="0"/>
              </a:rPr>
              <a:t> </a:t>
            </a:r>
            <a:r>
              <a:rPr lang="it-IT" sz="2500" dirty="0">
                <a:solidFill>
                  <a:srgbClr val="002060"/>
                </a:solidFill>
                <a:latin typeface="Century" pitchFamily="18" charset="0"/>
              </a:rPr>
              <a:t>(‘figlio di qualcosa’) e</a:t>
            </a:r>
            <a:r>
              <a:rPr lang="it-IT" sz="2500" i="1" dirty="0">
                <a:solidFill>
                  <a:srgbClr val="002060"/>
                </a:solidFill>
                <a:latin typeface="Century" pitchFamily="18" charset="0"/>
              </a:rPr>
              <a:t> </a:t>
            </a:r>
            <a:r>
              <a:rPr lang="it-IT" sz="2500" b="1" i="1" dirty="0" err="1">
                <a:solidFill>
                  <a:srgbClr val="002060"/>
                </a:solidFill>
                <a:latin typeface="Century" pitchFamily="18" charset="0"/>
              </a:rPr>
              <a:t>sobremesa</a:t>
            </a:r>
            <a:r>
              <a:rPr lang="it-IT" sz="2500" dirty="0">
                <a:solidFill>
                  <a:srgbClr val="002060"/>
                </a:solidFill>
                <a:latin typeface="Century" pitchFamily="18" charset="0"/>
              </a:rPr>
              <a:t>. Nel caso italiano il termine non può essere pienamente compreso se non si ha una pur minima conoscenza delle abitudini di guida degli italiani. Nel caso dei termini spagnoli non se ne afferra il completo significato se non li ricollochiamo l’uno nel contesto </a:t>
            </a:r>
            <a:r>
              <a:rPr lang="it-IT" sz="2500" dirty="0" err="1">
                <a:solidFill>
                  <a:srgbClr val="002060"/>
                </a:solidFill>
                <a:latin typeface="Century" pitchFamily="18" charset="0"/>
              </a:rPr>
              <a:t>storico-culturale</a:t>
            </a:r>
            <a:r>
              <a:rPr lang="it-IT" sz="2500" dirty="0">
                <a:solidFill>
                  <a:srgbClr val="002060"/>
                </a:solidFill>
                <a:latin typeface="Century" pitchFamily="18" charset="0"/>
              </a:rPr>
              <a:t> dell’epoca (il ‘gentiluomo’ italiano non è certo l’</a:t>
            </a:r>
            <a:r>
              <a:rPr lang="it-IT" sz="2500" i="1" dirty="0">
                <a:solidFill>
                  <a:srgbClr val="002060"/>
                </a:solidFill>
                <a:latin typeface="Century" pitchFamily="18" charset="0"/>
              </a:rPr>
              <a:t>hidalgo</a:t>
            </a:r>
            <a:r>
              <a:rPr lang="it-IT" sz="2500" dirty="0">
                <a:solidFill>
                  <a:srgbClr val="002060"/>
                </a:solidFill>
                <a:latin typeface="Century" pitchFamily="18" charset="0"/>
              </a:rPr>
              <a:t>) e l’altro nel costume di trattenersi a chiacchierare a tavola dopo i pasti che ancora resiste in provincia. </a:t>
            </a:r>
          </a:p>
          <a:p>
            <a:pPr algn="just"/>
            <a:r>
              <a:rPr lang="it-IT" sz="2500" dirty="0">
                <a:solidFill>
                  <a:srgbClr val="002060"/>
                </a:solidFill>
                <a:latin typeface="Century" pitchFamily="18" charset="0"/>
              </a:rPr>
              <a:t>A tale gruppo appartengono vocaboli dall’ampia diffusione come il </a:t>
            </a:r>
            <a:r>
              <a:rPr lang="it-IT" sz="2500" dirty="0" err="1">
                <a:solidFill>
                  <a:srgbClr val="002060"/>
                </a:solidFill>
                <a:latin typeface="Century" pitchFamily="18" charset="0"/>
              </a:rPr>
              <a:t>port</a:t>
            </a:r>
            <a:r>
              <a:rPr lang="it-IT" sz="2500" dirty="0">
                <a:solidFill>
                  <a:srgbClr val="002060"/>
                </a:solidFill>
                <a:latin typeface="Century" pitchFamily="18" charset="0"/>
              </a:rPr>
              <a:t>. </a:t>
            </a:r>
            <a:r>
              <a:rPr lang="it-IT" sz="2500" i="1" dirty="0">
                <a:solidFill>
                  <a:srgbClr val="002060"/>
                </a:solidFill>
                <a:latin typeface="Century" pitchFamily="18" charset="0"/>
              </a:rPr>
              <a:t>saudade</a:t>
            </a:r>
            <a:r>
              <a:rPr lang="it-IT" sz="2500" dirty="0">
                <a:solidFill>
                  <a:srgbClr val="002060"/>
                </a:solidFill>
                <a:latin typeface="Century" pitchFamily="18" charset="0"/>
              </a:rPr>
              <a:t>, </a:t>
            </a:r>
            <a:r>
              <a:rPr lang="it-IT" sz="2500" dirty="0" err="1">
                <a:solidFill>
                  <a:srgbClr val="002060"/>
                </a:solidFill>
                <a:latin typeface="Century" pitchFamily="18" charset="0"/>
              </a:rPr>
              <a:t>ted</a:t>
            </a:r>
            <a:r>
              <a:rPr lang="it-IT" sz="2500" dirty="0">
                <a:solidFill>
                  <a:srgbClr val="002060"/>
                </a:solidFill>
                <a:latin typeface="Century" pitchFamily="18" charset="0"/>
              </a:rPr>
              <a:t>. </a:t>
            </a:r>
            <a:r>
              <a:rPr lang="it-IT" sz="2500" i="1" dirty="0" err="1">
                <a:solidFill>
                  <a:srgbClr val="002060"/>
                </a:solidFill>
                <a:latin typeface="Century" pitchFamily="18" charset="0"/>
              </a:rPr>
              <a:t>gemütlich</a:t>
            </a:r>
            <a:r>
              <a:rPr lang="it-IT" sz="2500" i="1" dirty="0">
                <a:solidFill>
                  <a:srgbClr val="002060"/>
                </a:solidFill>
                <a:latin typeface="Century" pitchFamily="18" charset="0"/>
              </a:rPr>
              <a:t>, kitsch, </a:t>
            </a:r>
            <a:r>
              <a:rPr lang="it-IT" sz="2500" i="1" dirty="0" err="1">
                <a:solidFill>
                  <a:srgbClr val="002060"/>
                </a:solidFill>
                <a:latin typeface="Century" pitchFamily="18" charset="0"/>
              </a:rPr>
              <a:t>Stimmung</a:t>
            </a:r>
            <a:r>
              <a:rPr lang="it-IT" sz="2500" i="1" dirty="0">
                <a:solidFill>
                  <a:srgbClr val="002060"/>
                </a:solidFill>
                <a:latin typeface="Century" pitchFamily="18" charset="0"/>
              </a:rPr>
              <a:t>, </a:t>
            </a:r>
            <a:r>
              <a:rPr lang="it-IT" sz="2500" i="1" dirty="0" err="1">
                <a:solidFill>
                  <a:srgbClr val="002060"/>
                </a:solidFill>
                <a:latin typeface="Century" pitchFamily="18" charset="0"/>
              </a:rPr>
              <a:t>Weltanschauung</a:t>
            </a:r>
            <a:r>
              <a:rPr lang="it-IT" sz="2500" dirty="0">
                <a:solidFill>
                  <a:srgbClr val="002060"/>
                </a:solidFill>
                <a:latin typeface="Century" pitchFamily="18" charset="0"/>
              </a:rPr>
              <a:t>; </a:t>
            </a:r>
            <a:r>
              <a:rPr lang="it-IT" sz="2500" dirty="0" err="1">
                <a:solidFill>
                  <a:srgbClr val="002060"/>
                </a:solidFill>
                <a:latin typeface="Century" pitchFamily="18" charset="0"/>
              </a:rPr>
              <a:t>fr</a:t>
            </a:r>
            <a:r>
              <a:rPr lang="it-IT" sz="2500" dirty="0">
                <a:solidFill>
                  <a:srgbClr val="002060"/>
                </a:solidFill>
                <a:latin typeface="Century" pitchFamily="18" charset="0"/>
              </a:rPr>
              <a:t>. </a:t>
            </a:r>
            <a:r>
              <a:rPr lang="it-IT" sz="2500" i="1" dirty="0" err="1">
                <a:solidFill>
                  <a:srgbClr val="002060"/>
                </a:solidFill>
                <a:latin typeface="Century" pitchFamily="18" charset="0"/>
              </a:rPr>
              <a:t>blasé</a:t>
            </a:r>
            <a:r>
              <a:rPr lang="it-IT" sz="2500" i="1" dirty="0">
                <a:solidFill>
                  <a:srgbClr val="002060"/>
                </a:solidFill>
                <a:latin typeface="Century" pitchFamily="18" charset="0"/>
              </a:rPr>
              <a:t>, parvenu, esprit</a:t>
            </a:r>
            <a:r>
              <a:rPr lang="it-IT" sz="2500" dirty="0">
                <a:solidFill>
                  <a:srgbClr val="002060"/>
                </a:solidFill>
                <a:latin typeface="Century" pitchFamily="18" charset="0"/>
              </a:rPr>
              <a:t>; </a:t>
            </a:r>
            <a:r>
              <a:rPr lang="it-IT" sz="2500" dirty="0" err="1">
                <a:solidFill>
                  <a:srgbClr val="002060"/>
                </a:solidFill>
                <a:latin typeface="Century" pitchFamily="18" charset="0"/>
              </a:rPr>
              <a:t>it</a:t>
            </a:r>
            <a:r>
              <a:rPr lang="it-IT" sz="2500" dirty="0">
                <a:solidFill>
                  <a:srgbClr val="002060"/>
                </a:solidFill>
                <a:latin typeface="Century" pitchFamily="18" charset="0"/>
              </a:rPr>
              <a:t>. </a:t>
            </a:r>
            <a:r>
              <a:rPr lang="it-IT" sz="2500" i="1" dirty="0">
                <a:solidFill>
                  <a:srgbClr val="002060"/>
                </a:solidFill>
                <a:latin typeface="Century" pitchFamily="18" charset="0"/>
              </a:rPr>
              <a:t>novella, sonetto, aggiornamento, soprano</a:t>
            </a:r>
            <a:r>
              <a:rPr lang="it-IT" sz="2500" dirty="0">
                <a:solidFill>
                  <a:srgbClr val="002060"/>
                </a:solidFill>
                <a:latin typeface="Century" pitchFamily="18" charset="0"/>
              </a:rPr>
              <a:t>; </a:t>
            </a:r>
            <a:r>
              <a:rPr lang="it-IT" sz="2500" dirty="0" err="1">
                <a:solidFill>
                  <a:srgbClr val="002060"/>
                </a:solidFill>
                <a:latin typeface="Century" pitchFamily="18" charset="0"/>
              </a:rPr>
              <a:t>ingl</a:t>
            </a:r>
            <a:r>
              <a:rPr lang="it-IT" sz="2500" dirty="0">
                <a:solidFill>
                  <a:srgbClr val="002060"/>
                </a:solidFill>
                <a:latin typeface="Century" pitchFamily="18" charset="0"/>
              </a:rPr>
              <a:t>. </a:t>
            </a:r>
            <a:r>
              <a:rPr lang="it-IT" sz="2500" i="1" dirty="0">
                <a:solidFill>
                  <a:srgbClr val="002060"/>
                </a:solidFill>
                <a:latin typeface="Century" pitchFamily="18" charset="0"/>
              </a:rPr>
              <a:t>gentleman, lobby, </a:t>
            </a:r>
            <a:r>
              <a:rPr lang="it-IT" sz="2500" i="1" dirty="0" err="1">
                <a:solidFill>
                  <a:srgbClr val="002060"/>
                </a:solidFill>
                <a:latin typeface="Century" pitchFamily="18" charset="0"/>
              </a:rPr>
              <a:t>cosy</a:t>
            </a:r>
            <a:r>
              <a:rPr lang="it-IT" sz="2500" i="1" dirty="0">
                <a:solidFill>
                  <a:srgbClr val="002060"/>
                </a:solidFill>
                <a:latin typeface="Century" pitchFamily="18" charset="0"/>
              </a:rPr>
              <a:t>, </a:t>
            </a:r>
            <a:r>
              <a:rPr lang="it-IT" sz="2500" dirty="0">
                <a:solidFill>
                  <a:srgbClr val="002060"/>
                </a:solidFill>
                <a:latin typeface="Century" pitchFamily="18" charset="0"/>
              </a:rPr>
              <a:t>ecc. ed alcuni monosillabi caratteristici come </a:t>
            </a:r>
            <a:r>
              <a:rPr lang="it-IT" sz="2500" i="1" dirty="0" err="1">
                <a:solidFill>
                  <a:srgbClr val="002060"/>
                </a:solidFill>
                <a:latin typeface="Century" pitchFamily="18" charset="0"/>
              </a:rPr>
              <a:t>kick</a:t>
            </a:r>
            <a:r>
              <a:rPr lang="it-IT" sz="2500" i="1" dirty="0">
                <a:solidFill>
                  <a:srgbClr val="002060"/>
                </a:solidFill>
                <a:latin typeface="Century" pitchFamily="18" charset="0"/>
              </a:rPr>
              <a:t>, </a:t>
            </a:r>
            <a:r>
              <a:rPr lang="it-IT" sz="2500" i="1" dirty="0" err="1">
                <a:solidFill>
                  <a:srgbClr val="002060"/>
                </a:solidFill>
                <a:latin typeface="Century" pitchFamily="18" charset="0"/>
              </a:rPr>
              <a:t>nudge</a:t>
            </a:r>
            <a:r>
              <a:rPr lang="it-IT" sz="2500" i="1" dirty="0">
                <a:solidFill>
                  <a:srgbClr val="002060"/>
                </a:solidFill>
                <a:latin typeface="Century" pitchFamily="18" charset="0"/>
              </a:rPr>
              <a:t>, </a:t>
            </a:r>
            <a:r>
              <a:rPr lang="it-IT" sz="2500" i="1" dirty="0" err="1">
                <a:solidFill>
                  <a:srgbClr val="002060"/>
                </a:solidFill>
                <a:latin typeface="Century" pitchFamily="18" charset="0"/>
              </a:rPr>
              <a:t>prod</a:t>
            </a:r>
            <a:r>
              <a:rPr lang="it-IT" sz="2500" i="1" dirty="0">
                <a:solidFill>
                  <a:srgbClr val="002060"/>
                </a:solidFill>
                <a:latin typeface="Century" pitchFamily="18" charset="0"/>
              </a:rPr>
              <a:t>, </a:t>
            </a:r>
            <a:r>
              <a:rPr lang="it-IT" sz="2500" i="1" dirty="0" err="1">
                <a:solidFill>
                  <a:srgbClr val="002060"/>
                </a:solidFill>
                <a:latin typeface="Century" pitchFamily="18" charset="0"/>
              </a:rPr>
              <a:t>nag</a:t>
            </a:r>
            <a:r>
              <a:rPr lang="it-IT" sz="2500" i="1" dirty="0">
                <a:solidFill>
                  <a:srgbClr val="002060"/>
                </a:solidFill>
                <a:latin typeface="Century" pitchFamily="18" charset="0"/>
              </a:rPr>
              <a:t>, slam</a:t>
            </a:r>
            <a:r>
              <a:rPr lang="it-IT" sz="2500" dirty="0">
                <a:solidFill>
                  <a:srgbClr val="002060"/>
                </a:solidFill>
                <a:latin typeface="Century" pitchFamily="18" charset="0"/>
              </a:rPr>
              <a:t>, ecc</a:t>
            </a:r>
            <a:r>
              <a:rPr lang="it-IT" dirty="0">
                <a:solidFill>
                  <a:srgbClr val="002060"/>
                </a:solidFill>
                <a:latin typeface="Century" pitchFamily="18"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43395" y="902970"/>
            <a:ext cx="12048605" cy="5955030"/>
          </a:xfrm>
        </p:spPr>
        <p:txBody>
          <a:bodyPr>
            <a:normAutofit fontScale="92500" lnSpcReduction="20000"/>
          </a:bodyPr>
          <a:lstStyle/>
          <a:p>
            <a:pPr algn="just">
              <a:lnSpc>
                <a:spcPct val="120000"/>
              </a:lnSpc>
            </a:pPr>
            <a:r>
              <a:rPr lang="es-ES" dirty="0">
                <a:solidFill>
                  <a:srgbClr val="002060"/>
                </a:solidFill>
                <a:latin typeface="Century" pitchFamily="18" charset="0"/>
              </a:rPr>
              <a:t>—</a:t>
            </a:r>
            <a:r>
              <a:rPr lang="it-IT" dirty="0">
                <a:solidFill>
                  <a:srgbClr val="002060"/>
                </a:solidFill>
                <a:latin typeface="Century" pitchFamily="18" charset="0"/>
              </a:rPr>
              <a:t>Di seguito, dunque, </a:t>
            </a:r>
            <a:r>
              <a:rPr lang="it-IT" b="1" dirty="0">
                <a:solidFill>
                  <a:srgbClr val="002060"/>
                </a:solidFill>
                <a:latin typeface="Century" pitchFamily="18" charset="0"/>
              </a:rPr>
              <a:t>una “breve” lista di </a:t>
            </a:r>
            <a:r>
              <a:rPr lang="it-IT" b="1" i="1" dirty="0" err="1">
                <a:solidFill>
                  <a:srgbClr val="002060"/>
                </a:solidFill>
                <a:latin typeface="Century" pitchFamily="18" charset="0"/>
              </a:rPr>
              <a:t>culturemas</a:t>
            </a:r>
            <a:r>
              <a:rPr lang="it-IT" b="1" dirty="0">
                <a:solidFill>
                  <a:srgbClr val="002060"/>
                </a:solidFill>
                <a:latin typeface="Century" pitchFamily="18" charset="0"/>
              </a:rPr>
              <a:t> </a:t>
            </a:r>
            <a:r>
              <a:rPr lang="it-IT" dirty="0">
                <a:solidFill>
                  <a:srgbClr val="002060"/>
                </a:solidFill>
                <a:latin typeface="Century" pitchFamily="18" charset="0"/>
              </a:rPr>
              <a:t>(alcuni “globalizzati”, altri meno) propri della lingua del turismo spagnolo che sono stati selezionati in base a tre ampi campi semantici (le traduzioni corrispondenti servono soltanto a far capire il significato del termine che, spesso, non dovrebbe essere tradotto) :</a:t>
            </a:r>
          </a:p>
          <a:p>
            <a:pPr algn="just">
              <a:lnSpc>
                <a:spcPct val="120000"/>
              </a:lnSpc>
            </a:pPr>
            <a:r>
              <a:rPr lang="it-IT" b="1" dirty="0">
                <a:solidFill>
                  <a:srgbClr val="002060"/>
                </a:solidFill>
                <a:latin typeface="Century" pitchFamily="18" charset="0"/>
              </a:rPr>
              <a:t>Storia dell’arte e architettura</a:t>
            </a:r>
            <a:r>
              <a:rPr lang="it-IT" dirty="0">
                <a:solidFill>
                  <a:srgbClr val="002060"/>
                </a:solidFill>
                <a:latin typeface="Century" pitchFamily="18" charset="0"/>
              </a:rPr>
              <a:t>: </a:t>
            </a:r>
            <a:r>
              <a:rPr lang="it-IT" b="1" i="1" dirty="0" err="1">
                <a:solidFill>
                  <a:srgbClr val="002060"/>
                </a:solidFill>
                <a:latin typeface="Century" pitchFamily="18" charset="0"/>
              </a:rPr>
              <a:t>adarve</a:t>
            </a:r>
            <a:r>
              <a:rPr lang="it-IT" i="1" dirty="0">
                <a:solidFill>
                  <a:srgbClr val="002060"/>
                </a:solidFill>
                <a:latin typeface="Century" pitchFamily="18" charset="0"/>
              </a:rPr>
              <a:t> </a:t>
            </a:r>
            <a:r>
              <a:rPr lang="it-IT" dirty="0">
                <a:solidFill>
                  <a:srgbClr val="002060"/>
                </a:solidFill>
                <a:latin typeface="Century" pitchFamily="18" charset="0"/>
              </a:rPr>
              <a:t>(</a:t>
            </a:r>
            <a:r>
              <a:rPr lang="it-IT" b="1" dirty="0">
                <a:solidFill>
                  <a:srgbClr val="002060"/>
                </a:solidFill>
                <a:latin typeface="Century" pitchFamily="18" charset="0"/>
              </a:rPr>
              <a:t>1</a:t>
            </a:r>
            <a:r>
              <a:rPr lang="it-IT" dirty="0">
                <a:solidFill>
                  <a:srgbClr val="002060"/>
                </a:solidFill>
                <a:latin typeface="Century" pitchFamily="18" charset="0"/>
              </a:rPr>
              <a:t> </a:t>
            </a:r>
            <a:r>
              <a:rPr lang="it-IT" dirty="0" err="1">
                <a:solidFill>
                  <a:srgbClr val="002060"/>
                </a:solidFill>
                <a:latin typeface="Century" pitchFamily="18" charset="0"/>
              </a:rPr>
              <a:t>fort</a:t>
            </a:r>
            <a:r>
              <a:rPr lang="it-IT" dirty="0">
                <a:solidFill>
                  <a:srgbClr val="002060"/>
                </a:solidFill>
                <a:latin typeface="Century" pitchFamily="18" charset="0"/>
              </a:rPr>
              <a:t>. cammino di ronda ●</a:t>
            </a:r>
            <a:r>
              <a:rPr lang="it-IT" b="1" dirty="0">
                <a:solidFill>
                  <a:srgbClr val="002060"/>
                </a:solidFill>
                <a:latin typeface="Century" pitchFamily="18" charset="0"/>
              </a:rPr>
              <a:t>2</a:t>
            </a:r>
            <a:r>
              <a:rPr lang="it-IT" dirty="0">
                <a:solidFill>
                  <a:srgbClr val="002060"/>
                </a:solidFill>
                <a:latin typeface="Century" pitchFamily="18" charset="0"/>
              </a:rPr>
              <a:t> fig. rifugio)</a:t>
            </a:r>
            <a:r>
              <a:rPr lang="it-IT" i="1" dirty="0">
                <a:solidFill>
                  <a:srgbClr val="002060"/>
                </a:solidFill>
                <a:latin typeface="Century" pitchFamily="18" charset="0"/>
              </a:rPr>
              <a:t>, </a:t>
            </a:r>
            <a:r>
              <a:rPr lang="it-IT" b="1" i="1" dirty="0" err="1">
                <a:solidFill>
                  <a:srgbClr val="002060"/>
                </a:solidFill>
                <a:latin typeface="Century" pitchFamily="18" charset="0"/>
              </a:rPr>
              <a:t>albacara</a:t>
            </a:r>
            <a:r>
              <a:rPr lang="it-IT" i="1" dirty="0">
                <a:solidFill>
                  <a:srgbClr val="002060"/>
                </a:solidFill>
                <a:latin typeface="Century" pitchFamily="18" charset="0"/>
              </a:rPr>
              <a:t> </a:t>
            </a:r>
            <a:r>
              <a:rPr lang="it-IT" dirty="0">
                <a:solidFill>
                  <a:srgbClr val="002060"/>
                </a:solidFill>
                <a:latin typeface="Century" pitchFamily="18" charset="0"/>
              </a:rPr>
              <a:t>(1. Recinto murato all'esterno di una fortezza in cui si teneva il bestiame) </a:t>
            </a:r>
            <a:r>
              <a:rPr lang="it-IT" b="1" i="1" dirty="0" err="1">
                <a:solidFill>
                  <a:srgbClr val="002060"/>
                </a:solidFill>
                <a:latin typeface="Century" pitchFamily="18" charset="0"/>
              </a:rPr>
              <a:t>alcázar</a:t>
            </a:r>
            <a:r>
              <a:rPr lang="it-IT" i="1" dirty="0">
                <a:solidFill>
                  <a:srgbClr val="002060"/>
                </a:solidFill>
                <a:latin typeface="Century" pitchFamily="18" charset="0"/>
              </a:rPr>
              <a:t> </a:t>
            </a:r>
            <a:r>
              <a:rPr lang="it-IT" dirty="0">
                <a:solidFill>
                  <a:srgbClr val="002060"/>
                </a:solidFill>
                <a:latin typeface="Century" pitchFamily="18" charset="0"/>
              </a:rPr>
              <a:t>(</a:t>
            </a:r>
            <a:r>
              <a:rPr lang="it-IT" b="1" dirty="0">
                <a:solidFill>
                  <a:srgbClr val="002060"/>
                </a:solidFill>
                <a:latin typeface="Century" pitchFamily="18" charset="0"/>
              </a:rPr>
              <a:t>1</a:t>
            </a:r>
            <a:r>
              <a:rPr lang="it-IT" dirty="0">
                <a:solidFill>
                  <a:srgbClr val="002060"/>
                </a:solidFill>
                <a:latin typeface="Century" pitchFamily="18" charset="0"/>
              </a:rPr>
              <a:t> </a:t>
            </a:r>
            <a:r>
              <a:rPr lang="it-IT" dirty="0" err="1">
                <a:solidFill>
                  <a:srgbClr val="002060"/>
                </a:solidFill>
                <a:latin typeface="Century" pitchFamily="18" charset="0"/>
              </a:rPr>
              <a:t>mil</a:t>
            </a:r>
            <a:r>
              <a:rPr lang="it-IT" dirty="0">
                <a:solidFill>
                  <a:srgbClr val="002060"/>
                </a:solidFill>
                <a:latin typeface="Century" pitchFamily="18" charset="0"/>
              </a:rPr>
              <a:t>. </a:t>
            </a:r>
            <a:r>
              <a:rPr lang="it-IT" dirty="0" err="1">
                <a:solidFill>
                  <a:srgbClr val="002060"/>
                </a:solidFill>
                <a:latin typeface="Century" pitchFamily="18" charset="0"/>
              </a:rPr>
              <a:t>Alcazar</a:t>
            </a:r>
            <a:r>
              <a:rPr lang="it-IT" dirty="0">
                <a:solidFill>
                  <a:srgbClr val="002060"/>
                </a:solidFill>
                <a:latin typeface="Century" pitchFamily="18" charset="0"/>
              </a:rPr>
              <a:t>, fortezza, </a:t>
            </a:r>
            <a:r>
              <a:rPr lang="it-IT" b="1" dirty="0">
                <a:solidFill>
                  <a:srgbClr val="002060"/>
                </a:solidFill>
                <a:latin typeface="Century" pitchFamily="18" charset="0"/>
              </a:rPr>
              <a:t>2</a:t>
            </a:r>
            <a:r>
              <a:rPr lang="it-IT" dirty="0">
                <a:solidFill>
                  <a:srgbClr val="002060"/>
                </a:solidFill>
                <a:latin typeface="Century" pitchFamily="18" charset="0"/>
              </a:rPr>
              <a:t> palazzo, reggia); </a:t>
            </a:r>
            <a:r>
              <a:rPr lang="it-IT" b="1" i="1" dirty="0" err="1">
                <a:solidFill>
                  <a:srgbClr val="002060"/>
                </a:solidFill>
                <a:latin typeface="Century" pitchFamily="18" charset="0"/>
              </a:rPr>
              <a:t>alcazaba</a:t>
            </a:r>
            <a:r>
              <a:rPr lang="it-IT" i="1" dirty="0">
                <a:solidFill>
                  <a:srgbClr val="002060"/>
                </a:solidFill>
                <a:latin typeface="Century" pitchFamily="18" charset="0"/>
              </a:rPr>
              <a:t> </a:t>
            </a:r>
            <a:r>
              <a:rPr lang="it-IT" dirty="0">
                <a:solidFill>
                  <a:srgbClr val="002060"/>
                </a:solidFill>
                <a:latin typeface="Century" pitchFamily="18" charset="0"/>
              </a:rPr>
              <a:t>(cittadella)</a:t>
            </a:r>
            <a:r>
              <a:rPr lang="it-IT" i="1" dirty="0">
                <a:solidFill>
                  <a:srgbClr val="002060"/>
                </a:solidFill>
                <a:latin typeface="Century" pitchFamily="18" charset="0"/>
              </a:rPr>
              <a:t>, </a:t>
            </a:r>
            <a:r>
              <a:rPr lang="it-IT" b="1" i="1" dirty="0" err="1">
                <a:solidFill>
                  <a:srgbClr val="002060"/>
                </a:solidFill>
                <a:latin typeface="Century" pitchFamily="18" charset="0"/>
              </a:rPr>
              <a:t>alfiz</a:t>
            </a:r>
            <a:r>
              <a:rPr lang="it-IT" i="1" dirty="0">
                <a:solidFill>
                  <a:srgbClr val="002060"/>
                </a:solidFill>
                <a:latin typeface="Century" pitchFamily="18" charset="0"/>
              </a:rPr>
              <a:t>, </a:t>
            </a:r>
            <a:r>
              <a:rPr lang="it-IT" b="1" i="1" dirty="0" err="1">
                <a:solidFill>
                  <a:srgbClr val="002060"/>
                </a:solidFill>
                <a:latin typeface="Century" pitchFamily="18" charset="0"/>
              </a:rPr>
              <a:t>aljibe</a:t>
            </a:r>
            <a:r>
              <a:rPr lang="it-IT" i="1" dirty="0">
                <a:solidFill>
                  <a:srgbClr val="002060"/>
                </a:solidFill>
                <a:latin typeface="Century" pitchFamily="18" charset="0"/>
              </a:rPr>
              <a:t> </a:t>
            </a:r>
            <a:r>
              <a:rPr lang="it-IT" dirty="0">
                <a:solidFill>
                  <a:srgbClr val="002060"/>
                </a:solidFill>
                <a:latin typeface="Century" pitchFamily="18" charset="0"/>
              </a:rPr>
              <a:t>(pozzo, cisterna)</a:t>
            </a:r>
            <a:r>
              <a:rPr lang="it-IT" i="1" dirty="0">
                <a:solidFill>
                  <a:srgbClr val="002060"/>
                </a:solidFill>
                <a:latin typeface="Century" pitchFamily="18" charset="0"/>
              </a:rPr>
              <a:t>, </a:t>
            </a:r>
            <a:r>
              <a:rPr lang="it-IT" b="1" i="1" dirty="0" err="1">
                <a:solidFill>
                  <a:srgbClr val="002060"/>
                </a:solidFill>
                <a:latin typeface="Century" pitchFamily="18" charset="0"/>
              </a:rPr>
              <a:t>almazara</a:t>
            </a:r>
            <a:r>
              <a:rPr lang="it-IT" i="1" dirty="0">
                <a:solidFill>
                  <a:srgbClr val="002060"/>
                </a:solidFill>
                <a:latin typeface="Century" pitchFamily="18" charset="0"/>
              </a:rPr>
              <a:t> </a:t>
            </a:r>
            <a:r>
              <a:rPr lang="it-IT" dirty="0">
                <a:solidFill>
                  <a:srgbClr val="002060"/>
                </a:solidFill>
                <a:latin typeface="Century" pitchFamily="18" charset="0"/>
              </a:rPr>
              <a:t>(frantoio)</a:t>
            </a:r>
            <a:r>
              <a:rPr lang="it-IT" i="1" dirty="0">
                <a:solidFill>
                  <a:srgbClr val="002060"/>
                </a:solidFill>
                <a:latin typeface="Century" pitchFamily="18" charset="0"/>
              </a:rPr>
              <a:t>, </a:t>
            </a:r>
            <a:r>
              <a:rPr lang="it-IT" b="1" i="1" dirty="0" err="1">
                <a:solidFill>
                  <a:srgbClr val="002060"/>
                </a:solidFill>
                <a:latin typeface="Century" pitchFamily="18" charset="0"/>
              </a:rPr>
              <a:t>almena</a:t>
            </a:r>
            <a:r>
              <a:rPr lang="it-IT" i="1" dirty="0">
                <a:solidFill>
                  <a:srgbClr val="002060"/>
                </a:solidFill>
                <a:latin typeface="Century" pitchFamily="18" charset="0"/>
              </a:rPr>
              <a:t> </a:t>
            </a:r>
            <a:r>
              <a:rPr lang="it-IT" dirty="0">
                <a:solidFill>
                  <a:srgbClr val="002060"/>
                </a:solidFill>
                <a:latin typeface="Century" pitchFamily="18" charset="0"/>
              </a:rPr>
              <a:t>(</a:t>
            </a:r>
            <a:r>
              <a:rPr lang="it-IT" dirty="0" err="1">
                <a:solidFill>
                  <a:srgbClr val="002060"/>
                </a:solidFill>
                <a:latin typeface="Century" pitchFamily="18" charset="0"/>
              </a:rPr>
              <a:t>arq</a:t>
            </a:r>
            <a:r>
              <a:rPr lang="it-IT" dirty="0">
                <a:solidFill>
                  <a:srgbClr val="002060"/>
                </a:solidFill>
                <a:latin typeface="Century" pitchFamily="18" charset="0"/>
              </a:rPr>
              <a:t>. merlo), </a:t>
            </a:r>
            <a:r>
              <a:rPr lang="it-IT" b="1" i="1" dirty="0" err="1">
                <a:solidFill>
                  <a:srgbClr val="002060"/>
                </a:solidFill>
                <a:latin typeface="Century" pitchFamily="18" charset="0"/>
              </a:rPr>
              <a:t>aljama</a:t>
            </a:r>
            <a:r>
              <a:rPr lang="it-IT" i="1" dirty="0">
                <a:solidFill>
                  <a:srgbClr val="002060"/>
                </a:solidFill>
                <a:latin typeface="Century" pitchFamily="18" charset="0"/>
              </a:rPr>
              <a:t> (</a:t>
            </a:r>
            <a:r>
              <a:rPr lang="it-IT" b="1" dirty="0">
                <a:solidFill>
                  <a:srgbClr val="002060"/>
                </a:solidFill>
                <a:latin typeface="Century" pitchFamily="18" charset="0"/>
              </a:rPr>
              <a:t>1</a:t>
            </a:r>
            <a:r>
              <a:rPr lang="it-IT" dirty="0">
                <a:solidFill>
                  <a:srgbClr val="002060"/>
                </a:solidFill>
                <a:latin typeface="Century" pitchFamily="18" charset="0"/>
              </a:rPr>
              <a:t> riunione di arabi; </a:t>
            </a:r>
            <a:r>
              <a:rPr lang="it-IT" b="1" dirty="0">
                <a:solidFill>
                  <a:srgbClr val="002060"/>
                </a:solidFill>
                <a:latin typeface="Century" pitchFamily="18" charset="0"/>
              </a:rPr>
              <a:t>2 </a:t>
            </a:r>
            <a:r>
              <a:rPr lang="it-IT" dirty="0">
                <a:solidFill>
                  <a:srgbClr val="002060"/>
                </a:solidFill>
                <a:latin typeface="Century" pitchFamily="18" charset="0"/>
              </a:rPr>
              <a:t>riunione di ebrei </a:t>
            </a:r>
            <a:r>
              <a:rPr lang="it-IT" b="1" dirty="0">
                <a:solidFill>
                  <a:srgbClr val="002060"/>
                </a:solidFill>
                <a:latin typeface="Century" pitchFamily="18" charset="0"/>
              </a:rPr>
              <a:t>3</a:t>
            </a:r>
            <a:r>
              <a:rPr lang="it-IT" dirty="0">
                <a:solidFill>
                  <a:srgbClr val="002060"/>
                </a:solidFill>
                <a:latin typeface="Century" pitchFamily="18" charset="0"/>
              </a:rPr>
              <a:t> ghetto)</a:t>
            </a:r>
            <a:r>
              <a:rPr lang="it-IT" i="1" dirty="0">
                <a:solidFill>
                  <a:srgbClr val="002060"/>
                </a:solidFill>
                <a:latin typeface="Century" pitchFamily="18" charset="0"/>
              </a:rPr>
              <a:t>, </a:t>
            </a:r>
            <a:r>
              <a:rPr lang="it-IT" b="1" i="1" dirty="0" err="1">
                <a:solidFill>
                  <a:srgbClr val="002060"/>
                </a:solidFill>
                <a:latin typeface="Century" pitchFamily="18" charset="0"/>
              </a:rPr>
              <a:t>mozárabe</a:t>
            </a:r>
            <a:r>
              <a:rPr lang="it-IT" i="1" dirty="0">
                <a:solidFill>
                  <a:srgbClr val="002060"/>
                </a:solidFill>
                <a:latin typeface="Century" pitchFamily="18" charset="0"/>
              </a:rPr>
              <a:t>, </a:t>
            </a:r>
            <a:r>
              <a:rPr lang="it-IT" b="1" i="1" dirty="0" err="1">
                <a:solidFill>
                  <a:srgbClr val="002060"/>
                </a:solidFill>
                <a:latin typeface="Century" pitchFamily="18" charset="0"/>
              </a:rPr>
              <a:t>mudéjar</a:t>
            </a:r>
            <a:r>
              <a:rPr lang="it-IT" i="1" dirty="0">
                <a:solidFill>
                  <a:srgbClr val="002060"/>
                </a:solidFill>
                <a:latin typeface="Century" pitchFamily="18" charset="0"/>
              </a:rPr>
              <a:t>, </a:t>
            </a:r>
            <a:r>
              <a:rPr lang="it-IT" b="1" i="1" dirty="0" err="1">
                <a:solidFill>
                  <a:srgbClr val="002060"/>
                </a:solidFill>
                <a:latin typeface="Century" pitchFamily="18" charset="0"/>
              </a:rPr>
              <a:t>churrigueresco</a:t>
            </a:r>
            <a:r>
              <a:rPr lang="it-IT" i="1" dirty="0">
                <a:solidFill>
                  <a:srgbClr val="002060"/>
                </a:solidFill>
                <a:latin typeface="Century" pitchFamily="18" charset="0"/>
              </a:rPr>
              <a:t>, </a:t>
            </a:r>
            <a:r>
              <a:rPr lang="it-IT" b="1" i="1" dirty="0" err="1">
                <a:solidFill>
                  <a:srgbClr val="002060"/>
                </a:solidFill>
                <a:latin typeface="Century" pitchFamily="18" charset="0"/>
              </a:rPr>
              <a:t>isabelino</a:t>
            </a:r>
            <a:r>
              <a:rPr lang="it-IT" i="1" dirty="0">
                <a:solidFill>
                  <a:srgbClr val="002060"/>
                </a:solidFill>
                <a:latin typeface="Century" pitchFamily="18" charset="0"/>
              </a:rPr>
              <a:t>, </a:t>
            </a:r>
            <a:r>
              <a:rPr lang="it-IT" b="1" i="1" dirty="0">
                <a:solidFill>
                  <a:srgbClr val="002060"/>
                </a:solidFill>
                <a:latin typeface="Century" pitchFamily="18" charset="0"/>
              </a:rPr>
              <a:t>plateresco</a:t>
            </a:r>
            <a:r>
              <a:rPr lang="it-IT" i="1" dirty="0">
                <a:solidFill>
                  <a:srgbClr val="002060"/>
                </a:solidFill>
                <a:latin typeface="Century" pitchFamily="18" charset="0"/>
              </a:rPr>
              <a:t>, </a:t>
            </a:r>
            <a:r>
              <a:rPr lang="it-IT" b="1" i="1" dirty="0" err="1">
                <a:solidFill>
                  <a:srgbClr val="002060"/>
                </a:solidFill>
                <a:latin typeface="Century" pitchFamily="18" charset="0"/>
              </a:rPr>
              <a:t>bodega</a:t>
            </a:r>
            <a:r>
              <a:rPr lang="it-IT" i="1" dirty="0">
                <a:solidFill>
                  <a:srgbClr val="002060"/>
                </a:solidFill>
                <a:latin typeface="Century" pitchFamily="18" charset="0"/>
              </a:rPr>
              <a:t> (</a:t>
            </a:r>
            <a:r>
              <a:rPr lang="it-IT" b="1" dirty="0">
                <a:solidFill>
                  <a:srgbClr val="002060"/>
                </a:solidFill>
                <a:latin typeface="Century" pitchFamily="18" charset="0"/>
              </a:rPr>
              <a:t>1</a:t>
            </a:r>
            <a:r>
              <a:rPr lang="it-IT" dirty="0">
                <a:solidFill>
                  <a:srgbClr val="002060"/>
                </a:solidFill>
                <a:latin typeface="Century" pitchFamily="18" charset="0"/>
              </a:rPr>
              <a:t> cantina </a:t>
            </a:r>
            <a:r>
              <a:rPr lang="it-IT" b="1" dirty="0">
                <a:solidFill>
                  <a:srgbClr val="002060"/>
                </a:solidFill>
                <a:latin typeface="Century" pitchFamily="18" charset="0"/>
              </a:rPr>
              <a:t>2</a:t>
            </a:r>
            <a:r>
              <a:rPr lang="it-IT" dirty="0">
                <a:solidFill>
                  <a:srgbClr val="002060"/>
                </a:solidFill>
                <a:latin typeface="Century" pitchFamily="18" charset="0"/>
              </a:rPr>
              <a:t> enoteca, </a:t>
            </a:r>
            <a:r>
              <a:rPr lang="it-IT" b="1" dirty="0">
                <a:solidFill>
                  <a:srgbClr val="002060"/>
                </a:solidFill>
                <a:latin typeface="Century" pitchFamily="18" charset="0"/>
              </a:rPr>
              <a:t>3</a:t>
            </a:r>
            <a:r>
              <a:rPr lang="it-IT" dirty="0">
                <a:solidFill>
                  <a:srgbClr val="002060"/>
                </a:solidFill>
                <a:latin typeface="Century" pitchFamily="18" charset="0"/>
              </a:rPr>
              <a:t> raccolto, vendemmia: </a:t>
            </a:r>
            <a:r>
              <a:rPr lang="it-IT" i="1" dirty="0">
                <a:solidFill>
                  <a:srgbClr val="002060"/>
                </a:solidFill>
                <a:latin typeface="Century" pitchFamily="18" charset="0"/>
              </a:rPr>
              <a:t>la </a:t>
            </a:r>
            <a:r>
              <a:rPr lang="it-IT" i="1" dirty="0" err="1">
                <a:solidFill>
                  <a:srgbClr val="002060"/>
                </a:solidFill>
                <a:latin typeface="Century" pitchFamily="18" charset="0"/>
              </a:rPr>
              <a:t>bodega</a:t>
            </a:r>
            <a:r>
              <a:rPr lang="it-IT" i="1" dirty="0">
                <a:solidFill>
                  <a:srgbClr val="002060"/>
                </a:solidFill>
                <a:latin typeface="Century" pitchFamily="18" charset="0"/>
              </a:rPr>
              <a:t> </a:t>
            </a:r>
            <a:r>
              <a:rPr lang="it-IT" i="1" dirty="0" err="1">
                <a:solidFill>
                  <a:srgbClr val="002060"/>
                </a:solidFill>
                <a:latin typeface="Century" pitchFamily="18" charset="0"/>
              </a:rPr>
              <a:t>riojana</a:t>
            </a:r>
            <a:r>
              <a:rPr lang="it-IT" i="1" dirty="0">
                <a:solidFill>
                  <a:srgbClr val="002060"/>
                </a:solidFill>
                <a:latin typeface="Century" pitchFamily="18" charset="0"/>
              </a:rPr>
              <a:t> de </a:t>
            </a:r>
            <a:r>
              <a:rPr lang="it-IT" i="1" dirty="0" err="1">
                <a:solidFill>
                  <a:srgbClr val="002060"/>
                </a:solidFill>
                <a:latin typeface="Century" pitchFamily="18" charset="0"/>
              </a:rPr>
              <a:t>este</a:t>
            </a:r>
            <a:r>
              <a:rPr lang="it-IT" i="1" dirty="0">
                <a:solidFill>
                  <a:srgbClr val="002060"/>
                </a:solidFill>
                <a:latin typeface="Century" pitchFamily="18" charset="0"/>
              </a:rPr>
              <a:t> </a:t>
            </a:r>
            <a:r>
              <a:rPr lang="it-IT" i="1" dirty="0" err="1">
                <a:solidFill>
                  <a:srgbClr val="002060"/>
                </a:solidFill>
                <a:latin typeface="Century" pitchFamily="18" charset="0"/>
              </a:rPr>
              <a:t>año</a:t>
            </a:r>
            <a:r>
              <a:rPr lang="it-IT" i="1" dirty="0">
                <a:solidFill>
                  <a:srgbClr val="002060"/>
                </a:solidFill>
                <a:latin typeface="Century" pitchFamily="18" charset="0"/>
              </a:rPr>
              <a:t> </a:t>
            </a:r>
            <a:r>
              <a:rPr lang="it-IT" i="1" dirty="0" err="1">
                <a:solidFill>
                  <a:srgbClr val="002060"/>
                </a:solidFill>
                <a:latin typeface="Century" pitchFamily="18" charset="0"/>
              </a:rPr>
              <a:t>es</a:t>
            </a:r>
            <a:r>
              <a:rPr lang="it-IT" i="1" dirty="0">
                <a:solidFill>
                  <a:srgbClr val="002060"/>
                </a:solidFill>
                <a:latin typeface="Century" pitchFamily="18" charset="0"/>
              </a:rPr>
              <a:t> </a:t>
            </a:r>
            <a:r>
              <a:rPr lang="it-IT" i="1" dirty="0" err="1">
                <a:solidFill>
                  <a:srgbClr val="002060"/>
                </a:solidFill>
                <a:latin typeface="Century" pitchFamily="18" charset="0"/>
              </a:rPr>
              <a:t>abundante</a:t>
            </a:r>
            <a:r>
              <a:rPr lang="it-IT" dirty="0">
                <a:solidFill>
                  <a:srgbClr val="002060"/>
                </a:solidFill>
                <a:latin typeface="Century" pitchFamily="18" charset="0"/>
              </a:rPr>
              <a:t> </a:t>
            </a:r>
            <a:r>
              <a:rPr lang="it-IT" b="1" dirty="0">
                <a:solidFill>
                  <a:srgbClr val="002060"/>
                </a:solidFill>
                <a:latin typeface="Century" pitchFamily="18" charset="0"/>
              </a:rPr>
              <a:t>4</a:t>
            </a:r>
            <a:r>
              <a:rPr lang="it-IT" dirty="0">
                <a:solidFill>
                  <a:srgbClr val="002060"/>
                </a:solidFill>
                <a:latin typeface="Century" pitchFamily="18" charset="0"/>
              </a:rPr>
              <a:t> magazzino </a:t>
            </a:r>
            <a:r>
              <a:rPr lang="it-IT" b="1" dirty="0">
                <a:solidFill>
                  <a:srgbClr val="002060"/>
                </a:solidFill>
                <a:latin typeface="Century" pitchFamily="18" charset="0"/>
              </a:rPr>
              <a:t>5</a:t>
            </a:r>
            <a:r>
              <a:rPr lang="it-IT" dirty="0">
                <a:solidFill>
                  <a:srgbClr val="002060"/>
                </a:solidFill>
                <a:latin typeface="Century" pitchFamily="18" charset="0"/>
              </a:rPr>
              <a:t> stiva)</a:t>
            </a:r>
            <a:r>
              <a:rPr lang="it-IT" i="1" dirty="0">
                <a:solidFill>
                  <a:srgbClr val="002060"/>
                </a:solidFill>
                <a:latin typeface="Century" pitchFamily="18" charset="0"/>
              </a:rPr>
              <a:t>, </a:t>
            </a:r>
            <a:r>
              <a:rPr lang="it-IT" b="1" i="1" dirty="0" err="1">
                <a:solidFill>
                  <a:srgbClr val="002060"/>
                </a:solidFill>
                <a:latin typeface="Century" pitchFamily="18" charset="0"/>
              </a:rPr>
              <a:t>caserón</a:t>
            </a:r>
            <a:r>
              <a:rPr lang="it-IT" i="1" dirty="0">
                <a:solidFill>
                  <a:srgbClr val="002060"/>
                </a:solidFill>
                <a:latin typeface="Century" pitchFamily="18" charset="0"/>
              </a:rPr>
              <a:t>  </a:t>
            </a:r>
            <a:r>
              <a:rPr lang="it-IT" dirty="0">
                <a:solidFill>
                  <a:srgbClr val="002060"/>
                </a:solidFill>
                <a:latin typeface="Century" pitchFamily="18" charset="0"/>
              </a:rPr>
              <a:t>(</a:t>
            </a:r>
            <a:r>
              <a:rPr lang="it-IT" dirty="0" err="1">
                <a:solidFill>
                  <a:srgbClr val="002060"/>
                </a:solidFill>
                <a:latin typeface="Century" pitchFamily="18" charset="0"/>
              </a:rPr>
              <a:t>casona</a:t>
            </a:r>
            <a:r>
              <a:rPr lang="it-IT" dirty="0">
                <a:solidFill>
                  <a:srgbClr val="002060"/>
                </a:solidFill>
                <a:latin typeface="Century" pitchFamily="18" charset="0"/>
              </a:rPr>
              <a:t>, casermone)</a:t>
            </a:r>
            <a:r>
              <a:rPr lang="it-IT" i="1" dirty="0">
                <a:solidFill>
                  <a:srgbClr val="002060"/>
                </a:solidFill>
                <a:latin typeface="Century" pitchFamily="18" charset="0"/>
              </a:rPr>
              <a:t>, </a:t>
            </a:r>
            <a:r>
              <a:rPr lang="it-IT" b="1" i="1" dirty="0" err="1">
                <a:solidFill>
                  <a:srgbClr val="002060"/>
                </a:solidFill>
                <a:latin typeface="Century" pitchFamily="18" charset="0"/>
              </a:rPr>
              <a:t>casas</a:t>
            </a:r>
            <a:r>
              <a:rPr lang="it-IT" b="1" i="1" dirty="0">
                <a:solidFill>
                  <a:srgbClr val="002060"/>
                </a:solidFill>
                <a:latin typeface="Century" pitchFamily="18" charset="0"/>
              </a:rPr>
              <a:t> </a:t>
            </a:r>
            <a:r>
              <a:rPr lang="it-IT" b="1" i="1" dirty="0" err="1">
                <a:solidFill>
                  <a:srgbClr val="002060"/>
                </a:solidFill>
                <a:latin typeface="Century" pitchFamily="18" charset="0"/>
              </a:rPr>
              <a:t>colgadas</a:t>
            </a:r>
            <a:r>
              <a:rPr lang="it-IT" b="1" i="1" dirty="0">
                <a:solidFill>
                  <a:srgbClr val="002060"/>
                </a:solidFill>
                <a:latin typeface="Century" pitchFamily="18" charset="0"/>
              </a:rPr>
              <a:t>, </a:t>
            </a:r>
            <a:r>
              <a:rPr lang="it-IT" b="1" i="1" dirty="0" err="1">
                <a:solidFill>
                  <a:srgbClr val="002060"/>
                </a:solidFill>
                <a:latin typeface="Century" pitchFamily="18" charset="0"/>
              </a:rPr>
              <a:t>casas</a:t>
            </a:r>
            <a:r>
              <a:rPr lang="it-IT" b="1" i="1" dirty="0">
                <a:solidFill>
                  <a:srgbClr val="002060"/>
                </a:solidFill>
                <a:latin typeface="Century" pitchFamily="18" charset="0"/>
              </a:rPr>
              <a:t> de </a:t>
            </a:r>
            <a:r>
              <a:rPr lang="it-IT" b="1" i="1" dirty="0" err="1">
                <a:solidFill>
                  <a:srgbClr val="002060"/>
                </a:solidFill>
                <a:latin typeface="Century" pitchFamily="18" charset="0"/>
              </a:rPr>
              <a:t>labranza</a:t>
            </a:r>
            <a:r>
              <a:rPr lang="it-IT" b="1" i="1" dirty="0">
                <a:solidFill>
                  <a:srgbClr val="002060"/>
                </a:solidFill>
                <a:latin typeface="Century" pitchFamily="18" charset="0"/>
              </a:rPr>
              <a:t> </a:t>
            </a:r>
            <a:r>
              <a:rPr lang="it-IT" dirty="0">
                <a:solidFill>
                  <a:srgbClr val="002060"/>
                </a:solidFill>
                <a:latin typeface="Century" pitchFamily="18" charset="0"/>
              </a:rPr>
              <a:t>(casa colonica)</a:t>
            </a:r>
            <a:r>
              <a:rPr lang="it-IT" b="1" i="1" dirty="0">
                <a:solidFill>
                  <a:srgbClr val="002060"/>
                </a:solidFill>
                <a:latin typeface="Century" pitchFamily="18" charset="0"/>
              </a:rPr>
              <a:t>, </a:t>
            </a:r>
            <a:r>
              <a:rPr lang="it-IT" b="1" i="1" dirty="0" err="1">
                <a:solidFill>
                  <a:srgbClr val="002060"/>
                </a:solidFill>
                <a:latin typeface="Century" pitchFamily="18" charset="0"/>
              </a:rPr>
              <a:t>caserío</a:t>
            </a:r>
            <a:r>
              <a:rPr lang="it-IT" b="1" i="1" dirty="0">
                <a:solidFill>
                  <a:srgbClr val="002060"/>
                </a:solidFill>
                <a:latin typeface="Century" pitchFamily="18" charset="0"/>
              </a:rPr>
              <a:t> </a:t>
            </a:r>
            <a:r>
              <a:rPr lang="it-IT" dirty="0">
                <a:solidFill>
                  <a:srgbClr val="002060"/>
                </a:solidFill>
                <a:latin typeface="Century" pitchFamily="18" charset="0"/>
              </a:rPr>
              <a:t>(casale, fattoria, casa colonica</a:t>
            </a:r>
            <a:r>
              <a:rPr lang="it-IT" i="1" dirty="0">
                <a:solidFill>
                  <a:srgbClr val="002060"/>
                </a:solidFill>
                <a:latin typeface="Century" pitchFamily="18" charset="0"/>
              </a:rPr>
              <a:t>), </a:t>
            </a:r>
            <a:r>
              <a:rPr lang="it-IT" b="1" i="1" dirty="0" err="1">
                <a:solidFill>
                  <a:srgbClr val="002060"/>
                </a:solidFill>
                <a:latin typeface="Century" pitchFamily="18" charset="0"/>
              </a:rPr>
              <a:t>cigarral</a:t>
            </a:r>
            <a:r>
              <a:rPr lang="it-IT" i="1" dirty="0">
                <a:solidFill>
                  <a:srgbClr val="002060"/>
                </a:solidFill>
                <a:latin typeface="Century" pitchFamily="18" charset="0"/>
              </a:rPr>
              <a:t> </a:t>
            </a:r>
            <a:r>
              <a:rPr lang="it-IT" dirty="0">
                <a:solidFill>
                  <a:srgbClr val="002060"/>
                </a:solidFill>
                <a:latin typeface="Century" pitchFamily="18" charset="0"/>
              </a:rPr>
              <a:t>(podere), </a:t>
            </a:r>
            <a:r>
              <a:rPr lang="it-IT" b="1" i="1" dirty="0" err="1">
                <a:solidFill>
                  <a:srgbClr val="002060"/>
                </a:solidFill>
                <a:latin typeface="Century" pitchFamily="18" charset="0"/>
              </a:rPr>
              <a:t>cortijo</a:t>
            </a:r>
            <a:r>
              <a:rPr lang="it-IT" i="1" dirty="0">
                <a:solidFill>
                  <a:srgbClr val="002060"/>
                </a:solidFill>
                <a:latin typeface="Century" pitchFamily="18" charset="0"/>
              </a:rPr>
              <a:t> </a:t>
            </a:r>
            <a:r>
              <a:rPr lang="it-IT" dirty="0">
                <a:solidFill>
                  <a:srgbClr val="002060"/>
                </a:solidFill>
                <a:latin typeface="Century" pitchFamily="18" charset="0"/>
              </a:rPr>
              <a:t>(fattoria, casa colonica, casale)</a:t>
            </a:r>
            <a:r>
              <a:rPr lang="it-IT" i="1" dirty="0">
                <a:solidFill>
                  <a:srgbClr val="002060"/>
                </a:solidFill>
                <a:latin typeface="Century" pitchFamily="18" charset="0"/>
              </a:rPr>
              <a:t>, </a:t>
            </a:r>
            <a:r>
              <a:rPr lang="it-IT" b="1" i="1" dirty="0" err="1">
                <a:solidFill>
                  <a:srgbClr val="002060"/>
                </a:solidFill>
                <a:latin typeface="Century" pitchFamily="18" charset="0"/>
              </a:rPr>
              <a:t>hostal</a:t>
            </a:r>
            <a:r>
              <a:rPr lang="it-IT" i="1" dirty="0">
                <a:solidFill>
                  <a:srgbClr val="002060"/>
                </a:solidFill>
                <a:latin typeface="Century" pitchFamily="18" charset="0"/>
              </a:rPr>
              <a:t> </a:t>
            </a:r>
            <a:r>
              <a:rPr lang="it-IT" dirty="0">
                <a:solidFill>
                  <a:srgbClr val="002060"/>
                </a:solidFill>
                <a:latin typeface="Century" pitchFamily="18" charset="0"/>
              </a:rPr>
              <a:t>(ostello, hotel, pensione, locanda) </a:t>
            </a:r>
            <a:r>
              <a:rPr lang="it-IT" b="1" i="1" dirty="0" err="1">
                <a:solidFill>
                  <a:srgbClr val="002060"/>
                </a:solidFill>
                <a:latin typeface="Century" pitchFamily="18" charset="0"/>
              </a:rPr>
              <a:t>mansión</a:t>
            </a:r>
            <a:r>
              <a:rPr lang="it-IT" i="1" dirty="0">
                <a:solidFill>
                  <a:srgbClr val="002060"/>
                </a:solidFill>
                <a:latin typeface="Century" pitchFamily="18" charset="0"/>
              </a:rPr>
              <a:t> </a:t>
            </a:r>
            <a:r>
              <a:rPr lang="it-IT" dirty="0">
                <a:solidFill>
                  <a:srgbClr val="002060"/>
                </a:solidFill>
                <a:latin typeface="Century" pitchFamily="18" charset="0"/>
              </a:rPr>
              <a:t>(villa, palazzo, residenza, maniero, tenuta, castello, magione), </a:t>
            </a:r>
            <a:r>
              <a:rPr lang="it-IT" b="1" i="1" dirty="0" err="1">
                <a:solidFill>
                  <a:srgbClr val="002060"/>
                </a:solidFill>
                <a:latin typeface="Century" pitchFamily="18" charset="0"/>
              </a:rPr>
              <a:t>masía</a:t>
            </a:r>
            <a:r>
              <a:rPr lang="it-IT" i="1" dirty="0">
                <a:solidFill>
                  <a:srgbClr val="002060"/>
                </a:solidFill>
                <a:latin typeface="Century" pitchFamily="18" charset="0"/>
              </a:rPr>
              <a:t> </a:t>
            </a:r>
            <a:r>
              <a:rPr lang="it-IT" dirty="0">
                <a:solidFill>
                  <a:srgbClr val="002060"/>
                </a:solidFill>
                <a:latin typeface="Century" pitchFamily="18" charset="0"/>
              </a:rPr>
              <a:t>(maso, casa colonica, masseria, agriturismo, casolare), </a:t>
            </a:r>
            <a:r>
              <a:rPr lang="it-IT" b="1" i="1" dirty="0" err="1">
                <a:solidFill>
                  <a:srgbClr val="002060"/>
                </a:solidFill>
                <a:latin typeface="Century" pitchFamily="18" charset="0"/>
              </a:rPr>
              <a:t>mesón</a:t>
            </a:r>
            <a:r>
              <a:rPr lang="it-IT" i="1" dirty="0">
                <a:solidFill>
                  <a:srgbClr val="002060"/>
                </a:solidFill>
                <a:latin typeface="Century" pitchFamily="18" charset="0"/>
              </a:rPr>
              <a:t> </a:t>
            </a:r>
            <a:r>
              <a:rPr lang="it-IT" dirty="0">
                <a:solidFill>
                  <a:srgbClr val="002060"/>
                </a:solidFill>
                <a:latin typeface="Century" pitchFamily="18" charset="0"/>
              </a:rPr>
              <a:t>(trattoria, locanda, osteria), </a:t>
            </a:r>
            <a:r>
              <a:rPr lang="it-IT" b="1" i="1" dirty="0" err="1">
                <a:solidFill>
                  <a:srgbClr val="002060"/>
                </a:solidFill>
                <a:latin typeface="Century" pitchFamily="18" charset="0"/>
              </a:rPr>
              <a:t>parador</a:t>
            </a:r>
            <a:r>
              <a:rPr lang="it-IT" b="1" i="1" dirty="0">
                <a:solidFill>
                  <a:srgbClr val="002060"/>
                </a:solidFill>
                <a:latin typeface="Century" pitchFamily="18" charset="0"/>
              </a:rPr>
              <a:t>, </a:t>
            </a:r>
            <a:r>
              <a:rPr lang="it-IT" b="1" i="1" dirty="0" err="1">
                <a:solidFill>
                  <a:srgbClr val="002060"/>
                </a:solidFill>
                <a:latin typeface="Century" pitchFamily="18" charset="0"/>
              </a:rPr>
              <a:t>pazo</a:t>
            </a:r>
            <a:r>
              <a:rPr lang="it-IT" b="1" i="1" dirty="0">
                <a:solidFill>
                  <a:srgbClr val="002060"/>
                </a:solidFill>
                <a:latin typeface="Century" pitchFamily="18" charset="0"/>
              </a:rPr>
              <a:t> </a:t>
            </a:r>
            <a:r>
              <a:rPr lang="it-IT" dirty="0">
                <a:solidFill>
                  <a:srgbClr val="002060"/>
                </a:solidFill>
                <a:latin typeface="Century" pitchFamily="18" charset="0"/>
              </a:rPr>
              <a:t>(casa avita: tramandata o ereditata dagli antenati), </a:t>
            </a:r>
            <a:r>
              <a:rPr lang="it-IT" b="1" i="1" dirty="0" err="1">
                <a:solidFill>
                  <a:srgbClr val="002060"/>
                </a:solidFill>
                <a:latin typeface="Century" pitchFamily="18" charset="0"/>
              </a:rPr>
              <a:t>posada</a:t>
            </a:r>
            <a:r>
              <a:rPr lang="it-IT" i="1" dirty="0">
                <a:solidFill>
                  <a:srgbClr val="002060"/>
                </a:solidFill>
                <a:latin typeface="Century" pitchFamily="18" charset="0"/>
              </a:rPr>
              <a:t> </a:t>
            </a:r>
            <a:r>
              <a:rPr lang="it-IT" dirty="0">
                <a:solidFill>
                  <a:srgbClr val="002060"/>
                </a:solidFill>
                <a:latin typeface="Century" pitchFamily="18" charset="0"/>
              </a:rPr>
              <a:t>(locanda, albergo, pensione, osteria, taverna, trattoria), </a:t>
            </a:r>
            <a:r>
              <a:rPr lang="it-IT" b="1" i="1" dirty="0" err="1">
                <a:solidFill>
                  <a:srgbClr val="002060"/>
                </a:solidFill>
                <a:latin typeface="Century" pitchFamily="18" charset="0"/>
              </a:rPr>
              <a:t>posada</a:t>
            </a:r>
            <a:r>
              <a:rPr lang="it-IT" b="1" i="1" dirty="0">
                <a:solidFill>
                  <a:srgbClr val="002060"/>
                </a:solidFill>
                <a:latin typeface="Century" pitchFamily="18" charset="0"/>
              </a:rPr>
              <a:t> dispersa </a:t>
            </a:r>
            <a:r>
              <a:rPr lang="it-IT" dirty="0">
                <a:solidFill>
                  <a:srgbClr val="002060"/>
                </a:solidFill>
                <a:latin typeface="Century" pitchFamily="18" charset="0"/>
              </a:rPr>
              <a:t>(albergo diffuso), </a:t>
            </a:r>
            <a:r>
              <a:rPr lang="it-IT" b="1" i="1" dirty="0" err="1">
                <a:solidFill>
                  <a:srgbClr val="002060"/>
                </a:solidFill>
                <a:latin typeface="Century" pitchFamily="18" charset="0"/>
              </a:rPr>
              <a:t>pajar</a:t>
            </a:r>
            <a:r>
              <a:rPr lang="it-IT" i="1" dirty="0">
                <a:solidFill>
                  <a:srgbClr val="002060"/>
                </a:solidFill>
                <a:latin typeface="Century" pitchFamily="18" charset="0"/>
              </a:rPr>
              <a:t>  </a:t>
            </a:r>
            <a:r>
              <a:rPr lang="it-IT" dirty="0">
                <a:solidFill>
                  <a:srgbClr val="002060"/>
                </a:solidFill>
                <a:latin typeface="Century" pitchFamily="18" charset="0"/>
              </a:rPr>
              <a:t>(pagliaio, fienile ed anche casa rurale). </a:t>
            </a:r>
          </a:p>
          <a:p>
            <a:pPr algn="just">
              <a:lnSpc>
                <a:spcPct val="120000"/>
              </a:lnSpc>
            </a:pPr>
            <a:endParaRPr lang="es-ES" sz="8800" dirty="0">
              <a:solidFill>
                <a:srgbClr val="002060"/>
              </a:solidFill>
              <a:latin typeface="Century" pitchFamily="18" charset="0"/>
            </a:endParaRPr>
          </a:p>
          <a:p>
            <a:pPr algn="just"/>
            <a:endParaRPr lang="it-IT" sz="9600" dirty="0">
              <a:solidFill>
                <a:srgbClr val="002060"/>
              </a:solidFill>
              <a:latin typeface="Century" pitchFamily="18" charset="0"/>
            </a:endParaRPr>
          </a:p>
          <a:p>
            <a:endParaRPr lang="it-IT" dirty="0"/>
          </a:p>
          <a:p>
            <a:endParaRPr lang="it-IT" sz="1600" dirty="0"/>
          </a:p>
          <a:p>
            <a:endParaRPr lang="it-IT" sz="1600" dirty="0"/>
          </a:p>
          <a:p>
            <a:endParaRPr lang="it-IT" sz="1600" dirty="0">
              <a:solidFill>
                <a:srgbClr val="002060"/>
              </a:solidFill>
            </a:endParaRPr>
          </a:p>
          <a:p>
            <a:endParaRPr lang="it-IT" sz="1600" dirty="0">
              <a:solidFill>
                <a:srgbClr val="002060"/>
              </a:solidFill>
            </a:endParaRPr>
          </a:p>
          <a:p>
            <a:endParaRPr lang="it-IT" sz="1600" dirty="0">
              <a:solidFill>
                <a:srgbClr val="002060"/>
              </a:solidFill>
            </a:endParaRPr>
          </a:p>
          <a:p>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60020" y="1074420"/>
            <a:ext cx="11187430" cy="5646420"/>
          </a:xfrm>
        </p:spPr>
        <p:txBody>
          <a:bodyPr>
            <a:normAutofit/>
          </a:bodyPr>
          <a:lstStyle/>
          <a:p>
            <a:pPr algn="just"/>
            <a:endParaRPr lang="es-ES" dirty="0">
              <a:solidFill>
                <a:srgbClr val="002060"/>
              </a:solidFill>
              <a:latin typeface="Century" pitchFamily="18" charset="0"/>
            </a:endParaRPr>
          </a:p>
          <a:p>
            <a:pPr algn="just"/>
            <a:r>
              <a:rPr lang="it-IT" dirty="0">
                <a:solidFill>
                  <a:srgbClr val="002060"/>
                </a:solidFill>
                <a:latin typeface="Century" pitchFamily="18" charset="0"/>
              </a:rPr>
              <a:t>— </a:t>
            </a:r>
            <a:r>
              <a:rPr lang="it-IT" b="1" dirty="0">
                <a:solidFill>
                  <a:srgbClr val="002060"/>
                </a:solidFill>
                <a:latin typeface="Century" pitchFamily="18" charset="0"/>
              </a:rPr>
              <a:t>Vita sociale, canti, balli e feste popolari</a:t>
            </a:r>
            <a:r>
              <a:rPr lang="it-IT" dirty="0">
                <a:solidFill>
                  <a:srgbClr val="002060"/>
                </a:solidFill>
                <a:latin typeface="Century" pitchFamily="18" charset="0"/>
              </a:rPr>
              <a:t>: </a:t>
            </a:r>
            <a:r>
              <a:rPr lang="it-IT" b="1" i="1" dirty="0" err="1">
                <a:solidFill>
                  <a:srgbClr val="002060"/>
                </a:solidFill>
                <a:latin typeface="Century" pitchFamily="18" charset="0"/>
              </a:rPr>
              <a:t>charangas</a:t>
            </a:r>
            <a:r>
              <a:rPr lang="it-IT" b="1" i="1" dirty="0">
                <a:solidFill>
                  <a:srgbClr val="002060"/>
                </a:solidFill>
                <a:latin typeface="Century" pitchFamily="18" charset="0"/>
              </a:rPr>
              <a:t> </a:t>
            </a:r>
            <a:r>
              <a:rPr lang="it-IT" dirty="0">
                <a:solidFill>
                  <a:srgbClr val="002060"/>
                </a:solidFill>
                <a:latin typeface="Century" pitchFamily="18" charset="0"/>
              </a:rPr>
              <a:t>(musica festiva e popolare), </a:t>
            </a:r>
            <a:r>
              <a:rPr lang="it-IT" b="1" i="1" dirty="0" err="1">
                <a:solidFill>
                  <a:srgbClr val="002060"/>
                </a:solidFill>
                <a:latin typeface="Century" pitchFamily="18" charset="0"/>
              </a:rPr>
              <a:t>cante</a:t>
            </a:r>
            <a:r>
              <a:rPr lang="it-IT" b="1" i="1" dirty="0">
                <a:solidFill>
                  <a:srgbClr val="002060"/>
                </a:solidFill>
                <a:latin typeface="Century" pitchFamily="18" charset="0"/>
              </a:rPr>
              <a:t> </a:t>
            </a:r>
            <a:r>
              <a:rPr lang="it-IT" b="1" i="1" dirty="0" err="1">
                <a:solidFill>
                  <a:srgbClr val="002060"/>
                </a:solidFill>
                <a:latin typeface="Century" pitchFamily="18" charset="0"/>
              </a:rPr>
              <a:t>jondo</a:t>
            </a:r>
            <a:r>
              <a:rPr lang="it-IT" b="1" dirty="0">
                <a:solidFill>
                  <a:srgbClr val="002060"/>
                </a:solidFill>
                <a:latin typeface="Century" pitchFamily="18" charset="0"/>
              </a:rPr>
              <a:t>, </a:t>
            </a:r>
            <a:r>
              <a:rPr lang="it-IT" b="1" i="1" dirty="0" err="1">
                <a:solidFill>
                  <a:srgbClr val="002060"/>
                </a:solidFill>
                <a:latin typeface="Century" pitchFamily="18" charset="0"/>
              </a:rPr>
              <a:t>castañuelas</a:t>
            </a:r>
            <a:r>
              <a:rPr lang="it-IT" b="1" dirty="0">
                <a:solidFill>
                  <a:srgbClr val="002060"/>
                </a:solidFill>
                <a:latin typeface="Century" pitchFamily="18" charset="0"/>
              </a:rPr>
              <a:t>, </a:t>
            </a:r>
            <a:r>
              <a:rPr lang="it-IT" b="1" i="1" dirty="0" err="1">
                <a:solidFill>
                  <a:srgbClr val="002060"/>
                </a:solidFill>
                <a:latin typeface="Century" pitchFamily="18" charset="0"/>
              </a:rPr>
              <a:t>coplas</a:t>
            </a:r>
            <a:r>
              <a:rPr lang="it-IT" b="1" dirty="0">
                <a:solidFill>
                  <a:srgbClr val="002060"/>
                </a:solidFill>
                <a:latin typeface="Century" pitchFamily="18" charset="0"/>
              </a:rPr>
              <a:t>, </a:t>
            </a:r>
            <a:r>
              <a:rPr lang="it-IT" b="1" i="1" dirty="0">
                <a:solidFill>
                  <a:srgbClr val="002060"/>
                </a:solidFill>
                <a:latin typeface="Century" pitchFamily="18" charset="0"/>
              </a:rPr>
              <a:t>corrida</a:t>
            </a:r>
            <a:r>
              <a:rPr lang="it-IT" b="1" dirty="0">
                <a:solidFill>
                  <a:srgbClr val="002060"/>
                </a:solidFill>
                <a:latin typeface="Century" pitchFamily="18" charset="0"/>
              </a:rPr>
              <a:t>, </a:t>
            </a:r>
            <a:r>
              <a:rPr lang="it-IT" b="1" i="1" dirty="0" err="1">
                <a:solidFill>
                  <a:srgbClr val="002060"/>
                </a:solidFill>
                <a:latin typeface="Century" pitchFamily="18" charset="0"/>
              </a:rPr>
              <a:t>encierro</a:t>
            </a:r>
            <a:r>
              <a:rPr lang="it-IT" b="1" dirty="0">
                <a:solidFill>
                  <a:srgbClr val="002060"/>
                </a:solidFill>
                <a:latin typeface="Century" pitchFamily="18" charset="0"/>
              </a:rPr>
              <a:t>, </a:t>
            </a:r>
            <a:r>
              <a:rPr lang="it-IT" b="1" i="1" dirty="0" err="1">
                <a:solidFill>
                  <a:srgbClr val="002060"/>
                </a:solidFill>
                <a:latin typeface="Century" pitchFamily="18" charset="0"/>
              </a:rPr>
              <a:t>Fallas</a:t>
            </a:r>
            <a:r>
              <a:rPr lang="it-IT" b="1" dirty="0">
                <a:solidFill>
                  <a:srgbClr val="002060"/>
                </a:solidFill>
                <a:latin typeface="Century" pitchFamily="18" charset="0"/>
              </a:rPr>
              <a:t>, </a:t>
            </a:r>
            <a:r>
              <a:rPr lang="it-IT" b="1" i="1" dirty="0">
                <a:solidFill>
                  <a:srgbClr val="002060"/>
                </a:solidFill>
                <a:latin typeface="Century" pitchFamily="18" charset="0"/>
              </a:rPr>
              <a:t>Feria de </a:t>
            </a:r>
            <a:r>
              <a:rPr lang="it-IT" b="1" i="1" dirty="0" err="1">
                <a:solidFill>
                  <a:srgbClr val="002060"/>
                </a:solidFill>
                <a:latin typeface="Century" pitchFamily="18" charset="0"/>
              </a:rPr>
              <a:t>abril</a:t>
            </a:r>
            <a:r>
              <a:rPr lang="it-IT" b="1" i="1" dirty="0">
                <a:solidFill>
                  <a:srgbClr val="002060"/>
                </a:solidFill>
                <a:latin typeface="Century" pitchFamily="18" charset="0"/>
              </a:rPr>
              <a:t>, </a:t>
            </a:r>
            <a:r>
              <a:rPr lang="it-IT" b="1" i="1" dirty="0" err="1">
                <a:solidFill>
                  <a:srgbClr val="002060"/>
                </a:solidFill>
                <a:latin typeface="Century" pitchFamily="18" charset="0"/>
              </a:rPr>
              <a:t>jota</a:t>
            </a:r>
            <a:r>
              <a:rPr lang="it-IT" b="1" i="1" dirty="0">
                <a:solidFill>
                  <a:srgbClr val="002060"/>
                </a:solidFill>
                <a:latin typeface="Century" pitchFamily="18" charset="0"/>
              </a:rPr>
              <a:t>, movida, </a:t>
            </a:r>
            <a:r>
              <a:rPr lang="it-IT" b="1" i="1" dirty="0" err="1">
                <a:solidFill>
                  <a:srgbClr val="002060"/>
                </a:solidFill>
                <a:latin typeface="Century" pitchFamily="18" charset="0"/>
              </a:rPr>
              <a:t>romería</a:t>
            </a:r>
            <a:r>
              <a:rPr lang="it-IT" b="1" i="1" dirty="0">
                <a:solidFill>
                  <a:srgbClr val="002060"/>
                </a:solidFill>
                <a:latin typeface="Century" pitchFamily="18" charset="0"/>
              </a:rPr>
              <a:t>, </a:t>
            </a:r>
            <a:r>
              <a:rPr lang="it-IT" b="1" i="1" dirty="0" err="1">
                <a:solidFill>
                  <a:srgbClr val="002060"/>
                </a:solidFill>
                <a:latin typeface="Century" pitchFamily="18" charset="0"/>
              </a:rPr>
              <a:t>Sanfermines</a:t>
            </a:r>
            <a:r>
              <a:rPr lang="it-IT" b="1" i="1" dirty="0">
                <a:solidFill>
                  <a:srgbClr val="002060"/>
                </a:solidFill>
                <a:latin typeface="Century" pitchFamily="18" charset="0"/>
              </a:rPr>
              <a:t>, </a:t>
            </a:r>
            <a:r>
              <a:rPr lang="it-IT" b="1" i="1" dirty="0" err="1">
                <a:solidFill>
                  <a:srgbClr val="002060"/>
                </a:solidFill>
                <a:latin typeface="Century" pitchFamily="18" charset="0"/>
              </a:rPr>
              <a:t>saeta</a:t>
            </a:r>
            <a:r>
              <a:rPr lang="it-IT" b="1" i="1" dirty="0">
                <a:solidFill>
                  <a:srgbClr val="002060"/>
                </a:solidFill>
                <a:latin typeface="Century" pitchFamily="18" charset="0"/>
              </a:rPr>
              <a:t> </a:t>
            </a:r>
            <a:r>
              <a:rPr lang="it-IT" dirty="0">
                <a:solidFill>
                  <a:srgbClr val="002060"/>
                </a:solidFill>
                <a:latin typeface="Century" pitchFamily="18" charset="0"/>
              </a:rPr>
              <a:t>(canto religioso </a:t>
            </a:r>
            <a:r>
              <a:rPr lang="it-IT" dirty="0" err="1">
                <a:solidFill>
                  <a:srgbClr val="002060"/>
                </a:solidFill>
                <a:latin typeface="Century" pitchFamily="18" charset="0"/>
              </a:rPr>
              <a:t>tradicional</a:t>
            </a:r>
            <a:r>
              <a:rPr lang="it-IT" dirty="0">
                <a:solidFill>
                  <a:srgbClr val="002060"/>
                </a:solidFill>
                <a:latin typeface="Century" pitchFamily="18" charset="0"/>
              </a:rPr>
              <a:t> </a:t>
            </a:r>
            <a:r>
              <a:rPr lang="it-IT" dirty="0" err="1">
                <a:solidFill>
                  <a:srgbClr val="002060"/>
                </a:solidFill>
                <a:latin typeface="Century" pitchFamily="18" charset="0"/>
              </a:rPr>
              <a:t>típico</a:t>
            </a:r>
            <a:r>
              <a:rPr lang="it-IT" dirty="0">
                <a:solidFill>
                  <a:srgbClr val="002060"/>
                </a:solidFill>
                <a:latin typeface="Century" pitchFamily="18" charset="0"/>
              </a:rPr>
              <a:t> en </a:t>
            </a:r>
            <a:r>
              <a:rPr lang="it-IT" dirty="0" err="1">
                <a:solidFill>
                  <a:srgbClr val="002060"/>
                </a:solidFill>
                <a:latin typeface="Century" pitchFamily="18" charset="0"/>
              </a:rPr>
              <a:t>las</a:t>
            </a:r>
            <a:r>
              <a:rPr lang="it-IT" dirty="0">
                <a:solidFill>
                  <a:srgbClr val="002060"/>
                </a:solidFill>
                <a:latin typeface="Century" pitchFamily="18" charset="0"/>
              </a:rPr>
              <a:t> </a:t>
            </a:r>
            <a:r>
              <a:rPr lang="it-IT" dirty="0" err="1">
                <a:solidFill>
                  <a:srgbClr val="002060"/>
                </a:solidFill>
                <a:latin typeface="Century" pitchFamily="18" charset="0"/>
              </a:rPr>
              <a:t>procesiones</a:t>
            </a:r>
            <a:r>
              <a:rPr lang="it-IT" dirty="0">
                <a:solidFill>
                  <a:srgbClr val="002060"/>
                </a:solidFill>
                <a:latin typeface="Century" pitchFamily="18" charset="0"/>
              </a:rPr>
              <a:t> de </a:t>
            </a:r>
            <a:r>
              <a:rPr lang="it-IT" dirty="0" err="1">
                <a:solidFill>
                  <a:srgbClr val="002060"/>
                </a:solidFill>
                <a:latin typeface="Century" pitchFamily="18" charset="0"/>
              </a:rPr>
              <a:t>Semana</a:t>
            </a:r>
            <a:r>
              <a:rPr lang="it-IT" dirty="0">
                <a:solidFill>
                  <a:srgbClr val="002060"/>
                </a:solidFill>
                <a:latin typeface="Century" pitchFamily="18" charset="0"/>
              </a:rPr>
              <a:t> Santa)</a:t>
            </a:r>
            <a:r>
              <a:rPr lang="it-IT" i="1" dirty="0">
                <a:solidFill>
                  <a:srgbClr val="002060"/>
                </a:solidFill>
                <a:latin typeface="Century" pitchFamily="18" charset="0"/>
              </a:rPr>
              <a:t>, </a:t>
            </a:r>
            <a:r>
              <a:rPr lang="it-IT" b="1" i="1" dirty="0" err="1">
                <a:solidFill>
                  <a:srgbClr val="002060"/>
                </a:solidFill>
                <a:latin typeface="Century" pitchFamily="18" charset="0"/>
              </a:rPr>
              <a:t>sainete</a:t>
            </a:r>
            <a:r>
              <a:rPr lang="it-IT" i="1" dirty="0">
                <a:solidFill>
                  <a:srgbClr val="002060"/>
                </a:solidFill>
                <a:latin typeface="Century" pitchFamily="18" charset="0"/>
              </a:rPr>
              <a:t> </a:t>
            </a:r>
            <a:r>
              <a:rPr lang="it-IT" dirty="0">
                <a:solidFill>
                  <a:srgbClr val="002060"/>
                </a:solidFill>
                <a:latin typeface="Century" pitchFamily="18" charset="0"/>
              </a:rPr>
              <a:t>(mascherata, farsa), </a:t>
            </a:r>
            <a:r>
              <a:rPr lang="it-IT" b="1" i="1" dirty="0" err="1">
                <a:solidFill>
                  <a:srgbClr val="002060"/>
                </a:solidFill>
                <a:latin typeface="Century" pitchFamily="18" charset="0"/>
              </a:rPr>
              <a:t>Semana</a:t>
            </a:r>
            <a:r>
              <a:rPr lang="it-IT" b="1" i="1" dirty="0">
                <a:solidFill>
                  <a:srgbClr val="002060"/>
                </a:solidFill>
                <a:latin typeface="Century" pitchFamily="18" charset="0"/>
              </a:rPr>
              <a:t> Santa,</a:t>
            </a:r>
            <a:r>
              <a:rPr lang="it-IT" b="1" dirty="0">
                <a:solidFill>
                  <a:srgbClr val="002060"/>
                </a:solidFill>
                <a:latin typeface="Century" pitchFamily="18" charset="0"/>
              </a:rPr>
              <a:t> </a:t>
            </a:r>
            <a:r>
              <a:rPr lang="it-IT" b="1" i="1" dirty="0" err="1">
                <a:solidFill>
                  <a:srgbClr val="002060"/>
                </a:solidFill>
                <a:latin typeface="Century" pitchFamily="18" charset="0"/>
              </a:rPr>
              <a:t>tapa</a:t>
            </a:r>
            <a:r>
              <a:rPr lang="it-IT" b="1" i="1" dirty="0">
                <a:solidFill>
                  <a:srgbClr val="002060"/>
                </a:solidFill>
                <a:latin typeface="Century" pitchFamily="18" charset="0"/>
              </a:rPr>
              <a:t>, </a:t>
            </a:r>
            <a:r>
              <a:rPr lang="it-IT" b="1" i="1" dirty="0" err="1">
                <a:solidFill>
                  <a:srgbClr val="002060"/>
                </a:solidFill>
                <a:latin typeface="Century" pitchFamily="18" charset="0"/>
              </a:rPr>
              <a:t>tapeo</a:t>
            </a:r>
            <a:r>
              <a:rPr lang="it-IT" b="1" i="1" dirty="0">
                <a:solidFill>
                  <a:srgbClr val="002060"/>
                </a:solidFill>
                <a:latin typeface="Century" pitchFamily="18" charset="0"/>
              </a:rPr>
              <a:t>, </a:t>
            </a:r>
            <a:r>
              <a:rPr lang="it-IT" b="1" i="1" dirty="0" err="1">
                <a:solidFill>
                  <a:srgbClr val="002060"/>
                </a:solidFill>
                <a:latin typeface="Century" pitchFamily="18" charset="0"/>
              </a:rPr>
              <a:t>tapear</a:t>
            </a:r>
            <a:r>
              <a:rPr lang="it-IT" b="1" i="1" dirty="0">
                <a:solidFill>
                  <a:srgbClr val="002060"/>
                </a:solidFill>
                <a:latin typeface="Century" pitchFamily="18" charset="0"/>
              </a:rPr>
              <a:t>, zarzuela</a:t>
            </a:r>
            <a:r>
              <a:rPr lang="it-IT" i="1" dirty="0">
                <a:solidFill>
                  <a:srgbClr val="002060"/>
                </a:solidFill>
                <a:latin typeface="Century" pitchFamily="18" charset="0"/>
              </a:rPr>
              <a:t>.  </a:t>
            </a:r>
          </a:p>
          <a:p>
            <a:pPr algn="just"/>
            <a:endParaRPr lang="it-IT" dirty="0">
              <a:solidFill>
                <a:srgbClr val="002060"/>
              </a:solidFill>
              <a:latin typeface="Century" pitchFamily="18" charset="0"/>
            </a:endParaRPr>
          </a:p>
          <a:p>
            <a:pPr algn="just"/>
            <a:r>
              <a:rPr lang="es-ES" dirty="0">
                <a:solidFill>
                  <a:srgbClr val="002060"/>
                </a:solidFill>
                <a:latin typeface="Century" pitchFamily="18" charset="0"/>
              </a:rPr>
              <a:t>— </a:t>
            </a:r>
            <a:r>
              <a:rPr lang="es-ES" b="1" dirty="0">
                <a:solidFill>
                  <a:srgbClr val="002060"/>
                </a:solidFill>
                <a:latin typeface="Century" pitchFamily="18" charset="0"/>
              </a:rPr>
              <a:t>Gastronomia</a:t>
            </a:r>
            <a:r>
              <a:rPr lang="es-ES" dirty="0">
                <a:solidFill>
                  <a:srgbClr val="002060"/>
                </a:solidFill>
                <a:latin typeface="Century" pitchFamily="18" charset="0"/>
              </a:rPr>
              <a:t>: </a:t>
            </a:r>
            <a:r>
              <a:rPr lang="es-ES" b="1" i="1" dirty="0">
                <a:solidFill>
                  <a:srgbClr val="002060"/>
                </a:solidFill>
                <a:latin typeface="Century" pitchFamily="18" charset="0"/>
              </a:rPr>
              <a:t>alfajores </a:t>
            </a:r>
            <a:r>
              <a:rPr lang="es-ES" dirty="0">
                <a:solidFill>
                  <a:srgbClr val="002060"/>
                </a:solidFill>
                <a:latin typeface="Century" pitchFamily="18" charset="0"/>
              </a:rPr>
              <a:t>(dolce tipico con due biscotti rotondi</a:t>
            </a:r>
            <a:r>
              <a:rPr lang="es-ES" b="1" i="1" dirty="0">
                <a:solidFill>
                  <a:srgbClr val="002060"/>
                </a:solidFill>
                <a:latin typeface="Century" pitchFamily="18" charset="0"/>
              </a:rPr>
              <a:t> </a:t>
            </a:r>
            <a:r>
              <a:rPr lang="es-ES" dirty="0">
                <a:solidFill>
                  <a:srgbClr val="002060"/>
                </a:solidFill>
                <a:latin typeface="Century" pitchFamily="18" charset="0"/>
              </a:rPr>
              <a:t>farciti con dulce de leche)</a:t>
            </a:r>
            <a:r>
              <a:rPr lang="es-ES" b="1" i="1" dirty="0">
                <a:solidFill>
                  <a:srgbClr val="002060"/>
                </a:solidFill>
                <a:latin typeface="Century" pitchFamily="18" charset="0"/>
              </a:rPr>
              <a:t>, chufas </a:t>
            </a:r>
            <a:r>
              <a:rPr lang="es-ES" dirty="0">
                <a:solidFill>
                  <a:srgbClr val="002060"/>
                </a:solidFill>
                <a:latin typeface="Century" pitchFamily="18" charset="0"/>
              </a:rPr>
              <a:t>(tubero che sa di nocciola),</a:t>
            </a:r>
            <a:r>
              <a:rPr lang="es-ES" b="1" i="1" dirty="0">
                <a:solidFill>
                  <a:srgbClr val="002060"/>
                </a:solidFill>
                <a:latin typeface="Century" pitchFamily="18" charset="0"/>
              </a:rPr>
              <a:t> cocido madrileño </a:t>
            </a:r>
            <a:r>
              <a:rPr lang="es-ES" dirty="0">
                <a:solidFill>
                  <a:srgbClr val="002060"/>
                </a:solidFill>
                <a:latin typeface="Century" pitchFamily="18" charset="0"/>
              </a:rPr>
              <a:t>(lesso alla madrilena),</a:t>
            </a:r>
            <a:r>
              <a:rPr lang="es-ES" b="1" i="1" dirty="0">
                <a:solidFill>
                  <a:srgbClr val="002060"/>
                </a:solidFill>
                <a:latin typeface="Century" pitchFamily="18" charset="0"/>
              </a:rPr>
              <a:t> embutido </a:t>
            </a:r>
            <a:r>
              <a:rPr lang="es-ES" dirty="0">
                <a:solidFill>
                  <a:srgbClr val="002060"/>
                </a:solidFill>
                <a:latin typeface="Century" pitchFamily="18" charset="0"/>
              </a:rPr>
              <a:t>(‘salsiccia’),</a:t>
            </a:r>
            <a:r>
              <a:rPr lang="es-ES" b="1" i="1" dirty="0">
                <a:solidFill>
                  <a:srgbClr val="002060"/>
                </a:solidFill>
                <a:latin typeface="Century" pitchFamily="18" charset="0"/>
              </a:rPr>
              <a:t> empanadillas, gazpacho andaluz, guiso  </a:t>
            </a:r>
            <a:r>
              <a:rPr lang="es-ES" dirty="0">
                <a:solidFill>
                  <a:srgbClr val="002060"/>
                </a:solidFill>
                <a:latin typeface="Century" pitchFamily="18" charset="0"/>
              </a:rPr>
              <a:t>(stufato),</a:t>
            </a:r>
            <a:r>
              <a:rPr lang="es-ES" b="1" i="1" dirty="0">
                <a:solidFill>
                  <a:srgbClr val="002060"/>
                </a:solidFill>
                <a:latin typeface="Century" pitchFamily="18" charset="0"/>
              </a:rPr>
              <a:t> jamón serrano, morcillas </a:t>
            </a:r>
            <a:r>
              <a:rPr lang="es-ES" dirty="0">
                <a:solidFill>
                  <a:srgbClr val="002060"/>
                </a:solidFill>
                <a:latin typeface="Century" pitchFamily="18" charset="0"/>
              </a:rPr>
              <a:t>(sanguinaccio),</a:t>
            </a:r>
            <a:r>
              <a:rPr lang="es-ES" b="1" i="1" dirty="0">
                <a:solidFill>
                  <a:srgbClr val="002060"/>
                </a:solidFill>
                <a:latin typeface="Century" pitchFamily="18" charset="0"/>
              </a:rPr>
              <a:t> paella, pestiños </a:t>
            </a:r>
            <a:r>
              <a:rPr lang="es-ES" dirty="0">
                <a:solidFill>
                  <a:srgbClr val="002060"/>
                </a:solidFill>
                <a:latin typeface="Century" pitchFamily="18" charset="0"/>
              </a:rPr>
              <a:t>(tarallucci),</a:t>
            </a:r>
            <a:r>
              <a:rPr lang="es-ES" b="1" i="1" dirty="0">
                <a:solidFill>
                  <a:srgbClr val="002060"/>
                </a:solidFill>
                <a:latin typeface="Century" pitchFamily="18" charset="0"/>
              </a:rPr>
              <a:t> salmorejo, tocinillo de cielo </a:t>
            </a:r>
            <a:r>
              <a:rPr lang="es-ES" dirty="0">
                <a:solidFill>
                  <a:srgbClr val="002060"/>
                </a:solidFill>
                <a:latin typeface="Century" pitchFamily="18" charset="0"/>
              </a:rPr>
              <a:t>(un dolce cremoso a base di latte, uova e zucchero)</a:t>
            </a:r>
            <a:r>
              <a:rPr lang="es-ES" i="1" dirty="0">
                <a:solidFill>
                  <a:srgbClr val="002060"/>
                </a:solidFill>
                <a:latin typeface="Century" pitchFamily="18" charset="0"/>
              </a:rPr>
              <a:t>, </a:t>
            </a:r>
            <a:r>
              <a:rPr lang="es-ES" b="1" i="1" dirty="0">
                <a:solidFill>
                  <a:srgbClr val="002060"/>
                </a:solidFill>
                <a:latin typeface="Century" pitchFamily="18" charset="0"/>
              </a:rPr>
              <a:t>tortilla, torrijas, yemas </a:t>
            </a:r>
            <a:r>
              <a:rPr lang="es-ES" dirty="0">
                <a:solidFill>
                  <a:srgbClr val="002060"/>
                </a:solidFill>
                <a:latin typeface="Century" pitchFamily="18" charset="0"/>
              </a:rPr>
              <a:t>(dulce seco compuesto de azúcar y yema de huevo)</a:t>
            </a:r>
            <a:r>
              <a:rPr lang="es-ES" i="1" dirty="0">
                <a:solidFill>
                  <a:srgbClr val="002060"/>
                </a:solidFill>
                <a:latin typeface="Century" pitchFamily="18" charset="0"/>
              </a:rPr>
              <a:t>.</a:t>
            </a:r>
            <a:r>
              <a:rPr lang="es-ES" dirty="0">
                <a:solidFill>
                  <a:srgbClr val="002060"/>
                </a:solidFill>
                <a:latin typeface="Century" pitchFamily="18" charset="0"/>
              </a:rPr>
              <a:t> </a:t>
            </a:r>
            <a:endParaRPr lang="it-IT" dirty="0">
              <a:solidFill>
                <a:srgbClr val="002060"/>
              </a:solidFill>
              <a:latin typeface="Century" pitchFamily="18" charset="0"/>
            </a:endParaRPr>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877824"/>
            <a:ext cx="12192000" cy="6254496"/>
          </a:xfrm>
        </p:spPr>
        <p:txBody>
          <a:bodyPr>
            <a:normAutofit lnSpcReduction="10000"/>
          </a:bodyPr>
          <a:lstStyle/>
          <a:p>
            <a:pPr algn="ctr"/>
            <a:r>
              <a:rPr lang="it-IT" sz="2600" b="1" cap="small" dirty="0">
                <a:solidFill>
                  <a:srgbClr val="002060"/>
                </a:solidFill>
                <a:latin typeface="Century Schoolbook" pitchFamily="18" charset="0"/>
              </a:rPr>
              <a:t>Dissimmetrie con i verbi di supporto </a:t>
            </a:r>
            <a:endParaRPr lang="it-IT" b="1" dirty="0">
              <a:solidFill>
                <a:srgbClr val="002060"/>
              </a:solidFill>
            </a:endParaRPr>
          </a:p>
          <a:p>
            <a:r>
              <a:rPr lang="it-IT" dirty="0">
                <a:solidFill>
                  <a:srgbClr val="002060"/>
                </a:solidFill>
                <a:latin typeface="Century Schoolbook" pitchFamily="18" charset="0"/>
              </a:rPr>
              <a:t>In quest’area sono molto interessanti alcune costruzioni dove:</a:t>
            </a:r>
          </a:p>
          <a:p>
            <a:r>
              <a:rPr lang="it-IT" dirty="0">
                <a:solidFill>
                  <a:srgbClr val="002060"/>
                </a:solidFill>
                <a:latin typeface="Century Schoolbook" pitchFamily="18" charset="0"/>
              </a:rPr>
              <a:t>— il verbo si è “</a:t>
            </a:r>
            <a:r>
              <a:rPr lang="it-IT" dirty="0" err="1">
                <a:solidFill>
                  <a:srgbClr val="002060"/>
                </a:solidFill>
                <a:latin typeface="Century Schoolbook" pitchFamily="18" charset="0"/>
              </a:rPr>
              <a:t>desemantizzato</a:t>
            </a:r>
            <a:r>
              <a:rPr lang="it-IT" dirty="0">
                <a:solidFill>
                  <a:srgbClr val="002060"/>
                </a:solidFill>
                <a:latin typeface="Century Schoolbook" pitchFamily="18" charset="0"/>
              </a:rPr>
              <a:t>”, ed il sostantivo adotta la funzione predicativa dell’unità (è una forma estesa del verbo) come per esempio in: </a:t>
            </a:r>
            <a:r>
              <a:rPr lang="it-IT" i="1" dirty="0" err="1">
                <a:solidFill>
                  <a:srgbClr val="002060"/>
                </a:solidFill>
                <a:latin typeface="Century Schoolbook" pitchFamily="18" charset="0"/>
              </a:rPr>
              <a:t>tomar</a:t>
            </a:r>
            <a:r>
              <a:rPr lang="it-IT" i="1" dirty="0">
                <a:solidFill>
                  <a:srgbClr val="002060"/>
                </a:solidFill>
                <a:latin typeface="Century Schoolbook" pitchFamily="18" charset="0"/>
              </a:rPr>
              <a:t> una </a:t>
            </a:r>
            <a:r>
              <a:rPr lang="it-IT" i="1" dirty="0" err="1">
                <a:solidFill>
                  <a:srgbClr val="002060"/>
                </a:solidFill>
                <a:latin typeface="Century Schoolbook" pitchFamily="18" charset="0"/>
              </a:rPr>
              <a:t>decisión</a:t>
            </a:r>
            <a:r>
              <a:rPr lang="it-IT" i="1" dirty="0">
                <a:solidFill>
                  <a:srgbClr val="002060"/>
                </a:solidFill>
                <a:latin typeface="Century Schoolbook" pitchFamily="18" charset="0"/>
              </a:rPr>
              <a:t>, dar un </a:t>
            </a:r>
            <a:r>
              <a:rPr lang="it-IT" i="1" dirty="0" err="1">
                <a:solidFill>
                  <a:srgbClr val="002060"/>
                </a:solidFill>
                <a:latin typeface="Century Schoolbook" pitchFamily="18" charset="0"/>
              </a:rPr>
              <a:t>beso</a:t>
            </a:r>
            <a:r>
              <a:rPr lang="it-IT" i="1" dirty="0">
                <a:solidFill>
                  <a:srgbClr val="002060"/>
                </a:solidFill>
                <a:latin typeface="Century Schoolbook" pitchFamily="18" charset="0"/>
              </a:rPr>
              <a:t>, </a:t>
            </a:r>
            <a:r>
              <a:rPr lang="it-IT" i="1" dirty="0" err="1">
                <a:solidFill>
                  <a:srgbClr val="002060"/>
                </a:solidFill>
                <a:latin typeface="Century Schoolbook" pitchFamily="18" charset="0"/>
              </a:rPr>
              <a:t>hacer</a:t>
            </a:r>
            <a:r>
              <a:rPr lang="it-IT" i="1" dirty="0">
                <a:solidFill>
                  <a:srgbClr val="002060"/>
                </a:solidFill>
                <a:latin typeface="Century Schoolbook" pitchFamily="18" charset="0"/>
              </a:rPr>
              <a:t> una </a:t>
            </a:r>
            <a:r>
              <a:rPr lang="it-IT" i="1" dirty="0" err="1">
                <a:solidFill>
                  <a:srgbClr val="002060"/>
                </a:solidFill>
                <a:latin typeface="Century Schoolbook" pitchFamily="18" charset="0"/>
              </a:rPr>
              <a:t>caricia</a:t>
            </a:r>
            <a:r>
              <a:rPr lang="it-IT" dirty="0">
                <a:solidFill>
                  <a:srgbClr val="002060"/>
                </a:solidFill>
                <a:latin typeface="Century Schoolbook" pitchFamily="18" charset="0"/>
              </a:rPr>
              <a:t>;</a:t>
            </a:r>
          </a:p>
          <a:p>
            <a:r>
              <a:rPr lang="it-IT" dirty="0">
                <a:solidFill>
                  <a:srgbClr val="002060"/>
                </a:solidFill>
                <a:latin typeface="Century Schoolbook" pitchFamily="18" charset="0"/>
              </a:rPr>
              <a:t>Sono tutte combinazioni con i “verbi supporto” italiani che in spagnolo si conoscono come </a:t>
            </a:r>
            <a:r>
              <a:rPr lang="it-IT" i="1" dirty="0" err="1">
                <a:solidFill>
                  <a:srgbClr val="002060"/>
                </a:solidFill>
                <a:latin typeface="Century Schoolbook" pitchFamily="18" charset="0"/>
              </a:rPr>
              <a:t>verbos</a:t>
            </a:r>
            <a:r>
              <a:rPr lang="it-IT" i="1" dirty="0">
                <a:solidFill>
                  <a:srgbClr val="002060"/>
                </a:solidFill>
                <a:latin typeface="Century Schoolbook" pitchFamily="18" charset="0"/>
              </a:rPr>
              <a:t> de </a:t>
            </a:r>
            <a:r>
              <a:rPr lang="it-IT" i="1" dirty="0" err="1">
                <a:solidFill>
                  <a:srgbClr val="002060"/>
                </a:solidFill>
                <a:latin typeface="Century Schoolbook" pitchFamily="18" charset="0"/>
              </a:rPr>
              <a:t>apoyo</a:t>
            </a:r>
            <a:r>
              <a:rPr lang="it-IT" i="1" dirty="0">
                <a:solidFill>
                  <a:srgbClr val="002060"/>
                </a:solidFill>
                <a:latin typeface="Century Schoolbook" pitchFamily="18" charset="0"/>
              </a:rPr>
              <a:t> o </a:t>
            </a:r>
            <a:r>
              <a:rPr lang="it-IT" i="1" dirty="0" err="1">
                <a:solidFill>
                  <a:srgbClr val="002060"/>
                </a:solidFill>
                <a:latin typeface="Century Schoolbook" pitchFamily="18" charset="0"/>
              </a:rPr>
              <a:t>soporte</a:t>
            </a:r>
            <a:r>
              <a:rPr lang="it-IT" dirty="0">
                <a:solidFill>
                  <a:srgbClr val="002060"/>
                </a:solidFill>
                <a:latin typeface="Century Schoolbook" pitchFamily="18" charset="0"/>
              </a:rPr>
              <a:t>.</a:t>
            </a:r>
          </a:p>
          <a:p>
            <a:pPr algn="just"/>
            <a:r>
              <a:rPr lang="it-IT" dirty="0">
                <a:solidFill>
                  <a:srgbClr val="002060"/>
                </a:solidFill>
                <a:latin typeface="Century Schoolbook" pitchFamily="18" charset="0"/>
              </a:rPr>
              <a:t>Il verbo “</a:t>
            </a:r>
            <a:r>
              <a:rPr lang="it-IT" b="1" dirty="0">
                <a:solidFill>
                  <a:srgbClr val="002060"/>
                </a:solidFill>
                <a:latin typeface="Century Schoolbook" pitchFamily="18" charset="0"/>
              </a:rPr>
              <a:t>fare</a:t>
            </a:r>
            <a:r>
              <a:rPr lang="it-IT" dirty="0">
                <a:solidFill>
                  <a:srgbClr val="002060"/>
                </a:solidFill>
                <a:latin typeface="Century Schoolbook" pitchFamily="18" charset="0"/>
              </a:rPr>
              <a:t>”, per esempio, forma delle combinazioni come: ‘</a:t>
            </a:r>
            <a:r>
              <a:rPr lang="it-IT" b="1" dirty="0">
                <a:solidFill>
                  <a:srgbClr val="002060"/>
                </a:solidFill>
                <a:latin typeface="Century Schoolbook" pitchFamily="18" charset="0"/>
              </a:rPr>
              <a:t>fare una passeggiata, far parte, farsi indietro, fare a pugni, fare schifo, farsi strada, fare un’iniezione, fare una multa</a:t>
            </a:r>
            <a:r>
              <a:rPr lang="it-IT" dirty="0">
                <a:solidFill>
                  <a:srgbClr val="002060"/>
                </a:solidFill>
                <a:latin typeface="Century Schoolbook" pitchFamily="18" charset="0"/>
              </a:rPr>
              <a:t>’, che lo spagnolo rende con varianti lessicali:</a:t>
            </a:r>
            <a:r>
              <a:rPr lang="it-IT" i="1" dirty="0">
                <a:solidFill>
                  <a:srgbClr val="002060"/>
                </a:solidFill>
                <a:latin typeface="Century Schoolbook" pitchFamily="18" charset="0"/>
              </a:rPr>
              <a:t> </a:t>
            </a:r>
            <a:r>
              <a:rPr lang="it-IT" b="1" i="1" dirty="0">
                <a:solidFill>
                  <a:srgbClr val="002060"/>
                </a:solidFill>
                <a:latin typeface="Century Schoolbook" pitchFamily="18" charset="0"/>
              </a:rPr>
              <a:t>dar un </a:t>
            </a:r>
            <a:r>
              <a:rPr lang="it-IT" b="1" i="1" dirty="0" err="1">
                <a:solidFill>
                  <a:srgbClr val="002060"/>
                </a:solidFill>
                <a:latin typeface="Century Schoolbook" pitchFamily="18" charset="0"/>
              </a:rPr>
              <a:t>paseo</a:t>
            </a:r>
            <a:r>
              <a:rPr lang="it-IT" b="1" i="1" dirty="0">
                <a:solidFill>
                  <a:srgbClr val="002060"/>
                </a:solidFill>
                <a:latin typeface="Century Schoolbook" pitchFamily="18" charset="0"/>
              </a:rPr>
              <a:t>, formar parte, </a:t>
            </a:r>
            <a:r>
              <a:rPr lang="it-IT" b="1" i="1" dirty="0" err="1">
                <a:solidFill>
                  <a:srgbClr val="002060"/>
                </a:solidFill>
                <a:latin typeface="Century Schoolbook" pitchFamily="18" charset="0"/>
              </a:rPr>
              <a:t>echarse</a:t>
            </a:r>
            <a:r>
              <a:rPr lang="it-IT" b="1" i="1" dirty="0">
                <a:solidFill>
                  <a:srgbClr val="002060"/>
                </a:solidFill>
                <a:latin typeface="Century Schoolbook" pitchFamily="18" charset="0"/>
              </a:rPr>
              <a:t> </a:t>
            </a:r>
            <a:r>
              <a:rPr lang="it-IT" b="1" i="1" dirty="0" err="1">
                <a:solidFill>
                  <a:srgbClr val="002060"/>
                </a:solidFill>
                <a:latin typeface="Century Schoolbook" pitchFamily="18" charset="0"/>
              </a:rPr>
              <a:t>atrás</a:t>
            </a:r>
            <a:r>
              <a:rPr lang="it-IT" b="1" i="1" dirty="0">
                <a:solidFill>
                  <a:srgbClr val="002060"/>
                </a:solidFill>
                <a:latin typeface="Century Schoolbook" pitchFamily="18" charset="0"/>
              </a:rPr>
              <a:t>, dar asco, </a:t>
            </a:r>
            <a:r>
              <a:rPr lang="it-IT" b="1" i="1" dirty="0" err="1">
                <a:solidFill>
                  <a:srgbClr val="002060"/>
                </a:solidFill>
                <a:latin typeface="Century Schoolbook" pitchFamily="18" charset="0"/>
              </a:rPr>
              <a:t>abrirse</a:t>
            </a:r>
            <a:r>
              <a:rPr lang="it-IT" b="1" i="1" dirty="0">
                <a:solidFill>
                  <a:srgbClr val="002060"/>
                </a:solidFill>
                <a:latin typeface="Century Schoolbook" pitchFamily="18" charset="0"/>
              </a:rPr>
              <a:t> camino, </a:t>
            </a:r>
            <a:r>
              <a:rPr lang="it-IT" b="1" i="1" dirty="0" err="1">
                <a:solidFill>
                  <a:srgbClr val="002060"/>
                </a:solidFill>
                <a:latin typeface="Century Schoolbook" pitchFamily="18" charset="0"/>
              </a:rPr>
              <a:t>poner</a:t>
            </a:r>
            <a:r>
              <a:rPr lang="it-IT" b="1" i="1" dirty="0">
                <a:solidFill>
                  <a:srgbClr val="002060"/>
                </a:solidFill>
                <a:latin typeface="Century Schoolbook" pitchFamily="18" charset="0"/>
              </a:rPr>
              <a:t> una </a:t>
            </a:r>
            <a:r>
              <a:rPr lang="it-IT" b="1" i="1" dirty="0" err="1">
                <a:solidFill>
                  <a:srgbClr val="002060"/>
                </a:solidFill>
                <a:latin typeface="Century Schoolbook" pitchFamily="18" charset="0"/>
              </a:rPr>
              <a:t>inyección</a:t>
            </a:r>
            <a:r>
              <a:rPr lang="it-IT" b="1" i="1" dirty="0">
                <a:solidFill>
                  <a:srgbClr val="002060"/>
                </a:solidFill>
                <a:latin typeface="Century Schoolbook" pitchFamily="18" charset="0"/>
              </a:rPr>
              <a:t>, </a:t>
            </a:r>
            <a:r>
              <a:rPr lang="it-IT" b="1" i="1" dirty="0" err="1">
                <a:solidFill>
                  <a:srgbClr val="002060"/>
                </a:solidFill>
                <a:latin typeface="Century Schoolbook" pitchFamily="18" charset="0"/>
              </a:rPr>
              <a:t>poner</a:t>
            </a:r>
            <a:r>
              <a:rPr lang="it-IT" b="1" i="1" dirty="0">
                <a:solidFill>
                  <a:srgbClr val="002060"/>
                </a:solidFill>
                <a:latin typeface="Century Schoolbook" pitchFamily="18" charset="0"/>
              </a:rPr>
              <a:t> una multa</a:t>
            </a:r>
            <a:r>
              <a:rPr lang="it-IT" dirty="0">
                <a:solidFill>
                  <a:srgbClr val="002060"/>
                </a:solidFill>
                <a:latin typeface="Century Schoolbook" pitchFamily="18" charset="0"/>
              </a:rPr>
              <a:t>. </a:t>
            </a:r>
          </a:p>
          <a:p>
            <a:pPr algn="just"/>
            <a:r>
              <a:rPr lang="it-IT" dirty="0">
                <a:solidFill>
                  <a:srgbClr val="002060"/>
                </a:solidFill>
                <a:latin typeface="Century Schoolbook" pitchFamily="18" charset="0"/>
              </a:rPr>
              <a:t>In molte combinazioni “</a:t>
            </a:r>
            <a:r>
              <a:rPr lang="it-IT" b="1" dirty="0">
                <a:solidFill>
                  <a:srgbClr val="002060"/>
                </a:solidFill>
                <a:latin typeface="Century Schoolbook" pitchFamily="18" charset="0"/>
              </a:rPr>
              <a:t>fare</a:t>
            </a:r>
            <a:r>
              <a:rPr lang="it-IT" dirty="0">
                <a:solidFill>
                  <a:srgbClr val="002060"/>
                </a:solidFill>
                <a:latin typeface="Century Schoolbook" pitchFamily="18" charset="0"/>
              </a:rPr>
              <a:t>” si traduce con </a:t>
            </a:r>
            <a:r>
              <a:rPr lang="it-IT" b="1" i="1" dirty="0">
                <a:solidFill>
                  <a:srgbClr val="002060"/>
                </a:solidFill>
                <a:latin typeface="Century Schoolbook" pitchFamily="18" charset="0"/>
              </a:rPr>
              <a:t>dar</a:t>
            </a:r>
            <a:r>
              <a:rPr lang="it-IT" dirty="0">
                <a:solidFill>
                  <a:srgbClr val="002060"/>
                </a:solidFill>
                <a:latin typeface="Century Schoolbook" pitchFamily="18" charset="0"/>
              </a:rPr>
              <a:t>: </a:t>
            </a:r>
            <a:r>
              <a:rPr lang="it-IT" b="1" i="1" dirty="0" err="1">
                <a:solidFill>
                  <a:srgbClr val="002060"/>
                </a:solidFill>
                <a:latin typeface="Century Schoolbook" pitchFamily="18" charset="0"/>
              </a:rPr>
              <a:t>dar</a:t>
            </a:r>
            <a:r>
              <a:rPr lang="it-IT" b="1" i="1" dirty="0">
                <a:solidFill>
                  <a:srgbClr val="002060"/>
                </a:solidFill>
                <a:latin typeface="Century Schoolbook" pitchFamily="18" charset="0"/>
              </a:rPr>
              <a:t> a </a:t>
            </a:r>
            <a:r>
              <a:rPr lang="it-IT" b="1" i="1" dirty="0" err="1">
                <a:solidFill>
                  <a:srgbClr val="002060"/>
                </a:solidFill>
                <a:latin typeface="Century Schoolbook" pitchFamily="18" charset="0"/>
              </a:rPr>
              <a:t>conocer</a:t>
            </a:r>
            <a:r>
              <a:rPr lang="it-IT" b="1" i="1" dirty="0">
                <a:solidFill>
                  <a:srgbClr val="002060"/>
                </a:solidFill>
                <a:latin typeface="Century Schoolbook" pitchFamily="18" charset="0"/>
              </a:rPr>
              <a:t>, </a:t>
            </a:r>
            <a:r>
              <a:rPr lang="it-IT" b="1" i="1" dirty="0" err="1">
                <a:solidFill>
                  <a:srgbClr val="002060"/>
                </a:solidFill>
                <a:latin typeface="Century Schoolbook" pitchFamily="18" charset="0"/>
              </a:rPr>
              <a:t>darse</a:t>
            </a:r>
            <a:r>
              <a:rPr lang="it-IT" b="1" i="1" dirty="0">
                <a:solidFill>
                  <a:srgbClr val="002060"/>
                </a:solidFill>
                <a:latin typeface="Century Schoolbook" pitchFamily="18" charset="0"/>
              </a:rPr>
              <a:t> a </a:t>
            </a:r>
            <a:r>
              <a:rPr lang="it-IT" b="1" i="1" dirty="0" err="1">
                <a:solidFill>
                  <a:srgbClr val="002060"/>
                </a:solidFill>
                <a:latin typeface="Century Schoolbook" pitchFamily="18" charset="0"/>
              </a:rPr>
              <a:t>conocer</a:t>
            </a:r>
            <a:r>
              <a:rPr lang="it-IT" b="1" i="1" dirty="0">
                <a:solidFill>
                  <a:srgbClr val="002060"/>
                </a:solidFill>
                <a:latin typeface="Century Schoolbook" pitchFamily="18" charset="0"/>
              </a:rPr>
              <a:t>, dar a </a:t>
            </a:r>
            <a:r>
              <a:rPr lang="it-IT" b="1" i="1" dirty="0" err="1">
                <a:solidFill>
                  <a:srgbClr val="002060"/>
                </a:solidFill>
                <a:latin typeface="Century Schoolbook" pitchFamily="18" charset="0"/>
              </a:rPr>
              <a:t>entender</a:t>
            </a:r>
            <a:r>
              <a:rPr lang="it-IT" b="1" i="1" dirty="0">
                <a:solidFill>
                  <a:srgbClr val="002060"/>
                </a:solidFill>
                <a:latin typeface="Century Schoolbook" pitchFamily="18" charset="0"/>
              </a:rPr>
              <a:t>, dar </a:t>
            </a:r>
            <a:r>
              <a:rPr lang="it-IT" b="1" i="1" dirty="0" err="1">
                <a:solidFill>
                  <a:srgbClr val="002060"/>
                </a:solidFill>
                <a:latin typeface="Century Schoolbook" pitchFamily="18" charset="0"/>
              </a:rPr>
              <a:t>ánimo</a:t>
            </a:r>
            <a:r>
              <a:rPr lang="it-IT" b="1" i="1" dirty="0">
                <a:solidFill>
                  <a:srgbClr val="002060"/>
                </a:solidFill>
                <a:latin typeface="Century Schoolbook" pitchFamily="18" charset="0"/>
              </a:rPr>
              <a:t>, </a:t>
            </a:r>
            <a:r>
              <a:rPr lang="it-IT" b="1" i="1" dirty="0" err="1">
                <a:solidFill>
                  <a:srgbClr val="002060"/>
                </a:solidFill>
                <a:latin typeface="Century Schoolbook" pitchFamily="18" charset="0"/>
              </a:rPr>
              <a:t>darse</a:t>
            </a:r>
            <a:r>
              <a:rPr lang="it-IT" b="1" i="1" dirty="0">
                <a:solidFill>
                  <a:srgbClr val="002060"/>
                </a:solidFill>
                <a:latin typeface="Century Schoolbook" pitchFamily="18" charset="0"/>
              </a:rPr>
              <a:t> </a:t>
            </a:r>
            <a:r>
              <a:rPr lang="it-IT" b="1" i="1" dirty="0" err="1">
                <a:solidFill>
                  <a:srgbClr val="002060"/>
                </a:solidFill>
                <a:latin typeface="Century Schoolbook" pitchFamily="18" charset="0"/>
              </a:rPr>
              <a:t>ánimo</a:t>
            </a:r>
            <a:r>
              <a:rPr lang="it-IT" b="1" i="1" dirty="0">
                <a:solidFill>
                  <a:srgbClr val="002060"/>
                </a:solidFill>
                <a:latin typeface="Century Schoolbook" pitchFamily="18" charset="0"/>
              </a:rPr>
              <a:t>, dar </a:t>
            </a:r>
            <a:r>
              <a:rPr lang="it-IT" b="1" i="1" dirty="0" err="1">
                <a:solidFill>
                  <a:srgbClr val="002060"/>
                </a:solidFill>
                <a:latin typeface="Century Schoolbook" pitchFamily="18" charset="0"/>
              </a:rPr>
              <a:t>envidia</a:t>
            </a:r>
            <a:r>
              <a:rPr lang="it-IT" b="1" i="1" dirty="0">
                <a:solidFill>
                  <a:srgbClr val="002060"/>
                </a:solidFill>
                <a:latin typeface="Century Schoolbook" pitchFamily="18" charset="0"/>
              </a:rPr>
              <a:t>, dar gusto, dar </a:t>
            </a:r>
            <a:r>
              <a:rPr lang="it-IT" b="1" i="1" dirty="0" err="1">
                <a:solidFill>
                  <a:srgbClr val="002060"/>
                </a:solidFill>
                <a:latin typeface="Century Schoolbook" pitchFamily="18" charset="0"/>
              </a:rPr>
              <a:t>lástima</a:t>
            </a:r>
            <a:r>
              <a:rPr lang="it-IT" b="1" i="1" dirty="0">
                <a:solidFill>
                  <a:srgbClr val="002060"/>
                </a:solidFill>
                <a:latin typeface="Century Schoolbook" pitchFamily="18" charset="0"/>
              </a:rPr>
              <a:t>, dar </a:t>
            </a:r>
            <a:r>
              <a:rPr lang="it-IT" b="1" i="1" dirty="0" err="1">
                <a:solidFill>
                  <a:srgbClr val="002060"/>
                </a:solidFill>
                <a:latin typeface="Century Schoolbook" pitchFamily="18" charset="0"/>
              </a:rPr>
              <a:t>limosna</a:t>
            </a:r>
            <a:r>
              <a:rPr lang="it-IT" b="1" i="1" dirty="0">
                <a:solidFill>
                  <a:srgbClr val="002060"/>
                </a:solidFill>
                <a:latin typeface="Century Schoolbook" pitchFamily="18" charset="0"/>
              </a:rPr>
              <a:t>, dar </a:t>
            </a:r>
            <a:r>
              <a:rPr lang="it-IT" b="1" i="1" dirty="0" err="1">
                <a:solidFill>
                  <a:srgbClr val="002060"/>
                </a:solidFill>
                <a:latin typeface="Century Schoolbook" pitchFamily="18" charset="0"/>
              </a:rPr>
              <a:t>rabia</a:t>
            </a:r>
            <a:r>
              <a:rPr lang="it-IT" dirty="0">
                <a:solidFill>
                  <a:srgbClr val="002060"/>
                </a:solidFill>
                <a:latin typeface="Century Schoolbook" pitchFamily="18" charset="0"/>
              </a:rPr>
              <a:t>, saranno rispettivamente: ‘</a:t>
            </a:r>
            <a:r>
              <a:rPr lang="it-IT" b="1" dirty="0">
                <a:solidFill>
                  <a:srgbClr val="002060"/>
                </a:solidFill>
                <a:latin typeface="Century Schoolbook" pitchFamily="18" charset="0"/>
              </a:rPr>
              <a:t>far conoscere’, ‘farsi riconoscere’, ‘far capire’, ‘far coraggio’, ‘farsi coraggio’, ‘fare invidia’, ‘far piacere’, ‘far pena’, ‘far rabbia</a:t>
            </a:r>
            <a:r>
              <a:rPr lang="it-IT" dirty="0">
                <a:solidFill>
                  <a:srgbClr val="002060"/>
                </a:solidFill>
                <a:latin typeface="Century Schoolbook"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 y="925830"/>
            <a:ext cx="12054840" cy="6069330"/>
          </a:xfrm>
        </p:spPr>
        <p:txBody>
          <a:bodyPr>
            <a:normAutofit/>
          </a:bodyPr>
          <a:lstStyle/>
          <a:p>
            <a:pPr algn="ctr"/>
            <a:r>
              <a:rPr lang="it-IT" b="1" dirty="0">
                <a:solidFill>
                  <a:srgbClr val="002060"/>
                </a:solidFill>
              </a:rPr>
              <a:t>Alte dissimmetrie</a:t>
            </a:r>
          </a:p>
          <a:p>
            <a:pPr algn="just"/>
            <a:r>
              <a:rPr lang="it-IT" dirty="0">
                <a:solidFill>
                  <a:srgbClr val="002060"/>
                </a:solidFill>
              </a:rPr>
              <a:t>il verbo spagnolo </a:t>
            </a:r>
            <a:r>
              <a:rPr lang="it-IT" b="1" i="1" dirty="0" err="1">
                <a:solidFill>
                  <a:srgbClr val="002060"/>
                </a:solidFill>
              </a:rPr>
              <a:t>pegar</a:t>
            </a:r>
            <a:r>
              <a:rPr lang="it-IT" dirty="0">
                <a:solidFill>
                  <a:srgbClr val="002060"/>
                </a:solidFill>
              </a:rPr>
              <a:t> fonde dei valori che in italiano sono differenti: </a:t>
            </a:r>
          </a:p>
          <a:p>
            <a:pPr algn="just"/>
            <a:r>
              <a:rPr lang="it-IT" dirty="0">
                <a:solidFill>
                  <a:srgbClr val="002060"/>
                </a:solidFill>
              </a:rPr>
              <a:t>“</a:t>
            </a:r>
            <a:r>
              <a:rPr lang="it-IT" b="1" dirty="0" err="1">
                <a:solidFill>
                  <a:srgbClr val="002060"/>
                </a:solidFill>
              </a:rPr>
              <a:t>pegar</a:t>
            </a:r>
            <a:r>
              <a:rPr lang="it-IT" b="1" dirty="0">
                <a:solidFill>
                  <a:srgbClr val="002060"/>
                </a:solidFill>
              </a:rPr>
              <a:t> a un </a:t>
            </a:r>
            <a:r>
              <a:rPr lang="it-IT" b="1" dirty="0" err="1">
                <a:solidFill>
                  <a:srgbClr val="002060"/>
                </a:solidFill>
              </a:rPr>
              <a:t>niño</a:t>
            </a:r>
            <a:r>
              <a:rPr lang="it-IT" dirty="0">
                <a:solidFill>
                  <a:srgbClr val="002060"/>
                </a:solidFill>
              </a:rPr>
              <a:t>” (</a:t>
            </a:r>
            <a:r>
              <a:rPr lang="it-IT" i="1" dirty="0">
                <a:solidFill>
                  <a:srgbClr val="002060"/>
                </a:solidFill>
              </a:rPr>
              <a:t>picchiare un bambino</a:t>
            </a:r>
            <a:r>
              <a:rPr lang="it-IT" dirty="0">
                <a:solidFill>
                  <a:srgbClr val="002060"/>
                </a:solidFill>
              </a:rPr>
              <a:t>); “</a:t>
            </a:r>
            <a:r>
              <a:rPr lang="it-IT" b="1" dirty="0" err="1">
                <a:solidFill>
                  <a:srgbClr val="002060"/>
                </a:solidFill>
              </a:rPr>
              <a:t>pegar</a:t>
            </a:r>
            <a:r>
              <a:rPr lang="it-IT" b="1" dirty="0">
                <a:solidFill>
                  <a:srgbClr val="002060"/>
                </a:solidFill>
              </a:rPr>
              <a:t> una </a:t>
            </a:r>
            <a:r>
              <a:rPr lang="it-IT" b="1" dirty="0" err="1">
                <a:solidFill>
                  <a:srgbClr val="002060"/>
                </a:solidFill>
              </a:rPr>
              <a:t>bofetada</a:t>
            </a:r>
            <a:r>
              <a:rPr lang="it-IT" dirty="0">
                <a:solidFill>
                  <a:srgbClr val="002060"/>
                </a:solidFill>
              </a:rPr>
              <a:t>” (</a:t>
            </a:r>
            <a:r>
              <a:rPr lang="it-IT" i="1" dirty="0">
                <a:solidFill>
                  <a:srgbClr val="002060"/>
                </a:solidFill>
              </a:rPr>
              <a:t>dare uno schiaffo</a:t>
            </a:r>
            <a:r>
              <a:rPr lang="it-IT" dirty="0">
                <a:solidFill>
                  <a:srgbClr val="002060"/>
                </a:solidFill>
              </a:rPr>
              <a:t>); “</a:t>
            </a:r>
            <a:r>
              <a:rPr lang="it-IT" b="1" dirty="0" err="1">
                <a:solidFill>
                  <a:srgbClr val="002060"/>
                </a:solidFill>
              </a:rPr>
              <a:t>pegar</a:t>
            </a:r>
            <a:r>
              <a:rPr lang="it-IT" b="1" dirty="0">
                <a:solidFill>
                  <a:srgbClr val="002060"/>
                </a:solidFill>
              </a:rPr>
              <a:t> </a:t>
            </a:r>
            <a:r>
              <a:rPr lang="it-IT" b="1" dirty="0" err="1">
                <a:solidFill>
                  <a:srgbClr val="002060"/>
                </a:solidFill>
              </a:rPr>
              <a:t>fuego</a:t>
            </a:r>
            <a:r>
              <a:rPr lang="it-IT" dirty="0">
                <a:solidFill>
                  <a:srgbClr val="002060"/>
                </a:solidFill>
              </a:rPr>
              <a:t>” (</a:t>
            </a:r>
            <a:r>
              <a:rPr lang="it-IT" i="1" dirty="0">
                <a:solidFill>
                  <a:srgbClr val="002060"/>
                </a:solidFill>
              </a:rPr>
              <a:t>dar fuoco</a:t>
            </a:r>
            <a:r>
              <a:rPr lang="it-IT" dirty="0">
                <a:solidFill>
                  <a:srgbClr val="002060"/>
                </a:solidFill>
              </a:rPr>
              <a:t>); “</a:t>
            </a:r>
            <a:r>
              <a:rPr lang="it-IT" b="1" dirty="0" err="1">
                <a:solidFill>
                  <a:srgbClr val="002060"/>
                </a:solidFill>
              </a:rPr>
              <a:t>pegar</a:t>
            </a:r>
            <a:r>
              <a:rPr lang="it-IT" b="1" dirty="0">
                <a:solidFill>
                  <a:srgbClr val="002060"/>
                </a:solidFill>
              </a:rPr>
              <a:t> un sello</a:t>
            </a:r>
            <a:r>
              <a:rPr lang="it-IT" dirty="0">
                <a:solidFill>
                  <a:srgbClr val="002060"/>
                </a:solidFill>
              </a:rPr>
              <a:t>” (</a:t>
            </a:r>
            <a:r>
              <a:rPr lang="it-IT" i="1" dirty="0">
                <a:solidFill>
                  <a:srgbClr val="002060"/>
                </a:solidFill>
              </a:rPr>
              <a:t>appiccicare un francobollo</a:t>
            </a:r>
            <a:r>
              <a:rPr lang="it-IT" dirty="0">
                <a:solidFill>
                  <a:srgbClr val="002060"/>
                </a:solidFill>
              </a:rPr>
              <a:t>); “</a:t>
            </a:r>
            <a:r>
              <a:rPr lang="it-IT" b="1" dirty="0" err="1">
                <a:solidFill>
                  <a:srgbClr val="002060"/>
                </a:solidFill>
              </a:rPr>
              <a:t>pegar</a:t>
            </a:r>
            <a:r>
              <a:rPr lang="it-IT" b="1" dirty="0">
                <a:solidFill>
                  <a:srgbClr val="002060"/>
                </a:solidFill>
              </a:rPr>
              <a:t> una </a:t>
            </a:r>
            <a:r>
              <a:rPr lang="it-IT" b="1" dirty="0" err="1">
                <a:solidFill>
                  <a:srgbClr val="002060"/>
                </a:solidFill>
              </a:rPr>
              <a:t>pieza</a:t>
            </a:r>
            <a:r>
              <a:rPr lang="it-IT" b="1" dirty="0">
                <a:solidFill>
                  <a:srgbClr val="002060"/>
                </a:solidFill>
              </a:rPr>
              <a:t> rota</a:t>
            </a:r>
            <a:r>
              <a:rPr lang="it-IT" dirty="0">
                <a:solidFill>
                  <a:srgbClr val="002060"/>
                </a:solidFill>
              </a:rPr>
              <a:t>” (</a:t>
            </a:r>
            <a:r>
              <a:rPr lang="it-IT" i="1" dirty="0">
                <a:solidFill>
                  <a:srgbClr val="002060"/>
                </a:solidFill>
              </a:rPr>
              <a:t>incollare un pezzo rotto</a:t>
            </a:r>
            <a:r>
              <a:rPr lang="it-IT" dirty="0">
                <a:solidFill>
                  <a:srgbClr val="002060"/>
                </a:solidFill>
              </a:rPr>
              <a:t>); “</a:t>
            </a:r>
            <a:r>
              <a:rPr lang="it-IT" b="1" dirty="0" err="1">
                <a:solidFill>
                  <a:srgbClr val="002060"/>
                </a:solidFill>
              </a:rPr>
              <a:t>pegársela</a:t>
            </a:r>
            <a:r>
              <a:rPr lang="it-IT" b="1" dirty="0">
                <a:solidFill>
                  <a:srgbClr val="002060"/>
                </a:solidFill>
              </a:rPr>
              <a:t> a </a:t>
            </a:r>
            <a:r>
              <a:rPr lang="it-IT" b="1" dirty="0" err="1">
                <a:solidFill>
                  <a:srgbClr val="002060"/>
                </a:solidFill>
              </a:rPr>
              <a:t>alguien</a:t>
            </a:r>
            <a:r>
              <a:rPr lang="it-IT" dirty="0">
                <a:solidFill>
                  <a:srgbClr val="002060"/>
                </a:solidFill>
              </a:rPr>
              <a:t>” (</a:t>
            </a:r>
            <a:r>
              <a:rPr lang="it-IT" i="1" dirty="0">
                <a:solidFill>
                  <a:srgbClr val="002060"/>
                </a:solidFill>
              </a:rPr>
              <a:t>fargliela a qualcuno</a:t>
            </a:r>
            <a:r>
              <a:rPr lang="it-IT" dirty="0">
                <a:solidFill>
                  <a:srgbClr val="002060"/>
                </a:solidFill>
              </a:rPr>
              <a:t>) o “</a:t>
            </a:r>
            <a:r>
              <a:rPr lang="it-IT" b="1" dirty="0" err="1">
                <a:solidFill>
                  <a:srgbClr val="002060"/>
                </a:solidFill>
              </a:rPr>
              <a:t>pegarse</a:t>
            </a:r>
            <a:r>
              <a:rPr lang="it-IT" b="1" dirty="0">
                <a:solidFill>
                  <a:srgbClr val="002060"/>
                </a:solidFill>
              </a:rPr>
              <a:t> un tiro</a:t>
            </a:r>
            <a:r>
              <a:rPr lang="it-IT" dirty="0">
                <a:solidFill>
                  <a:srgbClr val="002060"/>
                </a:solidFill>
              </a:rPr>
              <a:t>” (</a:t>
            </a:r>
            <a:r>
              <a:rPr lang="it-IT" i="1" dirty="0">
                <a:solidFill>
                  <a:srgbClr val="002060"/>
                </a:solidFill>
              </a:rPr>
              <a:t>spararsi).</a:t>
            </a:r>
            <a:endParaRPr lang="it-IT" dirty="0">
              <a:solidFill>
                <a:srgbClr val="002060"/>
              </a:solidFill>
            </a:endParaRPr>
          </a:p>
          <a:p>
            <a:pPr algn="just"/>
            <a:r>
              <a:rPr lang="it-IT" dirty="0">
                <a:solidFill>
                  <a:srgbClr val="002060"/>
                </a:solidFill>
              </a:rPr>
              <a:t>Inoltre, gli spagnoli </a:t>
            </a:r>
            <a:r>
              <a:rPr lang="it-IT" b="1" i="1" dirty="0" err="1">
                <a:solidFill>
                  <a:srgbClr val="002060"/>
                </a:solidFill>
              </a:rPr>
              <a:t>ponen</a:t>
            </a:r>
            <a:r>
              <a:rPr lang="it-IT" b="1" i="1" dirty="0">
                <a:solidFill>
                  <a:srgbClr val="002060"/>
                </a:solidFill>
              </a:rPr>
              <a:t> un </a:t>
            </a:r>
            <a:r>
              <a:rPr lang="it-IT" b="1" i="1" dirty="0" err="1">
                <a:solidFill>
                  <a:srgbClr val="002060"/>
                </a:solidFill>
              </a:rPr>
              <a:t>telegrama</a:t>
            </a:r>
            <a:r>
              <a:rPr lang="it-IT" b="1" dirty="0">
                <a:solidFill>
                  <a:srgbClr val="002060"/>
                </a:solidFill>
              </a:rPr>
              <a:t> </a:t>
            </a:r>
            <a:r>
              <a:rPr lang="it-IT" dirty="0">
                <a:solidFill>
                  <a:srgbClr val="002060"/>
                </a:solidFill>
              </a:rPr>
              <a:t>mentre gli italiani ‘</a:t>
            </a:r>
            <a:r>
              <a:rPr lang="it-IT" b="1" dirty="0">
                <a:solidFill>
                  <a:srgbClr val="002060"/>
                </a:solidFill>
              </a:rPr>
              <a:t>lo fanno (fare ) un telegramma</a:t>
            </a:r>
            <a:r>
              <a:rPr lang="it-IT" dirty="0">
                <a:solidFill>
                  <a:srgbClr val="002060"/>
                </a:solidFill>
              </a:rPr>
              <a:t>’;</a:t>
            </a:r>
            <a:r>
              <a:rPr lang="it-IT" i="1" dirty="0">
                <a:solidFill>
                  <a:srgbClr val="002060"/>
                </a:solidFill>
              </a:rPr>
              <a:t> </a:t>
            </a:r>
            <a:r>
              <a:rPr lang="it-IT" dirty="0">
                <a:solidFill>
                  <a:srgbClr val="002060"/>
                </a:solidFill>
              </a:rPr>
              <a:t>gli italiani ‘</a:t>
            </a:r>
            <a:r>
              <a:rPr lang="it-IT" b="1" dirty="0">
                <a:solidFill>
                  <a:srgbClr val="002060"/>
                </a:solidFill>
              </a:rPr>
              <a:t>fanno la siesta</a:t>
            </a:r>
            <a:r>
              <a:rPr lang="it-IT" dirty="0">
                <a:solidFill>
                  <a:srgbClr val="002060"/>
                </a:solidFill>
              </a:rPr>
              <a:t>’ quando gli spagnoli </a:t>
            </a:r>
            <a:r>
              <a:rPr lang="it-IT" b="1" i="1" dirty="0">
                <a:solidFill>
                  <a:srgbClr val="002060"/>
                </a:solidFill>
              </a:rPr>
              <a:t>la </a:t>
            </a:r>
            <a:r>
              <a:rPr lang="it-IT" b="1" i="1" dirty="0" err="1">
                <a:solidFill>
                  <a:srgbClr val="002060"/>
                </a:solidFill>
              </a:rPr>
              <a:t>echan</a:t>
            </a:r>
            <a:r>
              <a:rPr lang="it-IT" b="1" i="1" dirty="0">
                <a:solidFill>
                  <a:srgbClr val="002060"/>
                </a:solidFill>
              </a:rPr>
              <a:t> una siesta</a:t>
            </a:r>
            <a:r>
              <a:rPr lang="it-IT" dirty="0">
                <a:solidFill>
                  <a:srgbClr val="002060"/>
                </a:solidFill>
              </a:rPr>
              <a:t>; gli spagnoli </a:t>
            </a:r>
            <a:r>
              <a:rPr lang="it-IT" b="1" i="1" dirty="0">
                <a:solidFill>
                  <a:srgbClr val="002060"/>
                </a:solidFill>
              </a:rPr>
              <a:t>le </a:t>
            </a:r>
            <a:r>
              <a:rPr lang="it-IT" b="1" i="1" dirty="0" err="1">
                <a:solidFill>
                  <a:srgbClr val="002060"/>
                </a:solidFill>
              </a:rPr>
              <a:t>echan</a:t>
            </a:r>
            <a:r>
              <a:rPr lang="it-IT" b="1" i="1" dirty="0">
                <a:solidFill>
                  <a:srgbClr val="002060"/>
                </a:solidFill>
              </a:rPr>
              <a:t> la culpa a </a:t>
            </a:r>
            <a:r>
              <a:rPr lang="it-IT" b="1" i="1" dirty="0" err="1">
                <a:solidFill>
                  <a:srgbClr val="002060"/>
                </a:solidFill>
              </a:rPr>
              <a:t>alguien</a:t>
            </a:r>
            <a:r>
              <a:rPr lang="it-IT" b="1" dirty="0">
                <a:solidFill>
                  <a:srgbClr val="002060"/>
                </a:solidFill>
              </a:rPr>
              <a:t> </a:t>
            </a:r>
            <a:r>
              <a:rPr lang="it-IT" dirty="0">
                <a:solidFill>
                  <a:srgbClr val="002060"/>
                </a:solidFill>
              </a:rPr>
              <a:t>e gli italiani, invece, ‘</a:t>
            </a:r>
            <a:r>
              <a:rPr lang="it-IT" b="1" dirty="0">
                <a:solidFill>
                  <a:srgbClr val="002060"/>
                </a:solidFill>
              </a:rPr>
              <a:t>danno la colpa a qualcuno</a:t>
            </a:r>
            <a:r>
              <a:rPr lang="it-IT" dirty="0">
                <a:solidFill>
                  <a:srgbClr val="002060"/>
                </a:solidFill>
              </a:rPr>
              <a:t>’. </a:t>
            </a:r>
          </a:p>
          <a:p>
            <a:pPr algn="just"/>
            <a:r>
              <a:rPr lang="it-IT" dirty="0">
                <a:solidFill>
                  <a:srgbClr val="002060"/>
                </a:solidFill>
              </a:rPr>
              <a:t>Altra difficoltà per un discente italiano sono le frasi costruite con il verbo spagnolo </a:t>
            </a:r>
            <a:r>
              <a:rPr lang="it-IT" b="1" i="1" dirty="0">
                <a:solidFill>
                  <a:srgbClr val="002060"/>
                </a:solidFill>
              </a:rPr>
              <a:t>tardar</a:t>
            </a:r>
            <a:r>
              <a:rPr lang="it-IT" dirty="0">
                <a:solidFill>
                  <a:srgbClr val="002060"/>
                </a:solidFill>
              </a:rPr>
              <a:t>, il quale indica non solo il ritardo ma anche il trascorrere del tempo: </a:t>
            </a:r>
            <a:r>
              <a:rPr lang="it-IT" b="1" i="1" dirty="0" err="1">
                <a:solidFill>
                  <a:srgbClr val="002060"/>
                </a:solidFill>
              </a:rPr>
              <a:t>tardé</a:t>
            </a:r>
            <a:r>
              <a:rPr lang="it-IT" b="1" i="1" dirty="0">
                <a:solidFill>
                  <a:srgbClr val="002060"/>
                </a:solidFill>
              </a:rPr>
              <a:t> una </a:t>
            </a:r>
            <a:r>
              <a:rPr lang="it-IT" b="1" i="1" dirty="0" err="1">
                <a:solidFill>
                  <a:srgbClr val="002060"/>
                </a:solidFill>
              </a:rPr>
              <a:t>hora</a:t>
            </a:r>
            <a:r>
              <a:rPr lang="it-IT" b="1" i="1" dirty="0">
                <a:solidFill>
                  <a:srgbClr val="002060"/>
                </a:solidFill>
              </a:rPr>
              <a:t> en venir</a:t>
            </a:r>
            <a:r>
              <a:rPr lang="it-IT" b="1" dirty="0">
                <a:solidFill>
                  <a:srgbClr val="002060"/>
                </a:solidFill>
              </a:rPr>
              <a:t> (‘ci misi un’ora per venire’); </a:t>
            </a:r>
            <a:r>
              <a:rPr lang="it-IT" b="1" i="1" dirty="0">
                <a:solidFill>
                  <a:srgbClr val="002060"/>
                </a:solidFill>
              </a:rPr>
              <a:t>se tarda </a:t>
            </a:r>
            <a:r>
              <a:rPr lang="it-IT" b="1" i="1" dirty="0" err="1">
                <a:solidFill>
                  <a:srgbClr val="002060"/>
                </a:solidFill>
              </a:rPr>
              <a:t>cinco</a:t>
            </a:r>
            <a:r>
              <a:rPr lang="it-IT" b="1" i="1" dirty="0">
                <a:solidFill>
                  <a:srgbClr val="002060"/>
                </a:solidFill>
              </a:rPr>
              <a:t> </a:t>
            </a:r>
            <a:r>
              <a:rPr lang="it-IT" b="1" i="1" dirty="0" err="1">
                <a:solidFill>
                  <a:srgbClr val="002060"/>
                </a:solidFill>
              </a:rPr>
              <a:t>minutos</a:t>
            </a:r>
            <a:r>
              <a:rPr lang="it-IT" b="1" i="1" dirty="0">
                <a:solidFill>
                  <a:srgbClr val="002060"/>
                </a:solidFill>
              </a:rPr>
              <a:t> en </a:t>
            </a:r>
            <a:r>
              <a:rPr lang="it-IT" b="1" i="1" dirty="0" err="1">
                <a:solidFill>
                  <a:srgbClr val="002060"/>
                </a:solidFill>
              </a:rPr>
              <a:t>hacerlo</a:t>
            </a:r>
            <a:r>
              <a:rPr lang="it-IT" b="1" i="1" dirty="0">
                <a:solidFill>
                  <a:srgbClr val="002060"/>
                </a:solidFill>
              </a:rPr>
              <a:t> </a:t>
            </a:r>
            <a:r>
              <a:rPr lang="it-IT" b="1" dirty="0">
                <a:solidFill>
                  <a:srgbClr val="002060"/>
                </a:solidFill>
              </a:rPr>
              <a:t>(‘ci vogliono cinque minuti per farlo’); </a:t>
            </a:r>
            <a:r>
              <a:rPr lang="it-IT" b="1" i="1" dirty="0" err="1">
                <a:solidFill>
                  <a:srgbClr val="002060"/>
                </a:solidFill>
              </a:rPr>
              <a:t>tardarán</a:t>
            </a:r>
            <a:r>
              <a:rPr lang="it-IT" b="1" i="1" dirty="0">
                <a:solidFill>
                  <a:srgbClr val="002060"/>
                </a:solidFill>
              </a:rPr>
              <a:t> un </a:t>
            </a:r>
            <a:r>
              <a:rPr lang="it-IT" b="1" i="1" dirty="0" err="1">
                <a:solidFill>
                  <a:srgbClr val="002060"/>
                </a:solidFill>
              </a:rPr>
              <a:t>mes</a:t>
            </a:r>
            <a:r>
              <a:rPr lang="it-IT" b="1" i="1" dirty="0">
                <a:solidFill>
                  <a:srgbClr val="002060"/>
                </a:solidFill>
              </a:rPr>
              <a:t> en </a:t>
            </a:r>
            <a:r>
              <a:rPr lang="it-IT" b="1" i="1" dirty="0" err="1">
                <a:solidFill>
                  <a:srgbClr val="002060"/>
                </a:solidFill>
              </a:rPr>
              <a:t>empezar</a:t>
            </a:r>
            <a:r>
              <a:rPr lang="it-IT" b="1" dirty="0">
                <a:solidFill>
                  <a:srgbClr val="002060"/>
                </a:solidFill>
              </a:rPr>
              <a:t> (‘passerà un mese prima che comincino’); </a:t>
            </a:r>
            <a:r>
              <a:rPr lang="it-IT" b="1" i="1" dirty="0" err="1">
                <a:solidFill>
                  <a:srgbClr val="002060"/>
                </a:solidFill>
              </a:rPr>
              <a:t>¡Cómo</a:t>
            </a:r>
            <a:r>
              <a:rPr lang="it-IT" b="1" i="1" dirty="0">
                <a:solidFill>
                  <a:srgbClr val="002060"/>
                </a:solidFill>
              </a:rPr>
              <a:t> tarda! </a:t>
            </a:r>
            <a:r>
              <a:rPr lang="it-IT" b="1" dirty="0">
                <a:solidFill>
                  <a:srgbClr val="002060"/>
                </a:solidFill>
              </a:rPr>
              <a:t>(‘Quanto ci mette!’); </a:t>
            </a:r>
            <a:r>
              <a:rPr lang="it-IT" b="1" i="1" dirty="0">
                <a:solidFill>
                  <a:srgbClr val="002060"/>
                </a:solidFill>
              </a:rPr>
              <a:t>tarda en </a:t>
            </a:r>
            <a:r>
              <a:rPr lang="it-IT" b="1" i="1" dirty="0" err="1">
                <a:solidFill>
                  <a:srgbClr val="002060"/>
                </a:solidFill>
              </a:rPr>
              <a:t>irse</a:t>
            </a:r>
            <a:r>
              <a:rPr lang="it-IT" b="1" dirty="0">
                <a:solidFill>
                  <a:srgbClr val="002060"/>
                </a:solidFill>
              </a:rPr>
              <a:t>; </a:t>
            </a:r>
            <a:r>
              <a:rPr lang="it-IT" b="1" i="1" dirty="0">
                <a:solidFill>
                  <a:srgbClr val="002060"/>
                </a:solidFill>
              </a:rPr>
              <a:t>tarda la </a:t>
            </a:r>
            <a:r>
              <a:rPr lang="it-IT" b="1" i="1" dirty="0" err="1">
                <a:solidFill>
                  <a:srgbClr val="002060"/>
                </a:solidFill>
              </a:rPr>
              <a:t>comida</a:t>
            </a:r>
            <a:r>
              <a:rPr lang="it-IT" b="1" dirty="0">
                <a:solidFill>
                  <a:srgbClr val="002060"/>
                </a:solidFill>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71450" y="926592"/>
            <a:ext cx="12020550" cy="5931408"/>
          </a:xfrm>
        </p:spPr>
        <p:txBody>
          <a:bodyPr>
            <a:normAutofit/>
          </a:bodyPr>
          <a:lstStyle/>
          <a:p>
            <a:pPr algn="ctr"/>
            <a:r>
              <a:rPr lang="it-IT" b="1" cap="small" dirty="0">
                <a:solidFill>
                  <a:srgbClr val="002060"/>
                </a:solidFill>
              </a:rPr>
              <a:t>Espressioni idiomatiche e paremie in contrasto</a:t>
            </a:r>
          </a:p>
          <a:p>
            <a:pPr algn="just"/>
            <a:r>
              <a:rPr lang="it-IT" dirty="0">
                <a:solidFill>
                  <a:srgbClr val="002060"/>
                </a:solidFill>
              </a:rPr>
              <a:t>L’italiano ‘</a:t>
            </a:r>
            <a:r>
              <a:rPr lang="it-IT" b="1" dirty="0">
                <a:solidFill>
                  <a:srgbClr val="002060"/>
                </a:solidFill>
              </a:rPr>
              <a:t>cadere dalla padella alla brace</a:t>
            </a:r>
            <a:r>
              <a:rPr lang="it-IT" dirty="0">
                <a:solidFill>
                  <a:srgbClr val="002060"/>
                </a:solidFill>
              </a:rPr>
              <a:t>’ è lo spagnolo </a:t>
            </a:r>
            <a:r>
              <a:rPr lang="it-IT" b="1" i="1" dirty="0" err="1">
                <a:solidFill>
                  <a:srgbClr val="002060"/>
                </a:solidFill>
              </a:rPr>
              <a:t>escapar</a:t>
            </a:r>
            <a:r>
              <a:rPr lang="it-IT" b="1" i="1" dirty="0">
                <a:solidFill>
                  <a:srgbClr val="002060"/>
                </a:solidFill>
              </a:rPr>
              <a:t> del </a:t>
            </a:r>
            <a:r>
              <a:rPr lang="it-IT" b="1" i="1" dirty="0" err="1">
                <a:solidFill>
                  <a:srgbClr val="002060"/>
                </a:solidFill>
              </a:rPr>
              <a:t>trueno</a:t>
            </a:r>
            <a:r>
              <a:rPr lang="it-IT" b="1" i="1" dirty="0">
                <a:solidFill>
                  <a:srgbClr val="002060"/>
                </a:solidFill>
              </a:rPr>
              <a:t> y dar en </a:t>
            </a:r>
            <a:r>
              <a:rPr lang="it-IT" b="1" i="1" dirty="0" err="1">
                <a:solidFill>
                  <a:srgbClr val="002060"/>
                </a:solidFill>
              </a:rPr>
              <a:t>el</a:t>
            </a:r>
            <a:r>
              <a:rPr lang="it-IT" b="1" i="1" dirty="0">
                <a:solidFill>
                  <a:srgbClr val="002060"/>
                </a:solidFill>
              </a:rPr>
              <a:t> </a:t>
            </a:r>
            <a:r>
              <a:rPr lang="it-IT" b="1" i="1" dirty="0" err="1">
                <a:solidFill>
                  <a:srgbClr val="002060"/>
                </a:solidFill>
              </a:rPr>
              <a:t>relámpago</a:t>
            </a:r>
            <a:r>
              <a:rPr lang="it-IT" dirty="0">
                <a:solidFill>
                  <a:srgbClr val="002060"/>
                </a:solidFill>
              </a:rPr>
              <a:t>; ‘</a:t>
            </a:r>
            <a:r>
              <a:rPr lang="it-IT" b="1" dirty="0">
                <a:solidFill>
                  <a:srgbClr val="002060"/>
                </a:solidFill>
              </a:rPr>
              <a:t>avere grilli per la testa</a:t>
            </a:r>
            <a:r>
              <a:rPr lang="it-IT" dirty="0">
                <a:solidFill>
                  <a:srgbClr val="002060"/>
                </a:solidFill>
              </a:rPr>
              <a:t>’ è </a:t>
            </a:r>
            <a:r>
              <a:rPr lang="it-IT" b="1" i="1" dirty="0">
                <a:solidFill>
                  <a:srgbClr val="002060"/>
                </a:solidFill>
              </a:rPr>
              <a:t>tener </a:t>
            </a:r>
            <a:r>
              <a:rPr lang="it-IT" b="1" i="1" dirty="0" err="1">
                <a:solidFill>
                  <a:srgbClr val="002060"/>
                </a:solidFill>
              </a:rPr>
              <a:t>pájaros</a:t>
            </a:r>
            <a:r>
              <a:rPr lang="it-IT" b="1" i="1" dirty="0">
                <a:solidFill>
                  <a:srgbClr val="002060"/>
                </a:solidFill>
              </a:rPr>
              <a:t> en la </a:t>
            </a:r>
            <a:r>
              <a:rPr lang="it-IT" b="1" i="1" dirty="0" err="1">
                <a:solidFill>
                  <a:srgbClr val="002060"/>
                </a:solidFill>
              </a:rPr>
              <a:t>cabeza</a:t>
            </a:r>
            <a:r>
              <a:rPr lang="it-IT" i="1" dirty="0">
                <a:solidFill>
                  <a:srgbClr val="002060"/>
                </a:solidFill>
              </a:rPr>
              <a:t>. </a:t>
            </a:r>
            <a:r>
              <a:rPr lang="it-IT" dirty="0">
                <a:solidFill>
                  <a:srgbClr val="002060"/>
                </a:solidFill>
              </a:rPr>
              <a:t>Tuttavia,</a:t>
            </a:r>
            <a:r>
              <a:rPr lang="it-IT" i="1" dirty="0">
                <a:solidFill>
                  <a:srgbClr val="002060"/>
                </a:solidFill>
              </a:rPr>
              <a:t> </a:t>
            </a:r>
            <a:r>
              <a:rPr lang="it-IT" dirty="0">
                <a:solidFill>
                  <a:srgbClr val="002060"/>
                </a:solidFill>
              </a:rPr>
              <a:t>tali enunciati, essendo colloquiali, trovano difficilmente degli equivalenti nella LA.</a:t>
            </a:r>
          </a:p>
          <a:p>
            <a:pPr algn="just"/>
            <a:r>
              <a:rPr lang="it-IT" b="1" dirty="0">
                <a:solidFill>
                  <a:srgbClr val="002060"/>
                </a:solidFill>
              </a:rPr>
              <a:t>L’esistenza di fonti comuni per queste espressioni idiomatiche (religione, mondo classico, letteratura e storia) possono produrre modelli di riferimento universali</a:t>
            </a:r>
            <a:r>
              <a:rPr lang="it-IT" dirty="0">
                <a:solidFill>
                  <a:srgbClr val="002060"/>
                </a:solidFill>
              </a:rPr>
              <a:t>. Infatti, l’</a:t>
            </a:r>
            <a:r>
              <a:rPr lang="it-IT" dirty="0" err="1">
                <a:solidFill>
                  <a:srgbClr val="002060"/>
                </a:solidFill>
              </a:rPr>
              <a:t>it</a:t>
            </a:r>
            <a:r>
              <a:rPr lang="it-IT" dirty="0">
                <a:solidFill>
                  <a:srgbClr val="002060"/>
                </a:solidFill>
              </a:rPr>
              <a:t>. ‘</a:t>
            </a:r>
            <a:r>
              <a:rPr lang="it-IT" b="1" dirty="0">
                <a:solidFill>
                  <a:srgbClr val="002060"/>
                </a:solidFill>
              </a:rPr>
              <a:t>Essere un calvario</a:t>
            </a:r>
            <a:r>
              <a:rPr lang="it-IT" dirty="0">
                <a:solidFill>
                  <a:srgbClr val="002060"/>
                </a:solidFill>
              </a:rPr>
              <a:t>’ sarà lo sp. </a:t>
            </a:r>
            <a:r>
              <a:rPr lang="it-IT" b="1" i="1" dirty="0" err="1">
                <a:solidFill>
                  <a:srgbClr val="002060"/>
                </a:solidFill>
              </a:rPr>
              <a:t>Ser</a:t>
            </a:r>
            <a:r>
              <a:rPr lang="it-IT" b="1" i="1" dirty="0">
                <a:solidFill>
                  <a:srgbClr val="002060"/>
                </a:solidFill>
              </a:rPr>
              <a:t> un calvario</a:t>
            </a:r>
            <a:r>
              <a:rPr lang="it-IT" dirty="0">
                <a:solidFill>
                  <a:srgbClr val="002060"/>
                </a:solidFill>
              </a:rPr>
              <a:t>, alludendo ambedue alla passione di Gesù Cristo sul monte Calvario e lo sp. </a:t>
            </a:r>
            <a:r>
              <a:rPr lang="it-IT" b="1" i="1" dirty="0" err="1">
                <a:solidFill>
                  <a:srgbClr val="002060"/>
                </a:solidFill>
              </a:rPr>
              <a:t>Ser</a:t>
            </a:r>
            <a:r>
              <a:rPr lang="it-IT" b="1" i="1" dirty="0">
                <a:solidFill>
                  <a:srgbClr val="002060"/>
                </a:solidFill>
              </a:rPr>
              <a:t> </a:t>
            </a:r>
            <a:r>
              <a:rPr lang="it-IT" b="1" i="1" dirty="0" err="1">
                <a:solidFill>
                  <a:srgbClr val="002060"/>
                </a:solidFill>
              </a:rPr>
              <a:t>el</a:t>
            </a:r>
            <a:r>
              <a:rPr lang="it-IT" b="1" i="1" dirty="0">
                <a:solidFill>
                  <a:srgbClr val="002060"/>
                </a:solidFill>
              </a:rPr>
              <a:t> </a:t>
            </a:r>
            <a:r>
              <a:rPr lang="it-IT" b="1" i="1" dirty="0" err="1">
                <a:solidFill>
                  <a:srgbClr val="002060"/>
                </a:solidFill>
              </a:rPr>
              <a:t>talón</a:t>
            </a:r>
            <a:r>
              <a:rPr lang="it-IT" b="1" i="1" dirty="0">
                <a:solidFill>
                  <a:srgbClr val="002060"/>
                </a:solidFill>
              </a:rPr>
              <a:t> de </a:t>
            </a:r>
            <a:r>
              <a:rPr lang="it-IT" b="1" i="1" dirty="0" err="1">
                <a:solidFill>
                  <a:srgbClr val="002060"/>
                </a:solidFill>
              </a:rPr>
              <a:t>Aquiles</a:t>
            </a:r>
            <a:r>
              <a:rPr lang="it-IT" b="1" dirty="0">
                <a:solidFill>
                  <a:srgbClr val="002060"/>
                </a:solidFill>
              </a:rPr>
              <a:t> </a:t>
            </a:r>
            <a:r>
              <a:rPr lang="it-IT" dirty="0">
                <a:solidFill>
                  <a:srgbClr val="002060"/>
                </a:solidFill>
              </a:rPr>
              <a:t>è l’</a:t>
            </a:r>
            <a:r>
              <a:rPr lang="it-IT" dirty="0" err="1">
                <a:solidFill>
                  <a:srgbClr val="002060"/>
                </a:solidFill>
              </a:rPr>
              <a:t>it</a:t>
            </a:r>
            <a:r>
              <a:rPr lang="it-IT" dirty="0">
                <a:solidFill>
                  <a:srgbClr val="002060"/>
                </a:solidFill>
              </a:rPr>
              <a:t>. </a:t>
            </a:r>
            <a:r>
              <a:rPr lang="it-IT" b="1" dirty="0">
                <a:solidFill>
                  <a:srgbClr val="002060"/>
                </a:solidFill>
              </a:rPr>
              <a:t>‘Essere il tallone d’Achille</a:t>
            </a:r>
            <a:r>
              <a:rPr lang="it-IT" dirty="0">
                <a:solidFill>
                  <a:srgbClr val="002060"/>
                </a:solidFill>
              </a:rPr>
              <a:t>’, dove è evidente l’allusione al mondo classico (vedi anche: </a:t>
            </a:r>
            <a:r>
              <a:rPr lang="it-IT" i="1" dirty="0" err="1">
                <a:solidFill>
                  <a:srgbClr val="002060"/>
                </a:solidFill>
              </a:rPr>
              <a:t>ojo</a:t>
            </a:r>
            <a:r>
              <a:rPr lang="it-IT" i="1" dirty="0">
                <a:solidFill>
                  <a:srgbClr val="002060"/>
                </a:solidFill>
              </a:rPr>
              <a:t> por </a:t>
            </a:r>
            <a:r>
              <a:rPr lang="it-IT" i="1" dirty="0" err="1">
                <a:solidFill>
                  <a:srgbClr val="002060"/>
                </a:solidFill>
              </a:rPr>
              <a:t>ojo</a:t>
            </a:r>
            <a:r>
              <a:rPr lang="it-IT" i="1" dirty="0">
                <a:solidFill>
                  <a:srgbClr val="002060"/>
                </a:solidFill>
              </a:rPr>
              <a:t> y </a:t>
            </a:r>
            <a:r>
              <a:rPr lang="it-IT" i="1" dirty="0" err="1">
                <a:solidFill>
                  <a:srgbClr val="002060"/>
                </a:solidFill>
              </a:rPr>
              <a:t>diente</a:t>
            </a:r>
            <a:r>
              <a:rPr lang="it-IT" i="1" dirty="0">
                <a:solidFill>
                  <a:srgbClr val="002060"/>
                </a:solidFill>
              </a:rPr>
              <a:t> por </a:t>
            </a:r>
            <a:r>
              <a:rPr lang="it-IT" i="1" dirty="0" err="1">
                <a:solidFill>
                  <a:srgbClr val="002060"/>
                </a:solidFill>
              </a:rPr>
              <a:t>diente</a:t>
            </a:r>
            <a:r>
              <a:rPr lang="it-IT" dirty="0">
                <a:solidFill>
                  <a:srgbClr val="002060"/>
                </a:solidFill>
              </a:rPr>
              <a:t>; </a:t>
            </a:r>
            <a:r>
              <a:rPr lang="it-IT" i="1" dirty="0" err="1">
                <a:solidFill>
                  <a:srgbClr val="002060"/>
                </a:solidFill>
              </a:rPr>
              <a:t>lagrimas</a:t>
            </a:r>
            <a:r>
              <a:rPr lang="it-IT" i="1" dirty="0">
                <a:solidFill>
                  <a:srgbClr val="002060"/>
                </a:solidFill>
              </a:rPr>
              <a:t> de </a:t>
            </a:r>
            <a:r>
              <a:rPr lang="it-IT" i="1" dirty="0" err="1">
                <a:solidFill>
                  <a:srgbClr val="002060"/>
                </a:solidFill>
              </a:rPr>
              <a:t>cocodrilo</a:t>
            </a:r>
            <a:r>
              <a:rPr lang="it-IT" dirty="0">
                <a:solidFill>
                  <a:srgbClr val="002060"/>
                </a:solidFill>
              </a:rPr>
              <a:t>; </a:t>
            </a:r>
            <a:r>
              <a:rPr lang="it-IT" i="1" dirty="0" err="1">
                <a:solidFill>
                  <a:srgbClr val="002060"/>
                </a:solidFill>
              </a:rPr>
              <a:t>meterse</a:t>
            </a:r>
            <a:r>
              <a:rPr lang="it-IT" i="1" dirty="0">
                <a:solidFill>
                  <a:srgbClr val="002060"/>
                </a:solidFill>
              </a:rPr>
              <a:t> en la </a:t>
            </a:r>
            <a:r>
              <a:rPr lang="it-IT" i="1" dirty="0" err="1">
                <a:solidFill>
                  <a:srgbClr val="002060"/>
                </a:solidFill>
              </a:rPr>
              <a:t>boca</a:t>
            </a:r>
            <a:r>
              <a:rPr lang="it-IT" i="1" dirty="0">
                <a:solidFill>
                  <a:srgbClr val="002060"/>
                </a:solidFill>
              </a:rPr>
              <a:t> del lobo</a:t>
            </a:r>
            <a:r>
              <a:rPr lang="it-IT" dirty="0">
                <a:solidFill>
                  <a:srgbClr val="002060"/>
                </a:solidFill>
              </a:rPr>
              <a:t>), ma non sempre si verificano queste simmetrie Considerando che </a:t>
            </a:r>
            <a:r>
              <a:rPr lang="it-IT" b="1" dirty="0">
                <a:solidFill>
                  <a:srgbClr val="002060"/>
                </a:solidFill>
              </a:rPr>
              <a:t>buona parte del bagaglio </a:t>
            </a:r>
            <a:r>
              <a:rPr lang="it-IT" b="1" dirty="0" err="1">
                <a:solidFill>
                  <a:srgbClr val="002060"/>
                </a:solidFill>
              </a:rPr>
              <a:t>paremiologico</a:t>
            </a:r>
            <a:r>
              <a:rPr lang="it-IT" b="1" dirty="0">
                <a:solidFill>
                  <a:srgbClr val="002060"/>
                </a:solidFill>
              </a:rPr>
              <a:t> è di origine latina, molti proverbi si possono trasporre letteralmente</a:t>
            </a:r>
            <a:r>
              <a:rPr lang="it-IT" dirty="0">
                <a:solidFill>
                  <a:srgbClr val="002060"/>
                </a:solidFill>
              </a:rPr>
              <a:t>: </a:t>
            </a:r>
            <a:r>
              <a:rPr lang="it-IT" i="1" dirty="0" err="1">
                <a:solidFill>
                  <a:srgbClr val="002060"/>
                </a:solidFill>
              </a:rPr>
              <a:t>el</a:t>
            </a:r>
            <a:r>
              <a:rPr lang="it-IT" i="1" dirty="0">
                <a:solidFill>
                  <a:srgbClr val="002060"/>
                </a:solidFill>
              </a:rPr>
              <a:t> </a:t>
            </a:r>
            <a:r>
              <a:rPr lang="it-IT" i="1" dirty="0" err="1">
                <a:solidFill>
                  <a:srgbClr val="002060"/>
                </a:solidFill>
              </a:rPr>
              <a:t>hábito</a:t>
            </a:r>
            <a:r>
              <a:rPr lang="it-IT" i="1" dirty="0">
                <a:solidFill>
                  <a:srgbClr val="002060"/>
                </a:solidFill>
              </a:rPr>
              <a:t> no </a:t>
            </a:r>
            <a:r>
              <a:rPr lang="it-IT" i="1" dirty="0" err="1">
                <a:solidFill>
                  <a:srgbClr val="002060"/>
                </a:solidFill>
              </a:rPr>
              <a:t>hace</a:t>
            </a:r>
            <a:r>
              <a:rPr lang="it-IT" i="1" dirty="0">
                <a:solidFill>
                  <a:srgbClr val="002060"/>
                </a:solidFill>
              </a:rPr>
              <a:t> </a:t>
            </a:r>
            <a:r>
              <a:rPr lang="it-IT" i="1" dirty="0" err="1">
                <a:solidFill>
                  <a:srgbClr val="002060"/>
                </a:solidFill>
              </a:rPr>
              <a:t>el</a:t>
            </a:r>
            <a:r>
              <a:rPr lang="it-IT" i="1" dirty="0">
                <a:solidFill>
                  <a:srgbClr val="002060"/>
                </a:solidFill>
              </a:rPr>
              <a:t> </a:t>
            </a:r>
            <a:r>
              <a:rPr lang="it-IT" i="1" dirty="0" err="1">
                <a:solidFill>
                  <a:srgbClr val="002060"/>
                </a:solidFill>
              </a:rPr>
              <a:t>monje</a:t>
            </a:r>
            <a:r>
              <a:rPr lang="it-IT" i="1" dirty="0">
                <a:solidFill>
                  <a:srgbClr val="002060"/>
                </a:solidFill>
              </a:rPr>
              <a:t> </a:t>
            </a:r>
            <a:r>
              <a:rPr lang="it-IT" dirty="0">
                <a:solidFill>
                  <a:srgbClr val="002060"/>
                </a:solidFill>
              </a:rPr>
              <a:t>(‘l’abito non fa il </a:t>
            </a:r>
            <a:r>
              <a:rPr lang="it-IT" dirty="0" err="1">
                <a:solidFill>
                  <a:srgbClr val="002060"/>
                </a:solidFill>
              </a:rPr>
              <a:t>monaco’</a:t>
            </a:r>
            <a:r>
              <a:rPr lang="it-IT" dirty="0">
                <a:solidFill>
                  <a:srgbClr val="002060"/>
                </a:solidFill>
              </a:rPr>
              <a:t>), sulla base latina </a:t>
            </a:r>
            <a:r>
              <a:rPr lang="it-IT" i="1" dirty="0">
                <a:solidFill>
                  <a:srgbClr val="002060"/>
                </a:solidFill>
              </a:rPr>
              <a:t>non habitus </a:t>
            </a:r>
            <a:r>
              <a:rPr lang="it-IT" i="1" dirty="0" err="1">
                <a:solidFill>
                  <a:srgbClr val="002060"/>
                </a:solidFill>
              </a:rPr>
              <a:t>monachum</a:t>
            </a:r>
            <a:r>
              <a:rPr lang="it-IT" i="1" dirty="0">
                <a:solidFill>
                  <a:srgbClr val="002060"/>
                </a:solidFill>
              </a:rPr>
              <a:t> </a:t>
            </a:r>
            <a:r>
              <a:rPr lang="it-IT" i="1" dirty="0" err="1">
                <a:solidFill>
                  <a:srgbClr val="002060"/>
                </a:solidFill>
              </a:rPr>
              <a:t>reddit</a:t>
            </a:r>
            <a:r>
              <a:rPr lang="it-IT" dirty="0">
                <a:solidFill>
                  <a:srgbClr val="002060"/>
                </a:solidFill>
              </a:rPr>
              <a:t>; </a:t>
            </a:r>
            <a:r>
              <a:rPr lang="it-IT" i="1" dirty="0" err="1">
                <a:solidFill>
                  <a:srgbClr val="002060"/>
                </a:solidFill>
              </a:rPr>
              <a:t>Quien</a:t>
            </a:r>
            <a:r>
              <a:rPr lang="it-IT" i="1" dirty="0">
                <a:solidFill>
                  <a:srgbClr val="002060"/>
                </a:solidFill>
              </a:rPr>
              <a:t> calla </a:t>
            </a:r>
            <a:r>
              <a:rPr lang="it-IT" i="1" dirty="0" err="1">
                <a:solidFill>
                  <a:srgbClr val="002060"/>
                </a:solidFill>
              </a:rPr>
              <a:t>otorga</a:t>
            </a:r>
            <a:r>
              <a:rPr lang="it-IT" dirty="0">
                <a:solidFill>
                  <a:srgbClr val="002060"/>
                </a:solidFill>
              </a:rPr>
              <a:t> (‘Chi tace acconsente’), lat. </a:t>
            </a:r>
            <a:r>
              <a:rPr lang="it-IT" i="1" dirty="0">
                <a:solidFill>
                  <a:srgbClr val="002060"/>
                </a:solidFill>
              </a:rPr>
              <a:t>qui </a:t>
            </a:r>
            <a:r>
              <a:rPr lang="it-IT" i="1" dirty="0" err="1">
                <a:solidFill>
                  <a:srgbClr val="002060"/>
                </a:solidFill>
              </a:rPr>
              <a:t>tacet</a:t>
            </a:r>
            <a:r>
              <a:rPr lang="it-IT" i="1" dirty="0">
                <a:solidFill>
                  <a:srgbClr val="002060"/>
                </a:solidFill>
              </a:rPr>
              <a:t> </a:t>
            </a:r>
            <a:r>
              <a:rPr lang="it-IT" i="1" dirty="0" err="1">
                <a:solidFill>
                  <a:srgbClr val="002060"/>
                </a:solidFill>
              </a:rPr>
              <a:t>consetire</a:t>
            </a:r>
            <a:r>
              <a:rPr lang="it-IT" i="1" dirty="0">
                <a:solidFill>
                  <a:srgbClr val="002060"/>
                </a:solidFill>
              </a:rPr>
              <a:t> </a:t>
            </a:r>
            <a:r>
              <a:rPr lang="it-IT" i="1" dirty="0" err="1">
                <a:solidFill>
                  <a:srgbClr val="002060"/>
                </a:solidFill>
              </a:rPr>
              <a:t>videtur</a:t>
            </a:r>
            <a:r>
              <a:rPr lang="it-IT" dirty="0">
                <a:solidFill>
                  <a:srgbClr val="002060"/>
                </a:solidFill>
              </a:rPr>
              <a:t>; </a:t>
            </a:r>
            <a:r>
              <a:rPr lang="it-IT" i="1" dirty="0">
                <a:solidFill>
                  <a:srgbClr val="002060"/>
                </a:solidFill>
              </a:rPr>
              <a:t>La risa </a:t>
            </a:r>
            <a:r>
              <a:rPr lang="it-IT" i="1" dirty="0" err="1">
                <a:solidFill>
                  <a:srgbClr val="002060"/>
                </a:solidFill>
              </a:rPr>
              <a:t>abunda</a:t>
            </a:r>
            <a:r>
              <a:rPr lang="it-IT" i="1" dirty="0">
                <a:solidFill>
                  <a:srgbClr val="002060"/>
                </a:solidFill>
              </a:rPr>
              <a:t> en la </a:t>
            </a:r>
            <a:r>
              <a:rPr lang="it-IT" i="1" dirty="0" err="1">
                <a:solidFill>
                  <a:srgbClr val="002060"/>
                </a:solidFill>
              </a:rPr>
              <a:t>boca</a:t>
            </a:r>
            <a:r>
              <a:rPr lang="it-IT" i="1" dirty="0">
                <a:solidFill>
                  <a:srgbClr val="002060"/>
                </a:solidFill>
              </a:rPr>
              <a:t> de </a:t>
            </a:r>
            <a:r>
              <a:rPr lang="it-IT" i="1" dirty="0" err="1">
                <a:solidFill>
                  <a:srgbClr val="002060"/>
                </a:solidFill>
              </a:rPr>
              <a:t>los</a:t>
            </a:r>
            <a:r>
              <a:rPr lang="it-IT" i="1" dirty="0">
                <a:solidFill>
                  <a:srgbClr val="002060"/>
                </a:solidFill>
              </a:rPr>
              <a:t> </a:t>
            </a:r>
            <a:r>
              <a:rPr lang="it-IT" i="1" dirty="0" err="1">
                <a:solidFill>
                  <a:srgbClr val="002060"/>
                </a:solidFill>
              </a:rPr>
              <a:t>tontos</a:t>
            </a:r>
            <a:r>
              <a:rPr lang="it-IT" i="1" dirty="0">
                <a:solidFill>
                  <a:srgbClr val="002060"/>
                </a:solidFill>
              </a:rPr>
              <a:t> </a:t>
            </a:r>
            <a:r>
              <a:rPr lang="it-IT" dirty="0">
                <a:solidFill>
                  <a:srgbClr val="002060"/>
                </a:solidFill>
              </a:rPr>
              <a:t>(‘il riso abbonda sulla bocca degli stolti’), lat. </a:t>
            </a:r>
            <a:r>
              <a:rPr lang="it-IT" i="1" dirty="0" err="1">
                <a:solidFill>
                  <a:srgbClr val="002060"/>
                </a:solidFill>
              </a:rPr>
              <a:t>risus</a:t>
            </a:r>
            <a:r>
              <a:rPr lang="it-IT" i="1" dirty="0">
                <a:solidFill>
                  <a:srgbClr val="002060"/>
                </a:solidFill>
              </a:rPr>
              <a:t> </a:t>
            </a:r>
            <a:r>
              <a:rPr lang="it-IT" i="1" dirty="0" err="1">
                <a:solidFill>
                  <a:srgbClr val="002060"/>
                </a:solidFill>
              </a:rPr>
              <a:t>abundat</a:t>
            </a:r>
            <a:r>
              <a:rPr lang="it-IT" i="1" dirty="0">
                <a:solidFill>
                  <a:srgbClr val="002060"/>
                </a:solidFill>
              </a:rPr>
              <a:t> in ore </a:t>
            </a:r>
            <a:r>
              <a:rPr lang="it-IT" i="1" dirty="0" err="1">
                <a:solidFill>
                  <a:srgbClr val="002060"/>
                </a:solidFill>
              </a:rPr>
              <a:t>stultorum</a:t>
            </a:r>
            <a:r>
              <a:rPr lang="it-IT" dirty="0">
                <a:solidFill>
                  <a:srgbClr val="002060"/>
                </a:solidFill>
              </a:rPr>
              <a:t>; ecc.</a:t>
            </a:r>
          </a:p>
          <a:p>
            <a:endParaRPr lang="it-IT" dirty="0"/>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28600" y="1131570"/>
            <a:ext cx="11963400" cy="5726430"/>
          </a:xfrm>
        </p:spPr>
        <p:txBody>
          <a:bodyPr>
            <a:normAutofit/>
          </a:bodyPr>
          <a:lstStyle/>
          <a:p>
            <a:pPr algn="ctr"/>
            <a:r>
              <a:rPr lang="it-IT" b="1" cap="small" dirty="0">
                <a:solidFill>
                  <a:srgbClr val="002060"/>
                </a:solidFill>
              </a:rPr>
              <a:t>Divergenze nel campo della fraseologia</a:t>
            </a:r>
          </a:p>
          <a:p>
            <a:pPr algn="just"/>
            <a:r>
              <a:rPr lang="it-IT" dirty="0">
                <a:solidFill>
                  <a:srgbClr val="002060"/>
                </a:solidFill>
              </a:rPr>
              <a:t>Diverse situazioni storiche: l’allusione ai sanguinosi moti rivoluzionari italiani del 1848 in ‘</a:t>
            </a:r>
            <a:r>
              <a:rPr lang="it-IT" b="1" dirty="0">
                <a:solidFill>
                  <a:srgbClr val="002060"/>
                </a:solidFill>
              </a:rPr>
              <a:t>Succedere un quarantotto</a:t>
            </a:r>
            <a:r>
              <a:rPr lang="it-IT" dirty="0">
                <a:solidFill>
                  <a:srgbClr val="002060"/>
                </a:solidFill>
              </a:rPr>
              <a:t>’ avrà in spagnolo un riferimento storico nazionale con </a:t>
            </a:r>
            <a:r>
              <a:rPr lang="it-IT" b="1" i="1" dirty="0" err="1">
                <a:solidFill>
                  <a:srgbClr val="002060"/>
                </a:solidFill>
              </a:rPr>
              <a:t>armarse</a:t>
            </a:r>
            <a:r>
              <a:rPr lang="it-IT" b="1" i="1" dirty="0">
                <a:solidFill>
                  <a:srgbClr val="002060"/>
                </a:solidFill>
              </a:rPr>
              <a:t> la de San </a:t>
            </a:r>
            <a:r>
              <a:rPr lang="it-IT" b="1" i="1" dirty="0" err="1">
                <a:solidFill>
                  <a:srgbClr val="002060"/>
                </a:solidFill>
              </a:rPr>
              <a:t>Quintín</a:t>
            </a:r>
            <a:r>
              <a:rPr lang="it-IT" dirty="0">
                <a:solidFill>
                  <a:srgbClr val="002060"/>
                </a:solidFill>
              </a:rPr>
              <a:t>, a ricordo della battaglia di San </a:t>
            </a:r>
            <a:r>
              <a:rPr lang="it-IT" dirty="0" err="1">
                <a:solidFill>
                  <a:srgbClr val="002060"/>
                </a:solidFill>
              </a:rPr>
              <a:t>Quintín</a:t>
            </a:r>
            <a:r>
              <a:rPr lang="it-IT" dirty="0">
                <a:solidFill>
                  <a:srgbClr val="002060"/>
                </a:solidFill>
              </a:rPr>
              <a:t> del 10 agosto del 1557 (si veda anche: </a:t>
            </a:r>
            <a:r>
              <a:rPr lang="it-IT" b="1" i="1" dirty="0">
                <a:solidFill>
                  <a:srgbClr val="002060"/>
                </a:solidFill>
              </a:rPr>
              <a:t>No </a:t>
            </a:r>
            <a:r>
              <a:rPr lang="it-IT" b="1" i="1" dirty="0" err="1">
                <a:solidFill>
                  <a:srgbClr val="002060"/>
                </a:solidFill>
              </a:rPr>
              <a:t>hay</a:t>
            </a:r>
            <a:r>
              <a:rPr lang="it-IT" b="1" i="1" dirty="0">
                <a:solidFill>
                  <a:srgbClr val="002060"/>
                </a:solidFill>
              </a:rPr>
              <a:t> </a:t>
            </a:r>
            <a:r>
              <a:rPr lang="it-IT" b="1" i="1" dirty="0" err="1">
                <a:solidFill>
                  <a:srgbClr val="002060"/>
                </a:solidFill>
              </a:rPr>
              <a:t>moros</a:t>
            </a:r>
            <a:r>
              <a:rPr lang="it-IT" b="1" i="1" dirty="0">
                <a:solidFill>
                  <a:srgbClr val="002060"/>
                </a:solidFill>
              </a:rPr>
              <a:t> en la costa</a:t>
            </a:r>
            <a:r>
              <a:rPr lang="it-IT" b="1" dirty="0">
                <a:solidFill>
                  <a:srgbClr val="002060"/>
                </a:solidFill>
              </a:rPr>
              <a:t>/Non ci sono ostacoli in vista)</a:t>
            </a:r>
            <a:r>
              <a:rPr lang="it-IT" dirty="0">
                <a:solidFill>
                  <a:srgbClr val="002060"/>
                </a:solidFill>
              </a:rPr>
              <a:t>. </a:t>
            </a:r>
          </a:p>
          <a:p>
            <a:pPr algn="just"/>
            <a:r>
              <a:rPr lang="it-IT" dirty="0">
                <a:solidFill>
                  <a:srgbClr val="002060"/>
                </a:solidFill>
              </a:rPr>
              <a:t>— diversa realizzazione puramente casuale e aleatoria: ‘</a:t>
            </a:r>
            <a:r>
              <a:rPr lang="it-IT" b="1" dirty="0">
                <a:solidFill>
                  <a:srgbClr val="002060"/>
                </a:solidFill>
              </a:rPr>
              <a:t>diventare rosso come un peperone</a:t>
            </a:r>
            <a:r>
              <a:rPr lang="it-IT" dirty="0">
                <a:solidFill>
                  <a:srgbClr val="002060"/>
                </a:solidFill>
              </a:rPr>
              <a:t>’ sarà </a:t>
            </a:r>
            <a:r>
              <a:rPr lang="it-IT" b="1" i="1" dirty="0" err="1">
                <a:solidFill>
                  <a:srgbClr val="002060"/>
                </a:solidFill>
              </a:rPr>
              <a:t>ponerse</a:t>
            </a:r>
            <a:r>
              <a:rPr lang="it-IT" b="1" i="1" dirty="0">
                <a:solidFill>
                  <a:srgbClr val="002060"/>
                </a:solidFill>
              </a:rPr>
              <a:t> </a:t>
            </a:r>
            <a:r>
              <a:rPr lang="it-IT" b="1" i="1" dirty="0" err="1">
                <a:solidFill>
                  <a:srgbClr val="002060"/>
                </a:solidFill>
              </a:rPr>
              <a:t>rojo</a:t>
            </a:r>
            <a:r>
              <a:rPr lang="it-IT" b="1" i="1" dirty="0">
                <a:solidFill>
                  <a:srgbClr val="002060"/>
                </a:solidFill>
              </a:rPr>
              <a:t> </a:t>
            </a:r>
            <a:r>
              <a:rPr lang="it-IT" b="1" i="1" dirty="0" err="1">
                <a:solidFill>
                  <a:srgbClr val="002060"/>
                </a:solidFill>
              </a:rPr>
              <a:t>como</a:t>
            </a:r>
            <a:r>
              <a:rPr lang="it-IT" b="1" i="1" dirty="0">
                <a:solidFill>
                  <a:srgbClr val="002060"/>
                </a:solidFill>
              </a:rPr>
              <a:t> un </a:t>
            </a:r>
            <a:r>
              <a:rPr lang="it-IT" b="1" i="1" dirty="0" err="1">
                <a:solidFill>
                  <a:srgbClr val="002060"/>
                </a:solidFill>
              </a:rPr>
              <a:t>tomate</a:t>
            </a:r>
            <a:r>
              <a:rPr lang="it-IT" dirty="0">
                <a:solidFill>
                  <a:srgbClr val="002060"/>
                </a:solidFill>
              </a:rPr>
              <a:t>; ‘</a:t>
            </a:r>
            <a:r>
              <a:rPr lang="it-IT" b="1" dirty="0">
                <a:solidFill>
                  <a:srgbClr val="002060"/>
                </a:solidFill>
              </a:rPr>
              <a:t>una rondine non fa primavera</a:t>
            </a:r>
            <a:r>
              <a:rPr lang="it-IT" dirty="0">
                <a:solidFill>
                  <a:srgbClr val="002060"/>
                </a:solidFill>
              </a:rPr>
              <a:t>’/</a:t>
            </a:r>
            <a:r>
              <a:rPr lang="it-IT" b="1" i="1" dirty="0">
                <a:solidFill>
                  <a:srgbClr val="002060"/>
                </a:solidFill>
              </a:rPr>
              <a:t>una </a:t>
            </a:r>
            <a:r>
              <a:rPr lang="it-IT" b="1" i="1" dirty="0" err="1">
                <a:solidFill>
                  <a:srgbClr val="002060"/>
                </a:solidFill>
              </a:rPr>
              <a:t>golondrina</a:t>
            </a:r>
            <a:r>
              <a:rPr lang="it-IT" b="1" i="1" dirty="0">
                <a:solidFill>
                  <a:srgbClr val="002060"/>
                </a:solidFill>
              </a:rPr>
              <a:t> no </a:t>
            </a:r>
            <a:r>
              <a:rPr lang="it-IT" b="1" i="1" dirty="0" err="1">
                <a:solidFill>
                  <a:srgbClr val="002060"/>
                </a:solidFill>
              </a:rPr>
              <a:t>hace</a:t>
            </a:r>
            <a:r>
              <a:rPr lang="it-IT" b="1" i="1" dirty="0">
                <a:solidFill>
                  <a:srgbClr val="002060"/>
                </a:solidFill>
              </a:rPr>
              <a:t> </a:t>
            </a:r>
            <a:r>
              <a:rPr lang="it-IT" b="1" i="1" dirty="0" err="1">
                <a:solidFill>
                  <a:srgbClr val="002060"/>
                </a:solidFill>
              </a:rPr>
              <a:t>verano</a:t>
            </a:r>
            <a:r>
              <a:rPr lang="it-IT" dirty="0">
                <a:solidFill>
                  <a:srgbClr val="002060"/>
                </a:solidFill>
              </a:rPr>
              <a:t>; </a:t>
            </a:r>
            <a:r>
              <a:rPr lang="it-IT" b="1" dirty="0">
                <a:solidFill>
                  <a:srgbClr val="002060"/>
                </a:solidFill>
              </a:rPr>
              <a:t>‘avere una pulce nell’orecchio</a:t>
            </a:r>
            <a:r>
              <a:rPr lang="it-IT" dirty="0">
                <a:solidFill>
                  <a:srgbClr val="002060"/>
                </a:solidFill>
              </a:rPr>
              <a:t>’/</a:t>
            </a:r>
            <a:r>
              <a:rPr lang="it-IT" b="1" i="1" dirty="0">
                <a:solidFill>
                  <a:srgbClr val="002060"/>
                </a:solidFill>
              </a:rPr>
              <a:t>tener la mosca en/</a:t>
            </a:r>
            <a:r>
              <a:rPr lang="it-IT" b="1" i="1" dirty="0" err="1">
                <a:solidFill>
                  <a:srgbClr val="002060"/>
                </a:solidFill>
              </a:rPr>
              <a:t>detrás</a:t>
            </a:r>
            <a:r>
              <a:rPr lang="it-IT" b="1" i="1" dirty="0">
                <a:solidFill>
                  <a:srgbClr val="002060"/>
                </a:solidFill>
              </a:rPr>
              <a:t> de la </a:t>
            </a:r>
            <a:r>
              <a:rPr lang="it-IT" b="1" i="1" dirty="0" err="1">
                <a:solidFill>
                  <a:srgbClr val="002060"/>
                </a:solidFill>
              </a:rPr>
              <a:t>oreja</a:t>
            </a:r>
            <a:r>
              <a:rPr lang="it-IT" b="1" dirty="0">
                <a:solidFill>
                  <a:srgbClr val="002060"/>
                </a:solidFill>
              </a:rPr>
              <a:t>;</a:t>
            </a:r>
          </a:p>
          <a:p>
            <a:pPr algn="just"/>
            <a:r>
              <a:rPr lang="it-IT" b="1" dirty="0" err="1">
                <a:solidFill>
                  <a:srgbClr val="002060"/>
                </a:solidFill>
              </a:rPr>
              <a:t>—</a:t>
            </a:r>
            <a:r>
              <a:rPr lang="it-IT" dirty="0">
                <a:solidFill>
                  <a:srgbClr val="002060"/>
                </a:solidFill>
              </a:rPr>
              <a:t>‘</a:t>
            </a:r>
            <a:r>
              <a:rPr lang="it-IT" b="1" dirty="0">
                <a:solidFill>
                  <a:srgbClr val="002060"/>
                </a:solidFill>
              </a:rPr>
              <a:t>cercare il pelo nell’uovo</a:t>
            </a:r>
            <a:r>
              <a:rPr lang="it-IT" dirty="0">
                <a:solidFill>
                  <a:srgbClr val="002060"/>
                </a:solidFill>
              </a:rPr>
              <a:t>’ esisteva in spagnolo, </a:t>
            </a:r>
            <a:r>
              <a:rPr lang="it-IT" i="1" dirty="0">
                <a:solidFill>
                  <a:srgbClr val="002060"/>
                </a:solidFill>
              </a:rPr>
              <a:t>buscar </a:t>
            </a:r>
            <a:r>
              <a:rPr lang="it-IT" i="1" dirty="0" err="1">
                <a:solidFill>
                  <a:srgbClr val="002060"/>
                </a:solidFill>
              </a:rPr>
              <a:t>el</a:t>
            </a:r>
            <a:r>
              <a:rPr lang="it-IT" i="1" dirty="0">
                <a:solidFill>
                  <a:srgbClr val="002060"/>
                </a:solidFill>
              </a:rPr>
              <a:t> pelo en </a:t>
            </a:r>
            <a:r>
              <a:rPr lang="it-IT" i="1" dirty="0" err="1">
                <a:solidFill>
                  <a:srgbClr val="002060"/>
                </a:solidFill>
              </a:rPr>
              <a:t>el</a:t>
            </a:r>
            <a:r>
              <a:rPr lang="it-IT" i="1" dirty="0">
                <a:solidFill>
                  <a:srgbClr val="002060"/>
                </a:solidFill>
              </a:rPr>
              <a:t> </a:t>
            </a:r>
            <a:r>
              <a:rPr lang="it-IT" i="1" dirty="0" err="1">
                <a:solidFill>
                  <a:srgbClr val="002060"/>
                </a:solidFill>
              </a:rPr>
              <a:t>huevo</a:t>
            </a:r>
            <a:r>
              <a:rPr lang="it-IT" dirty="0">
                <a:solidFill>
                  <a:srgbClr val="002060"/>
                </a:solidFill>
              </a:rPr>
              <a:t>, ma fu sostituito da </a:t>
            </a:r>
            <a:r>
              <a:rPr lang="it-IT" b="1" i="1" dirty="0">
                <a:solidFill>
                  <a:srgbClr val="002060"/>
                </a:solidFill>
              </a:rPr>
              <a:t>buscarle </a:t>
            </a:r>
            <a:r>
              <a:rPr lang="it-IT" b="1" i="1" dirty="0" err="1">
                <a:solidFill>
                  <a:srgbClr val="002060"/>
                </a:solidFill>
              </a:rPr>
              <a:t>tres</a:t>
            </a:r>
            <a:r>
              <a:rPr lang="it-IT" b="1" i="1" dirty="0">
                <a:solidFill>
                  <a:srgbClr val="002060"/>
                </a:solidFill>
              </a:rPr>
              <a:t> </a:t>
            </a:r>
            <a:r>
              <a:rPr lang="it-IT" b="1" i="1" dirty="0" err="1">
                <a:solidFill>
                  <a:srgbClr val="002060"/>
                </a:solidFill>
              </a:rPr>
              <a:t>pies</a:t>
            </a:r>
            <a:r>
              <a:rPr lang="it-IT" b="1" i="1" dirty="0">
                <a:solidFill>
                  <a:srgbClr val="002060"/>
                </a:solidFill>
              </a:rPr>
              <a:t> al </a:t>
            </a:r>
            <a:r>
              <a:rPr lang="it-IT" b="1" i="1" dirty="0" err="1">
                <a:solidFill>
                  <a:srgbClr val="002060"/>
                </a:solidFill>
              </a:rPr>
              <a:t>gato</a:t>
            </a:r>
            <a:r>
              <a:rPr lang="it-IT" dirty="0">
                <a:solidFill>
                  <a:srgbClr val="002060"/>
                </a:solidFill>
              </a:rPr>
              <a:t>;</a:t>
            </a:r>
          </a:p>
          <a:p>
            <a:pPr algn="just"/>
            <a:r>
              <a:rPr lang="it-IT" b="1" dirty="0">
                <a:solidFill>
                  <a:srgbClr val="002060"/>
                </a:solidFill>
              </a:rPr>
              <a:t>—</a:t>
            </a:r>
            <a:r>
              <a:rPr lang="it-IT" dirty="0">
                <a:solidFill>
                  <a:srgbClr val="002060"/>
                </a:solidFill>
              </a:rPr>
              <a:t> espressioni in cui ciò che varia è il semplice gioco di parole, mentre il significato rimane lo stesso: ‘</a:t>
            </a:r>
            <a:r>
              <a:rPr lang="it-IT" b="1" dirty="0">
                <a:solidFill>
                  <a:srgbClr val="002060"/>
                </a:solidFill>
              </a:rPr>
              <a:t>si chiama Pietro... torna indietro</a:t>
            </a:r>
            <a:r>
              <a:rPr lang="it-IT" dirty="0">
                <a:solidFill>
                  <a:srgbClr val="002060"/>
                </a:solidFill>
              </a:rPr>
              <a:t>’/</a:t>
            </a:r>
            <a:r>
              <a:rPr lang="it-IT" b="1" i="1" dirty="0" err="1">
                <a:solidFill>
                  <a:srgbClr val="002060"/>
                </a:solidFill>
              </a:rPr>
              <a:t>es</a:t>
            </a:r>
            <a:r>
              <a:rPr lang="it-IT" b="1" i="1" dirty="0">
                <a:solidFill>
                  <a:srgbClr val="002060"/>
                </a:solidFill>
              </a:rPr>
              <a:t> de </a:t>
            </a:r>
            <a:r>
              <a:rPr lang="it-IT" b="1" i="1" dirty="0" err="1">
                <a:solidFill>
                  <a:srgbClr val="002060"/>
                </a:solidFill>
              </a:rPr>
              <a:t>Huelva</a:t>
            </a:r>
            <a:r>
              <a:rPr lang="it-IT" b="1" i="1" dirty="0">
                <a:solidFill>
                  <a:srgbClr val="002060"/>
                </a:solidFill>
              </a:rPr>
              <a:t> </a:t>
            </a:r>
            <a:r>
              <a:rPr lang="it-IT" b="1" i="1" dirty="0" err="1">
                <a:solidFill>
                  <a:srgbClr val="002060"/>
                </a:solidFill>
              </a:rPr>
              <a:t>que</a:t>
            </a:r>
            <a:r>
              <a:rPr lang="it-IT" b="1" i="1" dirty="0">
                <a:solidFill>
                  <a:srgbClr val="002060"/>
                </a:solidFill>
              </a:rPr>
              <a:t> lo </a:t>
            </a:r>
            <a:r>
              <a:rPr lang="it-IT" b="1" i="1" dirty="0" err="1">
                <a:solidFill>
                  <a:srgbClr val="002060"/>
                </a:solidFill>
              </a:rPr>
              <a:t>devuelva</a:t>
            </a:r>
            <a:r>
              <a:rPr lang="it-IT" b="1" i="1" dirty="0">
                <a:solidFill>
                  <a:srgbClr val="002060"/>
                </a:solidFill>
              </a:rPr>
              <a:t> </a:t>
            </a:r>
            <a:r>
              <a:rPr lang="it-IT" dirty="0">
                <a:solidFill>
                  <a:srgbClr val="002060"/>
                </a:solidFill>
              </a:rPr>
              <a:t>(in questo caso si conserva il gioco </a:t>
            </a:r>
            <a:r>
              <a:rPr lang="it-IT" dirty="0" err="1">
                <a:solidFill>
                  <a:srgbClr val="002060"/>
                </a:solidFill>
              </a:rPr>
              <a:t>fonomelodico</a:t>
            </a:r>
            <a:r>
              <a:rPr lang="it-IT" dirty="0">
                <a:solidFill>
                  <a:srgbClr val="002060"/>
                </a:solidFill>
              </a:rPr>
              <a:t>); </a:t>
            </a:r>
            <a:r>
              <a:rPr lang="it-IT" b="1" i="1" dirty="0" err="1">
                <a:solidFill>
                  <a:srgbClr val="002060"/>
                </a:solidFill>
              </a:rPr>
              <a:t>Quien</a:t>
            </a:r>
            <a:r>
              <a:rPr lang="it-IT" b="1" i="1" dirty="0">
                <a:solidFill>
                  <a:srgbClr val="002060"/>
                </a:solidFill>
              </a:rPr>
              <a:t> </a:t>
            </a:r>
            <a:r>
              <a:rPr lang="it-IT" b="1" i="1" dirty="0" err="1">
                <a:solidFill>
                  <a:srgbClr val="002060"/>
                </a:solidFill>
              </a:rPr>
              <a:t>fue</a:t>
            </a:r>
            <a:r>
              <a:rPr lang="it-IT" b="1" i="1" dirty="0">
                <a:solidFill>
                  <a:srgbClr val="002060"/>
                </a:solidFill>
              </a:rPr>
              <a:t> a </a:t>
            </a:r>
            <a:r>
              <a:rPr lang="it-IT" b="1" i="1" dirty="0" err="1">
                <a:solidFill>
                  <a:srgbClr val="002060"/>
                </a:solidFill>
              </a:rPr>
              <a:t>Sevilla</a:t>
            </a:r>
            <a:r>
              <a:rPr lang="it-IT" b="1" i="1" dirty="0">
                <a:solidFill>
                  <a:srgbClr val="002060"/>
                </a:solidFill>
              </a:rPr>
              <a:t> </a:t>
            </a:r>
            <a:r>
              <a:rPr lang="it-IT" b="1" i="1" dirty="0" err="1">
                <a:solidFill>
                  <a:srgbClr val="002060"/>
                </a:solidFill>
              </a:rPr>
              <a:t>perdió</a:t>
            </a:r>
            <a:r>
              <a:rPr lang="it-IT" b="1" i="1" dirty="0">
                <a:solidFill>
                  <a:srgbClr val="002060"/>
                </a:solidFill>
              </a:rPr>
              <a:t> su </a:t>
            </a:r>
            <a:r>
              <a:rPr lang="it-IT" b="1" i="1" dirty="0" err="1">
                <a:solidFill>
                  <a:srgbClr val="002060"/>
                </a:solidFill>
              </a:rPr>
              <a:t>silla</a:t>
            </a:r>
            <a:r>
              <a:rPr lang="it-IT" b="1" dirty="0">
                <a:solidFill>
                  <a:srgbClr val="002060"/>
                </a:solidFill>
              </a:rPr>
              <a:t>/Chi va a Roma perde la poltrona; </a:t>
            </a:r>
          </a:p>
          <a:p>
            <a:pPr algn="just"/>
            <a:endParaRPr lang="it-IT" dirty="0"/>
          </a:p>
          <a:p>
            <a:pPr algn="just"/>
            <a:endParaRPr lang="it-IT" b="1" dirty="0">
              <a:solidFill>
                <a:srgbClr val="00206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1850" y="1511808"/>
            <a:ext cx="10515600" cy="4577843"/>
          </a:xfrm>
        </p:spPr>
        <p:txBody>
          <a:bodyPr>
            <a:normAutofit/>
          </a:bodyPr>
          <a:lstStyle/>
          <a:p>
            <a:pPr algn="ctr"/>
            <a:endParaRPr lang="it-IT" sz="4000" dirty="0"/>
          </a:p>
          <a:p>
            <a:pPr algn="ctr"/>
            <a:endParaRPr lang="it-IT" sz="4000" dirty="0"/>
          </a:p>
          <a:p>
            <a:pPr algn="ctr"/>
            <a:r>
              <a:rPr lang="it-IT" sz="4000" b="1" dirty="0" err="1">
                <a:solidFill>
                  <a:srgbClr val="002060"/>
                </a:solidFill>
                <a:latin typeface="Century" pitchFamily="18" charset="0"/>
              </a:rPr>
              <a:t>Muchas</a:t>
            </a:r>
            <a:r>
              <a:rPr lang="it-IT" sz="4000" b="1" dirty="0">
                <a:solidFill>
                  <a:srgbClr val="002060"/>
                </a:solidFill>
                <a:latin typeface="Century" pitchFamily="18" charset="0"/>
              </a:rPr>
              <a:t> </a:t>
            </a:r>
            <a:r>
              <a:rPr lang="it-IT" sz="4000" b="1" dirty="0" err="1">
                <a:solidFill>
                  <a:srgbClr val="002060"/>
                </a:solidFill>
                <a:latin typeface="Century" pitchFamily="18" charset="0"/>
              </a:rPr>
              <a:t>gracias</a:t>
            </a:r>
            <a:r>
              <a:rPr lang="it-IT" sz="4000" b="1" dirty="0">
                <a:solidFill>
                  <a:srgbClr val="002060"/>
                </a:solidFill>
                <a:latin typeface="Century" pitchFamily="18" charset="0"/>
              </a:rPr>
              <a:t> por su </a:t>
            </a:r>
            <a:r>
              <a:rPr lang="it-IT" sz="4000" b="1" dirty="0" err="1">
                <a:solidFill>
                  <a:srgbClr val="002060"/>
                </a:solidFill>
                <a:latin typeface="Century" pitchFamily="18" charset="0"/>
              </a:rPr>
              <a:t>atención</a:t>
            </a:r>
            <a:endParaRPr lang="it-IT" sz="4000" b="1" dirty="0">
              <a:solidFill>
                <a:srgbClr val="002060"/>
              </a:solidFill>
              <a:latin typeface="Century" pitchFamily="18" charset="0"/>
            </a:endParaRPr>
          </a:p>
          <a:p>
            <a:pPr algn="ctr"/>
            <a:r>
              <a:rPr lang="it-IT" sz="4000" b="1" dirty="0">
                <a:solidFill>
                  <a:srgbClr val="002060"/>
                </a:solidFill>
                <a:latin typeface="Century" pitchFamily="18" charset="0"/>
              </a:rPr>
              <a:t>Armando </a:t>
            </a:r>
            <a:r>
              <a:rPr lang="it-IT" sz="4000" b="1" dirty="0" err="1">
                <a:solidFill>
                  <a:srgbClr val="002060"/>
                </a:solidFill>
                <a:latin typeface="Century" pitchFamily="18" charset="0"/>
              </a:rPr>
              <a:t>Francesconi</a:t>
            </a:r>
            <a:endParaRPr lang="it-IT" sz="4000" b="1" dirty="0">
              <a:solidFill>
                <a:srgbClr val="002060"/>
              </a:solidFill>
              <a:latin typeface="Century" pitchFamily="18" charset="0"/>
            </a:endParaRPr>
          </a:p>
          <a:p>
            <a:pPr algn="ctr"/>
            <a:r>
              <a:rPr lang="it-IT" sz="4000" b="1" dirty="0">
                <a:solidFill>
                  <a:srgbClr val="002060"/>
                </a:solidFill>
                <a:latin typeface="Century" pitchFamily="18" charset="0"/>
              </a:rPr>
              <a:t>armando.francesconi@unimc.it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04800" y="1024128"/>
            <a:ext cx="11042650" cy="5833872"/>
          </a:xfrm>
        </p:spPr>
        <p:txBody>
          <a:bodyPr>
            <a:noAutofit/>
          </a:bodyPr>
          <a:lstStyle/>
          <a:p>
            <a:pPr algn="ctr" fontAlgn="base"/>
            <a:r>
              <a:rPr lang="it-IT" b="1" cap="small" dirty="0">
                <a:solidFill>
                  <a:srgbClr val="002060"/>
                </a:solidFill>
                <a:latin typeface="Century" pitchFamily="18" charset="0"/>
              </a:rPr>
              <a:t>Il modello di </a:t>
            </a:r>
            <a:r>
              <a:rPr lang="it-IT" b="1" cap="small" dirty="0" err="1">
                <a:solidFill>
                  <a:srgbClr val="002060"/>
                </a:solidFill>
                <a:latin typeface="Century" pitchFamily="18" charset="0"/>
              </a:rPr>
              <a:t>Bühler</a:t>
            </a:r>
            <a:endParaRPr lang="it-IT" b="1" cap="small" dirty="0">
              <a:solidFill>
                <a:srgbClr val="002060"/>
              </a:solidFill>
              <a:latin typeface="Century" pitchFamily="18" charset="0"/>
            </a:endParaRPr>
          </a:p>
          <a:p>
            <a:pPr algn="just" fontAlgn="base"/>
            <a:r>
              <a:rPr lang="it-IT" b="1" dirty="0">
                <a:solidFill>
                  <a:srgbClr val="0070C0"/>
                </a:solidFill>
                <a:latin typeface="Century" pitchFamily="18" charset="0"/>
              </a:rPr>
              <a:t>Un secondo merito di </a:t>
            </a:r>
            <a:r>
              <a:rPr lang="it-IT" b="1" dirty="0" err="1">
                <a:solidFill>
                  <a:srgbClr val="0070C0"/>
                </a:solidFill>
                <a:latin typeface="Century" pitchFamily="18" charset="0"/>
              </a:rPr>
              <a:t>Jakobson</a:t>
            </a:r>
            <a:r>
              <a:rPr lang="it-IT" b="1" dirty="0">
                <a:solidFill>
                  <a:srgbClr val="0070C0"/>
                </a:solidFill>
                <a:latin typeface="Century" pitchFamily="18" charset="0"/>
              </a:rPr>
              <a:t>, come vedremo, è quello di completare le ricerche avviate da </a:t>
            </a:r>
            <a:r>
              <a:rPr lang="it-IT" b="1" dirty="0" err="1">
                <a:solidFill>
                  <a:srgbClr val="0070C0"/>
                </a:solidFill>
                <a:latin typeface="Century" pitchFamily="18" charset="0"/>
              </a:rPr>
              <a:t>Bühler</a:t>
            </a:r>
            <a:r>
              <a:rPr lang="it-IT" b="1" dirty="0">
                <a:solidFill>
                  <a:srgbClr val="0070C0"/>
                </a:solidFill>
                <a:latin typeface="Century" pitchFamily="18" charset="0"/>
              </a:rPr>
              <a:t>, </a:t>
            </a:r>
            <a:r>
              <a:rPr lang="it-IT" dirty="0">
                <a:solidFill>
                  <a:srgbClr val="0070C0"/>
                </a:solidFill>
                <a:latin typeface="Century" pitchFamily="18" charset="0"/>
              </a:rPr>
              <a:t>ovvero associare a ogni fattore della comunicazione una funzione. </a:t>
            </a:r>
            <a:endParaRPr lang="it-IT" dirty="0"/>
          </a:p>
          <a:p>
            <a:pPr algn="just" fontAlgn="base"/>
            <a:r>
              <a:rPr lang="it-IT" dirty="0">
                <a:solidFill>
                  <a:srgbClr val="0070C0"/>
                </a:solidFill>
                <a:latin typeface="Century" pitchFamily="18" charset="0"/>
              </a:rPr>
              <a:t>L’aspetto più interessante della teoria di Karl </a:t>
            </a:r>
            <a:r>
              <a:rPr lang="it-IT" dirty="0" err="1">
                <a:solidFill>
                  <a:srgbClr val="0070C0"/>
                </a:solidFill>
                <a:latin typeface="Century" pitchFamily="18" charset="0"/>
              </a:rPr>
              <a:t>Bühler</a:t>
            </a:r>
            <a:r>
              <a:rPr lang="it-IT" dirty="0">
                <a:solidFill>
                  <a:srgbClr val="0070C0"/>
                </a:solidFill>
                <a:latin typeface="Century" pitchFamily="18" charset="0"/>
              </a:rPr>
              <a:t> è quello delle </a:t>
            </a:r>
            <a:r>
              <a:rPr lang="it-IT" b="1" dirty="0">
                <a:solidFill>
                  <a:srgbClr val="0070C0"/>
                </a:solidFill>
                <a:latin typeface="Century" pitchFamily="18" charset="0"/>
              </a:rPr>
              <a:t>tre funzioni del linguaggio:</a:t>
            </a:r>
            <a:r>
              <a:rPr lang="it-IT" dirty="0">
                <a:solidFill>
                  <a:srgbClr val="0070C0"/>
                </a:solidFill>
                <a:latin typeface="Century" pitchFamily="18" charset="0"/>
              </a:rPr>
              <a:t> il fenomeno linguistico consiste in un “</a:t>
            </a:r>
            <a:r>
              <a:rPr lang="it-IT" b="1" dirty="0">
                <a:solidFill>
                  <a:srgbClr val="002060"/>
                </a:solidFill>
                <a:latin typeface="Century" pitchFamily="18" charset="0"/>
              </a:rPr>
              <a:t>emittente”, un “ricevente” e uno “stimolo”</a:t>
            </a:r>
            <a:r>
              <a:rPr lang="it-IT" dirty="0">
                <a:solidFill>
                  <a:srgbClr val="0070C0"/>
                </a:solidFill>
                <a:latin typeface="Century" pitchFamily="18" charset="0"/>
              </a:rPr>
              <a:t>. (</a:t>
            </a:r>
            <a:r>
              <a:rPr lang="it-IT" dirty="0" err="1">
                <a:solidFill>
                  <a:srgbClr val="0070C0"/>
                </a:solidFill>
                <a:latin typeface="Century" pitchFamily="18" charset="0"/>
              </a:rPr>
              <a:t>Bühler</a:t>
            </a:r>
            <a:r>
              <a:rPr lang="it-IT" dirty="0">
                <a:solidFill>
                  <a:srgbClr val="0070C0"/>
                </a:solidFill>
                <a:latin typeface="Century" pitchFamily="18" charset="0"/>
              </a:rPr>
              <a:t>, 1965: 28),</a:t>
            </a:r>
            <a:endParaRPr lang="it-IT" b="1" dirty="0">
              <a:solidFill>
                <a:srgbClr val="0070C0"/>
              </a:solidFill>
              <a:latin typeface="Century" pitchFamily="18" charset="0"/>
            </a:endParaRPr>
          </a:p>
          <a:p>
            <a:pPr algn="just" fontAlgn="base"/>
            <a:r>
              <a:rPr lang="it-IT" b="1" dirty="0">
                <a:solidFill>
                  <a:srgbClr val="0070C0"/>
                </a:solidFill>
                <a:latin typeface="Century" pitchFamily="18" charset="0"/>
              </a:rPr>
              <a:t>Nell’atto comunicativo, dunque, </a:t>
            </a:r>
            <a:r>
              <a:rPr lang="it-IT" b="1" dirty="0">
                <a:solidFill>
                  <a:srgbClr val="002060"/>
                </a:solidFill>
                <a:latin typeface="Century" pitchFamily="18" charset="0"/>
              </a:rPr>
              <a:t>si esplicita una triplice funzione</a:t>
            </a:r>
            <a:r>
              <a:rPr lang="it-IT" b="1" dirty="0">
                <a:solidFill>
                  <a:srgbClr val="0070C0"/>
                </a:solidFill>
                <a:latin typeface="Century" pitchFamily="18" charset="0"/>
              </a:rPr>
              <a:t>, in riferimento ai tre elementi che lo costituiscono:</a:t>
            </a:r>
          </a:p>
          <a:p>
            <a:pPr algn="just" fontAlgn="base">
              <a:buFont typeface="Arial" pitchFamily="34" charset="0"/>
              <a:buChar char="•"/>
            </a:pPr>
            <a:r>
              <a:rPr lang="it-IT" b="1" dirty="0">
                <a:solidFill>
                  <a:srgbClr val="FF0000"/>
                </a:solidFill>
                <a:latin typeface="Century" pitchFamily="18" charset="0"/>
              </a:rPr>
              <a:t>l’espressione</a:t>
            </a:r>
            <a:r>
              <a:rPr lang="it-IT" b="1" dirty="0">
                <a:solidFill>
                  <a:srgbClr val="0070C0"/>
                </a:solidFill>
                <a:latin typeface="Century" pitchFamily="18" charset="0"/>
              </a:rPr>
              <a:t> (</a:t>
            </a:r>
            <a:r>
              <a:rPr lang="it-IT" b="1" dirty="0" err="1">
                <a:solidFill>
                  <a:srgbClr val="0070C0"/>
                </a:solidFill>
                <a:latin typeface="Century" pitchFamily="18" charset="0"/>
              </a:rPr>
              <a:t>Ausdruck</a:t>
            </a:r>
            <a:r>
              <a:rPr lang="it-IT" b="1" dirty="0">
                <a:solidFill>
                  <a:srgbClr val="0070C0"/>
                </a:solidFill>
                <a:latin typeface="Century" pitchFamily="18" charset="0"/>
              </a:rPr>
              <a:t>), o funzione soggettiva, </a:t>
            </a:r>
            <a:r>
              <a:rPr lang="it-IT" b="1" dirty="0">
                <a:solidFill>
                  <a:srgbClr val="002060"/>
                </a:solidFill>
                <a:latin typeface="Century" pitchFamily="18" charset="0"/>
              </a:rPr>
              <a:t>rimanda al parlante</a:t>
            </a:r>
            <a:r>
              <a:rPr lang="it-IT" b="1" dirty="0">
                <a:solidFill>
                  <a:srgbClr val="0070C0"/>
                </a:solidFill>
                <a:latin typeface="Century" pitchFamily="18" charset="0"/>
              </a:rPr>
              <a:t>;</a:t>
            </a:r>
          </a:p>
          <a:p>
            <a:pPr algn="just" fontAlgn="base">
              <a:buFont typeface="Arial" pitchFamily="34" charset="0"/>
              <a:buChar char="•"/>
            </a:pPr>
            <a:r>
              <a:rPr lang="it-IT" b="1" dirty="0">
                <a:solidFill>
                  <a:srgbClr val="0070C0"/>
                </a:solidFill>
                <a:latin typeface="Century" pitchFamily="18" charset="0"/>
              </a:rPr>
              <a:t>la </a:t>
            </a:r>
            <a:r>
              <a:rPr lang="it-IT" b="1" dirty="0">
                <a:solidFill>
                  <a:srgbClr val="FF0000"/>
                </a:solidFill>
                <a:latin typeface="Century" pitchFamily="18" charset="0"/>
              </a:rPr>
              <a:t>rappresentazione</a:t>
            </a:r>
            <a:r>
              <a:rPr lang="it-IT" b="1" dirty="0">
                <a:solidFill>
                  <a:srgbClr val="0070C0"/>
                </a:solidFill>
                <a:latin typeface="Century" pitchFamily="18" charset="0"/>
              </a:rPr>
              <a:t> (</a:t>
            </a:r>
            <a:r>
              <a:rPr lang="it-IT" b="1" dirty="0" err="1">
                <a:solidFill>
                  <a:srgbClr val="0070C0"/>
                </a:solidFill>
                <a:latin typeface="Century" pitchFamily="18" charset="0"/>
              </a:rPr>
              <a:t>Darstellung</a:t>
            </a:r>
            <a:r>
              <a:rPr lang="it-IT" b="1" dirty="0">
                <a:solidFill>
                  <a:srgbClr val="0070C0"/>
                </a:solidFill>
                <a:latin typeface="Century" pitchFamily="18" charset="0"/>
              </a:rPr>
              <a:t>), o funzione </a:t>
            </a:r>
            <a:r>
              <a:rPr lang="it-IT" b="1" dirty="0" err="1">
                <a:solidFill>
                  <a:srgbClr val="0070C0"/>
                </a:solidFill>
                <a:latin typeface="Century" pitchFamily="18" charset="0"/>
              </a:rPr>
              <a:t>referenziale-designativa</a:t>
            </a:r>
            <a:r>
              <a:rPr lang="it-IT" b="1" dirty="0">
                <a:solidFill>
                  <a:srgbClr val="0070C0"/>
                </a:solidFill>
                <a:latin typeface="Century" pitchFamily="18" charset="0"/>
              </a:rPr>
              <a:t>, </a:t>
            </a:r>
            <a:r>
              <a:rPr lang="it-IT" b="1" dirty="0">
                <a:solidFill>
                  <a:srgbClr val="002060"/>
                </a:solidFill>
                <a:latin typeface="Century" pitchFamily="18" charset="0"/>
              </a:rPr>
              <a:t>rimanda all’oggetto di cui si parla;</a:t>
            </a:r>
          </a:p>
          <a:p>
            <a:pPr algn="just" fontAlgn="base">
              <a:buFont typeface="Arial" pitchFamily="34" charset="0"/>
              <a:buChar char="•"/>
            </a:pPr>
            <a:r>
              <a:rPr lang="it-IT" b="1" dirty="0">
                <a:solidFill>
                  <a:srgbClr val="0070C0"/>
                </a:solidFill>
                <a:latin typeface="Century" pitchFamily="18" charset="0"/>
              </a:rPr>
              <a:t>l’</a:t>
            </a:r>
            <a:r>
              <a:rPr lang="it-IT" b="1" dirty="0">
                <a:solidFill>
                  <a:srgbClr val="FF0000"/>
                </a:solidFill>
                <a:latin typeface="Century" pitchFamily="18" charset="0"/>
              </a:rPr>
              <a:t>appello</a:t>
            </a:r>
            <a:r>
              <a:rPr lang="it-IT" b="1" dirty="0">
                <a:solidFill>
                  <a:srgbClr val="0070C0"/>
                </a:solidFill>
                <a:latin typeface="Century" pitchFamily="18" charset="0"/>
              </a:rPr>
              <a:t> (</a:t>
            </a:r>
            <a:r>
              <a:rPr lang="it-IT" b="1" dirty="0" err="1">
                <a:solidFill>
                  <a:srgbClr val="0070C0"/>
                </a:solidFill>
                <a:latin typeface="Century" pitchFamily="18" charset="0"/>
              </a:rPr>
              <a:t>Appell</a:t>
            </a:r>
            <a:r>
              <a:rPr lang="it-IT" b="1" dirty="0">
                <a:solidFill>
                  <a:srgbClr val="0070C0"/>
                </a:solidFill>
                <a:latin typeface="Century" pitchFamily="18" charset="0"/>
              </a:rPr>
              <a:t>), o funzione intersoggettiva, </a:t>
            </a:r>
            <a:r>
              <a:rPr lang="it-IT" b="1" dirty="0">
                <a:solidFill>
                  <a:srgbClr val="002060"/>
                </a:solidFill>
                <a:latin typeface="Century" pitchFamily="18" charset="0"/>
              </a:rPr>
              <a:t>rimanda all’ascoltatore</a:t>
            </a:r>
          </a:p>
          <a:p>
            <a:pPr algn="just"/>
            <a:endParaRPr lang="it-IT" sz="2000" dirty="0">
              <a:solidFill>
                <a:srgbClr val="0070C0"/>
              </a:solidFill>
              <a:latin typeface="Century"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38912" y="945930"/>
            <a:ext cx="10908538" cy="5912069"/>
          </a:xfrm>
        </p:spPr>
        <p:txBody>
          <a:bodyPr>
            <a:normAutofit/>
          </a:bodyPr>
          <a:lstStyle/>
          <a:p>
            <a:pPr algn="just"/>
            <a:endParaRPr lang="it-IT" dirty="0">
              <a:solidFill>
                <a:srgbClr val="0070C0"/>
              </a:solidFill>
              <a:latin typeface="Century" pitchFamily="18" charset="0"/>
            </a:endParaRPr>
          </a:p>
          <a:p>
            <a:pPr algn="just"/>
            <a:r>
              <a:rPr lang="it-IT" dirty="0">
                <a:solidFill>
                  <a:srgbClr val="0070C0"/>
                </a:solidFill>
                <a:latin typeface="Century" pitchFamily="18" charset="0"/>
              </a:rPr>
              <a:t>Pertanto, nella realtà linguistica ci sono sempre questi tre elementi o funzioni: </a:t>
            </a:r>
            <a:r>
              <a:rPr lang="it-IT" b="1" dirty="0">
                <a:solidFill>
                  <a:srgbClr val="002060"/>
                </a:solidFill>
                <a:latin typeface="Century" pitchFamily="18" charset="0"/>
              </a:rPr>
              <a:t>il parlante “esprime” qualcosa, si “appella” al ricevente che lo ascolta e sul quale si producono effetti, e infine “rappresenta” o “significa” qualcosa</a:t>
            </a:r>
            <a:r>
              <a:rPr lang="it-IT" dirty="0">
                <a:solidFill>
                  <a:srgbClr val="0070C0"/>
                </a:solidFill>
                <a:latin typeface="Century" pitchFamily="18" charset="0"/>
              </a:rPr>
              <a:t>.</a:t>
            </a:r>
          </a:p>
          <a:p>
            <a:pPr algn="just"/>
            <a:r>
              <a:rPr lang="it-IT" dirty="0">
                <a:solidFill>
                  <a:srgbClr val="0070C0"/>
                </a:solidFill>
                <a:latin typeface="Century" pitchFamily="18" charset="0"/>
              </a:rPr>
              <a:t> </a:t>
            </a:r>
          </a:p>
          <a:p>
            <a:pPr algn="just"/>
            <a:r>
              <a:rPr lang="it-IT" sz="3000" b="1" dirty="0">
                <a:solidFill>
                  <a:srgbClr val="0070C0"/>
                </a:solidFill>
                <a:latin typeface="Century" pitchFamily="18" charset="0"/>
              </a:rPr>
              <a:t>I testi possono dunque essere divisi secondo le loro funzioni linguistiche:</a:t>
            </a:r>
            <a:r>
              <a:rPr lang="it-IT" dirty="0">
                <a:solidFill>
                  <a:srgbClr val="0070C0"/>
                </a:solidFill>
                <a:latin typeface="Century" pitchFamily="18" charset="0"/>
              </a:rPr>
              <a:t> </a:t>
            </a:r>
            <a:r>
              <a:rPr lang="it-IT" dirty="0">
                <a:solidFill>
                  <a:srgbClr val="FF0000"/>
                </a:solidFill>
                <a:latin typeface="Century" pitchFamily="18" charset="0"/>
              </a:rPr>
              <a:t>nella poesia prevarrà l’elemento “espressivo”, in un comando quello “appellativo”, in un trattato scientifico quello “rappresentativo”. </a:t>
            </a:r>
            <a:r>
              <a:rPr lang="it-IT" dirty="0">
                <a:solidFill>
                  <a:srgbClr val="0070C0"/>
                </a:solidFill>
                <a:latin typeface="Century" pitchFamily="18" charset="0"/>
              </a:rPr>
              <a:t>In ogni caso, le tre funzioni linguistiche sono sempre presenti in un testo, soprattutto la funzione rappresentativa che distingue il linguaggio umano da quello animale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lstStyle/>
          <a:p>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dirty="0"/>
            </a:br>
            <a:endParaRPr lang="it-IT" dirty="0"/>
          </a:p>
        </p:txBody>
      </p:sp>
      <p:sp>
        <p:nvSpPr>
          <p:cNvPr id="8" name="Rettangolo 7"/>
          <p:cNvSpPr/>
          <p:nvPr/>
        </p:nvSpPr>
        <p:spPr>
          <a:xfrm>
            <a:off x="316992" y="914400"/>
            <a:ext cx="11875008" cy="5632311"/>
          </a:xfrm>
          <a:prstGeom prst="rect">
            <a:avLst/>
          </a:prstGeom>
        </p:spPr>
        <p:txBody>
          <a:bodyPr wrap="square">
            <a:spAutoFit/>
          </a:bodyPr>
          <a:lstStyle/>
          <a:p>
            <a:pPr algn="just"/>
            <a:r>
              <a:rPr lang="it-IT" sz="2000" b="1" dirty="0" err="1">
                <a:solidFill>
                  <a:srgbClr val="002060"/>
                </a:solidFill>
                <a:latin typeface="Century Schoolbook" pitchFamily="18" charset="0"/>
              </a:rPr>
              <a:t>Jakobson</a:t>
            </a:r>
            <a:r>
              <a:rPr lang="it-IT" sz="2000" b="1" dirty="0">
                <a:solidFill>
                  <a:srgbClr val="002060"/>
                </a:solidFill>
                <a:latin typeface="Century Schoolbook" pitchFamily="18" charset="0"/>
              </a:rPr>
              <a:t> completa il modello di </a:t>
            </a:r>
            <a:r>
              <a:rPr lang="it-IT" sz="2000" b="1" dirty="0" err="1">
                <a:solidFill>
                  <a:srgbClr val="002060"/>
                </a:solidFill>
                <a:latin typeface="Century Schoolbook" pitchFamily="18" charset="0"/>
              </a:rPr>
              <a:t>Bhüler</a:t>
            </a:r>
            <a:r>
              <a:rPr lang="it-IT" sz="2000" b="1" dirty="0">
                <a:solidFill>
                  <a:srgbClr val="002060"/>
                </a:solidFill>
                <a:latin typeface="Century Schoolbook" pitchFamily="18" charset="0"/>
              </a:rPr>
              <a:t> ed individua </a:t>
            </a:r>
            <a:r>
              <a:rPr lang="it-IT" sz="2000" b="1" dirty="0">
                <a:solidFill>
                  <a:srgbClr val="C00000"/>
                </a:solidFill>
                <a:latin typeface="Century Schoolbook" pitchFamily="18" charset="0"/>
              </a:rPr>
              <a:t>6 funzioni del lingu</a:t>
            </a:r>
            <a:r>
              <a:rPr lang="it-IT" sz="2000" dirty="0">
                <a:solidFill>
                  <a:srgbClr val="C00000"/>
                </a:solidFill>
                <a:latin typeface="Century Schoolbook" pitchFamily="18" charset="0"/>
              </a:rPr>
              <a:t>aggio</a:t>
            </a:r>
            <a:r>
              <a:rPr lang="it-IT" sz="2000" dirty="0">
                <a:latin typeface="Century Schoolbook" pitchFamily="18" charset="0"/>
              </a:rPr>
              <a:t>, corrispondenti ciascuna a uno degli elementi presenti nella comunicazione:</a:t>
            </a:r>
          </a:p>
          <a:p>
            <a:pPr algn="just"/>
            <a:endParaRPr lang="it-IT" sz="2000" dirty="0">
              <a:latin typeface="Century Schoolbook" pitchFamily="18" charset="0"/>
            </a:endParaRPr>
          </a:p>
          <a:p>
            <a:pPr algn="just">
              <a:buFont typeface="Arial" pitchFamily="34" charset="0"/>
              <a:buChar char="•"/>
            </a:pPr>
            <a:r>
              <a:rPr lang="it-IT" sz="2000" b="1" dirty="0">
                <a:solidFill>
                  <a:srgbClr val="C00000"/>
                </a:solidFill>
                <a:latin typeface="Century Schoolbook" pitchFamily="18" charset="0"/>
              </a:rPr>
              <a:t>Funzione emotiva</a:t>
            </a:r>
            <a:r>
              <a:rPr lang="it-IT" sz="2000" dirty="0">
                <a:solidFill>
                  <a:srgbClr val="C00000"/>
                </a:solidFill>
                <a:latin typeface="Century Schoolbook" pitchFamily="18" charset="0"/>
              </a:rPr>
              <a:t>: i</a:t>
            </a:r>
            <a:r>
              <a:rPr lang="it-IT" sz="2000" b="1" dirty="0">
                <a:solidFill>
                  <a:srgbClr val="C00000"/>
                </a:solidFill>
                <a:latin typeface="Century Schoolbook" pitchFamily="18" charset="0"/>
              </a:rPr>
              <a:t>l messaggio è incentrato sul mittente </a:t>
            </a:r>
            <a:r>
              <a:rPr lang="it-IT" sz="2000" dirty="0">
                <a:latin typeface="Century Schoolbook" pitchFamily="18" charset="0"/>
              </a:rPr>
              <a:t>dell'atto di comunicazione </a:t>
            </a:r>
            <a:r>
              <a:rPr lang="it-IT" sz="2000" dirty="0">
                <a:solidFill>
                  <a:srgbClr val="002060"/>
                </a:solidFill>
                <a:latin typeface="Century Schoolbook" pitchFamily="18" charset="0"/>
              </a:rPr>
              <a:t> </a:t>
            </a:r>
            <a:r>
              <a:rPr lang="it-IT" sz="2000" dirty="0">
                <a:latin typeface="Century Schoolbook" pitchFamily="18" charset="0"/>
              </a:rPr>
              <a:t>(es. </a:t>
            </a:r>
            <a:r>
              <a:rPr lang="it-IT" sz="2000" i="1" dirty="0">
                <a:latin typeface="Century Schoolbook" pitchFamily="18" charset="0"/>
              </a:rPr>
              <a:t>sono stanco</a:t>
            </a:r>
            <a:r>
              <a:rPr lang="it-IT" sz="2000" dirty="0">
                <a:latin typeface="Century Schoolbook" pitchFamily="18" charset="0"/>
              </a:rPr>
              <a:t>, </a:t>
            </a:r>
            <a:r>
              <a:rPr lang="it-IT" sz="2000" i="1" dirty="0">
                <a:latin typeface="Century Schoolbook" pitchFamily="18" charset="0"/>
              </a:rPr>
              <a:t>come mi piace stare qui</a:t>
            </a:r>
            <a:r>
              <a:rPr lang="it-IT" sz="2000" dirty="0">
                <a:latin typeface="Century Schoolbook" pitchFamily="18" charset="0"/>
              </a:rPr>
              <a:t>). </a:t>
            </a:r>
            <a:r>
              <a:rPr lang="it-IT" sz="2000" dirty="0">
                <a:solidFill>
                  <a:srgbClr val="002060"/>
                </a:solidFill>
                <a:latin typeface="Century" pitchFamily="18" charset="0"/>
              </a:rPr>
              <a:t>Essa è segnalata attraverso </a:t>
            </a:r>
            <a:r>
              <a:rPr lang="it-IT" sz="2000" b="1" dirty="0">
                <a:solidFill>
                  <a:srgbClr val="002060"/>
                </a:solidFill>
                <a:latin typeface="Century" pitchFamily="18" charset="0"/>
              </a:rPr>
              <a:t>l'uso della prima persona </a:t>
            </a:r>
            <a:r>
              <a:rPr lang="it-IT" sz="2000" dirty="0">
                <a:solidFill>
                  <a:srgbClr val="002060"/>
                </a:solidFill>
                <a:latin typeface="Century" pitchFamily="18" charset="0"/>
              </a:rPr>
              <a:t>nei verbi, e pronomi personali o pronomi e aggettivi possessivi; dalle </a:t>
            </a:r>
            <a:r>
              <a:rPr lang="it-IT" sz="2000" b="1" dirty="0">
                <a:solidFill>
                  <a:srgbClr val="002060"/>
                </a:solidFill>
                <a:latin typeface="Century" pitchFamily="18" charset="0"/>
              </a:rPr>
              <a:t>interiezioni</a:t>
            </a:r>
            <a:r>
              <a:rPr lang="it-IT" sz="2000" dirty="0">
                <a:solidFill>
                  <a:srgbClr val="002060"/>
                </a:solidFill>
                <a:latin typeface="Century" pitchFamily="18" charset="0"/>
              </a:rPr>
              <a:t> che, secondo lo studioso, non sono elementi della frase, ma frasi complete. </a:t>
            </a:r>
            <a:r>
              <a:rPr lang="it-IT" sz="2000" b="1" dirty="0">
                <a:solidFill>
                  <a:srgbClr val="002060"/>
                </a:solidFill>
                <a:latin typeface="Century" pitchFamily="18" charset="0"/>
              </a:rPr>
              <a:t>«</a:t>
            </a:r>
            <a:r>
              <a:rPr lang="it-IT" sz="2000" dirty="0" err="1">
                <a:solidFill>
                  <a:srgbClr val="002060"/>
                </a:solidFill>
                <a:latin typeface="Century" pitchFamily="18" charset="0"/>
              </a:rPr>
              <a:t>Puah</a:t>
            </a:r>
            <a:r>
              <a:rPr lang="it-IT" sz="2000" b="1" dirty="0">
                <a:solidFill>
                  <a:srgbClr val="002060"/>
                </a:solidFill>
                <a:latin typeface="Century" pitchFamily="18" charset="0"/>
              </a:rPr>
              <a:t>»</a:t>
            </a:r>
            <a:r>
              <a:rPr lang="it-IT" sz="2000" dirty="0">
                <a:solidFill>
                  <a:srgbClr val="002060"/>
                </a:solidFill>
                <a:latin typeface="Century" pitchFamily="18" charset="0"/>
              </a:rPr>
              <a:t>, </a:t>
            </a:r>
            <a:r>
              <a:rPr lang="it-IT" sz="2000" b="1" dirty="0">
                <a:solidFill>
                  <a:srgbClr val="002060"/>
                </a:solidFill>
                <a:latin typeface="Century" pitchFamily="18" charset="0"/>
              </a:rPr>
              <a:t>«</a:t>
            </a:r>
            <a:r>
              <a:rPr lang="it-IT" sz="2000" dirty="0">
                <a:solidFill>
                  <a:srgbClr val="002060"/>
                </a:solidFill>
                <a:latin typeface="Century" pitchFamily="18" charset="0"/>
              </a:rPr>
              <a:t>oplà</a:t>
            </a:r>
            <a:r>
              <a:rPr lang="it-IT" sz="2000" b="1" dirty="0">
                <a:solidFill>
                  <a:srgbClr val="002060"/>
                </a:solidFill>
                <a:latin typeface="Century" pitchFamily="18" charset="0"/>
              </a:rPr>
              <a:t>»</a:t>
            </a:r>
            <a:r>
              <a:rPr lang="it-IT" sz="2000" dirty="0">
                <a:solidFill>
                  <a:srgbClr val="002060"/>
                </a:solidFill>
                <a:latin typeface="Century" pitchFamily="18" charset="0"/>
              </a:rPr>
              <a:t>, </a:t>
            </a:r>
            <a:r>
              <a:rPr lang="it-IT" sz="2000" b="1" dirty="0">
                <a:solidFill>
                  <a:srgbClr val="002060"/>
                </a:solidFill>
                <a:latin typeface="Century" pitchFamily="18" charset="0"/>
              </a:rPr>
              <a:t>«</a:t>
            </a:r>
            <a:r>
              <a:rPr lang="it-IT" sz="2000" dirty="0">
                <a:solidFill>
                  <a:srgbClr val="002060"/>
                </a:solidFill>
                <a:latin typeface="Century" pitchFamily="18" charset="0"/>
              </a:rPr>
              <a:t>ohibò</a:t>
            </a:r>
            <a:r>
              <a:rPr lang="it-IT" sz="2000" b="1" dirty="0">
                <a:solidFill>
                  <a:srgbClr val="002060"/>
                </a:solidFill>
                <a:latin typeface="Century" pitchFamily="18" charset="0"/>
              </a:rPr>
              <a:t>»</a:t>
            </a:r>
            <a:r>
              <a:rPr lang="it-IT" sz="2000" dirty="0">
                <a:solidFill>
                  <a:srgbClr val="002060"/>
                </a:solidFill>
                <a:latin typeface="Century" pitchFamily="18" charset="0"/>
              </a:rPr>
              <a:t> effettivamente sono espressioni complete, possono essere pronunciate isolatamente e danno un senso preciso dello stato d'animo del mittente.</a:t>
            </a:r>
          </a:p>
          <a:p>
            <a:pPr algn="just"/>
            <a:endParaRPr lang="it-IT" sz="2000" dirty="0">
              <a:solidFill>
                <a:srgbClr val="002060"/>
              </a:solidFill>
              <a:latin typeface="Century" pitchFamily="18" charset="0"/>
            </a:endParaRPr>
          </a:p>
          <a:p>
            <a:pPr algn="just">
              <a:buFont typeface="Arial" pitchFamily="34" charset="0"/>
              <a:buChar char="•"/>
            </a:pPr>
            <a:endParaRPr lang="it-IT" sz="2000" dirty="0">
              <a:solidFill>
                <a:srgbClr val="002060"/>
              </a:solidFill>
              <a:latin typeface="Century" pitchFamily="18" charset="0"/>
            </a:endParaRPr>
          </a:p>
          <a:p>
            <a:pPr algn="just">
              <a:buFont typeface="Arial" pitchFamily="34" charset="0"/>
              <a:buChar char="•"/>
            </a:pPr>
            <a:r>
              <a:rPr lang="it-IT" sz="2000" b="1" dirty="0">
                <a:solidFill>
                  <a:srgbClr val="C00000"/>
                </a:solidFill>
                <a:latin typeface="Century Schoolbook" pitchFamily="18" charset="0"/>
              </a:rPr>
              <a:t>Funzione conativa, legata al destinatario</a:t>
            </a:r>
            <a:r>
              <a:rPr lang="it-IT" sz="2000" dirty="0">
                <a:latin typeface="Century Schoolbook" pitchFamily="18" charset="0"/>
              </a:rPr>
              <a:t> che partecipa alla comunicazione con una sua reazione (la funzione conativa, detta anche </a:t>
            </a:r>
            <a:r>
              <a:rPr lang="it-IT" sz="2000" b="1" dirty="0">
                <a:latin typeface="Century Schoolbook" pitchFamily="18" charset="0"/>
              </a:rPr>
              <a:t>persuasiva</a:t>
            </a:r>
            <a:r>
              <a:rPr lang="it-IT" sz="2000" dirty="0">
                <a:latin typeface="Century Schoolbook" pitchFamily="18" charset="0"/>
              </a:rPr>
              <a:t>, corrispondendo al destinatario, è attiva quando il mittente si rivolge esplicitamente a questo. Ne sono espressioni tipiche </a:t>
            </a:r>
            <a:r>
              <a:rPr lang="it-IT" sz="2000" b="1" dirty="0">
                <a:solidFill>
                  <a:srgbClr val="002060"/>
                </a:solidFill>
                <a:latin typeface="Century Schoolbook" pitchFamily="18" charset="0"/>
              </a:rPr>
              <a:t>l’imperativo e il vocativo e la seconda persona singolare e plurale</a:t>
            </a:r>
            <a:r>
              <a:rPr lang="it-IT" sz="2000" dirty="0">
                <a:latin typeface="Century Schoolbook" pitchFamily="18" charset="0"/>
              </a:rPr>
              <a:t>. Improntati a tale funzione sono i testi di carattere supplicatorio (</a:t>
            </a:r>
            <a:r>
              <a:rPr lang="it-IT" sz="2000" b="1" dirty="0">
                <a:latin typeface="Century Schoolbook" pitchFamily="18" charset="0"/>
              </a:rPr>
              <a:t>preghiere</a:t>
            </a:r>
            <a:r>
              <a:rPr lang="it-IT" sz="2000" dirty="0">
                <a:latin typeface="Century Schoolbook" pitchFamily="18" charset="0"/>
              </a:rPr>
              <a:t>) e di esortazione, </a:t>
            </a:r>
            <a:r>
              <a:rPr lang="it-IT" sz="2000" dirty="0">
                <a:solidFill>
                  <a:srgbClr val="002060"/>
                </a:solidFill>
                <a:latin typeface="Century Schoolbook" pitchFamily="18" charset="0"/>
              </a:rPr>
              <a:t>gli ordini o i consigli</a:t>
            </a:r>
            <a:r>
              <a:rPr lang="it-IT" sz="2000" dirty="0">
                <a:latin typeface="Century Schoolbook" pitchFamily="18" charset="0"/>
              </a:rPr>
              <a:t>, o </a:t>
            </a:r>
            <a:r>
              <a:rPr lang="it-IT" sz="2000" dirty="0">
                <a:solidFill>
                  <a:srgbClr val="002060"/>
                </a:solidFill>
                <a:latin typeface="Century Schoolbook" pitchFamily="18" charset="0"/>
              </a:rPr>
              <a:t>testi di carattere giuridico</a:t>
            </a:r>
            <a:r>
              <a:rPr lang="it-IT" sz="2000" dirty="0">
                <a:latin typeface="Century Schoolbook" pitchFamily="18" charset="0"/>
              </a:rPr>
              <a:t> (leggi, decreti, regolamenti ecc.). In particolare, la funzione conativa è sottesa a tutti i </a:t>
            </a:r>
            <a:r>
              <a:rPr lang="it-IT" sz="2000" dirty="0">
                <a:solidFill>
                  <a:srgbClr val="002060"/>
                </a:solidFill>
                <a:latin typeface="Century Schoolbook" pitchFamily="18" charset="0"/>
              </a:rPr>
              <a:t>messaggi di tipo pubblicitario</a:t>
            </a:r>
            <a:r>
              <a:rPr lang="it-IT" sz="2000" dirty="0">
                <a:latin typeface="Century Schoolbook" pitchFamily="18" charset="0"/>
              </a:rPr>
              <a:t> (</a:t>
            </a:r>
            <a:r>
              <a:rPr lang="it-IT" sz="2000" i="1" dirty="0">
                <a:latin typeface="Century Schoolbook" pitchFamily="18" charset="0"/>
              </a:rPr>
              <a:t>compra subito questo prodotto!</a:t>
            </a:r>
            <a:r>
              <a:rPr lang="it-IT" sz="2000" dirty="0">
                <a:latin typeface="Century Schoolbook"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890016"/>
            <a:ext cx="11830050" cy="5967984"/>
          </a:xfrm>
        </p:spPr>
        <p:txBody>
          <a:bodyPr>
            <a:noAutofit/>
          </a:bodyPr>
          <a:lstStyle/>
          <a:p>
            <a:pPr algn="just">
              <a:lnSpc>
                <a:spcPct val="100000"/>
              </a:lnSpc>
              <a:buFont typeface="Arial" pitchFamily="34" charset="0"/>
              <a:buChar char="•"/>
            </a:pPr>
            <a:r>
              <a:rPr lang="it-IT" sz="2000" dirty="0">
                <a:solidFill>
                  <a:schemeClr val="tx1"/>
                </a:solidFill>
                <a:latin typeface="Century Schoolbook" pitchFamily="18" charset="0"/>
              </a:rPr>
              <a:t> </a:t>
            </a:r>
            <a:r>
              <a:rPr lang="it-IT" sz="1850" b="1" dirty="0">
                <a:solidFill>
                  <a:srgbClr val="C00000"/>
                </a:solidFill>
                <a:latin typeface="Century Schoolbook" pitchFamily="18" charset="0"/>
              </a:rPr>
              <a:t>Funzione poetica</a:t>
            </a:r>
            <a:r>
              <a:rPr lang="it-IT" sz="1850" dirty="0">
                <a:solidFill>
                  <a:srgbClr val="C00000"/>
                </a:solidFill>
                <a:latin typeface="Century Schoolbook" pitchFamily="18" charset="0"/>
              </a:rPr>
              <a:t>, legata al </a:t>
            </a:r>
            <a:r>
              <a:rPr lang="it-IT" sz="1850" b="1" dirty="0">
                <a:solidFill>
                  <a:srgbClr val="C00000"/>
                </a:solidFill>
                <a:latin typeface="Century Schoolbook" pitchFamily="18" charset="0"/>
              </a:rPr>
              <a:t>messaggio </a:t>
            </a:r>
            <a:r>
              <a:rPr lang="it-IT" sz="1850" dirty="0">
                <a:solidFill>
                  <a:schemeClr val="tx1"/>
                </a:solidFill>
                <a:latin typeface="Century Schoolbook" pitchFamily="18" charset="0"/>
              </a:rPr>
              <a:t>stesso e maggiormente evidente nel linguaggio estetico (la funzione poetica è attiva quando </a:t>
            </a:r>
            <a:r>
              <a:rPr lang="it-IT" sz="1850" b="1" dirty="0">
                <a:solidFill>
                  <a:srgbClr val="002060"/>
                </a:solidFill>
                <a:latin typeface="Century Schoolbook" pitchFamily="18" charset="0"/>
              </a:rPr>
              <a:t>il messaggio è incentrato su sé stesso</a:t>
            </a:r>
            <a:r>
              <a:rPr lang="it-IT" sz="1850" dirty="0">
                <a:solidFill>
                  <a:schemeClr val="tx1"/>
                </a:solidFill>
                <a:latin typeface="Century Schoolbook" pitchFamily="18" charset="0"/>
              </a:rPr>
              <a:t>. Un linguaggio quindi, ornato, ricco di </a:t>
            </a:r>
            <a:r>
              <a:rPr lang="it-IT" sz="1850" dirty="0">
                <a:solidFill>
                  <a:srgbClr val="002060"/>
                </a:solidFill>
                <a:latin typeface="Century Schoolbook" pitchFamily="18" charset="0"/>
              </a:rPr>
              <a:t>figure retoriche di vario genere e di assonanze, rime, ripetizioni, giochi di parole</a:t>
            </a:r>
            <a:r>
              <a:rPr lang="it-IT" sz="1850" dirty="0">
                <a:solidFill>
                  <a:schemeClr val="tx1"/>
                </a:solidFill>
                <a:latin typeface="Century Schoolbook" pitchFamily="18" charset="0"/>
              </a:rPr>
              <a:t>, come spesso avviene in poesia ma anche nel linguaggio della pubblicità (tuttavia in questo caso è </a:t>
            </a:r>
            <a:r>
              <a:rPr lang="it-IT" sz="1850" i="1" dirty="0">
                <a:solidFill>
                  <a:schemeClr val="tx1"/>
                </a:solidFill>
                <a:latin typeface="Century Schoolbook" pitchFamily="18" charset="0"/>
              </a:rPr>
              <a:t>in </a:t>
            </a:r>
            <a:r>
              <a:rPr lang="it-IT" sz="1850" i="1" dirty="0" err="1">
                <a:solidFill>
                  <a:schemeClr val="tx1"/>
                </a:solidFill>
                <a:latin typeface="Century Schoolbook" pitchFamily="18" charset="0"/>
              </a:rPr>
              <a:t>absentia</a:t>
            </a:r>
            <a:r>
              <a:rPr lang="it-IT" sz="1850" dirty="0">
                <a:solidFill>
                  <a:schemeClr val="tx1"/>
                </a:solidFill>
                <a:latin typeface="Century Schoolbook" pitchFamily="18" charset="0"/>
              </a:rPr>
              <a:t> anche la funzione conativa, dato che lo scopo è convincere i potenziali acquirenti ad acquistare il prodotto pubblicizzato);</a:t>
            </a:r>
          </a:p>
          <a:p>
            <a:pPr algn="just">
              <a:lnSpc>
                <a:spcPct val="100000"/>
              </a:lnSpc>
              <a:buFont typeface="Arial" pitchFamily="34" charset="0"/>
              <a:buChar char="•"/>
            </a:pPr>
            <a:r>
              <a:rPr lang="it-IT" sz="1850" b="1" dirty="0">
                <a:solidFill>
                  <a:srgbClr val="C00000"/>
                </a:solidFill>
                <a:latin typeface="Century" pitchFamily="18" charset="0"/>
              </a:rPr>
              <a:t>Funzione referenziale, legata al contesto</a:t>
            </a:r>
            <a:r>
              <a:rPr lang="it-IT" sz="1850" dirty="0">
                <a:solidFill>
                  <a:srgbClr val="C00000"/>
                </a:solidFill>
                <a:latin typeface="Century" pitchFamily="18" charset="0"/>
              </a:rPr>
              <a:t> </a:t>
            </a:r>
            <a:r>
              <a:rPr lang="it-IT" sz="1850" dirty="0">
                <a:solidFill>
                  <a:schemeClr val="tx1"/>
                </a:solidFill>
                <a:latin typeface="Century" pitchFamily="18" charset="0"/>
              </a:rPr>
              <a:t>in cui si svolge la comunicazione. Viene utilizzata la lingua per </a:t>
            </a:r>
            <a:r>
              <a:rPr lang="it-IT" sz="1850" b="1" dirty="0">
                <a:solidFill>
                  <a:srgbClr val="002060"/>
                </a:solidFill>
                <a:latin typeface="Century" pitchFamily="18" charset="0"/>
              </a:rPr>
              <a:t>fornire informazioni </a:t>
            </a:r>
            <a:r>
              <a:rPr lang="it-IT" sz="1850" dirty="0">
                <a:solidFill>
                  <a:schemeClr val="tx1"/>
                </a:solidFill>
                <a:latin typeface="Century" pitchFamily="18" charset="0"/>
              </a:rPr>
              <a:t>sull'ambiente che ci circonda (Esempi: </a:t>
            </a:r>
            <a:r>
              <a:rPr lang="it-IT" sz="1850" i="1" dirty="0">
                <a:solidFill>
                  <a:schemeClr val="tx1"/>
                </a:solidFill>
                <a:latin typeface="Century" pitchFamily="18" charset="0"/>
              </a:rPr>
              <a:t>I media hanno descritto l'evento come una moltitudine; Tre giorni dopo si rese conto del suo errore; La ragazza ha 16 anni; Il documento necessario per il progetto sarà pronto il venerdì; In ospedale le operazioni sono pianificate attentamente)</a:t>
            </a:r>
            <a:r>
              <a:rPr lang="it-IT" sz="1850" dirty="0">
                <a:solidFill>
                  <a:schemeClr val="tx1"/>
                </a:solidFill>
                <a:latin typeface="Century" pitchFamily="18" charset="0"/>
              </a:rPr>
              <a:t>.</a:t>
            </a:r>
          </a:p>
          <a:p>
            <a:pPr algn="just">
              <a:lnSpc>
                <a:spcPct val="100000"/>
              </a:lnSpc>
            </a:pPr>
            <a:r>
              <a:rPr lang="it-IT" sz="1850" dirty="0">
                <a:solidFill>
                  <a:schemeClr val="tx1"/>
                </a:solidFill>
                <a:latin typeface="Century Schoolbook" pitchFamily="18" charset="0"/>
              </a:rPr>
              <a:t>Ed infine:</a:t>
            </a:r>
          </a:p>
          <a:p>
            <a:pPr algn="just">
              <a:lnSpc>
                <a:spcPct val="100000"/>
              </a:lnSpc>
            </a:pPr>
            <a:r>
              <a:rPr lang="it-IT" sz="1850" b="1" dirty="0">
                <a:solidFill>
                  <a:srgbClr val="C00000"/>
                </a:solidFill>
                <a:latin typeface="Century Schoolbook" pitchFamily="18" charset="0"/>
              </a:rPr>
              <a:t>Funzione metalinguistica, legata al codice</a:t>
            </a:r>
            <a:r>
              <a:rPr lang="it-IT" sz="1850" dirty="0">
                <a:solidFill>
                  <a:schemeClr val="tx1"/>
                </a:solidFill>
                <a:latin typeface="Century Schoolbook" pitchFamily="18" charset="0"/>
              </a:rPr>
              <a:t> condiviso tra mittente e destinatario perché si produca significazione. La funzione metalinguistica consiste nel </a:t>
            </a:r>
            <a:r>
              <a:rPr lang="it-IT" sz="1850" b="1" dirty="0">
                <a:solidFill>
                  <a:srgbClr val="002060"/>
                </a:solidFill>
                <a:latin typeface="Century Schoolbook" pitchFamily="18" charset="0"/>
              </a:rPr>
              <a:t>parlare del codice</a:t>
            </a:r>
            <a:r>
              <a:rPr lang="it-IT" sz="1850" dirty="0">
                <a:solidFill>
                  <a:schemeClr val="tx1"/>
                </a:solidFill>
                <a:latin typeface="Century Schoolbook" pitchFamily="18" charset="0"/>
              </a:rPr>
              <a:t>, come nei libri di grammatica (</a:t>
            </a:r>
            <a:r>
              <a:rPr lang="it-IT" sz="1850" i="1" dirty="0">
                <a:solidFill>
                  <a:schemeClr val="tx1"/>
                </a:solidFill>
                <a:latin typeface="Century Schoolbook" pitchFamily="18" charset="0"/>
              </a:rPr>
              <a:t>chiedere e dare significato di una parola, spiegare una parola</a:t>
            </a:r>
            <a:r>
              <a:rPr lang="it-IT" sz="1850" dirty="0">
                <a:solidFill>
                  <a:schemeClr val="tx1"/>
                </a:solidFill>
                <a:latin typeface="Century Schoolbook" pitchFamily="18" charset="0"/>
              </a:rPr>
              <a:t>);</a:t>
            </a:r>
            <a:endParaRPr lang="it-IT" sz="1850" dirty="0">
              <a:solidFill>
                <a:schemeClr val="tx1"/>
              </a:solidFill>
              <a:latin typeface="Century" pitchFamily="18" charset="0"/>
            </a:endParaRPr>
          </a:p>
          <a:p>
            <a:pPr algn="just">
              <a:lnSpc>
                <a:spcPct val="100000"/>
              </a:lnSpc>
            </a:pPr>
            <a:r>
              <a:rPr lang="it-IT" sz="1850" b="1" dirty="0">
                <a:solidFill>
                  <a:srgbClr val="C00000"/>
                </a:solidFill>
                <a:latin typeface="Century Schoolbook" pitchFamily="18" charset="0"/>
              </a:rPr>
              <a:t>Funzione </a:t>
            </a:r>
            <a:r>
              <a:rPr lang="it-IT" sz="1850" b="1" dirty="0" err="1">
                <a:solidFill>
                  <a:srgbClr val="C00000"/>
                </a:solidFill>
                <a:latin typeface="Century Schoolbook" pitchFamily="18" charset="0"/>
              </a:rPr>
              <a:t>fàtica</a:t>
            </a:r>
            <a:r>
              <a:rPr lang="it-IT" sz="1850" b="1" dirty="0">
                <a:solidFill>
                  <a:srgbClr val="C00000"/>
                </a:solidFill>
                <a:latin typeface="Century Schoolbook" pitchFamily="18" charset="0"/>
              </a:rPr>
              <a:t>, legata al canale</a:t>
            </a:r>
            <a:r>
              <a:rPr lang="it-IT" sz="1850" dirty="0">
                <a:latin typeface="Century Schoolbook" pitchFamily="18" charset="0"/>
              </a:rPr>
              <a:t> </a:t>
            </a:r>
            <a:r>
              <a:rPr lang="it-IT" sz="1850" dirty="0">
                <a:solidFill>
                  <a:schemeClr val="tx1"/>
                </a:solidFill>
                <a:latin typeface="Century Schoolbook" pitchFamily="18" charset="0"/>
              </a:rPr>
              <a:t>attraverso il quale passa il messaggio consiste in quella parte della comunicazione atta al </a:t>
            </a:r>
            <a:r>
              <a:rPr lang="it-IT" sz="1850" b="1" dirty="0">
                <a:solidFill>
                  <a:srgbClr val="002060"/>
                </a:solidFill>
                <a:latin typeface="Century Schoolbook" pitchFamily="18" charset="0"/>
              </a:rPr>
              <a:t>controllo del canale attraverso cui si stabilisce la comunicazione</a:t>
            </a:r>
            <a:r>
              <a:rPr lang="it-IT" sz="1850" dirty="0">
                <a:solidFill>
                  <a:schemeClr val="tx1"/>
                </a:solidFill>
                <a:latin typeface="Century Schoolbook" pitchFamily="18" charset="0"/>
              </a:rPr>
              <a:t>, con espressioni mirate appunto alla verifica del suo funzionamento, come quando al telefono si dice </a:t>
            </a:r>
            <a:r>
              <a:rPr lang="it-IT" sz="1850" i="1" dirty="0">
                <a:solidFill>
                  <a:schemeClr val="tx1"/>
                </a:solidFill>
                <a:latin typeface="Century Schoolbook" pitchFamily="18" charset="0"/>
              </a:rPr>
              <a:t>pronto?</a:t>
            </a:r>
            <a:r>
              <a:rPr lang="it-IT" sz="1850" dirty="0">
                <a:solidFill>
                  <a:schemeClr val="tx1"/>
                </a:solidFill>
                <a:latin typeface="Century Schoolbook" pitchFamily="18" charset="0"/>
              </a:rPr>
              <a:t> o quando si fanno le prove del microfono e degli amplificatori prima di uno spettacolo. Casi tipici in cui emerge in primo piano la funzione </a:t>
            </a:r>
            <a:r>
              <a:rPr lang="it-IT" sz="1850" dirty="0" err="1">
                <a:solidFill>
                  <a:schemeClr val="tx1"/>
                </a:solidFill>
                <a:latin typeface="Century Schoolbook" pitchFamily="18" charset="0"/>
              </a:rPr>
              <a:t>fàtica</a:t>
            </a:r>
            <a:r>
              <a:rPr lang="it-IT" sz="1850" dirty="0">
                <a:solidFill>
                  <a:schemeClr val="tx1"/>
                </a:solidFill>
                <a:latin typeface="Century Schoolbook" pitchFamily="18" charset="0"/>
              </a:rPr>
              <a:t> sono frasi come: </a:t>
            </a:r>
            <a:r>
              <a:rPr lang="it-IT" sz="1850" i="1" dirty="0">
                <a:solidFill>
                  <a:schemeClr val="tx1"/>
                </a:solidFill>
                <a:latin typeface="Century Schoolbook" pitchFamily="18" charset="0"/>
              </a:rPr>
              <a:t>stammi a sentire</a:t>
            </a:r>
            <a:r>
              <a:rPr lang="it-IT" sz="1850" dirty="0">
                <a:solidFill>
                  <a:schemeClr val="tx1"/>
                </a:solidFill>
                <a:latin typeface="Century Schoolbook" pitchFamily="18" charset="0"/>
              </a:rPr>
              <a:t>, </a:t>
            </a:r>
            <a:r>
              <a:rPr lang="it-IT" sz="1850" i="1" dirty="0">
                <a:solidFill>
                  <a:schemeClr val="tx1"/>
                </a:solidFill>
                <a:latin typeface="Century Schoolbook" pitchFamily="18" charset="0"/>
              </a:rPr>
              <a:t>attenzione, prego</a:t>
            </a:r>
            <a:r>
              <a:rPr lang="it-IT" sz="1850" dirty="0">
                <a:solidFill>
                  <a:schemeClr val="tx1"/>
                </a:solidFill>
                <a:latin typeface="Century Schoolbook" pitchFamily="18" charset="0"/>
              </a:rPr>
              <a:t>, </a:t>
            </a:r>
            <a:r>
              <a:rPr lang="it-IT" sz="1850" i="1" dirty="0">
                <a:solidFill>
                  <a:schemeClr val="tx1"/>
                </a:solidFill>
                <a:latin typeface="Century Schoolbook" pitchFamily="18" charset="0"/>
              </a:rPr>
              <a:t>capito?</a:t>
            </a:r>
            <a:r>
              <a:rPr lang="it-IT" sz="1850" dirty="0">
                <a:solidFill>
                  <a:schemeClr val="tx1"/>
                </a:solidFill>
                <a:latin typeface="Century Schoolbook" pitchFamily="18" charset="0"/>
              </a:rPr>
              <a:t> ecc.);</a:t>
            </a:r>
          </a:p>
          <a:p>
            <a:pPr algn="just"/>
            <a:endParaRPr lang="it-IT" sz="2000" dirty="0">
              <a:solidFill>
                <a:schemeClr val="tx1"/>
              </a:solidFill>
              <a:latin typeface="Century" pitchFamily="18" charset="0"/>
            </a:endParaRPr>
          </a:p>
          <a:p>
            <a:pPr algn="just"/>
            <a:endParaRPr lang="it-IT" sz="2000" dirty="0">
              <a:solidFill>
                <a:schemeClr val="tx1"/>
              </a:solidFill>
              <a:latin typeface="Century Schoolbook" pitchFamily="18" charset="0"/>
            </a:endParaRPr>
          </a:p>
          <a:p>
            <a:pPr algn="just"/>
            <a:endParaRPr lang="it-IT" sz="2300" dirty="0">
              <a:solidFill>
                <a:schemeClr val="accent2">
                  <a:lumMod val="50000"/>
                </a:schemeClr>
              </a:solidFill>
            </a:endParaRPr>
          </a:p>
        </p:txBody>
      </p:sp>
      <p:sp>
        <p:nvSpPr>
          <p:cNvPr id="266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0" y="1011936"/>
            <a:ext cx="11972544" cy="5846064"/>
          </a:xfrm>
        </p:spPr>
        <p:txBody>
          <a:bodyPr>
            <a:normAutofit fontScale="85000" lnSpcReduction="20000"/>
          </a:bodyPr>
          <a:lstStyle/>
          <a:p>
            <a:pPr algn="just"/>
            <a:r>
              <a:rPr lang="it-IT" sz="3100" b="1" u="sng" dirty="0" err="1">
                <a:solidFill>
                  <a:srgbClr val="002060"/>
                </a:solidFill>
                <a:latin typeface="Century" pitchFamily="18" charset="0"/>
              </a:rPr>
              <a:t>Newmark</a:t>
            </a:r>
            <a:r>
              <a:rPr lang="it-IT" sz="3100" u="sng" dirty="0">
                <a:solidFill>
                  <a:srgbClr val="002060"/>
                </a:solidFill>
                <a:latin typeface="Century" pitchFamily="18" charset="0"/>
              </a:rPr>
              <a:t> (1981</a:t>
            </a:r>
            <a:r>
              <a:rPr lang="it-IT" sz="3100" dirty="0">
                <a:solidFill>
                  <a:srgbClr val="002060"/>
                </a:solidFill>
                <a:latin typeface="Century" pitchFamily="18" charset="0"/>
              </a:rPr>
              <a:t>, </a:t>
            </a:r>
            <a:r>
              <a:rPr lang="it-IT" sz="3100" u="sng" dirty="0">
                <a:solidFill>
                  <a:srgbClr val="002060"/>
                </a:solidFill>
                <a:latin typeface="Century" pitchFamily="18" charset="0"/>
              </a:rPr>
              <a:t>1988</a:t>
            </a:r>
            <a:r>
              <a:rPr lang="it-IT" sz="3100" dirty="0">
                <a:solidFill>
                  <a:srgbClr val="002060"/>
                </a:solidFill>
                <a:latin typeface="Century" pitchFamily="18" charset="0"/>
              </a:rPr>
              <a:t>) rielabora i modelli delle funzioni della lingua di </a:t>
            </a:r>
            <a:r>
              <a:rPr lang="it-IT" sz="3100" dirty="0" err="1">
                <a:solidFill>
                  <a:srgbClr val="002060"/>
                </a:solidFill>
                <a:latin typeface="Century" pitchFamily="18" charset="0"/>
              </a:rPr>
              <a:t>Bühler</a:t>
            </a:r>
            <a:r>
              <a:rPr lang="it-IT" sz="3100" dirty="0">
                <a:solidFill>
                  <a:srgbClr val="002060"/>
                </a:solidFill>
                <a:latin typeface="Century" pitchFamily="18" charset="0"/>
              </a:rPr>
              <a:t> e </a:t>
            </a:r>
            <a:r>
              <a:rPr lang="it-IT" sz="3100" dirty="0" err="1">
                <a:solidFill>
                  <a:srgbClr val="002060"/>
                </a:solidFill>
                <a:latin typeface="Century" pitchFamily="18" charset="0"/>
              </a:rPr>
              <a:t>Jakobson</a:t>
            </a:r>
            <a:r>
              <a:rPr lang="it-IT" sz="3100" dirty="0">
                <a:solidFill>
                  <a:srgbClr val="002060"/>
                </a:solidFill>
                <a:latin typeface="Century" pitchFamily="18" charset="0"/>
              </a:rPr>
              <a:t> e </a:t>
            </a:r>
            <a:r>
              <a:rPr lang="it-IT" sz="3100" b="1" dirty="0">
                <a:solidFill>
                  <a:schemeClr val="accent2">
                    <a:lumMod val="50000"/>
                  </a:schemeClr>
                </a:solidFill>
                <a:latin typeface="Century" pitchFamily="18" charset="0"/>
              </a:rPr>
              <a:t>distingue tra:</a:t>
            </a:r>
          </a:p>
          <a:p>
            <a:pPr algn="just">
              <a:buFont typeface="Arial" pitchFamily="34" charset="0"/>
              <a:buChar char="•"/>
            </a:pPr>
            <a:r>
              <a:rPr lang="it-IT" sz="3100" b="1" dirty="0">
                <a:solidFill>
                  <a:schemeClr val="accent2">
                    <a:lumMod val="50000"/>
                  </a:schemeClr>
                </a:solidFill>
                <a:latin typeface="Century" pitchFamily="18" charset="0"/>
              </a:rPr>
              <a:t> testi informativi, incentrati sul messaggio (relazioni scientifiche e tecniche, libri di testo):</a:t>
            </a:r>
          </a:p>
          <a:p>
            <a:pPr algn="just">
              <a:buFont typeface="Arial" pitchFamily="34" charset="0"/>
              <a:buChar char="•"/>
            </a:pPr>
            <a:r>
              <a:rPr lang="it-IT" sz="3100" b="1" dirty="0">
                <a:solidFill>
                  <a:schemeClr val="accent2">
                    <a:lumMod val="50000"/>
                  </a:schemeClr>
                </a:solidFill>
                <a:latin typeface="Century" pitchFamily="18" charset="0"/>
              </a:rPr>
              <a:t> testi espressivi, incentrati sul mittente (letteratura, testi autorevoli);</a:t>
            </a:r>
          </a:p>
          <a:p>
            <a:pPr algn="just">
              <a:buFont typeface="Arial" pitchFamily="34" charset="0"/>
              <a:buChar char="•"/>
            </a:pPr>
            <a:r>
              <a:rPr lang="it-IT" sz="3100" b="1" dirty="0">
                <a:solidFill>
                  <a:schemeClr val="accent2">
                    <a:lumMod val="50000"/>
                  </a:schemeClr>
                </a:solidFill>
                <a:latin typeface="Century" pitchFamily="18" charset="0"/>
              </a:rPr>
              <a:t> testi vocativi, incentrati sul ricevente (opere polemiche, pubblicità, avvisi, leggi, regolamenti, propaganda, ecc.).</a:t>
            </a:r>
            <a:r>
              <a:rPr lang="it-IT" sz="3100" dirty="0">
                <a:solidFill>
                  <a:schemeClr val="accent2">
                    <a:lumMod val="50000"/>
                  </a:schemeClr>
                </a:solidFill>
                <a:latin typeface="Century" pitchFamily="18" charset="0"/>
              </a:rPr>
              <a:t> </a:t>
            </a:r>
          </a:p>
          <a:p>
            <a:pPr algn="just"/>
            <a:r>
              <a:rPr lang="it-IT" sz="3100" dirty="0">
                <a:solidFill>
                  <a:srgbClr val="002060"/>
                </a:solidFill>
                <a:latin typeface="Century" pitchFamily="18" charset="0"/>
              </a:rPr>
              <a:t>Secondo questi modelli </a:t>
            </a:r>
            <a:r>
              <a:rPr lang="it-IT" sz="3100" b="1" dirty="0">
                <a:solidFill>
                  <a:srgbClr val="C00000"/>
                </a:solidFill>
                <a:latin typeface="Century" pitchFamily="18" charset="0"/>
              </a:rPr>
              <a:t>il tipo di traduzione è correlato a una determinata tipologia testuale</a:t>
            </a:r>
            <a:r>
              <a:rPr lang="it-IT" sz="3100" dirty="0">
                <a:solidFill>
                  <a:schemeClr val="accent2">
                    <a:lumMod val="50000"/>
                  </a:schemeClr>
                </a:solidFill>
                <a:latin typeface="Century" pitchFamily="18" charset="0"/>
              </a:rPr>
              <a:t>, </a:t>
            </a:r>
            <a:r>
              <a:rPr lang="it-IT" sz="3100" b="1" dirty="0">
                <a:solidFill>
                  <a:srgbClr val="C00000"/>
                </a:solidFill>
                <a:latin typeface="Century" pitchFamily="18" charset="0"/>
              </a:rPr>
              <a:t>a sua volta ricavata dal prevalere in un testo di una funzione linguistica predominante</a:t>
            </a:r>
            <a:r>
              <a:rPr lang="it-IT" sz="3100" dirty="0">
                <a:solidFill>
                  <a:schemeClr val="accent2">
                    <a:lumMod val="50000"/>
                  </a:schemeClr>
                </a:solidFill>
                <a:latin typeface="Century" pitchFamily="18" charset="0"/>
              </a:rPr>
              <a:t>. Si traduce, dunque, in base alla tipologia testuale, ossia, il "testo di partenza" o "originale" determina la traduzione. </a:t>
            </a:r>
          </a:p>
          <a:p>
            <a:pPr algn="just"/>
            <a:r>
              <a:rPr lang="it-IT" sz="3100" dirty="0">
                <a:solidFill>
                  <a:schemeClr val="accent2">
                    <a:lumMod val="50000"/>
                  </a:schemeClr>
                </a:solidFill>
                <a:latin typeface="Century" pitchFamily="18" charset="0"/>
              </a:rPr>
              <a:t>Tuttavia </a:t>
            </a:r>
            <a:r>
              <a:rPr lang="it-IT" sz="3100" dirty="0">
                <a:solidFill>
                  <a:srgbClr val="002060"/>
                </a:solidFill>
                <a:latin typeface="Century" pitchFamily="18" charset="0"/>
              </a:rPr>
              <a:t>in tutti i testi compaiono sia la funzione espressiva che quella informativa e vocativa</a:t>
            </a:r>
            <a:r>
              <a:rPr lang="it-IT" sz="3100" dirty="0">
                <a:solidFill>
                  <a:schemeClr val="accent2">
                    <a:lumMod val="50000"/>
                  </a:schemeClr>
                </a:solidFill>
                <a:latin typeface="Century" pitchFamily="18" charset="0"/>
              </a:rPr>
              <a:t>: la frase “</a:t>
            </a:r>
            <a:r>
              <a:rPr lang="it-IT" sz="3100" dirty="0">
                <a:solidFill>
                  <a:srgbClr val="002060"/>
                </a:solidFill>
                <a:latin typeface="Century" pitchFamily="18" charset="0"/>
              </a:rPr>
              <a:t>Ti amo” </a:t>
            </a:r>
            <a:r>
              <a:rPr lang="it-IT" sz="3100" dirty="0">
                <a:solidFill>
                  <a:schemeClr val="accent2">
                    <a:lumMod val="50000"/>
                  </a:schemeClr>
                </a:solidFill>
                <a:latin typeface="Century" pitchFamily="18" charset="0"/>
              </a:rPr>
              <a:t>ci dice qualcosa sull’autore dell’enunciato (sui suoi sentimenti e sul modo di esprimerli –funzione espressiva-); ci fornisce una semplice informazione (funzione informativa) e al tempo stesso illustra i mezzi per produrre un certo effetto (azione, emozione, riflessione) sul lettore (funzione vocativa).</a:t>
            </a:r>
          </a:p>
          <a:p>
            <a:pPr algn="just"/>
            <a:r>
              <a:rPr lang="it-IT" sz="3100" dirty="0">
                <a:solidFill>
                  <a:schemeClr val="accent2">
                    <a:lumMod val="50000"/>
                  </a:schemeClr>
                </a:solidFill>
                <a:latin typeface="Century" pitchFamily="18" charset="0"/>
              </a:rPr>
              <a:t> </a:t>
            </a:r>
            <a:r>
              <a:rPr lang="it-IT" sz="3100" dirty="0">
                <a:solidFill>
                  <a:srgbClr val="C00000"/>
                </a:solidFill>
                <a:latin typeface="Century" pitchFamily="18" charset="0"/>
              </a:rPr>
              <a:t>Vediamo lo schema proposto da Peter </a:t>
            </a:r>
            <a:r>
              <a:rPr lang="it-IT" sz="3100" dirty="0" err="1">
                <a:solidFill>
                  <a:srgbClr val="C00000"/>
                </a:solidFill>
                <a:latin typeface="Century" pitchFamily="18" charset="0"/>
              </a:rPr>
              <a:t>Newmark</a:t>
            </a:r>
            <a:endParaRPr lang="it-IT" sz="3100" dirty="0">
              <a:solidFill>
                <a:srgbClr val="C00000"/>
              </a:solidFill>
              <a:latin typeface="Century" pitchFamily="18" charset="0"/>
            </a:endParaRPr>
          </a:p>
          <a:p>
            <a:pPr algn="ctr"/>
            <a:endParaRPr lang="it-IT" sz="2800" dirty="0">
              <a:solidFill>
                <a:srgbClr val="0070C0"/>
              </a:solidFill>
              <a:latin typeface="Century"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dell\Desktop\Schema Newmark.JPG"/>
          <p:cNvPicPr>
            <a:picLocks noChangeAspect="1" noChangeArrowheads="1"/>
          </p:cNvPicPr>
          <p:nvPr/>
        </p:nvPicPr>
        <p:blipFill>
          <a:blip r:embed="rId2"/>
          <a:srcRect/>
          <a:stretch>
            <a:fillRect/>
          </a:stretch>
        </p:blipFill>
        <p:spPr bwMode="auto">
          <a:xfrm>
            <a:off x="1377696" y="402336"/>
            <a:ext cx="9144000" cy="6455664"/>
          </a:xfrm>
          <a:prstGeom prst="rect">
            <a:avLst/>
          </a:prstGeom>
          <a:noFill/>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6953</Words>
  <Application>Microsoft Office PowerPoint</Application>
  <PresentationFormat>Widescreen</PresentationFormat>
  <Paragraphs>176</Paragraphs>
  <Slides>39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39</vt:i4>
      </vt:variant>
    </vt:vector>
  </HeadingPairs>
  <TitlesOfParts>
    <vt:vector size="46" baseType="lpstr">
      <vt:lpstr>Arial</vt:lpstr>
      <vt:lpstr>Calibri</vt:lpstr>
      <vt:lpstr>Century</vt:lpstr>
      <vt:lpstr>Century Schoolbook</vt:lpstr>
      <vt:lpstr>Raleway</vt:lpstr>
      <vt:lpstr>Times New Roman</vt:lpstr>
      <vt:lpstr>Tema di Office</vt:lpstr>
      <vt:lpstr>La scienza della traduzione con ipotesi di linguistica contrastiva spagnolo/italiano</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 di Cicco</dc:creator>
  <cp:lastModifiedBy>armando.francesconi@unimc.it</cp:lastModifiedBy>
  <cp:revision>69</cp:revision>
  <dcterms:created xsi:type="dcterms:W3CDTF">2023-07-19T08:56:18Z</dcterms:created>
  <dcterms:modified xsi:type="dcterms:W3CDTF">2023-12-06T14:49:37Z</dcterms:modified>
</cp:coreProperties>
</file>