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63" r:id="rId8"/>
    <p:sldId id="265" r:id="rId9"/>
    <p:sldId id="258" r:id="rId10"/>
    <p:sldId id="264"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E52FE-EB6E-4492-A230-0AC6B1846B4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3B0208D-4ED4-4C6A-AF6C-62E2B04BD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49CD5F0-7990-45F8-800D-C49ABB0C53CF}"/>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5" name="Segnaposto piè di pagina 4">
            <a:extLst>
              <a:ext uri="{FF2B5EF4-FFF2-40B4-BE49-F238E27FC236}">
                <a16:creationId xmlns:a16="http://schemas.microsoft.com/office/drawing/2014/main" id="{91595C67-D36F-4F57-B80A-80AFA6EDCB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A4EE4E-2D17-4752-9373-593C1D847002}"/>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14652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50ED6-FF3A-4819-A1CD-CE8512163F0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F5E258-59E7-4B83-A9DF-0D5C7FE4798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9D18F3-7B80-4F54-8194-F086DE8CD7D3}"/>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5" name="Segnaposto piè di pagina 4">
            <a:extLst>
              <a:ext uri="{FF2B5EF4-FFF2-40B4-BE49-F238E27FC236}">
                <a16:creationId xmlns:a16="http://schemas.microsoft.com/office/drawing/2014/main" id="{A1B68381-4E3E-48A7-92F9-789DEAAC4C0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98E7A0-D483-43D6-9FC3-C72E4F4982F2}"/>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13208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3A512A-2296-495F-A27E-71D595E2E52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53349B0-3C60-4B0E-9478-86752C7BA8B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54CFC2-671B-46D5-87D8-7CFAF321D3EE}"/>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5" name="Segnaposto piè di pagina 4">
            <a:extLst>
              <a:ext uri="{FF2B5EF4-FFF2-40B4-BE49-F238E27FC236}">
                <a16:creationId xmlns:a16="http://schemas.microsoft.com/office/drawing/2014/main" id="{29B4A13A-D45C-4CB5-9780-A420E984D2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0493FA-47C3-44F4-AC59-7DDBBE2CB306}"/>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12232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F6985-625F-4248-8D17-5AFEC5EDE0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60BB23-1122-408C-AF38-EF4A670404B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452806-8898-4E2B-9B99-608EEF240DF2}"/>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5" name="Segnaposto piè di pagina 4">
            <a:extLst>
              <a:ext uri="{FF2B5EF4-FFF2-40B4-BE49-F238E27FC236}">
                <a16:creationId xmlns:a16="http://schemas.microsoft.com/office/drawing/2014/main" id="{DB162C9B-418C-462E-89B4-DA3B8879FE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12C43F-CC01-4E67-9C2E-9E4E786B894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5895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D5D58-1102-4FE6-A617-7E42F9D957F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B456E76-E707-4C4F-9C27-D8538F91CD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D253527-C69B-4215-8FB2-194C0394979B}"/>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5" name="Segnaposto piè di pagina 4">
            <a:extLst>
              <a:ext uri="{FF2B5EF4-FFF2-40B4-BE49-F238E27FC236}">
                <a16:creationId xmlns:a16="http://schemas.microsoft.com/office/drawing/2014/main" id="{39BC4696-2AA0-45C2-A4EA-29080BB23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331893-6DF8-4051-BC91-64CA5E2D3DD1}"/>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427494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AEA12-120A-4A7F-98DA-6DA909B5243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8730DC-75B2-4B55-BDE3-9F6B0E721FE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40D1B2A-20E8-4D3D-84EE-FC153D71D97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90DED01-6354-4B4B-BE8B-AA8B0E7E6E9E}"/>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6" name="Segnaposto piè di pagina 5">
            <a:extLst>
              <a:ext uri="{FF2B5EF4-FFF2-40B4-BE49-F238E27FC236}">
                <a16:creationId xmlns:a16="http://schemas.microsoft.com/office/drawing/2014/main" id="{0A6AF2E1-F27E-498B-BEDD-CE2CE6AFE1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9B05CF-D5DE-43B6-8F43-F725635D187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57006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960BD-40E1-4C98-AD6F-0CC0A15E352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CAF4D6F-5CDF-43E1-9E7E-3C75338A8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45AEB27-AC18-46B4-84AB-EAC7B7887F9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5FD89B-8552-4793-B83C-B18DD63F9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8B2472C-839D-4BD8-87A2-C7482C4DAB9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996B8C3-5FED-49AB-9409-6D11CB92C9A8}"/>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8" name="Segnaposto piè di pagina 7">
            <a:extLst>
              <a:ext uri="{FF2B5EF4-FFF2-40B4-BE49-F238E27FC236}">
                <a16:creationId xmlns:a16="http://schemas.microsoft.com/office/drawing/2014/main" id="{0EDA1C03-5875-48E2-B67D-188C5340CD5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FBB5FAA-302B-4696-8C07-076B3E4CC66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367263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C2BBC-68BB-428D-B59F-56AC752BF44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F44C49-4D7D-479A-A2E4-ADF196743BD7}"/>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4" name="Segnaposto piè di pagina 3">
            <a:extLst>
              <a:ext uri="{FF2B5EF4-FFF2-40B4-BE49-F238E27FC236}">
                <a16:creationId xmlns:a16="http://schemas.microsoft.com/office/drawing/2014/main" id="{9E76AC41-88EE-473E-BC14-74CA2CAC32F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3831094-98FC-4DE9-BB77-0E75DAA9473B}"/>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33421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014D44-37DE-486E-A9FC-2533A5DC34ED}"/>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3" name="Segnaposto piè di pagina 2">
            <a:extLst>
              <a:ext uri="{FF2B5EF4-FFF2-40B4-BE49-F238E27FC236}">
                <a16:creationId xmlns:a16="http://schemas.microsoft.com/office/drawing/2014/main" id="{3A956B6A-C25C-4E32-A085-1B7E26E9932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2B85D88-4960-4F0A-95CC-F5A4B9F1E080}"/>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9365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058141-FA0C-4098-8776-711BCC2E7D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EAA9DE-957A-47AF-8056-6AB40FCF4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139B32-D16E-443A-9696-F40EECC0F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ADC7704-B439-489C-A727-84A70CE615EE}"/>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6" name="Segnaposto piè di pagina 5">
            <a:extLst>
              <a:ext uri="{FF2B5EF4-FFF2-40B4-BE49-F238E27FC236}">
                <a16:creationId xmlns:a16="http://schemas.microsoft.com/office/drawing/2014/main" id="{6D06A7E7-BAAF-4D2E-9689-E11CBD2B0A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3C130E-50F1-44D4-8631-620C8327306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369351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82E77-FC8A-435F-841F-46D0700F33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F2E8BC-0522-4F01-897C-ED7789EB3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158C689-A8C9-4E89-91C6-D9B82624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468E58C-5CDF-46BC-8173-B617AFD15712}"/>
              </a:ext>
            </a:extLst>
          </p:cNvPr>
          <p:cNvSpPr>
            <a:spLocks noGrp="1"/>
          </p:cNvSpPr>
          <p:nvPr>
            <p:ph type="dt" sz="half" idx="10"/>
          </p:nvPr>
        </p:nvSpPr>
        <p:spPr/>
        <p:txBody>
          <a:bodyPr/>
          <a:lstStyle/>
          <a:p>
            <a:fld id="{2D5A2D05-05AE-4108-AC41-06241BDC7D8D}" type="datetimeFigureOut">
              <a:rPr lang="it-IT" smtClean="0"/>
              <a:t>24/01/2022</a:t>
            </a:fld>
            <a:endParaRPr lang="it-IT"/>
          </a:p>
        </p:txBody>
      </p:sp>
      <p:sp>
        <p:nvSpPr>
          <p:cNvPr id="6" name="Segnaposto piè di pagina 5">
            <a:extLst>
              <a:ext uri="{FF2B5EF4-FFF2-40B4-BE49-F238E27FC236}">
                <a16:creationId xmlns:a16="http://schemas.microsoft.com/office/drawing/2014/main" id="{28E85EDB-BA1D-473A-B729-F452FD2E58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5327A7-02F5-434A-9A1D-0899B39472A9}"/>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92810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EB866FD-75AB-44BF-A46D-4004A8453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453DF8-DB13-4D3D-B345-E697CE68A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A383F3-7E68-43AA-B596-96C9DFBE8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A2D05-05AE-4108-AC41-06241BDC7D8D}" type="datetimeFigureOut">
              <a:rPr lang="it-IT" smtClean="0"/>
              <a:t>24/01/2022</a:t>
            </a:fld>
            <a:endParaRPr lang="it-IT"/>
          </a:p>
        </p:txBody>
      </p:sp>
      <p:sp>
        <p:nvSpPr>
          <p:cNvPr id="5" name="Segnaposto piè di pagina 4">
            <a:extLst>
              <a:ext uri="{FF2B5EF4-FFF2-40B4-BE49-F238E27FC236}">
                <a16:creationId xmlns:a16="http://schemas.microsoft.com/office/drawing/2014/main" id="{F201021F-B75F-4EFA-889F-18A7F7DAA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C0B36C5-052D-4315-BDE8-DBCE47138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6AE20-31E2-4B3D-BBA3-858D2ED05804}" type="slidenum">
              <a:rPr lang="it-IT" smtClean="0"/>
              <a:t>‹N›</a:t>
            </a:fld>
            <a:endParaRPr lang="it-IT"/>
          </a:p>
        </p:txBody>
      </p:sp>
    </p:spTree>
    <p:extLst>
      <p:ext uri="{BB962C8B-B14F-4D97-AF65-F5344CB8AC3E}">
        <p14:creationId xmlns:p14="http://schemas.microsoft.com/office/powerpoint/2010/main" val="254669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l Grande Mare. Storia del Mediterraneo” di David Abulafia - Pandora Rivista">
            <a:extLst>
              <a:ext uri="{FF2B5EF4-FFF2-40B4-BE49-F238E27FC236}">
                <a16:creationId xmlns:a16="http://schemas.microsoft.com/office/drawing/2014/main" id="{FBD97FF0-1A8A-465B-BF5D-D8D4E688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7025"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E6C6C7DE-8475-4C87-8CE2-7035433F6D3E}"/>
              </a:ext>
            </a:extLst>
          </p:cNvPr>
          <p:cNvSpPr txBox="1"/>
          <p:nvPr/>
        </p:nvSpPr>
        <p:spPr>
          <a:xfrm>
            <a:off x="2105909" y="6106648"/>
            <a:ext cx="7995206" cy="523220"/>
          </a:xfrm>
          <a:prstGeom prst="rect">
            <a:avLst/>
          </a:prstGeom>
          <a:noFill/>
        </p:spPr>
        <p:txBody>
          <a:bodyPr wrap="square">
            <a:spAutoFit/>
          </a:bodyPr>
          <a:lstStyle/>
          <a:p>
            <a:pPr algn="ctr"/>
            <a:r>
              <a:rPr lang="it-IT" sz="2800" b="1" dirty="0">
                <a:solidFill>
                  <a:srgbClr val="FFFF00"/>
                </a:solidFill>
                <a:effectLst>
                  <a:outerShdw blurRad="38100" dist="38100" dir="2700000" algn="tl">
                    <a:srgbClr val="000000">
                      <a:alpha val="43137"/>
                    </a:srgbClr>
                  </a:outerShdw>
                </a:effectLst>
              </a:rPr>
              <a:t>4. Il Mediterraneo diviso e condiviso: secoli XVI-XVII</a:t>
            </a:r>
          </a:p>
        </p:txBody>
      </p:sp>
      <p:sp>
        <p:nvSpPr>
          <p:cNvPr id="10" name="CasellaDiTesto 9">
            <a:extLst>
              <a:ext uri="{FF2B5EF4-FFF2-40B4-BE49-F238E27FC236}">
                <a16:creationId xmlns:a16="http://schemas.microsoft.com/office/drawing/2014/main" id="{92543C6A-1629-4814-8646-05FF876CF244}"/>
              </a:ext>
            </a:extLst>
          </p:cNvPr>
          <p:cNvSpPr txBox="1"/>
          <p:nvPr/>
        </p:nvSpPr>
        <p:spPr>
          <a:xfrm>
            <a:off x="3047168" y="1102594"/>
            <a:ext cx="6097656" cy="1323439"/>
          </a:xfrm>
          <a:prstGeom prst="rect">
            <a:avLst/>
          </a:prstGeom>
          <a:noFill/>
        </p:spPr>
        <p:txBody>
          <a:bodyPr wrap="square">
            <a:spAutoFit/>
          </a:bodyPr>
          <a:lstStyle/>
          <a:p>
            <a:pPr algn="ctr"/>
            <a:r>
              <a:rPr lang="it-IT" sz="2000" b="1" dirty="0">
                <a:solidFill>
                  <a:schemeClr val="tx1">
                    <a:lumMod val="95000"/>
                    <a:lumOff val="5000"/>
                  </a:schemeClr>
                </a:solidFill>
              </a:rPr>
              <a:t>Università degli studi di Macerata</a:t>
            </a:r>
          </a:p>
          <a:p>
            <a:pPr algn="ctr"/>
            <a:r>
              <a:rPr lang="it-IT" sz="2000" i="1" dirty="0">
                <a:solidFill>
                  <a:schemeClr val="tx1">
                    <a:lumMod val="95000"/>
                    <a:lumOff val="5000"/>
                  </a:schemeClr>
                </a:solidFill>
              </a:rPr>
              <a:t>Anno accademico 2021/2022</a:t>
            </a:r>
          </a:p>
          <a:p>
            <a:pPr algn="ctr"/>
            <a:endParaRPr lang="it-IT" sz="800" dirty="0">
              <a:solidFill>
                <a:schemeClr val="tx1">
                  <a:lumMod val="95000"/>
                  <a:lumOff val="5000"/>
                </a:schemeClr>
              </a:solidFill>
            </a:endParaRPr>
          </a:p>
          <a:p>
            <a:pPr algn="ctr"/>
            <a:r>
              <a:rPr lang="it-IT" sz="3200" b="1" dirty="0">
                <a:solidFill>
                  <a:srgbClr val="002060"/>
                </a:solidFill>
                <a:effectLst>
                  <a:outerShdw blurRad="38100" dist="38100" dir="2700000" algn="tl">
                    <a:srgbClr val="000000">
                      <a:alpha val="43137"/>
                    </a:srgbClr>
                  </a:outerShdw>
                </a:effectLst>
              </a:rPr>
              <a:t>Augusto Ciuffetti</a:t>
            </a:r>
            <a:endParaRPr lang="it-IT" sz="3200" dirty="0">
              <a:solidFill>
                <a:srgbClr val="002060"/>
              </a:solidFill>
            </a:endParaRPr>
          </a:p>
        </p:txBody>
      </p:sp>
      <p:sp>
        <p:nvSpPr>
          <p:cNvPr id="11" name="CasellaDiTesto 10">
            <a:extLst>
              <a:ext uri="{FF2B5EF4-FFF2-40B4-BE49-F238E27FC236}">
                <a16:creationId xmlns:a16="http://schemas.microsoft.com/office/drawing/2014/main" id="{69738708-6816-4D4D-AD72-F848A33BDE63}"/>
              </a:ext>
            </a:extLst>
          </p:cNvPr>
          <p:cNvSpPr txBox="1"/>
          <p:nvPr/>
        </p:nvSpPr>
        <p:spPr>
          <a:xfrm>
            <a:off x="2218492" y="228132"/>
            <a:ext cx="7755007" cy="646331"/>
          </a:xfrm>
          <a:prstGeom prst="rect">
            <a:avLst/>
          </a:prstGeom>
          <a:noFill/>
        </p:spPr>
        <p:txBody>
          <a:bodyPr wrap="square">
            <a:spAutoFit/>
          </a:bodyPr>
          <a:lstStyle/>
          <a:p>
            <a:r>
              <a:rPr lang="it-IT" sz="3600" b="1" dirty="0">
                <a:solidFill>
                  <a:srgbClr val="C00000"/>
                </a:solidFill>
                <a:effectLst>
                  <a:outerShdw blurRad="38100" dist="38100" dir="2700000" algn="tl">
                    <a:srgbClr val="000000">
                      <a:alpha val="43137"/>
                    </a:srgbClr>
                  </a:outerShdw>
                </a:effectLst>
              </a:rPr>
              <a:t>Storia dell’Adriatico e del Mediterraneo</a:t>
            </a:r>
          </a:p>
        </p:txBody>
      </p:sp>
    </p:spTree>
    <p:extLst>
      <p:ext uri="{BB962C8B-B14F-4D97-AF65-F5344CB8AC3E}">
        <p14:creationId xmlns:p14="http://schemas.microsoft.com/office/powerpoint/2010/main" val="73516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llet (Impero ottomano) - Wikipedia">
            <a:extLst>
              <a:ext uri="{FF2B5EF4-FFF2-40B4-BE49-F238E27FC236}">
                <a16:creationId xmlns:a16="http://schemas.microsoft.com/office/drawing/2014/main" id="{A73407B8-7C4B-47A4-82C0-2790ED6CC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12" y="323906"/>
            <a:ext cx="4068176" cy="2905840"/>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65D2D8C5-1CD4-4C12-8A29-AD85A2109B13}"/>
              </a:ext>
            </a:extLst>
          </p:cNvPr>
          <p:cNvSpPr txBox="1"/>
          <p:nvPr/>
        </p:nvSpPr>
        <p:spPr>
          <a:xfrm>
            <a:off x="4590752" y="784218"/>
            <a:ext cx="7601248" cy="2246769"/>
          </a:xfrm>
          <a:prstGeom prst="rect">
            <a:avLst/>
          </a:prstGeom>
          <a:noFill/>
        </p:spPr>
        <p:txBody>
          <a:bodyPr wrap="square" rtlCol="0">
            <a:spAutoFit/>
          </a:bodyPr>
          <a:lstStyle/>
          <a:p>
            <a:r>
              <a:rPr lang="it-IT" sz="2000" b="1" dirty="0"/>
              <a:t>L’impero è diviso in province → </a:t>
            </a:r>
            <a:r>
              <a:rPr lang="it-IT" sz="2000" b="1" i="1" dirty="0"/>
              <a:t>beylerbeyilik</a:t>
            </a:r>
            <a:r>
              <a:rPr lang="it-IT" sz="2000" b="1" dirty="0"/>
              <a:t> o </a:t>
            </a:r>
            <a:r>
              <a:rPr lang="it-IT" sz="2000" b="1" i="1" dirty="0"/>
              <a:t>eyalet</a:t>
            </a:r>
            <a:r>
              <a:rPr lang="it-IT" sz="2000" b="1" dirty="0"/>
              <a:t>, guidate da un governatore (</a:t>
            </a:r>
            <a:r>
              <a:rPr lang="it-IT" sz="2000" b="1" i="1" dirty="0"/>
              <a:t>beylerbey</a:t>
            </a:r>
            <a:r>
              <a:rPr lang="it-IT" sz="2000" b="1" dirty="0"/>
              <a:t>). Come il sultano anche il governatore, che ha il titolo di Pascià, è assistito da un divan. All’inizio del regno di Solimano I le province sono 8; all’inizio del Seicento sono 32.</a:t>
            </a:r>
          </a:p>
          <a:p>
            <a:r>
              <a:rPr lang="it-IT" sz="2000" b="1" dirty="0"/>
              <a:t>In Egitto sopravvivono molte istituzioni mamelucche.</a:t>
            </a:r>
          </a:p>
          <a:p>
            <a:r>
              <a:rPr lang="it-IT" sz="2000" b="1" dirty="0"/>
              <a:t>Stati vassalli</a:t>
            </a:r>
          </a:p>
          <a:p>
            <a:endParaRPr lang="it-IT" sz="2000" b="1" dirty="0"/>
          </a:p>
        </p:txBody>
      </p:sp>
      <p:sp>
        <p:nvSpPr>
          <p:cNvPr id="3" name="CasellaDiTesto 2">
            <a:extLst>
              <a:ext uri="{FF2B5EF4-FFF2-40B4-BE49-F238E27FC236}">
                <a16:creationId xmlns:a16="http://schemas.microsoft.com/office/drawing/2014/main" id="{415CD2E5-882A-4B92-9DBD-102C400D990C}"/>
              </a:ext>
            </a:extLst>
          </p:cNvPr>
          <p:cNvSpPr txBox="1"/>
          <p:nvPr/>
        </p:nvSpPr>
        <p:spPr>
          <a:xfrm>
            <a:off x="4590752" y="258475"/>
            <a:ext cx="5983048" cy="461665"/>
          </a:xfrm>
          <a:prstGeom prst="rect">
            <a:avLst/>
          </a:prstGeom>
          <a:noFill/>
        </p:spPr>
        <p:txBody>
          <a:bodyPr wrap="none" rtlCol="0">
            <a:spAutoFit/>
          </a:bodyPr>
          <a:lstStyle/>
          <a:p>
            <a:r>
              <a:rPr lang="it-IT" sz="2400" b="1" dirty="0">
                <a:solidFill>
                  <a:srgbClr val="7030A0"/>
                </a:solidFill>
              </a:rPr>
              <a:t>Dimensione composita dell’impero ottomano</a:t>
            </a:r>
          </a:p>
        </p:txBody>
      </p:sp>
      <p:sp>
        <p:nvSpPr>
          <p:cNvPr id="4" name="Freccia in giù 3">
            <a:extLst>
              <a:ext uri="{FF2B5EF4-FFF2-40B4-BE49-F238E27FC236}">
                <a16:creationId xmlns:a16="http://schemas.microsoft.com/office/drawing/2014/main" id="{5F2B0838-01E6-495D-A255-DF3A38F5517E}"/>
              </a:ext>
            </a:extLst>
          </p:cNvPr>
          <p:cNvSpPr/>
          <p:nvPr/>
        </p:nvSpPr>
        <p:spPr>
          <a:xfrm>
            <a:off x="5029201" y="2753705"/>
            <a:ext cx="576469" cy="341360"/>
          </a:xfrm>
          <a:prstGeom prst="downArrow">
            <a:avLst/>
          </a:prstGeom>
          <a:solidFill>
            <a:srgbClr val="7030A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7030A0"/>
              </a:solidFill>
            </a:endParaRPr>
          </a:p>
        </p:txBody>
      </p:sp>
      <p:sp>
        <p:nvSpPr>
          <p:cNvPr id="5" name="CasellaDiTesto 4">
            <a:extLst>
              <a:ext uri="{FF2B5EF4-FFF2-40B4-BE49-F238E27FC236}">
                <a16:creationId xmlns:a16="http://schemas.microsoft.com/office/drawing/2014/main" id="{79FB091A-5581-4B87-8CE3-095071278075}"/>
              </a:ext>
            </a:extLst>
          </p:cNvPr>
          <p:cNvSpPr txBox="1"/>
          <p:nvPr/>
        </p:nvSpPr>
        <p:spPr>
          <a:xfrm>
            <a:off x="198784" y="3095065"/>
            <a:ext cx="11677352" cy="3170099"/>
          </a:xfrm>
          <a:prstGeom prst="rect">
            <a:avLst/>
          </a:prstGeom>
          <a:noFill/>
        </p:spPr>
        <p:txBody>
          <a:bodyPr wrap="square" rtlCol="0">
            <a:spAutoFit/>
          </a:bodyPr>
          <a:lstStyle/>
          <a:p>
            <a:r>
              <a:rPr lang="it-IT" sz="2000" b="1" dirty="0"/>
              <a:t>                                                                            </a:t>
            </a:r>
            <a:r>
              <a:rPr lang="it-IT" sz="2000" b="1" i="1" dirty="0">
                <a:solidFill>
                  <a:srgbClr val="002060"/>
                </a:solidFill>
              </a:rPr>
              <a:t>Khanato tataro di Crimea </a:t>
            </a:r>
            <a:r>
              <a:rPr lang="it-IT" sz="2000" b="1" dirty="0"/>
              <a:t>(1475) e molti stati cristiani:</a:t>
            </a:r>
          </a:p>
          <a:p>
            <a:r>
              <a:rPr lang="it-IT" sz="2000" b="1" i="1" dirty="0">
                <a:solidFill>
                  <a:srgbClr val="002060"/>
                </a:solidFill>
              </a:rPr>
              <a:t>Repubblica di Dubrovnik </a:t>
            </a:r>
            <a:r>
              <a:rPr lang="it-IT" sz="2000" b="1" dirty="0"/>
              <a:t>(dopo il 1458), la </a:t>
            </a:r>
            <a:r>
              <a:rPr lang="it-IT" sz="2000" b="1" i="1" dirty="0">
                <a:solidFill>
                  <a:srgbClr val="002060"/>
                </a:solidFill>
              </a:rPr>
              <a:t>Moldavia</a:t>
            </a:r>
            <a:r>
              <a:rPr lang="it-IT" sz="2000" b="1" dirty="0"/>
              <a:t>, la </a:t>
            </a:r>
            <a:r>
              <a:rPr lang="it-IT" sz="2000" b="1" i="1" dirty="0">
                <a:solidFill>
                  <a:srgbClr val="002060"/>
                </a:solidFill>
              </a:rPr>
              <a:t>Valacchia</a:t>
            </a:r>
            <a:r>
              <a:rPr lang="it-IT" sz="2000" b="1" dirty="0"/>
              <a:t>, la </a:t>
            </a:r>
            <a:r>
              <a:rPr lang="it-IT" sz="2000" b="1" i="1" dirty="0">
                <a:solidFill>
                  <a:srgbClr val="002060"/>
                </a:solidFill>
              </a:rPr>
              <a:t>Transilvania</a:t>
            </a:r>
            <a:r>
              <a:rPr lang="it-IT" sz="2000" b="1" dirty="0"/>
              <a:t> (in questi ultimi sono i nobili locali ad eleggere il sovrano che prende il nome di </a:t>
            </a:r>
            <a:r>
              <a:rPr lang="it-IT" sz="2000" b="1" i="1" dirty="0"/>
              <a:t>voivoda</a:t>
            </a:r>
            <a:r>
              <a:rPr lang="it-IT" sz="2000" b="1" dirty="0"/>
              <a:t>, confermato dal sultano.</a:t>
            </a:r>
          </a:p>
          <a:p>
            <a:endParaRPr lang="it-IT" sz="2000" b="1" dirty="0"/>
          </a:p>
          <a:p>
            <a:r>
              <a:rPr lang="it-IT" sz="2000" b="1" dirty="0"/>
              <a:t>TUTTE LE CITT</a:t>
            </a:r>
            <a:r>
              <a:rPr lang="it-IT" sz="2000" b="1" cap="all" dirty="0"/>
              <a:t>à DELL’IMPERO HANNO UN FORTE CARATTERE MULTIETNICO</a:t>
            </a:r>
          </a:p>
          <a:p>
            <a:r>
              <a:rPr lang="it-IT" sz="2000" b="1" dirty="0"/>
              <a:t>In seguito all’espulsione degli ebrei dalle città europee in molti centri dell’impero si formano vaste comunità ebraiche. Salonicco diventa la più grande metropoli ebraica.</a:t>
            </a:r>
          </a:p>
          <a:p>
            <a:endParaRPr lang="it-IT" sz="2000" b="1" dirty="0"/>
          </a:p>
          <a:p>
            <a:endParaRPr lang="it-IT" sz="2000" b="1" dirty="0"/>
          </a:p>
          <a:p>
            <a:r>
              <a:rPr lang="it-IT" sz="2000" b="1" dirty="0"/>
              <a:t>ISTANBUL </a:t>
            </a:r>
          </a:p>
        </p:txBody>
      </p:sp>
      <p:sp>
        <p:nvSpPr>
          <p:cNvPr id="6" name="Freccia a destra 5">
            <a:extLst>
              <a:ext uri="{FF2B5EF4-FFF2-40B4-BE49-F238E27FC236}">
                <a16:creationId xmlns:a16="http://schemas.microsoft.com/office/drawing/2014/main" id="{31A0E0F0-74BF-4DBB-8FAD-3393658240FA}"/>
              </a:ext>
            </a:extLst>
          </p:cNvPr>
          <p:cNvSpPr/>
          <p:nvPr/>
        </p:nvSpPr>
        <p:spPr>
          <a:xfrm>
            <a:off x="1484365" y="5742834"/>
            <a:ext cx="347869" cy="586408"/>
          </a:xfrm>
          <a:prstGeom prst="rightArrow">
            <a:avLst/>
          </a:prstGeom>
          <a:solidFill>
            <a:srgbClr val="7030A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FC0C73E7-6A69-40D5-B119-619D8FF7D06E}"/>
              </a:ext>
            </a:extLst>
          </p:cNvPr>
          <p:cNvSpPr txBox="1"/>
          <p:nvPr/>
        </p:nvSpPr>
        <p:spPr>
          <a:xfrm>
            <a:off x="1832234" y="5358392"/>
            <a:ext cx="10359766" cy="1323439"/>
          </a:xfrm>
          <a:prstGeom prst="rect">
            <a:avLst/>
          </a:prstGeom>
          <a:noFill/>
        </p:spPr>
        <p:txBody>
          <a:bodyPr wrap="square" rtlCol="0">
            <a:spAutoFit/>
          </a:bodyPr>
          <a:lstStyle/>
          <a:p>
            <a:r>
              <a:rPr lang="it-IT" sz="2000" b="1" dirty="0"/>
              <a:t>Controlla il traffico internazionale e i commerci. Da 90.000 abitanti alla fine del Quattrocento arriva a 700.000 abitanti nel XVIII secolo. È il più grande mercato di consumo del Mediterraneo, al vertice di un sistema di </a:t>
            </a:r>
            <a:r>
              <a:rPr lang="it-IT" sz="2000" b="1" i="1" dirty="0"/>
              <a:t>economia-mondo</a:t>
            </a:r>
            <a:r>
              <a:rPr lang="it-IT" sz="2000" b="1" dirty="0"/>
              <a:t>, corrispondente all’intera realtà ottomana, con un valido apparato statale e un rigoroso sistema di riscossione delle imposte (</a:t>
            </a:r>
            <a:r>
              <a:rPr lang="it-IT" sz="2000" b="1" dirty="0">
                <a:solidFill>
                  <a:srgbClr val="FF0000"/>
                </a:solidFill>
                <a:effectLst>
                  <a:outerShdw blurRad="38100" dist="38100" dir="2700000" algn="tl">
                    <a:srgbClr val="000000">
                      <a:alpha val="43137"/>
                    </a:srgbClr>
                  </a:outerShdw>
                </a:effectLst>
              </a:rPr>
              <a:t>TIMAR</a:t>
            </a:r>
            <a:r>
              <a:rPr lang="it-IT" sz="2000" b="1" dirty="0"/>
              <a:t>).</a:t>
            </a:r>
          </a:p>
        </p:txBody>
      </p:sp>
    </p:spTree>
    <p:extLst>
      <p:ext uri="{BB962C8B-B14F-4D97-AF65-F5344CB8AC3E}">
        <p14:creationId xmlns:p14="http://schemas.microsoft.com/office/powerpoint/2010/main" val="165762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922A99-3DD8-4F48-8FB5-3F522627E29E}"/>
              </a:ext>
            </a:extLst>
          </p:cNvPr>
          <p:cNvSpPr txBox="1"/>
          <p:nvPr/>
        </p:nvSpPr>
        <p:spPr>
          <a:xfrm>
            <a:off x="341242" y="258417"/>
            <a:ext cx="11231219" cy="830997"/>
          </a:xfrm>
          <a:prstGeom prst="rect">
            <a:avLst/>
          </a:prstGeom>
          <a:noFill/>
        </p:spPr>
        <p:txBody>
          <a:bodyPr wrap="square" rtlCol="0">
            <a:spAutoFit/>
          </a:bodyPr>
          <a:lstStyle/>
          <a:p>
            <a:pPr algn="r"/>
            <a:r>
              <a:rPr lang="it-IT" sz="2400" b="1" dirty="0">
                <a:solidFill>
                  <a:srgbClr val="FF0000"/>
                </a:solidFill>
              </a:rPr>
              <a:t>MEDITERRANEO CONDIVISO:</a:t>
            </a:r>
          </a:p>
          <a:p>
            <a:pPr algn="r"/>
            <a:r>
              <a:rPr lang="it-IT" sz="2400" b="1" dirty="0">
                <a:solidFill>
                  <a:srgbClr val="FF0000"/>
                </a:solidFill>
              </a:rPr>
              <a:t>IL SENSO DEL MONDO MEDITERRANEO</a:t>
            </a:r>
          </a:p>
        </p:txBody>
      </p:sp>
      <p:sp>
        <p:nvSpPr>
          <p:cNvPr id="3" name="CasellaDiTesto 2">
            <a:extLst>
              <a:ext uri="{FF2B5EF4-FFF2-40B4-BE49-F238E27FC236}">
                <a16:creationId xmlns:a16="http://schemas.microsoft.com/office/drawing/2014/main" id="{869958FF-D794-4A62-9DEE-E8E89B9B4C2D}"/>
              </a:ext>
            </a:extLst>
          </p:cNvPr>
          <p:cNvSpPr txBox="1"/>
          <p:nvPr/>
        </p:nvSpPr>
        <p:spPr>
          <a:xfrm>
            <a:off x="341242" y="1209939"/>
            <a:ext cx="11711609" cy="5324535"/>
          </a:xfrm>
          <a:prstGeom prst="rect">
            <a:avLst/>
          </a:prstGeom>
          <a:noFill/>
        </p:spPr>
        <p:txBody>
          <a:bodyPr wrap="square" rtlCol="0">
            <a:spAutoFit/>
          </a:bodyPr>
          <a:lstStyle/>
          <a:p>
            <a:r>
              <a:rPr lang="it-IT" sz="2000" b="1" dirty="0">
                <a:solidFill>
                  <a:srgbClr val="0070C0"/>
                </a:solidFill>
              </a:rPr>
              <a:t>RETE DI RAPPORTI DIPLOMATICI</a:t>
            </a:r>
          </a:p>
          <a:p>
            <a:r>
              <a:rPr lang="it-IT" sz="2000" b="1" dirty="0"/>
              <a:t>Si accentuano le reti di relazioni politiche e diplomatiche. Lo strumento è quello delle Capitolazioni. Istanbul e Venezia, che per tutta l’età moderna si scontrano, trovano un sistema di norme che consentono i rapporti economici: il Sultano riconosce ai mercanti veneziani la possibilità di pagare un dazio sulle merci importate dai suoi territori, mentre i mercanti ottomani ricevono un trattamento doganale favorevole da parte della Serenissima.</a:t>
            </a:r>
          </a:p>
          <a:p>
            <a:endParaRPr lang="it-IT" sz="2000" b="1" dirty="0"/>
          </a:p>
          <a:p>
            <a:r>
              <a:rPr lang="it-IT" sz="2000" b="1" dirty="0">
                <a:solidFill>
                  <a:srgbClr val="0070C0"/>
                </a:solidFill>
              </a:rPr>
              <a:t>CIRCOLAZIONE DI MERCI E PERSONE E QUINDI DI CONOSCENZE E SAPERI</a:t>
            </a:r>
          </a:p>
          <a:p>
            <a:r>
              <a:rPr lang="it-IT" sz="2000" b="1" dirty="0">
                <a:solidFill>
                  <a:srgbClr val="0070C0"/>
                </a:solidFill>
              </a:rPr>
              <a:t>LA SCHIAVIT</a:t>
            </a:r>
            <a:r>
              <a:rPr lang="it-IT" sz="2000" b="1" cap="all" dirty="0">
                <a:solidFill>
                  <a:srgbClr val="0070C0"/>
                </a:solidFill>
              </a:rPr>
              <a:t>ù</a:t>
            </a:r>
            <a:r>
              <a:rPr lang="it-IT" sz="2000" b="1" dirty="0">
                <a:solidFill>
                  <a:srgbClr val="0070C0"/>
                </a:solidFill>
              </a:rPr>
              <a:t> DIVENTA UN ASPETTO FONDAMENTALE DELLA CONDIVISIONE DELLO SPAZIO MEDITERRANEO</a:t>
            </a:r>
          </a:p>
          <a:p>
            <a:r>
              <a:rPr lang="it-IT" sz="2000" b="1" dirty="0"/>
              <a:t>Il mondo barbaresco accoglie e assimila migliaia di persone: i cristiani di Allah (coloro che abbracciano la fede islamica e riescono a compiere significative ascese sociali), anche se accanto a loro ci sono gli schiavi che subiscono torture e violenze.</a:t>
            </a:r>
          </a:p>
          <a:p>
            <a:endParaRPr lang="it-IT" sz="2000" b="1" dirty="0"/>
          </a:p>
          <a:p>
            <a:r>
              <a:rPr lang="it-IT" sz="2000" b="1" dirty="0">
                <a:solidFill>
                  <a:srgbClr val="0070C0"/>
                </a:solidFill>
              </a:rPr>
              <a:t>CONTAMINAZIONI CULTURALI: IL MEDITERRANEO COME SERBATOIO DI IMMAGINARIO COLLETTIVO</a:t>
            </a:r>
          </a:p>
          <a:p>
            <a:r>
              <a:rPr lang="it-IT" sz="2000" b="1" dirty="0"/>
              <a:t>Circolazione e stratificazioni di narrazioni che avvengono a livello di culture popolari. Si pensi alle contaminazioni di forme musicali che si realizzano tra il mondo turco e quello balcanico; si pensi agli stereotipi della letteratura popolare.</a:t>
            </a:r>
          </a:p>
        </p:txBody>
      </p:sp>
    </p:spTree>
    <p:extLst>
      <p:ext uri="{BB962C8B-B14F-4D97-AF65-F5344CB8AC3E}">
        <p14:creationId xmlns:p14="http://schemas.microsoft.com/office/powerpoint/2010/main" val="389029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33911E5-0051-4066-A553-E81BC69F706C}"/>
              </a:ext>
            </a:extLst>
          </p:cNvPr>
          <p:cNvSpPr txBox="1"/>
          <p:nvPr/>
        </p:nvSpPr>
        <p:spPr>
          <a:xfrm>
            <a:off x="327991" y="188844"/>
            <a:ext cx="9848273" cy="461665"/>
          </a:xfrm>
          <a:prstGeom prst="rect">
            <a:avLst/>
          </a:prstGeom>
          <a:noFill/>
        </p:spPr>
        <p:txBody>
          <a:bodyPr wrap="none" rtlCol="0">
            <a:spAutoFit/>
          </a:bodyPr>
          <a:lstStyle/>
          <a:p>
            <a:r>
              <a:rPr lang="it-IT" sz="2400" b="1" dirty="0">
                <a:solidFill>
                  <a:srgbClr val="FF0000"/>
                </a:solidFill>
              </a:rPr>
              <a:t>Il Mediterraneo nella seconda metà del Cinquecento e all’inizio del Seicento</a:t>
            </a:r>
          </a:p>
        </p:txBody>
      </p:sp>
      <p:sp>
        <p:nvSpPr>
          <p:cNvPr id="3" name="CasellaDiTesto 2">
            <a:extLst>
              <a:ext uri="{FF2B5EF4-FFF2-40B4-BE49-F238E27FC236}">
                <a16:creationId xmlns:a16="http://schemas.microsoft.com/office/drawing/2014/main" id="{48F6D37D-0DF0-479F-AC4E-A7C7F68D67AA}"/>
              </a:ext>
            </a:extLst>
          </p:cNvPr>
          <p:cNvSpPr txBox="1"/>
          <p:nvPr/>
        </p:nvSpPr>
        <p:spPr>
          <a:xfrm>
            <a:off x="327992" y="735496"/>
            <a:ext cx="9571382" cy="5940088"/>
          </a:xfrm>
          <a:prstGeom prst="rect">
            <a:avLst/>
          </a:prstGeom>
          <a:noFill/>
        </p:spPr>
        <p:txBody>
          <a:bodyPr wrap="square" rtlCol="0">
            <a:spAutoFit/>
          </a:bodyPr>
          <a:lstStyle/>
          <a:p>
            <a:r>
              <a:rPr lang="it-IT" sz="2000" b="1" dirty="0"/>
              <a:t>Il regno di Filippo II in Spagna si può dividere in tre parti:</a:t>
            </a:r>
          </a:p>
          <a:p>
            <a:r>
              <a:rPr lang="it-IT" sz="2000" b="1" dirty="0"/>
              <a:t>1559-1567 – Risoluzione dei problemi interni ai domini. Con la pace di Cateau-</a:t>
            </a:r>
            <a:r>
              <a:rPr lang="it-IT" sz="2000" b="1" dirty="0" err="1"/>
              <a:t>Cambrésis</a:t>
            </a:r>
            <a:r>
              <a:rPr lang="it-IT" sz="2000" b="1" dirty="0"/>
              <a:t> inizia l’egemonia della Spagna sull’Italia.</a:t>
            </a:r>
          </a:p>
          <a:p>
            <a:r>
              <a:rPr lang="it-IT" sz="2000" b="1" dirty="0"/>
              <a:t>1568-1580 – Questione turca. Pio V vuole realizzare un fronte comune spagnolo e veneziano contro gli Ottomani, ma Venezia non rinuncia agli accordi commerciali stabiliti con questi ultimi.</a:t>
            </a:r>
          </a:p>
          <a:p>
            <a:r>
              <a:rPr lang="it-IT" sz="2000" b="1" dirty="0"/>
              <a:t>1580-1598 – Progetti espansionistici verso Portogallo,</a:t>
            </a:r>
          </a:p>
          <a:p>
            <a:r>
              <a:rPr lang="it-IT" sz="2000" b="1" dirty="0"/>
              <a:t>Francia e Inghilterra.</a:t>
            </a:r>
          </a:p>
          <a:p>
            <a:endParaRPr lang="it-IT" sz="2000" b="1" dirty="0"/>
          </a:p>
          <a:p>
            <a:r>
              <a:rPr lang="it-IT" sz="2000" b="1" dirty="0"/>
              <a:t>1571 → L’esercito Ottomano assedia Cipro. Venezia abbandona la politica</a:t>
            </a:r>
          </a:p>
          <a:p>
            <a:r>
              <a:rPr lang="it-IT" sz="2000" b="1" dirty="0"/>
              <a:t>del compromesso e si forma la Lega santa anti-turca (Spagna, Genova,</a:t>
            </a:r>
          </a:p>
          <a:p>
            <a:r>
              <a:rPr lang="it-IT" sz="2000" b="1" dirty="0"/>
              <a:t>Venezia, Stato pontificio, Malta). Nella battaglia di Lepanto la flotta</a:t>
            </a:r>
          </a:p>
          <a:p>
            <a:r>
              <a:rPr lang="it-IT" sz="2000" b="1" dirty="0"/>
              <a:t>cristiana guidata da Giovanni d’Austria distrugge quella turca, ma si tratta</a:t>
            </a:r>
          </a:p>
          <a:p>
            <a:r>
              <a:rPr lang="it-IT" sz="2000" b="1" dirty="0"/>
              <a:t>di una vittoria più simbolica che reale. È l’ultimo grande conflitto tra flotte</a:t>
            </a:r>
          </a:p>
          <a:p>
            <a:r>
              <a:rPr lang="it-IT" sz="2000" b="1" dirty="0"/>
              <a:t>composte prevalentemente da galee a remi.</a:t>
            </a:r>
          </a:p>
          <a:p>
            <a:endParaRPr lang="it-IT" sz="2000" b="1" dirty="0"/>
          </a:p>
          <a:p>
            <a:r>
              <a:rPr lang="it-IT" sz="2000" b="1" dirty="0"/>
              <a:t>1578 → Dopo il tentativo di riconquista di Tunisi, Filippo II e Murad III</a:t>
            </a:r>
          </a:p>
          <a:p>
            <a:r>
              <a:rPr lang="it-IT" sz="2000" b="1" dirty="0"/>
              <a:t>stipulano una tregua che stabilizza la frontiera tra Spagna e Impero</a:t>
            </a:r>
          </a:p>
          <a:p>
            <a:r>
              <a:rPr lang="it-IT" sz="2000" b="1" dirty="0"/>
              <a:t>ottomano. Il conflitto tra queste potenze assume i connotati della guerriglia.</a:t>
            </a:r>
          </a:p>
        </p:txBody>
      </p:sp>
      <p:sp>
        <p:nvSpPr>
          <p:cNvPr id="4" name="Freccia in giù 3">
            <a:extLst>
              <a:ext uri="{FF2B5EF4-FFF2-40B4-BE49-F238E27FC236}">
                <a16:creationId xmlns:a16="http://schemas.microsoft.com/office/drawing/2014/main" id="{4346CC04-01A5-4B28-A37F-2B1C045FDE62}"/>
              </a:ext>
            </a:extLst>
          </p:cNvPr>
          <p:cNvSpPr/>
          <p:nvPr/>
        </p:nvSpPr>
        <p:spPr>
          <a:xfrm>
            <a:off x="7156174" y="2365512"/>
            <a:ext cx="566529" cy="1152940"/>
          </a:xfrm>
          <a:prstGeom prst="downArrow">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Filippo II di Spagna - Wikipedia">
            <a:extLst>
              <a:ext uri="{FF2B5EF4-FFF2-40B4-BE49-F238E27FC236}">
                <a16:creationId xmlns:a16="http://schemas.microsoft.com/office/drawing/2014/main" id="{99F07408-D9AF-42E2-A98B-F4411B094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643" y="800514"/>
            <a:ext cx="1719721" cy="2904651"/>
          </a:xfrm>
          <a:prstGeom prst="rect">
            <a:avLst/>
          </a:prstGeom>
          <a:noFill/>
          <a:ln w="190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1030" name="Picture 6" descr="Murad III Biography – Facts, Childhood, Life History, Achievements, Timeline">
            <a:extLst>
              <a:ext uri="{FF2B5EF4-FFF2-40B4-BE49-F238E27FC236}">
                <a16:creationId xmlns:a16="http://schemas.microsoft.com/office/drawing/2014/main" id="{44180F2C-926D-44AE-99C5-DD245EFD5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557" y="3966294"/>
            <a:ext cx="3032762" cy="2527302"/>
          </a:xfrm>
          <a:prstGeom prst="rect">
            <a:avLst/>
          </a:prstGeom>
          <a:noFill/>
          <a:ln w="19050">
            <a:solidFill>
              <a:schemeClr val="accent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AD9D601-1951-466A-BDCE-E428A1854694}"/>
              </a:ext>
            </a:extLst>
          </p:cNvPr>
          <p:cNvSpPr txBox="1"/>
          <p:nvPr/>
        </p:nvSpPr>
        <p:spPr>
          <a:xfrm>
            <a:off x="365262" y="233955"/>
            <a:ext cx="7228233" cy="6583341"/>
          </a:xfrm>
          <a:prstGeom prst="rect">
            <a:avLst/>
          </a:prstGeom>
          <a:noFill/>
        </p:spPr>
        <p:txBody>
          <a:bodyPr wrap="square">
            <a:spAutoFit/>
          </a:bodyPr>
          <a:lstStyle/>
          <a:p>
            <a:pPr>
              <a:lnSpc>
                <a:spcPct val="90000"/>
              </a:lnSpc>
              <a:spcAft>
                <a:spcPts val="600"/>
              </a:spcAft>
            </a:pPr>
            <a:r>
              <a:rPr lang="en-US" sz="2400" b="1" i="1" dirty="0">
                <a:solidFill>
                  <a:srgbClr val="FF0000"/>
                </a:solidFill>
                <a:effectLst>
                  <a:outerShdw blurRad="38100" dist="38100" dir="2700000" algn="tl">
                    <a:srgbClr val="000000">
                      <a:alpha val="43137"/>
                    </a:srgbClr>
                  </a:outerShdw>
                </a:effectLst>
              </a:rPr>
              <a:t>XVII secolo: inizia la decadenza della Spagna</a:t>
            </a:r>
          </a:p>
          <a:p>
            <a:pPr>
              <a:lnSpc>
                <a:spcPct val="90000"/>
              </a:lnSpc>
              <a:spcAft>
                <a:spcPts val="600"/>
              </a:spcAft>
            </a:pPr>
            <a:endParaRPr lang="en-US" sz="1000" b="1" i="1" dirty="0">
              <a:effectLst>
                <a:outerShdw blurRad="38100" dist="38100" dir="2700000" algn="tl">
                  <a:srgbClr val="000000">
                    <a:alpha val="43137"/>
                  </a:srgbClr>
                </a:outerShdw>
              </a:effectLst>
            </a:endParaRPr>
          </a:p>
          <a:p>
            <a:pPr marL="342900" indent="-342900">
              <a:lnSpc>
                <a:spcPct val="90000"/>
              </a:lnSpc>
              <a:spcAft>
                <a:spcPts val="600"/>
              </a:spcAft>
              <a:buAutoNum type="arabicPeriod"/>
            </a:pPr>
            <a:r>
              <a:rPr lang="en-US" sz="2000" b="1" dirty="0"/>
              <a:t>Diminuzione del flusso di oro e argento dalle Americhe, arretratezza e debolezza delle strutture economiche e assenza di un ceto imprenditoriale.</a:t>
            </a:r>
          </a:p>
          <a:p>
            <a:pPr marL="342900" indent="-342900">
              <a:lnSpc>
                <a:spcPct val="90000"/>
              </a:lnSpc>
              <a:spcAft>
                <a:spcPts val="600"/>
              </a:spcAft>
              <a:buAutoNum type="arabicPeriod"/>
            </a:pPr>
            <a:r>
              <a:rPr lang="en-US" sz="2000" b="1" dirty="0"/>
              <a:t>Bancarotta finanziaria.</a:t>
            </a:r>
          </a:p>
          <a:p>
            <a:pPr marL="342900" indent="-342900">
              <a:lnSpc>
                <a:spcPct val="90000"/>
              </a:lnSpc>
              <a:spcAft>
                <a:spcPts val="600"/>
              </a:spcAft>
              <a:buAutoNum type="arabicPeriod"/>
            </a:pPr>
            <a:r>
              <a:rPr lang="en-US" sz="2000" b="1" dirty="0"/>
              <a:t>Crisi economica che colpisce soprattutto la Castiglia.</a:t>
            </a:r>
          </a:p>
          <a:p>
            <a:pPr marL="342900" indent="-342900">
              <a:lnSpc>
                <a:spcPct val="90000"/>
              </a:lnSpc>
              <a:spcAft>
                <a:spcPts val="600"/>
              </a:spcAft>
              <a:buAutoNum type="arabicPeriod"/>
            </a:pPr>
            <a:r>
              <a:rPr lang="en-US" sz="2000" b="1" dirty="0"/>
              <a:t>Carestie, epidemie di peste, calo demografico.</a:t>
            </a:r>
          </a:p>
          <a:p>
            <a:pPr marL="342900" indent="-342900">
              <a:lnSpc>
                <a:spcPct val="90000"/>
              </a:lnSpc>
              <a:spcAft>
                <a:spcPts val="600"/>
              </a:spcAft>
              <a:buAutoNum type="arabicPeriod"/>
            </a:pPr>
            <a:r>
              <a:rPr lang="en-US" sz="2000" b="1" dirty="0"/>
              <a:t>Forte pressione fiscale.</a:t>
            </a:r>
          </a:p>
          <a:p>
            <a:pPr marL="342900" indent="-342900">
              <a:lnSpc>
                <a:spcPct val="90000"/>
              </a:lnSpc>
              <a:spcAft>
                <a:spcPts val="600"/>
              </a:spcAft>
              <a:buAutoNum type="arabicPeriod"/>
            </a:pPr>
            <a:r>
              <a:rPr lang="en-US" sz="2000" b="1" dirty="0"/>
              <a:t>Intollerante politica religiosa e isolamento culturale.</a:t>
            </a:r>
          </a:p>
          <a:p>
            <a:pPr marL="342900" indent="-342900">
              <a:lnSpc>
                <a:spcPct val="90000"/>
              </a:lnSpc>
              <a:spcAft>
                <a:spcPts val="600"/>
              </a:spcAft>
              <a:buAutoNum type="arabicPeriod"/>
            </a:pPr>
            <a:r>
              <a:rPr lang="en-US" sz="2000" b="1" dirty="0"/>
              <a:t>Definitiva espulsione dei </a:t>
            </a:r>
            <a:r>
              <a:rPr lang="en-US" sz="2000" b="1" i="1" dirty="0"/>
              <a:t>moriscos</a:t>
            </a:r>
            <a:r>
              <a:rPr lang="en-US" sz="2000" b="1" dirty="0"/>
              <a:t> titolari di importanti attività economiche.</a:t>
            </a:r>
          </a:p>
          <a:p>
            <a:pPr marL="342900" indent="-342900">
              <a:lnSpc>
                <a:spcPct val="90000"/>
              </a:lnSpc>
              <a:spcAft>
                <a:spcPts val="600"/>
              </a:spcAft>
              <a:buAutoNum type="arabicPeriod"/>
            </a:pPr>
            <a:r>
              <a:rPr lang="en-US" sz="2000" b="1" dirty="0"/>
              <a:t>Processo di rifeudalizzazione, ruolo superato delle aristocrazie.</a:t>
            </a:r>
          </a:p>
          <a:p>
            <a:pPr marL="342900" indent="-342900">
              <a:lnSpc>
                <a:spcPct val="90000"/>
              </a:lnSpc>
              <a:spcAft>
                <a:spcPts val="600"/>
              </a:spcAft>
              <a:buAutoNum type="arabicPeriod"/>
            </a:pPr>
            <a:r>
              <a:rPr lang="en-US" sz="2000" b="1" dirty="0"/>
              <a:t>Sistema di potere clientelare (duca di Lerma e il conte duca d’Olivares).</a:t>
            </a:r>
          </a:p>
          <a:p>
            <a:pPr marL="342900" indent="-342900">
              <a:lnSpc>
                <a:spcPct val="90000"/>
              </a:lnSpc>
              <a:spcAft>
                <a:spcPts val="600"/>
              </a:spcAft>
              <a:buAutoNum type="arabicPeriod"/>
            </a:pPr>
            <a:r>
              <a:rPr lang="en-US" sz="2000" b="1" dirty="0"/>
              <a:t>Ripresa di un’aggressiva politica militare (contro l’Olanda, Guerra dei trent’anni).</a:t>
            </a:r>
          </a:p>
          <a:p>
            <a:pPr marL="342900" indent="-342900">
              <a:lnSpc>
                <a:spcPct val="90000"/>
              </a:lnSpc>
              <a:spcAft>
                <a:spcPts val="600"/>
              </a:spcAft>
              <a:buAutoNum type="arabicPeriod"/>
            </a:pPr>
            <a:r>
              <a:rPr lang="en-US" sz="2000" b="1" dirty="0"/>
              <a:t>Rivolte interne (Catalogna nel 1640, riconoscimento dell’indipendenza del Portogallo nel 1668, rivolta della Sicilia e del Regno di Napoli nel 1647).</a:t>
            </a:r>
          </a:p>
        </p:txBody>
      </p:sp>
      <p:pic>
        <p:nvPicPr>
          <p:cNvPr id="7" name="Immagine 6" descr="Immagine che contiene mappa&#10;&#10;Descrizione generata automaticamente">
            <a:extLst>
              <a:ext uri="{FF2B5EF4-FFF2-40B4-BE49-F238E27FC236}">
                <a16:creationId xmlns:a16="http://schemas.microsoft.com/office/drawing/2014/main" id="{FCADF902-E059-4A6E-82F2-77A4AC816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089" y="150329"/>
            <a:ext cx="4355470" cy="3556967"/>
          </a:xfrm>
          <a:prstGeom prst="rect">
            <a:avLst/>
          </a:prstGeom>
        </p:spPr>
      </p:pic>
      <p:pic>
        <p:nvPicPr>
          <p:cNvPr id="3074" name="Picture 2" descr="Rifugiati. I moriscos in Italia: storia di un fenomeno migratorio nell&amp;#39;età  moderna">
            <a:extLst>
              <a:ext uri="{FF2B5EF4-FFF2-40B4-BE49-F238E27FC236}">
                <a16:creationId xmlns:a16="http://schemas.microsoft.com/office/drawing/2014/main" id="{425942E6-A3C9-4328-89BE-610A50B38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54" y="3888049"/>
            <a:ext cx="3935120" cy="2652107"/>
          </a:xfrm>
          <a:prstGeom prst="rect">
            <a:avLst/>
          </a:prstGeom>
          <a:noFill/>
          <a:ln w="19050">
            <a:solidFill>
              <a:schemeClr val="accent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4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8E30F1-AD36-4644-A59B-F5C8F3DF49C6}"/>
              </a:ext>
            </a:extLst>
          </p:cNvPr>
          <p:cNvSpPr txBox="1"/>
          <p:nvPr/>
        </p:nvSpPr>
        <p:spPr>
          <a:xfrm>
            <a:off x="308112" y="117223"/>
            <a:ext cx="2635080" cy="461665"/>
          </a:xfrm>
          <a:prstGeom prst="rect">
            <a:avLst/>
          </a:prstGeom>
          <a:noFill/>
        </p:spPr>
        <p:txBody>
          <a:bodyPr wrap="none" rtlCol="0">
            <a:spAutoFit/>
          </a:bodyPr>
          <a:lstStyle/>
          <a:p>
            <a:r>
              <a:rPr lang="it-IT" sz="2400" b="1" dirty="0">
                <a:solidFill>
                  <a:schemeClr val="accent1">
                    <a:lumMod val="50000"/>
                  </a:schemeClr>
                </a:solidFill>
              </a:rPr>
              <a:t>L’Impero ottomano</a:t>
            </a:r>
          </a:p>
        </p:txBody>
      </p:sp>
      <p:sp>
        <p:nvSpPr>
          <p:cNvPr id="3" name="CasellaDiTesto 2">
            <a:extLst>
              <a:ext uri="{FF2B5EF4-FFF2-40B4-BE49-F238E27FC236}">
                <a16:creationId xmlns:a16="http://schemas.microsoft.com/office/drawing/2014/main" id="{EC410230-6796-4401-9593-C4394D9FB860}"/>
              </a:ext>
            </a:extLst>
          </p:cNvPr>
          <p:cNvSpPr txBox="1"/>
          <p:nvPr/>
        </p:nvSpPr>
        <p:spPr>
          <a:xfrm>
            <a:off x="308111" y="499282"/>
            <a:ext cx="11678479" cy="1631216"/>
          </a:xfrm>
          <a:prstGeom prst="rect">
            <a:avLst/>
          </a:prstGeom>
          <a:noFill/>
        </p:spPr>
        <p:txBody>
          <a:bodyPr wrap="square" rtlCol="0">
            <a:spAutoFit/>
          </a:bodyPr>
          <a:lstStyle/>
          <a:p>
            <a:r>
              <a:rPr lang="it-IT" sz="2000" b="1" dirty="0"/>
              <a:t>Nel corso del Seicento si indebolisce la struttura statale (debolezza dei sultani, assenza di continuità politica, esercizio del potere da parte di cortigiani e dignitari, importanza dei giannizzeri), ma dalla battaglia di Lepanto fino all’assedio di Vienna (1683) la potenza turca non è mai intaccata. L’asse di interesse ottomano si sposta dal Mediterraneo alla parte continentale dell’Impero → Guerra contro gli Asburgo e conflitti con i Safavidi (Iraq e Baghdad agli ottomani) e nuova linea di confine.</a:t>
            </a:r>
          </a:p>
        </p:txBody>
      </p:sp>
      <p:sp>
        <p:nvSpPr>
          <p:cNvPr id="4" name="CasellaDiTesto 3">
            <a:extLst>
              <a:ext uri="{FF2B5EF4-FFF2-40B4-BE49-F238E27FC236}">
                <a16:creationId xmlns:a16="http://schemas.microsoft.com/office/drawing/2014/main" id="{7BBCFE14-CEA8-4047-97A0-D24593797A57}"/>
              </a:ext>
            </a:extLst>
          </p:cNvPr>
          <p:cNvSpPr txBox="1"/>
          <p:nvPr/>
        </p:nvSpPr>
        <p:spPr>
          <a:xfrm>
            <a:off x="308112" y="2281723"/>
            <a:ext cx="5731505" cy="461665"/>
          </a:xfrm>
          <a:prstGeom prst="rect">
            <a:avLst/>
          </a:prstGeom>
          <a:noFill/>
        </p:spPr>
        <p:txBody>
          <a:bodyPr wrap="none" rtlCol="0">
            <a:spAutoFit/>
          </a:bodyPr>
          <a:lstStyle/>
          <a:p>
            <a:r>
              <a:rPr lang="it-IT" sz="2400" b="1" dirty="0">
                <a:solidFill>
                  <a:schemeClr val="accent1">
                    <a:lumMod val="50000"/>
                  </a:schemeClr>
                </a:solidFill>
              </a:rPr>
              <a:t>Equilibri europei e dinamiche mediterranee</a:t>
            </a:r>
          </a:p>
        </p:txBody>
      </p:sp>
      <p:sp>
        <p:nvSpPr>
          <p:cNvPr id="5" name="CasellaDiTesto 4">
            <a:extLst>
              <a:ext uri="{FF2B5EF4-FFF2-40B4-BE49-F238E27FC236}">
                <a16:creationId xmlns:a16="http://schemas.microsoft.com/office/drawing/2014/main" id="{431C0AD3-E58F-4423-8CFC-66FD287C5780}"/>
              </a:ext>
            </a:extLst>
          </p:cNvPr>
          <p:cNvSpPr txBox="1"/>
          <p:nvPr/>
        </p:nvSpPr>
        <p:spPr>
          <a:xfrm>
            <a:off x="308112" y="2743388"/>
            <a:ext cx="11678478" cy="3785652"/>
          </a:xfrm>
          <a:prstGeom prst="rect">
            <a:avLst/>
          </a:prstGeom>
          <a:noFill/>
        </p:spPr>
        <p:txBody>
          <a:bodyPr wrap="square" rtlCol="0">
            <a:spAutoFit/>
          </a:bodyPr>
          <a:lstStyle/>
          <a:p>
            <a:r>
              <a:rPr lang="it-IT" sz="2000" b="1" dirty="0"/>
              <a:t>Accanto al ristagno dell’economia ottomana, la decadenza della Spagna comporta la crisi del sistema economico italiano (il declino economico italiano è centrale per gli equilibri del Mediterraneo), tedesco e fiammingo.</a:t>
            </a:r>
          </a:p>
          <a:p>
            <a:r>
              <a:rPr lang="it-IT" sz="2000" b="1" dirty="0"/>
              <a:t>Fino all’inizio del Seicento Venezia mantiene ancora un ruolo centrale: ha il monopolio del commercio nell’Adriatico, anche se in rivalità con Ragusa. La Guerra dei Trent’anni comporta una diminuzione dei suoi traffici con l’area tedesca.</a:t>
            </a:r>
          </a:p>
          <a:p>
            <a:r>
              <a:rPr lang="it-IT" sz="2000" b="1" dirty="0"/>
              <a:t>Nuove rotte commerciali con l’Oriente lungo le coste africane (la via atlantica) controllate dall’Olanda e dall’Inghilterra → Il Mediterraneo è isolato dall’Oceano Indiano → Formazione delle grandi compagnie commerciali, che necessitano di ingenti capitali. Le grandi navi inglesi ed olandesi entrano anche nel Mediterraneo dove iniziano a svolgere un ruolo centrale → sviluppo di piccoli porti e forte crescita del commercio del grano (da Provenza, Sicilia, Puglia, Africa del Nord) → IL GRANO DEL BALTICO E QUELLO DEL MEDITERRANEO → AMSTERDAM DIVENTA IL </a:t>
            </a:r>
            <a:r>
              <a:rPr lang="it-IT" sz="2000" b="1" cap="all" dirty="0"/>
              <a:t>Più</a:t>
            </a:r>
            <a:r>
              <a:rPr lang="it-IT" sz="2000" b="1" dirty="0"/>
              <a:t> GRANDE MERCATO CEREALICOLO D’EUROPA</a:t>
            </a:r>
          </a:p>
        </p:txBody>
      </p:sp>
    </p:spTree>
    <p:extLst>
      <p:ext uri="{BB962C8B-B14F-4D97-AF65-F5344CB8AC3E}">
        <p14:creationId xmlns:p14="http://schemas.microsoft.com/office/powerpoint/2010/main" val="402670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8EFD67-825B-4633-85C6-4DE33957C9F3}"/>
              </a:ext>
            </a:extLst>
          </p:cNvPr>
          <p:cNvSpPr txBox="1"/>
          <p:nvPr/>
        </p:nvSpPr>
        <p:spPr>
          <a:xfrm>
            <a:off x="216274" y="139555"/>
            <a:ext cx="6852838" cy="461665"/>
          </a:xfrm>
          <a:prstGeom prst="rect">
            <a:avLst/>
          </a:prstGeom>
          <a:noFill/>
        </p:spPr>
        <p:txBody>
          <a:bodyPr wrap="none" rtlCol="0">
            <a:spAutoFit/>
          </a:bodyPr>
          <a:lstStyle/>
          <a:p>
            <a:r>
              <a:rPr lang="it-IT" sz="2400" b="1" dirty="0">
                <a:solidFill>
                  <a:srgbClr val="C00000"/>
                </a:solidFill>
              </a:rPr>
              <a:t>Espansione del commercio inglese nel Mediterraneo</a:t>
            </a:r>
          </a:p>
        </p:txBody>
      </p:sp>
      <p:sp>
        <p:nvSpPr>
          <p:cNvPr id="3" name="CasellaDiTesto 2">
            <a:extLst>
              <a:ext uri="{FF2B5EF4-FFF2-40B4-BE49-F238E27FC236}">
                <a16:creationId xmlns:a16="http://schemas.microsoft.com/office/drawing/2014/main" id="{93CCDD97-9626-442D-AA3A-3A78AD2845BC}"/>
              </a:ext>
            </a:extLst>
          </p:cNvPr>
          <p:cNvSpPr txBox="1"/>
          <p:nvPr/>
        </p:nvSpPr>
        <p:spPr>
          <a:xfrm>
            <a:off x="258178" y="636391"/>
            <a:ext cx="11608905" cy="707886"/>
          </a:xfrm>
          <a:prstGeom prst="rect">
            <a:avLst/>
          </a:prstGeom>
          <a:noFill/>
        </p:spPr>
        <p:txBody>
          <a:bodyPr wrap="square" rtlCol="0">
            <a:spAutoFit/>
          </a:bodyPr>
          <a:lstStyle/>
          <a:p>
            <a:r>
              <a:rPr lang="it-IT" sz="2000" b="1" dirty="0"/>
              <a:t>Gli inglesi, inizialmente, portano nel Mare Interno stoffe, pesce fresco e salato e prodotti coloniali in cambio di lana spagnola, vino italiano e altri prodotti dell’agricoltura mediterranea (arance, olive, uva passa). </a:t>
            </a:r>
          </a:p>
        </p:txBody>
      </p:sp>
      <p:sp>
        <p:nvSpPr>
          <p:cNvPr id="4" name="AutoShape 2" descr="LIVORNO NEL 1700">
            <a:extLst>
              <a:ext uri="{FF2B5EF4-FFF2-40B4-BE49-F238E27FC236}">
                <a16:creationId xmlns:a16="http://schemas.microsoft.com/office/drawing/2014/main" id="{C896C2A1-4D1D-4F69-84DA-64F24DE6A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LIVORNO NEL 1700">
            <a:extLst>
              <a:ext uri="{FF2B5EF4-FFF2-40B4-BE49-F238E27FC236}">
                <a16:creationId xmlns:a16="http://schemas.microsoft.com/office/drawing/2014/main" id="{13234EAA-4D3A-4357-ACC0-70886E292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387" y="1732958"/>
            <a:ext cx="6814896" cy="46380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Freccia in giù 4">
            <a:extLst>
              <a:ext uri="{FF2B5EF4-FFF2-40B4-BE49-F238E27FC236}">
                <a16:creationId xmlns:a16="http://schemas.microsoft.com/office/drawing/2014/main" id="{BCFB1A2B-F33E-43F2-8D66-FDB39E6995E6}"/>
              </a:ext>
            </a:extLst>
          </p:cNvPr>
          <p:cNvSpPr/>
          <p:nvPr/>
        </p:nvSpPr>
        <p:spPr>
          <a:xfrm>
            <a:off x="357808" y="1379448"/>
            <a:ext cx="484632" cy="387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3C425E24-69D4-4789-8309-6C6A22D29264}"/>
              </a:ext>
            </a:extLst>
          </p:cNvPr>
          <p:cNvSpPr txBox="1"/>
          <p:nvPr/>
        </p:nvSpPr>
        <p:spPr>
          <a:xfrm>
            <a:off x="258178" y="1859577"/>
            <a:ext cx="4313822" cy="1323439"/>
          </a:xfrm>
          <a:prstGeom prst="rect">
            <a:avLst/>
          </a:prstGeom>
          <a:noFill/>
        </p:spPr>
        <p:txBody>
          <a:bodyPr wrap="square" rtlCol="0">
            <a:spAutoFit/>
          </a:bodyPr>
          <a:lstStyle/>
          <a:p>
            <a:r>
              <a:rPr lang="it-IT" sz="2000" b="1" dirty="0"/>
              <a:t>Londra: centro finanziario e strategico</a:t>
            </a:r>
          </a:p>
          <a:p>
            <a:r>
              <a:rPr lang="it-IT" sz="2000" b="1" dirty="0"/>
              <a:t>Levante: fornitore di materie prime</a:t>
            </a:r>
          </a:p>
          <a:p>
            <a:r>
              <a:rPr lang="it-IT" sz="2000" b="1" dirty="0"/>
              <a:t>Livorno: piazza di scambio e canale di trasformazione per merci e capitali</a:t>
            </a:r>
          </a:p>
        </p:txBody>
      </p:sp>
      <p:sp>
        <p:nvSpPr>
          <p:cNvPr id="9" name="Freccia in giù 8">
            <a:extLst>
              <a:ext uri="{FF2B5EF4-FFF2-40B4-BE49-F238E27FC236}">
                <a16:creationId xmlns:a16="http://schemas.microsoft.com/office/drawing/2014/main" id="{ED41AC72-6EE4-46E5-A25F-2BCFA821CDBE}"/>
              </a:ext>
            </a:extLst>
          </p:cNvPr>
          <p:cNvSpPr/>
          <p:nvPr/>
        </p:nvSpPr>
        <p:spPr>
          <a:xfrm>
            <a:off x="348283" y="3228441"/>
            <a:ext cx="534327" cy="469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E27BF5E5-1ED2-45D6-B6A5-EF4700858581}"/>
              </a:ext>
            </a:extLst>
          </p:cNvPr>
          <p:cNvSpPr txBox="1"/>
          <p:nvPr/>
        </p:nvSpPr>
        <p:spPr>
          <a:xfrm>
            <a:off x="216274" y="4989495"/>
            <a:ext cx="4462909" cy="1508105"/>
          </a:xfrm>
          <a:prstGeom prst="rect">
            <a:avLst/>
          </a:prstGeom>
          <a:noFill/>
        </p:spPr>
        <p:txBody>
          <a:bodyPr wrap="square" rtlCol="0">
            <a:spAutoFit/>
          </a:bodyPr>
          <a:lstStyle/>
          <a:p>
            <a:r>
              <a:rPr lang="it-IT" sz="2000" b="1" dirty="0"/>
              <a:t>1676</a:t>
            </a:r>
          </a:p>
          <a:p>
            <a:r>
              <a:rPr lang="it-IT" b="1" dirty="0"/>
              <a:t>Cosimo III trasforma Livorno in un porto franco, ma già da un secolo si poteva commerciare nella città toscana senza pagare tasse e dazi</a:t>
            </a:r>
          </a:p>
        </p:txBody>
      </p:sp>
      <p:sp>
        <p:nvSpPr>
          <p:cNvPr id="14" name="CasellaDiTesto 13">
            <a:extLst>
              <a:ext uri="{FF2B5EF4-FFF2-40B4-BE49-F238E27FC236}">
                <a16:creationId xmlns:a16="http://schemas.microsoft.com/office/drawing/2014/main" id="{1491988A-69BD-466F-9191-B701790EA0CF}"/>
              </a:ext>
            </a:extLst>
          </p:cNvPr>
          <p:cNvSpPr txBox="1"/>
          <p:nvPr/>
        </p:nvSpPr>
        <p:spPr>
          <a:xfrm>
            <a:off x="191426" y="3743741"/>
            <a:ext cx="4614143" cy="1231106"/>
          </a:xfrm>
          <a:prstGeom prst="rect">
            <a:avLst/>
          </a:prstGeom>
          <a:noFill/>
        </p:spPr>
        <p:txBody>
          <a:bodyPr wrap="square">
            <a:spAutoFit/>
          </a:bodyPr>
          <a:lstStyle/>
          <a:p>
            <a:r>
              <a:rPr lang="it-IT" sz="2000" b="1" dirty="0"/>
              <a:t>Levant Company</a:t>
            </a:r>
          </a:p>
          <a:p>
            <a:r>
              <a:rPr lang="it-IT" sz="1800" b="1" dirty="0"/>
              <a:t>Livorno: scalo e magazzino, punto di rifornimenti e riparazioni navali, contatto con l’economia italiana</a:t>
            </a:r>
          </a:p>
        </p:txBody>
      </p:sp>
    </p:spTree>
    <p:extLst>
      <p:ext uri="{BB962C8B-B14F-4D97-AF65-F5344CB8AC3E}">
        <p14:creationId xmlns:p14="http://schemas.microsoft.com/office/powerpoint/2010/main" val="13978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isualizza immagine di origine">
            <a:extLst>
              <a:ext uri="{FF2B5EF4-FFF2-40B4-BE49-F238E27FC236}">
                <a16:creationId xmlns:a16="http://schemas.microsoft.com/office/drawing/2014/main" id="{9DB3BC79-F1D5-47D0-AE4F-486C181E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65304" y="695739"/>
            <a:ext cx="6278216" cy="5966874"/>
          </a:xfrm>
          <a:prstGeom prst="rect">
            <a:avLst/>
          </a:prstGeom>
          <a:noFill/>
          <a:ln w="1905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B6C8F1D-73DC-48FE-9387-CB66518B2039}"/>
              </a:ext>
            </a:extLst>
          </p:cNvPr>
          <p:cNvSpPr txBox="1"/>
          <p:nvPr/>
        </p:nvSpPr>
        <p:spPr>
          <a:xfrm>
            <a:off x="248478" y="235665"/>
            <a:ext cx="5237922" cy="6463308"/>
          </a:xfrm>
          <a:prstGeom prst="rect">
            <a:avLst/>
          </a:prstGeom>
          <a:noFill/>
        </p:spPr>
        <p:txBody>
          <a:bodyPr wrap="square">
            <a:spAutoFit/>
          </a:bodyPr>
          <a:lstStyle/>
          <a:p>
            <a:pPr algn="l"/>
            <a:r>
              <a:rPr lang="it-IT" b="1" i="0" dirty="0">
                <a:solidFill>
                  <a:srgbClr val="202122"/>
                </a:solidFill>
                <a:effectLst/>
              </a:rPr>
              <a:t>Al granduca di Toscana Ferdinando I si devono i primi provvedimenti per l’ampliamento del centro di Livorno che nel 1591 registra 530 abitanti. Tra il 1591 e il 1593 vengono emanate le leggi «Livornine», con le quali si concedono privilegi a coloro che decidono di stabilirsi nella «nuova» città: «</a:t>
            </a:r>
            <a:r>
              <a:rPr lang="it-IT" b="1" i="1" dirty="0">
                <a:solidFill>
                  <a:srgbClr val="202122"/>
                </a:solidFill>
                <a:effectLst/>
              </a:rPr>
              <a:t>mercanti di qualsivoglia Nazione, Levantini, Ponentini, Spagnuoli, Portughesi, Greci, Todeschi et Italiani, Hebrei, Turchi, Mori, Armeni, Persiani et altri»</a:t>
            </a:r>
            <a:r>
              <a:rPr lang="it-IT" b="1" i="0" dirty="0">
                <a:solidFill>
                  <a:srgbClr val="202122"/>
                </a:solidFill>
                <a:effectLst/>
              </a:rPr>
              <a:t>, con la garanzie di libertà religiosa, amnistia e protezione dall’Inquisizione. Il provvedimento è rivolto, in modo particolare, agli ebrei sefarditi espulsi dalla Spagna alla fine del Cinquecento. Grazie alle concessioni granducali la comunità ebraica cresce dalla venti persone del 1601 alle 1.250 del 1645. La popolazione di Livorno passa dai 900 abitanti del 1592 ai circa 5.000 del 1609.</a:t>
            </a:r>
            <a:endParaRPr lang="it-IT" dirty="0">
              <a:solidFill>
                <a:srgbClr val="202122"/>
              </a:solidFill>
              <a:latin typeface="Arial" panose="020B0604020202020204" pitchFamily="34" charset="0"/>
            </a:endParaRPr>
          </a:p>
          <a:p>
            <a:pPr algn="l"/>
            <a:r>
              <a:rPr lang="it-IT" b="1" i="0" dirty="0">
                <a:solidFill>
                  <a:srgbClr val="202122"/>
                </a:solidFill>
                <a:effectLst/>
              </a:rPr>
              <a:t>Tra Cinque e Se</a:t>
            </a:r>
            <a:r>
              <a:rPr lang="it-IT" b="1" dirty="0">
                <a:solidFill>
                  <a:srgbClr val="202122"/>
                </a:solidFill>
              </a:rPr>
              <a:t>icento si fondano i lazzaretti di San Rocco e di San Jacopo, si aggiornano i regolamenti sanitari, si istituisce il magistrato di sanità (1606). Si </a:t>
            </a:r>
            <a:r>
              <a:rPr lang="it-IT" b="1" i="0" dirty="0">
                <a:solidFill>
                  <a:srgbClr val="202122"/>
                </a:solidFill>
                <a:effectLst/>
              </a:rPr>
              <a:t>costruisce, inoltre, il Bagno dei forzati, dove si concentrano gli schiavi condotti a Livorno dall’Ordine di Santo Stefano.</a:t>
            </a:r>
          </a:p>
        </p:txBody>
      </p:sp>
      <p:sp>
        <p:nvSpPr>
          <p:cNvPr id="4" name="CasellaDiTesto 3">
            <a:extLst>
              <a:ext uri="{FF2B5EF4-FFF2-40B4-BE49-F238E27FC236}">
                <a16:creationId xmlns:a16="http://schemas.microsoft.com/office/drawing/2014/main" id="{6417EA00-BE34-4038-AF67-0DF3B8D58DBC}"/>
              </a:ext>
            </a:extLst>
          </p:cNvPr>
          <p:cNvSpPr txBox="1"/>
          <p:nvPr/>
        </p:nvSpPr>
        <p:spPr>
          <a:xfrm>
            <a:off x="7464288" y="159027"/>
            <a:ext cx="4400115" cy="461665"/>
          </a:xfrm>
          <a:prstGeom prst="rect">
            <a:avLst/>
          </a:prstGeom>
          <a:noFill/>
        </p:spPr>
        <p:txBody>
          <a:bodyPr wrap="none" rtlCol="0">
            <a:spAutoFit/>
          </a:bodyPr>
          <a:lstStyle/>
          <a:p>
            <a:r>
              <a:rPr lang="it-IT" sz="2400" b="1" dirty="0">
                <a:solidFill>
                  <a:srgbClr val="C00000"/>
                </a:solidFill>
              </a:rPr>
              <a:t>Livorno tra Seicento e Settecento</a:t>
            </a:r>
          </a:p>
        </p:txBody>
      </p:sp>
    </p:spTree>
    <p:extLst>
      <p:ext uri="{BB962C8B-B14F-4D97-AF65-F5344CB8AC3E}">
        <p14:creationId xmlns:p14="http://schemas.microsoft.com/office/powerpoint/2010/main" val="320165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lle Leggi Livornine alla cultura ebraica | Wall Street International  Magazine">
            <a:extLst>
              <a:ext uri="{FF2B5EF4-FFF2-40B4-BE49-F238E27FC236}">
                <a16:creationId xmlns:a16="http://schemas.microsoft.com/office/drawing/2014/main" id="{ECBE4028-0C3A-4BB1-BFDB-0B229A5D5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59" y="3240157"/>
            <a:ext cx="4700697" cy="3370271"/>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3076" name="Picture 4" descr="Leggi livornine - Wikipedia">
            <a:extLst>
              <a:ext uri="{FF2B5EF4-FFF2-40B4-BE49-F238E27FC236}">
                <a16:creationId xmlns:a16="http://schemas.microsoft.com/office/drawing/2014/main" id="{98C5D53A-546B-4C7B-921B-6EEA74159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366" y="418752"/>
            <a:ext cx="4042468" cy="6191676"/>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AB43A983-0779-4335-8049-8F44E7C4F898}"/>
              </a:ext>
            </a:extLst>
          </p:cNvPr>
          <p:cNvSpPr txBox="1"/>
          <p:nvPr/>
        </p:nvSpPr>
        <p:spPr>
          <a:xfrm>
            <a:off x="405020" y="247572"/>
            <a:ext cx="6932022" cy="2862322"/>
          </a:xfrm>
          <a:prstGeom prst="rect">
            <a:avLst/>
          </a:prstGeom>
          <a:noFill/>
        </p:spPr>
        <p:txBody>
          <a:bodyPr wrap="square">
            <a:spAutoFit/>
          </a:bodyPr>
          <a:lstStyle/>
          <a:p>
            <a:r>
              <a:rPr lang="it-IT" b="1" i="0" dirty="0">
                <a:solidFill>
                  <a:srgbClr val="202122"/>
                </a:solidFill>
                <a:effectLst/>
              </a:rPr>
              <a:t>Livorno viene elevata al rango di città il 19 marzo 1606 e viene dotata del «Capitanato Nuovo», cioè di un territorio di sua pertinenza.</a:t>
            </a:r>
          </a:p>
          <a:p>
            <a:r>
              <a:rPr lang="it-IT" b="1" dirty="0">
                <a:solidFill>
                  <a:srgbClr val="202122"/>
                </a:solidFill>
              </a:rPr>
              <a:t>Nel 1611, durante il granducato di Cosimo II viene deciso l’ampliamento di tutte le strutture del porto, già potenziate negli anni precedenti. Si realizza un grande molo che crea un ampio spazio per le navi in arrivo.</a:t>
            </a:r>
          </a:p>
          <a:p>
            <a:r>
              <a:rPr lang="it-IT" b="1" dirty="0">
                <a:solidFill>
                  <a:srgbClr val="202122"/>
                </a:solidFill>
              </a:rPr>
              <a:t>Nei decenni successivi la città viene dotata di un quartiere mercantile, con abitazioni e magazzini, collegato direttamente al porto. Il quartiere viene identificato con il nome di Venezia Nuova, in quanto costruito in un’area paludosa con tecniche importate dalla laguna veneta.</a:t>
            </a:r>
            <a:endParaRPr lang="it-IT" b="1" dirty="0"/>
          </a:p>
        </p:txBody>
      </p:sp>
      <p:sp>
        <p:nvSpPr>
          <p:cNvPr id="3" name="CasellaDiTesto 2">
            <a:extLst>
              <a:ext uri="{FF2B5EF4-FFF2-40B4-BE49-F238E27FC236}">
                <a16:creationId xmlns:a16="http://schemas.microsoft.com/office/drawing/2014/main" id="{30023BA0-7B95-44D8-AE63-88722C065F3F}"/>
              </a:ext>
            </a:extLst>
          </p:cNvPr>
          <p:cNvSpPr txBox="1"/>
          <p:nvPr/>
        </p:nvSpPr>
        <p:spPr>
          <a:xfrm>
            <a:off x="5442863" y="2990360"/>
            <a:ext cx="2373504" cy="3693319"/>
          </a:xfrm>
          <a:prstGeom prst="rect">
            <a:avLst/>
          </a:prstGeom>
          <a:noFill/>
        </p:spPr>
        <p:txBody>
          <a:bodyPr wrap="square" rtlCol="0">
            <a:spAutoFit/>
          </a:bodyPr>
          <a:lstStyle/>
          <a:p>
            <a:r>
              <a:rPr lang="it-IT" b="1" dirty="0"/>
              <a:t>A difesa del nuovo insediamento si realizza una nuova cortina muraria. Nel 1682 inizia la costruzione del nuovo forte di San Pietro.</a:t>
            </a:r>
          </a:p>
          <a:p>
            <a:r>
              <a:rPr lang="it-IT" b="1" dirty="0"/>
              <a:t>La città viene dichiarata porto franco nel 1676, condizione che in realtà esisteva da quasi un secolo (</a:t>
            </a:r>
            <a:r>
              <a:rPr lang="it-IT" b="1" i="1" dirty="0"/>
              <a:t>benefizio libero</a:t>
            </a:r>
            <a:r>
              <a:rPr lang="it-IT" b="1" dirty="0"/>
              <a:t>).</a:t>
            </a:r>
          </a:p>
        </p:txBody>
      </p:sp>
    </p:spTree>
    <p:extLst>
      <p:ext uri="{BB962C8B-B14F-4D97-AF65-F5344CB8AC3E}">
        <p14:creationId xmlns:p14="http://schemas.microsoft.com/office/powerpoint/2010/main" val="230623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4371748-B25F-4C5D-9633-E47D4F9E1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84" y="238540"/>
            <a:ext cx="6452982" cy="4263886"/>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55BE808-21EB-40D2-BA08-BC6F8A640C51}"/>
              </a:ext>
            </a:extLst>
          </p:cNvPr>
          <p:cNvSpPr txBox="1"/>
          <p:nvPr/>
        </p:nvSpPr>
        <p:spPr>
          <a:xfrm>
            <a:off x="6934850" y="238540"/>
            <a:ext cx="5132791" cy="6463308"/>
          </a:xfrm>
          <a:prstGeom prst="rect">
            <a:avLst/>
          </a:prstGeom>
          <a:noFill/>
        </p:spPr>
        <p:txBody>
          <a:bodyPr wrap="square">
            <a:spAutoFit/>
          </a:bodyPr>
          <a:lstStyle/>
          <a:p>
            <a:r>
              <a:rPr lang="it-IT" b="1" i="0" dirty="0">
                <a:solidFill>
                  <a:srgbClr val="202122"/>
                </a:solidFill>
                <a:effectLst/>
              </a:rPr>
              <a:t>Nonostante la crisi economica che colpisce la Toscana </a:t>
            </a:r>
            <a:r>
              <a:rPr lang="it-IT" b="1" dirty="0">
                <a:solidFill>
                  <a:srgbClr val="202122"/>
                </a:solidFill>
              </a:rPr>
              <a:t>nella seconda metà del Seicento, che si colloca nel più generale declino della penisola italiana, questi </a:t>
            </a:r>
            <a:r>
              <a:rPr lang="it-IT" b="1" i="0" dirty="0">
                <a:solidFill>
                  <a:srgbClr val="202122"/>
                </a:solidFill>
                <a:effectLst/>
              </a:rPr>
              <a:t>provvedimenti, insieme ai privilegi concessi da Ferdinando I alla fine del Cinquecento, permettono alla città di conoscere un forte sviluppo. Livorno diventa il più grande mercato del grano del Mediterraneo </a:t>
            </a:r>
            <a:r>
              <a:rPr lang="it-IT" b="1" dirty="0">
                <a:solidFill>
                  <a:srgbClr val="202122"/>
                </a:solidFill>
              </a:rPr>
              <a:t>e il quartiere generale di tutti i commerci inglesi, deposito franco per i traffici da e per l’Oriente. Importante era il commercio del corallo, </a:t>
            </a:r>
            <a:r>
              <a:rPr lang="it-IT" b="1" i="0" dirty="0">
                <a:solidFill>
                  <a:srgbClr val="202122"/>
                </a:solidFill>
                <a:effectLst/>
              </a:rPr>
              <a:t>esportato anche in Portogallo, Inghilterra, Paesi Bassi e persino in India e in Persia. </a:t>
            </a:r>
            <a:r>
              <a:rPr lang="it-IT" b="1" dirty="0">
                <a:solidFill>
                  <a:srgbClr val="202122"/>
                </a:solidFill>
              </a:rPr>
              <a:t>Gli abitanti passano da 9.100 nel 1622 a 18.000 nel 1699, fino a raggiungere quota 26.000 nel 1723.</a:t>
            </a:r>
          </a:p>
          <a:p>
            <a:r>
              <a:rPr lang="it-IT" b="1" i="0" dirty="0">
                <a:solidFill>
                  <a:srgbClr val="202122"/>
                </a:solidFill>
                <a:effectLst/>
              </a:rPr>
              <a:t>All’inizio del Settecento il proto franco di Livorno è uno dei più importanti empori di tutto il Mediterraneo, sede di consolati e compagnie commerciali e di navigazione. Un aspetto insolito per una città non capitale di S</a:t>
            </a:r>
            <a:r>
              <a:rPr lang="it-IT" b="1" dirty="0">
                <a:solidFill>
                  <a:srgbClr val="202122"/>
                </a:solidFill>
              </a:rPr>
              <a:t>tato.</a:t>
            </a:r>
            <a:endParaRPr lang="it-IT" dirty="0">
              <a:solidFill>
                <a:srgbClr val="202122"/>
              </a:solidFill>
              <a:latin typeface="Arial" panose="020B0604020202020204" pitchFamily="34" charset="0"/>
            </a:endParaRPr>
          </a:p>
          <a:p>
            <a:r>
              <a:rPr lang="it-IT" b="1" i="0" dirty="0">
                <a:solidFill>
                  <a:srgbClr val="202122"/>
                </a:solidFill>
                <a:effectLst/>
              </a:rPr>
              <a:t>Nel 1834 il granduca Leopoldo II decide di ampliare il porto franco, nella speranza di rilanciare, attraverso nuove tariffe doganali, il ruolo economico della città.</a:t>
            </a:r>
            <a:endParaRPr lang="it-IT" b="1" dirty="0"/>
          </a:p>
        </p:txBody>
      </p:sp>
      <p:sp>
        <p:nvSpPr>
          <p:cNvPr id="2" name="Ovale 1">
            <a:extLst>
              <a:ext uri="{FF2B5EF4-FFF2-40B4-BE49-F238E27FC236}">
                <a16:creationId xmlns:a16="http://schemas.microsoft.com/office/drawing/2014/main" id="{82E76B1C-F3B9-4CC1-A788-5AC381523943}"/>
              </a:ext>
            </a:extLst>
          </p:cNvPr>
          <p:cNvSpPr/>
          <p:nvPr/>
        </p:nvSpPr>
        <p:spPr>
          <a:xfrm>
            <a:off x="1679713" y="2276061"/>
            <a:ext cx="1547348" cy="154056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14474BD6-13A1-4D60-9033-6C9F74BA7DFE}"/>
              </a:ext>
            </a:extLst>
          </p:cNvPr>
          <p:cNvSpPr txBox="1"/>
          <p:nvPr/>
        </p:nvSpPr>
        <p:spPr>
          <a:xfrm>
            <a:off x="392680" y="4956720"/>
            <a:ext cx="2352824" cy="707886"/>
          </a:xfrm>
          <a:prstGeom prst="rect">
            <a:avLst/>
          </a:prstGeom>
          <a:noFill/>
        </p:spPr>
        <p:txBody>
          <a:bodyPr wrap="none" rtlCol="0">
            <a:spAutoFit/>
          </a:bodyPr>
          <a:lstStyle/>
          <a:p>
            <a:r>
              <a:rPr lang="it-IT" sz="2000" b="1" dirty="0">
                <a:solidFill>
                  <a:schemeClr val="accent1">
                    <a:lumMod val="75000"/>
                  </a:schemeClr>
                </a:solidFill>
              </a:rPr>
              <a:t>Venezia Nuova</a:t>
            </a:r>
          </a:p>
          <a:p>
            <a:r>
              <a:rPr lang="it-IT" sz="2000" b="1" dirty="0">
                <a:solidFill>
                  <a:schemeClr val="accent1">
                    <a:lumMod val="75000"/>
                  </a:schemeClr>
                </a:solidFill>
              </a:rPr>
              <a:t>e forte di San Pietro </a:t>
            </a:r>
          </a:p>
        </p:txBody>
      </p:sp>
      <p:sp>
        <p:nvSpPr>
          <p:cNvPr id="5" name="Ovale 4">
            <a:extLst>
              <a:ext uri="{FF2B5EF4-FFF2-40B4-BE49-F238E27FC236}">
                <a16:creationId xmlns:a16="http://schemas.microsoft.com/office/drawing/2014/main" id="{B4810125-224D-4BF6-BF00-0167863B71DF}"/>
              </a:ext>
            </a:extLst>
          </p:cNvPr>
          <p:cNvSpPr/>
          <p:nvPr/>
        </p:nvSpPr>
        <p:spPr>
          <a:xfrm rot="963029">
            <a:off x="4713711" y="2674256"/>
            <a:ext cx="834059" cy="18685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B1EDE41-109A-4A9B-B034-D51471D4CCD2}"/>
              </a:ext>
            </a:extLst>
          </p:cNvPr>
          <p:cNvSpPr txBox="1"/>
          <p:nvPr/>
        </p:nvSpPr>
        <p:spPr>
          <a:xfrm>
            <a:off x="4841694" y="5248796"/>
            <a:ext cx="1570430" cy="400110"/>
          </a:xfrm>
          <a:prstGeom prst="rect">
            <a:avLst/>
          </a:prstGeom>
          <a:noFill/>
        </p:spPr>
        <p:txBody>
          <a:bodyPr wrap="none" rtlCol="0">
            <a:spAutoFit/>
          </a:bodyPr>
          <a:lstStyle/>
          <a:p>
            <a:r>
              <a:rPr lang="it-IT" sz="2000" b="1" dirty="0">
                <a:solidFill>
                  <a:schemeClr val="accent1">
                    <a:lumMod val="75000"/>
                  </a:schemeClr>
                </a:solidFill>
              </a:rPr>
              <a:t>Grande molo</a:t>
            </a:r>
          </a:p>
        </p:txBody>
      </p:sp>
      <p:sp>
        <p:nvSpPr>
          <p:cNvPr id="9" name="Ovale 8">
            <a:extLst>
              <a:ext uri="{FF2B5EF4-FFF2-40B4-BE49-F238E27FC236}">
                <a16:creationId xmlns:a16="http://schemas.microsoft.com/office/drawing/2014/main" id="{32C0D8C3-0314-4415-B767-779BF596DBA7}"/>
              </a:ext>
            </a:extLst>
          </p:cNvPr>
          <p:cNvSpPr/>
          <p:nvPr/>
        </p:nvSpPr>
        <p:spPr>
          <a:xfrm>
            <a:off x="3227060" y="2537646"/>
            <a:ext cx="1244593" cy="111995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85816FB5-7123-478B-A615-FE79703C40D8}"/>
              </a:ext>
            </a:extLst>
          </p:cNvPr>
          <p:cNvSpPr txBox="1"/>
          <p:nvPr/>
        </p:nvSpPr>
        <p:spPr>
          <a:xfrm>
            <a:off x="2890599" y="5819516"/>
            <a:ext cx="1917513" cy="707886"/>
          </a:xfrm>
          <a:prstGeom prst="rect">
            <a:avLst/>
          </a:prstGeom>
          <a:noFill/>
        </p:spPr>
        <p:txBody>
          <a:bodyPr wrap="none" rtlCol="0">
            <a:spAutoFit/>
          </a:bodyPr>
          <a:lstStyle/>
          <a:p>
            <a:r>
              <a:rPr lang="it-IT" sz="2000" b="1" dirty="0">
                <a:solidFill>
                  <a:schemeClr val="accent1">
                    <a:lumMod val="75000"/>
                  </a:schemeClr>
                </a:solidFill>
              </a:rPr>
              <a:t>Fortezza vecchia</a:t>
            </a:r>
          </a:p>
          <a:p>
            <a:r>
              <a:rPr lang="it-IT" sz="2000" b="1" dirty="0">
                <a:solidFill>
                  <a:schemeClr val="accent1">
                    <a:lumMod val="75000"/>
                  </a:schemeClr>
                </a:solidFill>
              </a:rPr>
              <a:t>e porto mediceo</a:t>
            </a:r>
          </a:p>
        </p:txBody>
      </p:sp>
      <p:cxnSp>
        <p:nvCxnSpPr>
          <p:cNvPr id="12" name="Connettore 2 11">
            <a:extLst>
              <a:ext uri="{FF2B5EF4-FFF2-40B4-BE49-F238E27FC236}">
                <a16:creationId xmlns:a16="http://schemas.microsoft.com/office/drawing/2014/main" id="{D18D4447-8791-4285-A64B-B684CB10B6ED}"/>
              </a:ext>
            </a:extLst>
          </p:cNvPr>
          <p:cNvCxnSpPr>
            <a:stCxn id="3" idx="0"/>
          </p:cNvCxnSpPr>
          <p:nvPr/>
        </p:nvCxnSpPr>
        <p:spPr>
          <a:xfrm flipV="1">
            <a:off x="1569092" y="3816626"/>
            <a:ext cx="547943" cy="11400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868DFA9F-B9CB-456C-BCF3-BA2693BC585C}"/>
              </a:ext>
            </a:extLst>
          </p:cNvPr>
          <p:cNvCxnSpPr>
            <a:cxnSpLocks/>
            <a:stCxn id="10" idx="0"/>
          </p:cNvCxnSpPr>
          <p:nvPr/>
        </p:nvCxnSpPr>
        <p:spPr>
          <a:xfrm flipV="1">
            <a:off x="3849356" y="3793194"/>
            <a:ext cx="0" cy="2026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4AEE6161-D91C-4B8E-BB1A-7E50AB0F90C2}"/>
              </a:ext>
            </a:extLst>
          </p:cNvPr>
          <p:cNvCxnSpPr>
            <a:cxnSpLocks/>
            <a:stCxn id="7" idx="0"/>
          </p:cNvCxnSpPr>
          <p:nvPr/>
        </p:nvCxnSpPr>
        <p:spPr>
          <a:xfrm flipH="1" flipV="1">
            <a:off x="5466522" y="4114800"/>
            <a:ext cx="160387" cy="1133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82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1E5E628-49B3-4E29-9789-20D4691F3868}"/>
              </a:ext>
            </a:extLst>
          </p:cNvPr>
          <p:cNvSpPr txBox="1"/>
          <p:nvPr/>
        </p:nvSpPr>
        <p:spPr>
          <a:xfrm>
            <a:off x="285749" y="240796"/>
            <a:ext cx="6860485" cy="461665"/>
          </a:xfrm>
          <a:prstGeom prst="rect">
            <a:avLst/>
          </a:prstGeom>
          <a:noFill/>
        </p:spPr>
        <p:txBody>
          <a:bodyPr wrap="square">
            <a:spAutoFit/>
          </a:bodyPr>
          <a:lstStyle/>
          <a:p>
            <a:r>
              <a:rPr lang="it-IT" sz="2400" b="1" dirty="0">
                <a:solidFill>
                  <a:srgbClr val="C00000"/>
                </a:solidFill>
              </a:rPr>
              <a:t>Espansione del commercio inglese nel Mediterraneo</a:t>
            </a:r>
          </a:p>
        </p:txBody>
      </p:sp>
      <p:sp>
        <p:nvSpPr>
          <p:cNvPr id="4" name="CasellaDiTesto 3">
            <a:extLst>
              <a:ext uri="{FF2B5EF4-FFF2-40B4-BE49-F238E27FC236}">
                <a16:creationId xmlns:a16="http://schemas.microsoft.com/office/drawing/2014/main" id="{6ED297FE-FA0B-4FA2-90E5-495957752043}"/>
              </a:ext>
            </a:extLst>
          </p:cNvPr>
          <p:cNvSpPr txBox="1"/>
          <p:nvPr/>
        </p:nvSpPr>
        <p:spPr>
          <a:xfrm>
            <a:off x="285749" y="702461"/>
            <a:ext cx="11826738" cy="2554545"/>
          </a:xfrm>
          <a:prstGeom prst="rect">
            <a:avLst/>
          </a:prstGeom>
          <a:noFill/>
        </p:spPr>
        <p:txBody>
          <a:bodyPr wrap="square" rtlCol="0">
            <a:spAutoFit/>
          </a:bodyPr>
          <a:lstStyle/>
          <a:p>
            <a:r>
              <a:rPr lang="it-IT" sz="2000" b="1" dirty="0"/>
              <a:t>Convergenza tra gli interessi commerciali e politici tra l’Inghilterra e l’Impero ottomano. In virtù della comune ostilità nei confronti della Spagna, gli inglesi ottengono condizioni favorevoli nelle Capitolazioni con gli Ottomani: «Il sostegno logistico ricevuto nei porti sotto il controllo ottomano, dall’Albania al Nord Africa si rivelò assai presto determinante per la guerra da corsa inglese nel Mediterraneo contro il naviglio spagnolo. Ciò garantiva agli inglesi non solo zone di rifornimento, ma anche mercati dove vendere le merci conquistate. Gli stati barbareschi, a loro volta e grazie alla presenza inglese, avevano ottenuto naviglio di qualità migliore, che fu loro di grande aiuto nelle attività corsare».</a:t>
            </a:r>
          </a:p>
          <a:p>
            <a:r>
              <a:rPr lang="it-IT" sz="2000" b="1" dirty="0"/>
              <a:t>Tutto questo mentre il porto di Londra diventa il nuovo punto di riferimento di tutta l’economia mondiale.</a:t>
            </a:r>
          </a:p>
        </p:txBody>
      </p:sp>
      <p:sp>
        <p:nvSpPr>
          <p:cNvPr id="7" name="CasellaDiTesto 6">
            <a:extLst>
              <a:ext uri="{FF2B5EF4-FFF2-40B4-BE49-F238E27FC236}">
                <a16:creationId xmlns:a16="http://schemas.microsoft.com/office/drawing/2014/main" id="{EAAFE36A-AF91-409E-B767-BA78357D7320}"/>
              </a:ext>
            </a:extLst>
          </p:cNvPr>
          <p:cNvSpPr txBox="1"/>
          <p:nvPr/>
        </p:nvSpPr>
        <p:spPr>
          <a:xfrm>
            <a:off x="285749" y="3562675"/>
            <a:ext cx="9263049" cy="461665"/>
          </a:xfrm>
          <a:prstGeom prst="rect">
            <a:avLst/>
          </a:prstGeom>
          <a:noFill/>
        </p:spPr>
        <p:txBody>
          <a:bodyPr wrap="none" rtlCol="0">
            <a:spAutoFit/>
          </a:bodyPr>
          <a:lstStyle/>
          <a:p>
            <a:r>
              <a:rPr lang="it-IT" sz="2400" b="1" dirty="0">
                <a:solidFill>
                  <a:srgbClr val="C00000"/>
                </a:solidFill>
              </a:rPr>
              <a:t>Declino economico della Spagna, del Portogallo e dell’Italia nel Seicento</a:t>
            </a:r>
          </a:p>
        </p:txBody>
      </p:sp>
      <p:sp>
        <p:nvSpPr>
          <p:cNvPr id="9" name="CasellaDiTesto 8">
            <a:extLst>
              <a:ext uri="{FF2B5EF4-FFF2-40B4-BE49-F238E27FC236}">
                <a16:creationId xmlns:a16="http://schemas.microsoft.com/office/drawing/2014/main" id="{8A5ADCC7-65DA-4B11-BD57-1B61DA192208}"/>
              </a:ext>
            </a:extLst>
          </p:cNvPr>
          <p:cNvSpPr txBox="1"/>
          <p:nvPr/>
        </p:nvSpPr>
        <p:spPr>
          <a:xfrm>
            <a:off x="285750" y="4024339"/>
            <a:ext cx="11826738" cy="2554545"/>
          </a:xfrm>
          <a:prstGeom prst="rect">
            <a:avLst/>
          </a:prstGeom>
          <a:noFill/>
        </p:spPr>
        <p:txBody>
          <a:bodyPr wrap="square" rtlCol="0">
            <a:spAutoFit/>
          </a:bodyPr>
          <a:lstStyle/>
          <a:p>
            <a:r>
              <a:rPr lang="it-IT" sz="2000" b="1" dirty="0"/>
              <a:t>In Spagna entrano in crisi le industrie della lana e della seta dell’area castigliana, mentre la piccola proprietà terriera viene annullata dallo sviluppo del grande latifondo mal coltivato o incolto. Il declino dell’Italia lascia spazio alla penetrazione dei mercanti olandesi, inglesi e francesi. Resiste Venezia (il cui ruolo mercantile tende a restringersi al mare Adriatico), e cresce il ruolo di Livorno. Napoli è una grande capitale, ma di un vasto regno ormai in decadenza i cui commerci sono controllati da potenze straniere. Il Portogallo entra progressivamente sotto il controllo mercantile dell’Inghilterra.</a:t>
            </a:r>
          </a:p>
          <a:p>
            <a:r>
              <a:rPr lang="it-IT" sz="2000" b="1" dirty="0"/>
              <a:t>Unica eccezione in un contesto di questo tipo è la Catalogna con il porto di Barcellona e la sua attiva borghesia mercantile.</a:t>
            </a:r>
          </a:p>
        </p:txBody>
      </p:sp>
    </p:spTree>
    <p:extLst>
      <p:ext uri="{BB962C8B-B14F-4D97-AF65-F5344CB8AC3E}">
        <p14:creationId xmlns:p14="http://schemas.microsoft.com/office/powerpoint/2010/main" val="377466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FADCE94-C8B9-4A2F-B9B1-05D672C7BA4D}"/>
              </a:ext>
            </a:extLst>
          </p:cNvPr>
          <p:cNvSpPr txBox="1"/>
          <p:nvPr/>
        </p:nvSpPr>
        <p:spPr>
          <a:xfrm>
            <a:off x="96078" y="248478"/>
            <a:ext cx="11999844" cy="1631216"/>
          </a:xfrm>
          <a:prstGeom prst="rect">
            <a:avLst/>
          </a:prstGeom>
          <a:noFill/>
        </p:spPr>
        <p:txBody>
          <a:bodyPr wrap="square" rtlCol="0">
            <a:spAutoFit/>
          </a:bodyPr>
          <a:lstStyle/>
          <a:p>
            <a:pPr algn="ctr"/>
            <a:r>
              <a:rPr lang="it-IT" sz="2000" b="1" i="1" dirty="0">
                <a:solidFill>
                  <a:srgbClr val="0070C0"/>
                </a:solidFill>
                <a:effectLst>
                  <a:outerShdw blurRad="38100" dist="38100" dir="2700000" algn="tl">
                    <a:srgbClr val="000000">
                      <a:alpha val="43137"/>
                    </a:srgbClr>
                  </a:outerShdw>
                </a:effectLst>
              </a:rPr>
              <a:t>Dopo la battaglia di Lepanto si apre un lungo periodo</a:t>
            </a:r>
          </a:p>
          <a:p>
            <a:pPr algn="ctr"/>
            <a:r>
              <a:rPr lang="it-IT" sz="2000" b="1" i="1" dirty="0">
                <a:solidFill>
                  <a:srgbClr val="0070C0"/>
                </a:solidFill>
                <a:effectLst>
                  <a:outerShdw blurRad="38100" dist="38100" dir="2700000" algn="tl">
                    <a:srgbClr val="000000">
                      <a:alpha val="43137"/>
                    </a:srgbClr>
                  </a:outerShdw>
                </a:effectLst>
              </a:rPr>
              <a:t>durante il quale il Mediterraneo mantiene caratteri omogenei e stabili</a:t>
            </a:r>
          </a:p>
          <a:p>
            <a:pPr algn="ctr"/>
            <a:r>
              <a:rPr lang="it-IT" sz="2000" b="1" i="1" dirty="0">
                <a:solidFill>
                  <a:srgbClr val="0070C0"/>
                </a:solidFill>
                <a:effectLst>
                  <a:outerShdw blurRad="38100" dist="38100" dir="2700000" algn="tl">
                    <a:srgbClr val="000000">
                      <a:alpha val="43137"/>
                    </a:srgbClr>
                  </a:outerShdw>
                </a:effectLst>
              </a:rPr>
              <a:t>Braudel → «Pace mediterranea» → fino alla spedizione francese in Egitto del 1798 non ci sono guerre aperte.</a:t>
            </a:r>
          </a:p>
          <a:p>
            <a:pPr algn="ctr"/>
            <a:r>
              <a:rPr lang="it-IT" sz="2000" b="1" i="1" dirty="0">
                <a:solidFill>
                  <a:srgbClr val="0070C0"/>
                </a:solidFill>
                <a:effectLst>
                  <a:outerShdw blurRad="38100" dist="38100" dir="2700000" algn="tl">
                    <a:srgbClr val="000000">
                      <a:alpha val="43137"/>
                    </a:srgbClr>
                  </a:outerShdw>
                </a:effectLst>
              </a:rPr>
              <a:t>Il Mediterraneo è diviso tra due imperi (Impero Ottomano e Spagna), in grado di garantirsi il controllo della propria area di influenza, ma incapaci di estendere la propria egemonia all’intero bacino.</a:t>
            </a:r>
          </a:p>
        </p:txBody>
      </p:sp>
      <p:sp>
        <p:nvSpPr>
          <p:cNvPr id="5" name="CasellaDiTesto 4">
            <a:extLst>
              <a:ext uri="{FF2B5EF4-FFF2-40B4-BE49-F238E27FC236}">
                <a16:creationId xmlns:a16="http://schemas.microsoft.com/office/drawing/2014/main" id="{760A222D-7495-4A3B-B88E-1F320DFA18BF}"/>
              </a:ext>
            </a:extLst>
          </p:cNvPr>
          <p:cNvSpPr txBox="1"/>
          <p:nvPr/>
        </p:nvSpPr>
        <p:spPr>
          <a:xfrm>
            <a:off x="3824516" y="1966490"/>
            <a:ext cx="4190186" cy="523220"/>
          </a:xfrm>
          <a:prstGeom prst="rect">
            <a:avLst/>
          </a:prstGeom>
          <a:noFill/>
        </p:spPr>
        <p:txBody>
          <a:bodyPr wrap="none" rtlCol="0">
            <a:spAutoFit/>
          </a:bodyPr>
          <a:lstStyle/>
          <a:p>
            <a:r>
              <a:rPr lang="it-IT" sz="2800" b="1" dirty="0">
                <a:solidFill>
                  <a:srgbClr val="C00000"/>
                </a:solidFill>
              </a:rPr>
              <a:t>EUROPA E MEDITERRANEO</a:t>
            </a:r>
          </a:p>
        </p:txBody>
      </p:sp>
      <p:pic>
        <p:nvPicPr>
          <p:cNvPr id="9" name="Immagine 8">
            <a:extLst>
              <a:ext uri="{FF2B5EF4-FFF2-40B4-BE49-F238E27FC236}">
                <a16:creationId xmlns:a16="http://schemas.microsoft.com/office/drawing/2014/main" id="{7F7B8FE0-F0B9-4A5E-9235-AD178A3BA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95" y="2650279"/>
            <a:ext cx="7309824" cy="3835649"/>
          </a:xfrm>
          <a:prstGeom prst="rect">
            <a:avLst/>
          </a:prstGeom>
          <a:ln w="28575">
            <a:noFill/>
          </a:ln>
        </p:spPr>
      </p:pic>
      <p:sp>
        <p:nvSpPr>
          <p:cNvPr id="7" name="CasellaDiTesto 6">
            <a:extLst>
              <a:ext uri="{FF2B5EF4-FFF2-40B4-BE49-F238E27FC236}">
                <a16:creationId xmlns:a16="http://schemas.microsoft.com/office/drawing/2014/main" id="{1EB2383E-8806-4D2D-99F9-C1318958476D}"/>
              </a:ext>
            </a:extLst>
          </p:cNvPr>
          <p:cNvSpPr txBox="1"/>
          <p:nvPr/>
        </p:nvSpPr>
        <p:spPr>
          <a:xfrm>
            <a:off x="7880292" y="2613392"/>
            <a:ext cx="3965713" cy="1631216"/>
          </a:xfrm>
          <a:prstGeom prst="rect">
            <a:avLst/>
          </a:prstGeom>
          <a:solidFill>
            <a:schemeClr val="accent5">
              <a:lumMod val="20000"/>
              <a:lumOff val="80000"/>
            </a:schemeClr>
          </a:solidFill>
          <a:ln w="19050">
            <a:solidFill>
              <a:schemeClr val="accent5">
                <a:lumMod val="75000"/>
              </a:schemeClr>
            </a:solidFill>
          </a:ln>
        </p:spPr>
        <p:txBody>
          <a:bodyPr wrap="square" rtlCol="0">
            <a:spAutoFit/>
          </a:bodyPr>
          <a:lstStyle/>
          <a:p>
            <a:r>
              <a:rPr lang="it-IT" sz="2000" b="1" dirty="0"/>
              <a:t>a) Deve fronteggiare i francesi per il predominio in Italia</a:t>
            </a:r>
          </a:p>
          <a:p>
            <a:r>
              <a:rPr lang="it-IT" sz="2000" b="1" dirty="0"/>
              <a:t>b) Affrontare il movimento protestante</a:t>
            </a:r>
          </a:p>
          <a:p>
            <a:r>
              <a:rPr lang="it-IT" sz="2000" b="1" dirty="0"/>
              <a:t>c) Arginare la potenza turca</a:t>
            </a:r>
          </a:p>
        </p:txBody>
      </p:sp>
      <p:cxnSp>
        <p:nvCxnSpPr>
          <p:cNvPr id="10" name="Connettore 2 9">
            <a:extLst>
              <a:ext uri="{FF2B5EF4-FFF2-40B4-BE49-F238E27FC236}">
                <a16:creationId xmlns:a16="http://schemas.microsoft.com/office/drawing/2014/main" id="{AE4DE866-14FA-44B1-B2D0-ABA3C85BD0B7}"/>
              </a:ext>
            </a:extLst>
          </p:cNvPr>
          <p:cNvCxnSpPr>
            <a:cxnSpLocks/>
          </p:cNvCxnSpPr>
          <p:nvPr/>
        </p:nvCxnSpPr>
        <p:spPr>
          <a:xfrm flipV="1">
            <a:off x="2768672" y="3846443"/>
            <a:ext cx="4973911" cy="1361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259718FD-2982-4A39-AE4D-F4BA91649AE6}"/>
              </a:ext>
            </a:extLst>
          </p:cNvPr>
          <p:cNvCxnSpPr/>
          <p:nvPr/>
        </p:nvCxnSpPr>
        <p:spPr>
          <a:xfrm>
            <a:off x="11360426" y="3071191"/>
            <a:ext cx="0" cy="1630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FC1A991C-20D2-48C4-8705-82FE3BAA050D}"/>
              </a:ext>
            </a:extLst>
          </p:cNvPr>
          <p:cNvSpPr txBox="1"/>
          <p:nvPr/>
        </p:nvSpPr>
        <p:spPr>
          <a:xfrm>
            <a:off x="7801494" y="4701208"/>
            <a:ext cx="4294428" cy="2031325"/>
          </a:xfrm>
          <a:prstGeom prst="rect">
            <a:avLst/>
          </a:prstGeom>
          <a:noFill/>
        </p:spPr>
        <p:txBody>
          <a:bodyPr wrap="square" rtlCol="0">
            <a:spAutoFit/>
          </a:bodyPr>
          <a:lstStyle/>
          <a:p>
            <a:r>
              <a:rPr lang="it-IT" b="1" dirty="0"/>
              <a:t>Battaglia di Pavia (1525) con la cattura di Francesco I. La Pace di Cambrai (1529), dopo il Sacco di Roma (1527), segna l’inizio del controllo diretto della monarchia spagnola su gran parte dei territori italiani: Milano punto di collegamento tra Spagna e domini asburgici e Genova al suo servizio. </a:t>
            </a:r>
          </a:p>
        </p:txBody>
      </p:sp>
    </p:spTree>
    <p:extLst>
      <p:ext uri="{BB962C8B-B14F-4D97-AF65-F5344CB8AC3E}">
        <p14:creationId xmlns:p14="http://schemas.microsoft.com/office/powerpoint/2010/main" val="263675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299CE73-DEC6-4156-B135-310B609CA427}"/>
              </a:ext>
            </a:extLst>
          </p:cNvPr>
          <p:cNvSpPr txBox="1"/>
          <p:nvPr/>
        </p:nvSpPr>
        <p:spPr>
          <a:xfrm>
            <a:off x="142483" y="151393"/>
            <a:ext cx="1531638" cy="461665"/>
          </a:xfrm>
          <a:prstGeom prst="rect">
            <a:avLst/>
          </a:prstGeom>
          <a:noFill/>
        </p:spPr>
        <p:txBody>
          <a:bodyPr wrap="none" rtlCol="0">
            <a:spAutoFit/>
          </a:bodyPr>
          <a:lstStyle/>
          <a:p>
            <a:r>
              <a:rPr lang="it-IT" sz="2400" b="1" dirty="0">
                <a:solidFill>
                  <a:srgbClr val="C00000"/>
                </a:solidFill>
              </a:rPr>
              <a:t>Barcellona</a:t>
            </a:r>
          </a:p>
        </p:txBody>
      </p:sp>
      <p:sp>
        <p:nvSpPr>
          <p:cNvPr id="3" name="CasellaDiTesto 2">
            <a:extLst>
              <a:ext uri="{FF2B5EF4-FFF2-40B4-BE49-F238E27FC236}">
                <a16:creationId xmlns:a16="http://schemas.microsoft.com/office/drawing/2014/main" id="{99401955-473B-459E-AFA3-FCFE9F4756A1}"/>
              </a:ext>
            </a:extLst>
          </p:cNvPr>
          <p:cNvSpPr txBox="1"/>
          <p:nvPr/>
        </p:nvSpPr>
        <p:spPr>
          <a:xfrm>
            <a:off x="7981122" y="280602"/>
            <a:ext cx="3926626" cy="3785652"/>
          </a:xfrm>
          <a:prstGeom prst="rect">
            <a:avLst/>
          </a:prstGeom>
          <a:solidFill>
            <a:schemeClr val="accent2">
              <a:lumMod val="20000"/>
              <a:lumOff val="80000"/>
            </a:schemeClr>
          </a:solidFill>
          <a:ln w="19050">
            <a:solidFill>
              <a:schemeClr val="accent2"/>
            </a:solidFill>
          </a:ln>
        </p:spPr>
        <p:txBody>
          <a:bodyPr wrap="square" rtlCol="0">
            <a:spAutoFit/>
          </a:bodyPr>
          <a:lstStyle/>
          <a:p>
            <a:pPr algn="ctr"/>
            <a:r>
              <a:rPr lang="it-IT" sz="2400" b="1" dirty="0">
                <a:solidFill>
                  <a:srgbClr val="C00000"/>
                </a:solidFill>
              </a:rPr>
              <a:t>Inghilterra e Portogallo</a:t>
            </a:r>
          </a:p>
          <a:p>
            <a:pPr algn="ctr"/>
            <a:r>
              <a:rPr lang="it-IT" b="1" dirty="0"/>
              <a:t>Nei conflitti con la Spagna, gli inglesi offrono protezione al Portogallo in cambio di concessioni mercantili nelle sue colonie.</a:t>
            </a:r>
          </a:p>
          <a:p>
            <a:pPr algn="ctr"/>
            <a:r>
              <a:rPr lang="it-IT" b="1" dirty="0"/>
              <a:t>1662 → Matrimonio di Caterina di Braganza, figlia di Giovanni IV, con Carlo II → sostegno inglese e riconoscimento dell’indipendenza con il trattato di Lisbona (1668) → nuovi privilegi commerciali per l’Inghilterra e acquisto di Tangeri e Bombay (dote della sposa). </a:t>
            </a:r>
            <a:endParaRPr lang="it-IT" sz="2400" b="1" dirty="0">
              <a:solidFill>
                <a:srgbClr val="C00000"/>
              </a:solidFill>
            </a:endParaRPr>
          </a:p>
        </p:txBody>
      </p:sp>
      <p:sp>
        <p:nvSpPr>
          <p:cNvPr id="7" name="CasellaDiTesto 6">
            <a:extLst>
              <a:ext uri="{FF2B5EF4-FFF2-40B4-BE49-F238E27FC236}">
                <a16:creationId xmlns:a16="http://schemas.microsoft.com/office/drawing/2014/main" id="{10729C28-DD6C-4A59-8B59-EBF5B6BADDA4}"/>
              </a:ext>
            </a:extLst>
          </p:cNvPr>
          <p:cNvSpPr txBox="1"/>
          <p:nvPr/>
        </p:nvSpPr>
        <p:spPr>
          <a:xfrm>
            <a:off x="142481" y="3914005"/>
            <a:ext cx="11765267" cy="2616101"/>
          </a:xfrm>
          <a:prstGeom prst="rect">
            <a:avLst/>
          </a:prstGeom>
          <a:noFill/>
        </p:spPr>
        <p:txBody>
          <a:bodyPr wrap="square">
            <a:spAutoFit/>
          </a:bodyPr>
          <a:lstStyle/>
          <a:p>
            <a:r>
              <a:rPr lang="it-IT" b="1" i="0" dirty="0">
                <a:solidFill>
                  <a:srgbClr val="202122"/>
                </a:solidFill>
                <a:effectLst/>
              </a:rPr>
              <a:t>repubblica sotto la protezione della Francia, che la trasforma in una forma di</a:t>
            </a:r>
          </a:p>
          <a:p>
            <a:r>
              <a:rPr lang="it-IT" b="1" i="0" dirty="0">
                <a:solidFill>
                  <a:srgbClr val="202122"/>
                </a:solidFill>
                <a:effectLst/>
              </a:rPr>
              <a:t>dominio vero e proprio. Dopo la pace di Westfalia, Filippo IV decide di riconquistare la Catalogna: nel 1652 l’esercito franco-catalano si arrende. Il Re giura nuovamente obbedienza alle leggi catalane. Con la pace dei Pirenei (1659) i francesi ottengono l’Artois, il Rossiglione, alcuni comuni della Cerdagna e delle piazzeforti nelle Fiandre → La Francia si afferma come potenza europea, mentre la Spagna continua nel suo declino.</a:t>
            </a:r>
          </a:p>
          <a:p>
            <a:r>
              <a:rPr lang="it-IT" b="1" dirty="0">
                <a:solidFill>
                  <a:srgbClr val="202122"/>
                </a:solidFill>
              </a:rPr>
              <a:t>Nel </a:t>
            </a:r>
            <a:r>
              <a:rPr lang="it-IT" sz="2000" b="1" dirty="0">
                <a:solidFill>
                  <a:srgbClr val="C00000"/>
                </a:solidFill>
                <a:effectLst>
                  <a:outerShdw blurRad="38100" dist="38100" dir="2700000" algn="tl">
                    <a:srgbClr val="000000">
                      <a:alpha val="43137"/>
                    </a:srgbClr>
                  </a:outerShdw>
                </a:effectLst>
              </a:rPr>
              <a:t>TRATTATO DEI PIRENEI </a:t>
            </a:r>
            <a:r>
              <a:rPr lang="it-IT" b="1" dirty="0">
                <a:solidFill>
                  <a:srgbClr val="202122"/>
                </a:solidFill>
              </a:rPr>
              <a:t>ci sono clausole sulla libertà dei commerci per Barcellona. I mercanti della città iniziano a guardare all’Europa settentrionale e all’America. Tra il 1680 e il 1700 le attività commerciali di Barcellona aumentano del doppio.</a:t>
            </a:r>
          </a:p>
          <a:p>
            <a:r>
              <a:rPr lang="it-IT" b="1" dirty="0">
                <a:solidFill>
                  <a:srgbClr val="202122"/>
                </a:solidFill>
              </a:rPr>
              <a:t>Nel 1706 nel corso della guerra di successione spagnola Barcellona viene assediata.</a:t>
            </a:r>
            <a:endParaRPr lang="it-IT" dirty="0"/>
          </a:p>
        </p:txBody>
      </p:sp>
      <p:pic>
        <p:nvPicPr>
          <p:cNvPr id="1026" name="Picture 2" descr="Assedio di Barcellona (1706) - Wikipedia">
            <a:extLst>
              <a:ext uri="{FF2B5EF4-FFF2-40B4-BE49-F238E27FC236}">
                <a16:creationId xmlns:a16="http://schemas.microsoft.com/office/drawing/2014/main" id="{CE7C346A-DFC5-4183-B310-AD10A6BD4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38" y="280602"/>
            <a:ext cx="5444338" cy="3434473"/>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EDAA0F10-7572-47F2-849B-7730B19CD576}"/>
              </a:ext>
            </a:extLst>
          </p:cNvPr>
          <p:cNvSpPr txBox="1"/>
          <p:nvPr/>
        </p:nvSpPr>
        <p:spPr>
          <a:xfrm>
            <a:off x="142482" y="613058"/>
            <a:ext cx="2205455" cy="3447098"/>
          </a:xfrm>
          <a:prstGeom prst="rect">
            <a:avLst/>
          </a:prstGeom>
          <a:noFill/>
        </p:spPr>
        <p:txBody>
          <a:bodyPr wrap="square" rtlCol="0">
            <a:spAutoFit/>
          </a:bodyPr>
          <a:lstStyle/>
          <a:p>
            <a:r>
              <a:rPr lang="it-IT" sz="2000" b="1" dirty="0">
                <a:solidFill>
                  <a:srgbClr val="C00000"/>
                </a:solidFill>
              </a:rPr>
              <a:t>1640-1659</a:t>
            </a:r>
          </a:p>
          <a:p>
            <a:r>
              <a:rPr lang="it-IT" b="1" dirty="0"/>
              <a:t>I contadini della Catalogna si sollevano a causa delle truppe della Castiglia presenti nel territorio catalano. I nobili locali si alleano con il Re di Francia. Nel 1641 la Catalogna si costituisce in </a:t>
            </a:r>
          </a:p>
        </p:txBody>
      </p:sp>
    </p:spTree>
    <p:extLst>
      <p:ext uri="{BB962C8B-B14F-4D97-AF65-F5344CB8AC3E}">
        <p14:creationId xmlns:p14="http://schemas.microsoft.com/office/powerpoint/2010/main" val="114610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 Doria del &amp;#39;500 resero Genova la più ricca - Linkiesta.it">
            <a:extLst>
              <a:ext uri="{FF2B5EF4-FFF2-40B4-BE49-F238E27FC236}">
                <a16:creationId xmlns:a16="http://schemas.microsoft.com/office/drawing/2014/main" id="{E5F86784-CCAB-47C2-AEB1-BB0461F58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05" y="369009"/>
            <a:ext cx="7014127" cy="425268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8540B7C-DEF3-42CE-AA2A-3BC1FA9F3DBC}"/>
              </a:ext>
            </a:extLst>
          </p:cNvPr>
          <p:cNvSpPr txBox="1"/>
          <p:nvPr/>
        </p:nvSpPr>
        <p:spPr>
          <a:xfrm flipH="1">
            <a:off x="7659092" y="299657"/>
            <a:ext cx="4426891" cy="461665"/>
          </a:xfrm>
          <a:prstGeom prst="rect">
            <a:avLst/>
          </a:prstGeom>
          <a:noFill/>
        </p:spPr>
        <p:txBody>
          <a:bodyPr wrap="square" rtlCol="0">
            <a:spAutoFit/>
          </a:bodyPr>
          <a:lstStyle/>
          <a:p>
            <a:r>
              <a:rPr lang="it-IT" sz="2400" b="1" dirty="0">
                <a:solidFill>
                  <a:srgbClr val="C00000"/>
                </a:solidFill>
              </a:rPr>
              <a:t>Genova tra Cinque e Seicento</a:t>
            </a:r>
          </a:p>
        </p:txBody>
      </p:sp>
      <p:sp>
        <p:nvSpPr>
          <p:cNvPr id="8" name="CasellaDiTesto 7">
            <a:extLst>
              <a:ext uri="{FF2B5EF4-FFF2-40B4-BE49-F238E27FC236}">
                <a16:creationId xmlns:a16="http://schemas.microsoft.com/office/drawing/2014/main" id="{AF8B95F9-53F1-4FBA-8DA2-7A3954968CC0}"/>
              </a:ext>
            </a:extLst>
          </p:cNvPr>
          <p:cNvSpPr txBox="1"/>
          <p:nvPr/>
        </p:nvSpPr>
        <p:spPr>
          <a:xfrm>
            <a:off x="7659092" y="960029"/>
            <a:ext cx="4426891" cy="3970318"/>
          </a:xfrm>
          <a:prstGeom prst="rect">
            <a:avLst/>
          </a:prstGeom>
          <a:noFill/>
        </p:spPr>
        <p:txBody>
          <a:bodyPr wrap="square">
            <a:spAutoFit/>
          </a:bodyPr>
          <a:lstStyle/>
          <a:p>
            <a:r>
              <a:rPr lang="it-IT" b="1" i="0" dirty="0">
                <a:solidFill>
                  <a:srgbClr val="282828"/>
                </a:solidFill>
                <a:effectLst/>
              </a:rPr>
              <a:t>L’antica </a:t>
            </a:r>
            <a:r>
              <a:rPr lang="it-IT" b="1" dirty="0">
                <a:solidFill>
                  <a:srgbClr val="282828"/>
                </a:solidFill>
              </a:rPr>
              <a:t>r</a:t>
            </a:r>
            <a:r>
              <a:rPr lang="it-IT" b="1" i="0" dirty="0">
                <a:solidFill>
                  <a:srgbClr val="282828"/>
                </a:solidFill>
                <a:effectLst/>
              </a:rPr>
              <a:t>epubblica marinara all’inizio del Cinquecento, in una fase di decadenza, passa sotto il dominio francese. Nel 1512 l'ammiraglio di Carlo V, Andrea Doria, caccia i francesi e si accorda con l’imperatore per ottenere l’indipendenza di Genova (Trattato di Madrid, 1528). </a:t>
            </a:r>
            <a:r>
              <a:rPr lang="it-IT" b="1" dirty="0">
                <a:solidFill>
                  <a:srgbClr val="282828"/>
                </a:solidFill>
              </a:rPr>
              <a:t>I genovesi riacquistano così parte dello splendore perduto nei secoli precedenti. A partire dalla riconquista di Andrea Doria, si apre il «secolo dei genovesi»: l</a:t>
            </a:r>
            <a:r>
              <a:rPr lang="it-IT" b="1" i="0" dirty="0">
                <a:solidFill>
                  <a:srgbClr val="282828"/>
                </a:solidFill>
                <a:effectLst/>
              </a:rPr>
              <a:t>a città si inserisce nell’orbita spagnola sia per gli interessi bancari del Banco di San Giorgio, sia per la tendenza dei nobili genovesi ad acquistare feudi nell’Italia</a:t>
            </a:r>
            <a:endParaRPr lang="it-IT" b="1" dirty="0"/>
          </a:p>
        </p:txBody>
      </p:sp>
      <p:sp>
        <p:nvSpPr>
          <p:cNvPr id="13" name="CasellaDiTesto 12">
            <a:extLst>
              <a:ext uri="{FF2B5EF4-FFF2-40B4-BE49-F238E27FC236}">
                <a16:creationId xmlns:a16="http://schemas.microsoft.com/office/drawing/2014/main" id="{BD978A78-9999-4BEE-BF1E-CA700679BBB2}"/>
              </a:ext>
            </a:extLst>
          </p:cNvPr>
          <p:cNvSpPr txBox="1"/>
          <p:nvPr/>
        </p:nvSpPr>
        <p:spPr>
          <a:xfrm>
            <a:off x="295689" y="4820404"/>
            <a:ext cx="11790294" cy="1754326"/>
          </a:xfrm>
          <a:prstGeom prst="rect">
            <a:avLst/>
          </a:prstGeom>
          <a:noFill/>
        </p:spPr>
        <p:txBody>
          <a:bodyPr wrap="square">
            <a:spAutoFit/>
          </a:bodyPr>
          <a:lstStyle/>
          <a:p>
            <a:r>
              <a:rPr lang="it-IT" b="1" dirty="0">
                <a:solidFill>
                  <a:srgbClr val="282828"/>
                </a:solidFill>
              </a:rPr>
              <a:t>m</a:t>
            </a:r>
            <a:r>
              <a:rPr lang="it-IT" b="1" i="0" dirty="0">
                <a:solidFill>
                  <a:srgbClr val="282828"/>
                </a:solidFill>
                <a:effectLst/>
              </a:rPr>
              <a:t>eridionale. Genova diventa ricca come lo era stata nel basso medioevo, nell’epoca delle crociate e della rivalità con Venezia. Il suo destino si lega a quello spagnolo. Gli iberici, infatti, chiedono prestiti per finanziare commerci e guerre. È questa dinamica a provocare, nella seconda metà del Seicento, il declino di Genova. Nel 1684 la città viene duramente bombardata dalla flotta francese, perché aveva continuato a commerciare con la Spagna e con Algeri nonostante il divieto impostole dal Re Sole. La pace viene firmata l'anno dopo e permette alla città di mantenere la sua indipendenza. A causa delle frequente rivolte, nel 1768, il Banco di San Giorgio cede la Corsica, da quest’ultimo amministrata, alla Francia.</a:t>
            </a:r>
            <a:endParaRPr lang="it-IT" dirty="0"/>
          </a:p>
        </p:txBody>
      </p:sp>
    </p:spTree>
    <p:extLst>
      <p:ext uri="{BB962C8B-B14F-4D97-AF65-F5344CB8AC3E}">
        <p14:creationId xmlns:p14="http://schemas.microsoft.com/office/powerpoint/2010/main" val="93149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727F1D-62F2-4F27-A417-32406F899155}"/>
              </a:ext>
            </a:extLst>
          </p:cNvPr>
          <p:cNvSpPr txBox="1"/>
          <p:nvPr/>
        </p:nvSpPr>
        <p:spPr>
          <a:xfrm>
            <a:off x="276639" y="241215"/>
            <a:ext cx="11638722" cy="4616648"/>
          </a:xfrm>
          <a:prstGeom prst="rect">
            <a:avLst/>
          </a:prstGeom>
          <a:noFill/>
        </p:spPr>
        <p:txBody>
          <a:bodyPr wrap="square" rtlCol="0">
            <a:spAutoFit/>
          </a:bodyPr>
          <a:lstStyle/>
          <a:p>
            <a:r>
              <a:rPr lang="it-IT" sz="2400" b="1" dirty="0">
                <a:solidFill>
                  <a:srgbClr val="C00000"/>
                </a:solidFill>
              </a:rPr>
              <a:t>Impero ottomano nella seconda metà del Seicento</a:t>
            </a:r>
          </a:p>
          <a:p>
            <a:endParaRPr lang="it-IT" dirty="0"/>
          </a:p>
          <a:p>
            <a:r>
              <a:rPr lang="it-IT" b="1" dirty="0"/>
              <a:t>1669 – conquista di Creta</a:t>
            </a:r>
          </a:p>
          <a:p>
            <a:r>
              <a:rPr lang="it-IT" b="1" dirty="0"/>
              <a:t>1672-1676 – contro la Polonia e conquista di Ucraina e Podolia</a:t>
            </a:r>
          </a:p>
          <a:p>
            <a:r>
              <a:rPr lang="it-IT" b="1" dirty="0"/>
              <a:t>1682 – spedizione contro gli austriaci con l’appoggio dei nobili ungheresi che non si vogliono sottomettere agli Asburgo</a:t>
            </a:r>
          </a:p>
          <a:p>
            <a:r>
              <a:rPr lang="it-IT" b="1" dirty="0"/>
              <a:t>1683 – assedio di Vienna. In aiuto degli Asburgo si muovono il re polacco Sobieski e la Lega Santa promossa da Innocenzo III (Impero, Polonia, Venezia e Russia)</a:t>
            </a:r>
          </a:p>
          <a:p>
            <a:r>
              <a:rPr lang="it-IT" b="1" dirty="0"/>
              <a:t>1690 – viene riconquistata Belgrado persa due anni</a:t>
            </a:r>
          </a:p>
          <a:p>
            <a:r>
              <a:rPr lang="it-IT" b="1" dirty="0"/>
              <a:t>Prima (gli austriaci riconquistano la città nel 1717)</a:t>
            </a:r>
          </a:p>
          <a:p>
            <a:r>
              <a:rPr lang="it-IT" b="1" dirty="0">
                <a:solidFill>
                  <a:srgbClr val="C00000"/>
                </a:solidFill>
                <a:effectLst>
                  <a:outerShdw blurRad="38100" dist="38100" dir="2700000" algn="tl">
                    <a:srgbClr val="000000">
                      <a:alpha val="43137"/>
                    </a:srgbClr>
                  </a:outerShdw>
                </a:effectLst>
              </a:rPr>
              <a:t>1699 – TRATTATO DI KARLOWITZ – INIZIA LA FASE</a:t>
            </a:r>
          </a:p>
          <a:p>
            <a:r>
              <a:rPr lang="it-IT" b="1" dirty="0">
                <a:solidFill>
                  <a:srgbClr val="C00000"/>
                </a:solidFill>
                <a:effectLst>
                  <a:outerShdw blurRad="38100" dist="38100" dir="2700000" algn="tl">
                    <a:srgbClr val="000000">
                      <a:alpha val="43137"/>
                    </a:srgbClr>
                  </a:outerShdw>
                </a:effectLst>
              </a:rPr>
              <a:t>DI RIPIEGAMENTO DEGLI OTTOMANI IN EUROPA</a:t>
            </a:r>
            <a:endParaRPr lang="it-IT" b="1" dirty="0">
              <a:solidFill>
                <a:srgbClr val="C00000"/>
              </a:solidFill>
            </a:endParaRPr>
          </a:p>
          <a:p>
            <a:r>
              <a:rPr lang="it-IT" b="1" dirty="0">
                <a:solidFill>
                  <a:schemeClr val="tx1">
                    <a:lumMod val="95000"/>
                    <a:lumOff val="5000"/>
                  </a:schemeClr>
                </a:solidFill>
              </a:rPr>
              <a:t>L’Impero ottomano deve cedere la Podolia alla</a:t>
            </a:r>
          </a:p>
          <a:p>
            <a:r>
              <a:rPr lang="it-IT" b="1" i="0" dirty="0">
                <a:solidFill>
                  <a:schemeClr val="tx1">
                    <a:lumMod val="95000"/>
                    <a:lumOff val="5000"/>
                  </a:schemeClr>
                </a:solidFill>
                <a:effectLst/>
                <a:latin typeface="Crimson Text"/>
              </a:rPr>
              <a:t>Polonia, l’Ungheria e la Transilvania all’Austria, la</a:t>
            </a:r>
          </a:p>
          <a:p>
            <a:r>
              <a:rPr lang="it-IT" b="1" dirty="0">
                <a:solidFill>
                  <a:schemeClr val="tx1">
                    <a:lumMod val="95000"/>
                    <a:lumOff val="5000"/>
                  </a:schemeClr>
                </a:solidFill>
                <a:latin typeface="Crimson Text"/>
              </a:rPr>
              <a:t>Dalmazia e la Morea a Venezia. Le trattative con i</a:t>
            </a:r>
          </a:p>
          <a:p>
            <a:r>
              <a:rPr lang="it-IT" b="1" dirty="0">
                <a:solidFill>
                  <a:schemeClr val="tx1">
                    <a:lumMod val="95000"/>
                    <a:lumOff val="5000"/>
                  </a:schemeClr>
                </a:solidFill>
                <a:latin typeface="Crimson Text"/>
              </a:rPr>
              <a:t>r</a:t>
            </a:r>
            <a:r>
              <a:rPr lang="it-IT" b="1" i="0" dirty="0">
                <a:solidFill>
                  <a:schemeClr val="tx1">
                    <a:lumMod val="95000"/>
                    <a:lumOff val="5000"/>
                  </a:schemeClr>
                </a:solidFill>
                <a:effectLst/>
                <a:latin typeface="Crimson Text"/>
              </a:rPr>
              <a:t>ussi si concludono con la Pace di Costantinopoli</a:t>
            </a:r>
          </a:p>
          <a:p>
            <a:r>
              <a:rPr lang="it-IT" b="1" i="0" dirty="0">
                <a:solidFill>
                  <a:schemeClr val="tx1">
                    <a:lumMod val="95000"/>
                    <a:lumOff val="5000"/>
                  </a:schemeClr>
                </a:solidFill>
                <a:effectLst/>
                <a:latin typeface="Crimson Text"/>
              </a:rPr>
              <a:t>del 1700.</a:t>
            </a:r>
            <a:endParaRPr lang="it-IT" dirty="0">
              <a:solidFill>
                <a:schemeClr val="tx1">
                  <a:lumMod val="95000"/>
                  <a:lumOff val="5000"/>
                </a:schemeClr>
              </a:solidFill>
            </a:endParaRPr>
          </a:p>
        </p:txBody>
      </p:sp>
      <p:pic>
        <p:nvPicPr>
          <p:cNvPr id="3076" name="Picture 4" descr="Battaglia di Vienna del 1683: storia, cronologia e protagonisti |  Studenti.it">
            <a:extLst>
              <a:ext uri="{FF2B5EF4-FFF2-40B4-BE49-F238E27FC236}">
                <a16:creationId xmlns:a16="http://schemas.microsoft.com/office/drawing/2014/main" id="{73F4BA9C-C901-47D3-B189-D69FE2F0C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887" y="2180413"/>
            <a:ext cx="6438900" cy="4327042"/>
          </a:xfrm>
          <a:prstGeom prst="rect">
            <a:avLst/>
          </a:prstGeom>
          <a:noFill/>
          <a:ln w="1905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3" name="Freccia in giù 2">
            <a:extLst>
              <a:ext uri="{FF2B5EF4-FFF2-40B4-BE49-F238E27FC236}">
                <a16:creationId xmlns:a16="http://schemas.microsoft.com/office/drawing/2014/main" id="{545F243B-391C-42FF-A225-5B9EC0876CD2}"/>
              </a:ext>
            </a:extLst>
          </p:cNvPr>
          <p:cNvSpPr/>
          <p:nvPr/>
        </p:nvSpPr>
        <p:spPr>
          <a:xfrm>
            <a:off x="2544417" y="4651514"/>
            <a:ext cx="437322" cy="417444"/>
          </a:xfrm>
          <a:prstGeom prst="downArrow">
            <a:avLst/>
          </a:prstGeom>
          <a:solidFill>
            <a:schemeClr val="accent4">
              <a:lumMod val="75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AC3C3115-1D63-4FE2-8985-A3F9EE01A037}"/>
              </a:ext>
            </a:extLst>
          </p:cNvPr>
          <p:cNvSpPr txBox="1"/>
          <p:nvPr/>
        </p:nvSpPr>
        <p:spPr>
          <a:xfrm>
            <a:off x="276639" y="5139457"/>
            <a:ext cx="5060674" cy="1477328"/>
          </a:xfrm>
          <a:prstGeom prst="rect">
            <a:avLst/>
          </a:prstGeom>
          <a:noFill/>
        </p:spPr>
        <p:txBody>
          <a:bodyPr wrap="square" rtlCol="0">
            <a:spAutoFit/>
          </a:bodyPr>
          <a:lstStyle/>
          <a:p>
            <a:r>
              <a:rPr lang="it-IT" b="1" i="1" dirty="0">
                <a:solidFill>
                  <a:srgbClr val="C00000"/>
                </a:solidFill>
              </a:rPr>
              <a:t>«L’allargamento dei confini dell’Impero austriaco verso sud-est, con la conquista dell’Ungheria, della Slavonia e della Croazia nell’ultimo quarto del Seicento fu il segno dell’ingresso dell’Austria nel commercio mediterraneo».</a:t>
            </a:r>
          </a:p>
        </p:txBody>
      </p:sp>
    </p:spTree>
    <p:extLst>
      <p:ext uri="{BB962C8B-B14F-4D97-AF65-F5344CB8AC3E}">
        <p14:creationId xmlns:p14="http://schemas.microsoft.com/office/powerpoint/2010/main" val="90960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941107C-C01D-4DC2-A7FF-6846CF0F66E0}"/>
              </a:ext>
            </a:extLst>
          </p:cNvPr>
          <p:cNvSpPr txBox="1"/>
          <p:nvPr/>
        </p:nvSpPr>
        <p:spPr>
          <a:xfrm>
            <a:off x="366091" y="320456"/>
            <a:ext cx="8280952" cy="4093428"/>
          </a:xfrm>
          <a:prstGeom prst="rect">
            <a:avLst/>
          </a:prstGeom>
          <a:noFill/>
        </p:spPr>
        <p:txBody>
          <a:bodyPr wrap="square" rtlCol="0">
            <a:spAutoFit/>
          </a:bodyPr>
          <a:lstStyle/>
          <a:p>
            <a:r>
              <a:rPr lang="it-IT" sz="2000" b="1" dirty="0"/>
              <a:t>I turchi conquistano Siria ed Egitto nel 1517 → Selim I sconfigge i Safavidi in Iran e i Mamelucchi ad Aleppo. L’occupazione dell’Egitto determina il crollo dell’impero mamelucco (Egitto, Siria, Palestina, Arabia). L’impero turco diventa la prima potenza del mondo islamico.</a:t>
            </a:r>
          </a:p>
          <a:p>
            <a:endParaRPr lang="it-IT" sz="1000" b="1" dirty="0"/>
          </a:p>
          <a:p>
            <a:r>
              <a:rPr lang="it-IT" sz="2000" b="1" dirty="0"/>
              <a:t>Nel 1522 gli Ottomani sottraggono ai Cavalieri di San Giovanni l’isola di Rodi.</a:t>
            </a:r>
          </a:p>
          <a:p>
            <a:endParaRPr lang="it-IT" sz="1000" b="1" dirty="0"/>
          </a:p>
          <a:p>
            <a:r>
              <a:rPr lang="it-IT" sz="2000" b="1" dirty="0"/>
              <a:t>I corsari Barbarossa nel 1515 si impadroniscono di Algeri, che diventa la base della pirateria turca nel Mediterraneo occidentale.</a:t>
            </a:r>
          </a:p>
          <a:p>
            <a:endParaRPr lang="it-IT" sz="1000" b="1" dirty="0"/>
          </a:p>
          <a:p>
            <a:r>
              <a:rPr lang="it-IT" sz="2000" b="1" dirty="0"/>
              <a:t>Nel 1535 Carlo V conquista Tunisi, ma tale evento non è risolutivo. La città è riconquistata da Sinan Pascià nel 1574 e nasce la Reggenza di Tunisi. Stessa sorte tocca a Tripoli nel 1551 (resa dei cavalieri di San Giovanni). Le reggenze acquistano una sempre maggiore autonomia rispetto al potere centrale.</a:t>
            </a:r>
            <a:endParaRPr lang="it-IT" dirty="0"/>
          </a:p>
        </p:txBody>
      </p:sp>
      <p:pic>
        <p:nvPicPr>
          <p:cNvPr id="3074" name="Picture 2" descr="Biografia di Carlo V">
            <a:extLst>
              <a:ext uri="{FF2B5EF4-FFF2-40B4-BE49-F238E27FC236}">
                <a16:creationId xmlns:a16="http://schemas.microsoft.com/office/drawing/2014/main" id="{8F7DD40D-4438-4FA0-81D8-074ADE69D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163" y="320457"/>
            <a:ext cx="3043745" cy="3844040"/>
          </a:xfrm>
          <a:prstGeom prst="rect">
            <a:avLst/>
          </a:prstGeom>
          <a:noFill/>
          <a:ln w="190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F64B3CC-26E0-401B-BE93-33458EB5F761}"/>
              </a:ext>
            </a:extLst>
          </p:cNvPr>
          <p:cNvSpPr txBox="1"/>
          <p:nvPr/>
        </p:nvSpPr>
        <p:spPr>
          <a:xfrm>
            <a:off x="8859292" y="320458"/>
            <a:ext cx="870752" cy="369332"/>
          </a:xfrm>
          <a:prstGeom prst="rect">
            <a:avLst/>
          </a:prstGeom>
          <a:noFill/>
        </p:spPr>
        <p:txBody>
          <a:bodyPr wrap="none" rtlCol="0">
            <a:spAutoFit/>
          </a:bodyPr>
          <a:lstStyle/>
          <a:p>
            <a:pPr algn="ctr"/>
            <a:r>
              <a:rPr lang="it-IT" b="1" dirty="0">
                <a:solidFill>
                  <a:srgbClr val="FFFF00"/>
                </a:solidFill>
              </a:rPr>
              <a:t>Carlo V</a:t>
            </a:r>
          </a:p>
        </p:txBody>
      </p:sp>
      <p:sp>
        <p:nvSpPr>
          <p:cNvPr id="6" name="CasellaDiTesto 5">
            <a:extLst>
              <a:ext uri="{FF2B5EF4-FFF2-40B4-BE49-F238E27FC236}">
                <a16:creationId xmlns:a16="http://schemas.microsoft.com/office/drawing/2014/main" id="{4CD59369-660F-4C48-8B43-7326A5DCD8A2}"/>
              </a:ext>
            </a:extLst>
          </p:cNvPr>
          <p:cNvSpPr txBox="1"/>
          <p:nvPr/>
        </p:nvSpPr>
        <p:spPr>
          <a:xfrm>
            <a:off x="366091" y="4413884"/>
            <a:ext cx="11620500" cy="1938992"/>
          </a:xfrm>
          <a:prstGeom prst="rect">
            <a:avLst/>
          </a:prstGeom>
          <a:noFill/>
        </p:spPr>
        <p:txBody>
          <a:bodyPr wrap="square">
            <a:spAutoFit/>
          </a:bodyPr>
          <a:lstStyle/>
          <a:p>
            <a:r>
              <a:rPr lang="it-IT" sz="2000" b="1" dirty="0"/>
              <a:t>Terzo conflitto tra Venezia e l’Impero ottomano (1537-1540), nel corso del quale la coalizione veneta-imperiale guidata da Andrea Doria viene sconfitta dalla flotta turca guidata da Barbarossa.</a:t>
            </a:r>
          </a:p>
          <a:p>
            <a:endParaRPr lang="it-IT" sz="2000" b="1" dirty="0"/>
          </a:p>
          <a:p>
            <a:r>
              <a:rPr lang="it-IT" sz="2000" b="1" dirty="0"/>
              <a:t>1541 → La spedizione di Carlo V contro Algeri si rivela un disastro a causa di una tempesta.</a:t>
            </a:r>
          </a:p>
          <a:p>
            <a:endParaRPr lang="it-IT" sz="2000" b="1" dirty="0"/>
          </a:p>
          <a:p>
            <a:r>
              <a:rPr lang="it-IT" sz="2000" b="1" dirty="0"/>
              <a:t>1555 → Pace di Augusta: fine del conflitto con i protestanti tedeschi e tregua con i francesi a Vaucelles.</a:t>
            </a:r>
            <a:endParaRPr lang="it-IT" sz="1800" b="1" dirty="0"/>
          </a:p>
        </p:txBody>
      </p:sp>
    </p:spTree>
    <p:extLst>
      <p:ext uri="{BB962C8B-B14F-4D97-AF65-F5344CB8AC3E}">
        <p14:creationId xmlns:p14="http://schemas.microsoft.com/office/powerpoint/2010/main" val="2840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499598F-E587-49D8-8273-56E315A50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50" y="307906"/>
            <a:ext cx="3722411" cy="4815819"/>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93D1869-F61C-4FBD-8F7F-19957663471E}"/>
              </a:ext>
            </a:extLst>
          </p:cNvPr>
          <p:cNvSpPr txBox="1"/>
          <p:nvPr/>
        </p:nvSpPr>
        <p:spPr>
          <a:xfrm>
            <a:off x="1239910" y="4661453"/>
            <a:ext cx="2864951" cy="369332"/>
          </a:xfrm>
          <a:prstGeom prst="rect">
            <a:avLst/>
          </a:prstGeom>
          <a:noFill/>
        </p:spPr>
        <p:txBody>
          <a:bodyPr wrap="none" rtlCol="0">
            <a:spAutoFit/>
          </a:bodyPr>
          <a:lstStyle/>
          <a:p>
            <a:pPr algn="ctr"/>
            <a:r>
              <a:rPr lang="it-IT" b="1" dirty="0">
                <a:solidFill>
                  <a:srgbClr val="FFFF00"/>
                </a:solidFill>
              </a:rPr>
              <a:t>Paolo Veronese (1528-1588)</a:t>
            </a:r>
          </a:p>
        </p:txBody>
      </p:sp>
      <p:sp>
        <p:nvSpPr>
          <p:cNvPr id="3" name="CasellaDiTesto 2">
            <a:extLst>
              <a:ext uri="{FF2B5EF4-FFF2-40B4-BE49-F238E27FC236}">
                <a16:creationId xmlns:a16="http://schemas.microsoft.com/office/drawing/2014/main" id="{4002ACC9-151E-48C8-B079-411D64B90469}"/>
              </a:ext>
            </a:extLst>
          </p:cNvPr>
          <p:cNvSpPr txBox="1"/>
          <p:nvPr/>
        </p:nvSpPr>
        <p:spPr>
          <a:xfrm>
            <a:off x="4317726" y="226809"/>
            <a:ext cx="7708622" cy="5201424"/>
          </a:xfrm>
          <a:prstGeom prst="rect">
            <a:avLst/>
          </a:prstGeom>
          <a:noFill/>
        </p:spPr>
        <p:txBody>
          <a:bodyPr wrap="square" rtlCol="0">
            <a:spAutoFit/>
          </a:bodyPr>
          <a:lstStyle/>
          <a:p>
            <a:r>
              <a:rPr lang="it-IT" sz="2400" b="1" dirty="0">
                <a:solidFill>
                  <a:srgbClr val="C00000"/>
                </a:solidFill>
              </a:rPr>
              <a:t>Guerra corsa tra il XVI e il XVIII secolo</a:t>
            </a:r>
          </a:p>
          <a:p>
            <a:endParaRPr lang="it-IT" sz="800" dirty="0"/>
          </a:p>
          <a:p>
            <a:r>
              <a:rPr lang="it-IT" sz="2000" b="1" dirty="0"/>
              <a:t>Razzie di turchi e barbareschi e incursioni dei cavalieri di San Giovanni e di Santo Stefano e dei corsari occidentali.</a:t>
            </a:r>
          </a:p>
          <a:p>
            <a:r>
              <a:rPr lang="it-IT" sz="2000" b="1" dirty="0"/>
              <a:t>↓</a:t>
            </a:r>
          </a:p>
          <a:p>
            <a:r>
              <a:rPr lang="it-IT" sz="2000" b="1" dirty="0"/>
              <a:t>COMMERCIO DI SCHIAVI</a:t>
            </a:r>
          </a:p>
          <a:p>
            <a:r>
              <a:rPr lang="it-IT" sz="2000" b="1" dirty="0"/>
              <a:t>↓</a:t>
            </a:r>
          </a:p>
          <a:p>
            <a:r>
              <a:rPr lang="it-IT" sz="2000" b="1" dirty="0"/>
              <a:t>Nel mondo cristiano i musulmani sono utilizzati come manodopera nei cantieri edili e navali, nelle saline, nelle miniere. Stessa cosa accade nel mondo ottomano → L’arsenale di Istanbul utilizza migliaia di schiavi le cui condizioni determinano un elevato tasso di mortalità. Altri sono utilizzati nella costruzione di moschee, oppure sono al servizio delle botteghe e delle manifatture di Algeri, Tunisi o Istanbul.</a:t>
            </a:r>
          </a:p>
          <a:p>
            <a:r>
              <a:rPr lang="it-IT" sz="2000" b="1" dirty="0"/>
              <a:t>↓</a:t>
            </a:r>
          </a:p>
          <a:p>
            <a:r>
              <a:rPr lang="it-IT" sz="2000" b="1" dirty="0"/>
              <a:t>Uomini e donne di bell’aspetto sono offerti in regalo al sultano o ai nobili ottomani.</a:t>
            </a:r>
          </a:p>
          <a:p>
            <a:r>
              <a:rPr lang="it-IT" sz="2000" b="1" dirty="0"/>
              <a:t>↓</a:t>
            </a:r>
          </a:p>
        </p:txBody>
      </p:sp>
      <p:sp>
        <p:nvSpPr>
          <p:cNvPr id="4" name="CasellaDiTesto 3">
            <a:extLst>
              <a:ext uri="{FF2B5EF4-FFF2-40B4-BE49-F238E27FC236}">
                <a16:creationId xmlns:a16="http://schemas.microsoft.com/office/drawing/2014/main" id="{5096CCF3-3FDE-4DBE-8A71-279FDF780750}"/>
              </a:ext>
            </a:extLst>
          </p:cNvPr>
          <p:cNvSpPr txBox="1"/>
          <p:nvPr/>
        </p:nvSpPr>
        <p:spPr>
          <a:xfrm>
            <a:off x="278296" y="5286055"/>
            <a:ext cx="11913704" cy="1446550"/>
          </a:xfrm>
          <a:prstGeom prst="rect">
            <a:avLst/>
          </a:prstGeom>
          <a:noFill/>
        </p:spPr>
        <p:txBody>
          <a:bodyPr wrap="square" rtlCol="0">
            <a:spAutoFit/>
          </a:bodyPr>
          <a:lstStyle/>
          <a:p>
            <a:r>
              <a:rPr lang="it-IT" sz="2000" b="1" dirty="0">
                <a:solidFill>
                  <a:srgbClr val="0070C0"/>
                </a:solidFill>
                <a:effectLst>
                  <a:outerShdw blurRad="38100" dist="38100" dir="2700000" algn="tl">
                    <a:srgbClr val="000000">
                      <a:alpha val="43137"/>
                    </a:srgbClr>
                  </a:outerShdw>
                </a:effectLst>
              </a:rPr>
              <a:t>«La cattura e la circolazione degli schiavi – cristiani e musulmani […] – produssero una diffusa mobilità umana che è stata per secoli un tratto caratteristico della storia del Mediterraneo» (Salvatore Bono).</a:t>
            </a:r>
          </a:p>
          <a:p>
            <a:endParaRPr lang="it-IT" sz="800" b="1" dirty="0"/>
          </a:p>
          <a:p>
            <a:r>
              <a:rPr lang="it-IT" sz="2000" b="1" dirty="0"/>
              <a:t>Il riscatto degli schiavi cristiani – A Napoli, Roma, Palermo la liberazione è affidata a confraternite laiche, le quali decidono chi liberare, mentre a Genova e Venezia funzionano apposite magistrature.</a:t>
            </a:r>
          </a:p>
        </p:txBody>
      </p:sp>
    </p:spTree>
    <p:extLst>
      <p:ext uri="{BB962C8B-B14F-4D97-AF65-F5344CB8AC3E}">
        <p14:creationId xmlns:p14="http://schemas.microsoft.com/office/powerpoint/2010/main" val="365241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natura, vecchio&#10;&#10;Descrizione generata automaticamente">
            <a:extLst>
              <a:ext uri="{FF2B5EF4-FFF2-40B4-BE49-F238E27FC236}">
                <a16:creationId xmlns:a16="http://schemas.microsoft.com/office/drawing/2014/main" id="{A0952E6D-952C-4E8E-95C7-DD7DD6463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76" y="1991122"/>
            <a:ext cx="3407276" cy="4591304"/>
          </a:xfrm>
          <a:prstGeom prst="rect">
            <a:avLst/>
          </a:prstGeom>
          <a:ln w="19050">
            <a:solidFill>
              <a:schemeClr val="accent4">
                <a:lumMod val="40000"/>
                <a:lumOff val="60000"/>
              </a:schemeClr>
            </a:solidFill>
          </a:ln>
        </p:spPr>
      </p:pic>
      <p:sp>
        <p:nvSpPr>
          <p:cNvPr id="6" name="CasellaDiTesto 5">
            <a:extLst>
              <a:ext uri="{FF2B5EF4-FFF2-40B4-BE49-F238E27FC236}">
                <a16:creationId xmlns:a16="http://schemas.microsoft.com/office/drawing/2014/main" id="{86B968E2-B6C0-4349-B52E-869B89026D03}"/>
              </a:ext>
            </a:extLst>
          </p:cNvPr>
          <p:cNvSpPr txBox="1"/>
          <p:nvPr/>
        </p:nvSpPr>
        <p:spPr>
          <a:xfrm>
            <a:off x="428976" y="1991122"/>
            <a:ext cx="1965986" cy="615553"/>
          </a:xfrm>
          <a:prstGeom prst="rect">
            <a:avLst/>
          </a:prstGeom>
          <a:noFill/>
        </p:spPr>
        <p:txBody>
          <a:bodyPr wrap="none" rtlCol="0">
            <a:spAutoFit/>
          </a:bodyPr>
          <a:lstStyle/>
          <a:p>
            <a:pPr algn="ctr"/>
            <a:r>
              <a:rPr lang="it-IT" b="1" dirty="0">
                <a:solidFill>
                  <a:srgbClr val="FFFF00"/>
                </a:solidFill>
              </a:rPr>
              <a:t>Jean-Léon Gérôme</a:t>
            </a:r>
          </a:p>
          <a:p>
            <a:pPr algn="ctr"/>
            <a:r>
              <a:rPr lang="it-IT" sz="1600" b="1" i="1" dirty="0">
                <a:solidFill>
                  <a:srgbClr val="FFFF00"/>
                </a:solidFill>
              </a:rPr>
              <a:t>Mercato di schiavi</a:t>
            </a:r>
          </a:p>
        </p:txBody>
      </p:sp>
      <p:sp>
        <p:nvSpPr>
          <p:cNvPr id="8" name="CasellaDiTesto 7">
            <a:extLst>
              <a:ext uri="{FF2B5EF4-FFF2-40B4-BE49-F238E27FC236}">
                <a16:creationId xmlns:a16="http://schemas.microsoft.com/office/drawing/2014/main" id="{21611EDB-30AC-4DAF-8330-64467B532D4C}"/>
              </a:ext>
            </a:extLst>
          </p:cNvPr>
          <p:cNvSpPr txBox="1"/>
          <p:nvPr/>
        </p:nvSpPr>
        <p:spPr>
          <a:xfrm>
            <a:off x="325506" y="148667"/>
            <a:ext cx="11866494" cy="1631216"/>
          </a:xfrm>
          <a:prstGeom prst="rect">
            <a:avLst/>
          </a:prstGeom>
          <a:noFill/>
        </p:spPr>
        <p:txBody>
          <a:bodyPr wrap="square">
            <a:spAutoFit/>
          </a:bodyPr>
          <a:lstStyle/>
          <a:p>
            <a:r>
              <a:rPr lang="it-IT" sz="2000" b="1" i="0" dirty="0">
                <a:solidFill>
                  <a:srgbClr val="202122"/>
                </a:solidFill>
                <a:effectLst/>
              </a:rPr>
              <a:t>Nell'età moderna la tratta degli schiavi nel Mediterraneo si configura come un fenomeno che riguarda sia il mondo cristiano, sia quello musulmano. In alcune città europee, il numero di donne e uomini originari delle coste africane, del Mar Nero e dei Balcani ridotti in schiavitù è rilevante: nel XVI secolo esso si attesta tra il 2 e il 4% della popolazione totale.</a:t>
            </a:r>
          </a:p>
          <a:p>
            <a:r>
              <a:rPr lang="it-IT" sz="2000" b="1" dirty="0">
                <a:solidFill>
                  <a:srgbClr val="202122"/>
                </a:solidFill>
              </a:rPr>
              <a:t>A questo fenomeno si aggiunge quello degli schiavi di guerra (</a:t>
            </a:r>
            <a:r>
              <a:rPr lang="it-IT" sz="2000" b="1" i="1" dirty="0">
                <a:solidFill>
                  <a:srgbClr val="202122"/>
                </a:solidFill>
              </a:rPr>
              <a:t>CAPTIVI</a:t>
            </a:r>
            <a:r>
              <a:rPr lang="it-IT" sz="2000" b="1" dirty="0">
                <a:solidFill>
                  <a:srgbClr val="202122"/>
                </a:solidFill>
              </a:rPr>
              <a:t>) e dei criminali obbligati a remare nelle</a:t>
            </a:r>
            <a:endParaRPr lang="it-IT" sz="2000" b="1" dirty="0"/>
          </a:p>
        </p:txBody>
      </p:sp>
      <p:sp>
        <p:nvSpPr>
          <p:cNvPr id="10" name="CasellaDiTesto 9">
            <a:extLst>
              <a:ext uri="{FF2B5EF4-FFF2-40B4-BE49-F238E27FC236}">
                <a16:creationId xmlns:a16="http://schemas.microsoft.com/office/drawing/2014/main" id="{8A4532A8-B465-46E5-BE0D-91E22FE2C2CA}"/>
              </a:ext>
            </a:extLst>
          </p:cNvPr>
          <p:cNvSpPr txBox="1"/>
          <p:nvPr/>
        </p:nvSpPr>
        <p:spPr>
          <a:xfrm>
            <a:off x="3988589" y="1692575"/>
            <a:ext cx="8097394" cy="5016758"/>
          </a:xfrm>
          <a:prstGeom prst="rect">
            <a:avLst/>
          </a:prstGeom>
          <a:noFill/>
        </p:spPr>
        <p:txBody>
          <a:bodyPr wrap="square">
            <a:spAutoFit/>
          </a:bodyPr>
          <a:lstStyle/>
          <a:p>
            <a:r>
              <a:rPr lang="it-IT" sz="2000" b="1" i="0" dirty="0">
                <a:solidFill>
                  <a:srgbClr val="202122"/>
                </a:solidFill>
                <a:effectLst/>
              </a:rPr>
              <a:t>galee sia cristiane, sia musulmane. Gli europei schiavizzati nelle coste barbaresche tra il 1530 e il 1780 sono stimati in circa 1-1,25 milioni. La cattività rappresentò per molti di loro un’esistenza difficile con il rischio di essere accusati di apostasia, ma </a:t>
            </a:r>
            <a:r>
              <a:rPr lang="it-IT" sz="2000" b="1" dirty="0">
                <a:solidFill>
                  <a:srgbClr val="202122"/>
                </a:solidFill>
              </a:rPr>
              <a:t>ad alcuni permise anche di compiere importanti percorsi di ascesa sociale. Se i captivi potevano essere riscattati</a:t>
            </a:r>
            <a:r>
              <a:rPr lang="it-IT" sz="2000" b="1" i="0" dirty="0">
                <a:solidFill>
                  <a:srgbClr val="202122"/>
                </a:solidFill>
                <a:effectLst/>
              </a:rPr>
              <a:t>, nello stesso tempo potevano conquistare la libertà attraverso il periodo di lavoro svolto come domestici o presso i bagni nell’Impero ottomano.</a:t>
            </a:r>
          </a:p>
          <a:p>
            <a:r>
              <a:rPr lang="it-IT" sz="2000" b="1" i="0" dirty="0">
                <a:solidFill>
                  <a:srgbClr val="202122"/>
                </a:solidFill>
                <a:effectLst/>
              </a:rPr>
              <a:t>Le leggende hanno tramandato lo stereotipo della cosiddetta "tratta delle bianche", ma in realtà 9 schiavi su 10 erano maschi perché il mercato richiedeva muratori, contadini e rematori. Le donne erano prede ambite da collocare come concubine negli harem, ma erano utilizzate anche come domestiche. Molto forte è anche la presenza di donne provenienti dall’Europa dell’Est e dall’Africa mediterranea nelle città europee utilizzate anche loro come domestiche.</a:t>
            </a:r>
          </a:p>
          <a:p>
            <a:r>
              <a:rPr lang="it-IT" sz="2000" b="1" dirty="0">
                <a:solidFill>
                  <a:srgbClr val="202122"/>
                </a:solidFill>
              </a:rPr>
              <a:t>Le scorrerie musulmane rallentano dopo Lepanto per riprendere nel XVII secolo e affievolirsi definitivamente nel XVIII secolo.</a:t>
            </a:r>
            <a:endParaRPr lang="it-IT" sz="2000" b="1" dirty="0"/>
          </a:p>
        </p:txBody>
      </p:sp>
    </p:spTree>
    <p:extLst>
      <p:ext uri="{BB962C8B-B14F-4D97-AF65-F5344CB8AC3E}">
        <p14:creationId xmlns:p14="http://schemas.microsoft.com/office/powerpoint/2010/main" val="360380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3DFE980-E9BF-4346-B2AB-491C3A51496C}"/>
              </a:ext>
            </a:extLst>
          </p:cNvPr>
          <p:cNvSpPr txBox="1"/>
          <p:nvPr/>
        </p:nvSpPr>
        <p:spPr>
          <a:xfrm>
            <a:off x="395084" y="99392"/>
            <a:ext cx="6470105" cy="707886"/>
          </a:xfrm>
          <a:prstGeom prst="rect">
            <a:avLst/>
          </a:prstGeom>
          <a:noFill/>
        </p:spPr>
        <p:txBody>
          <a:bodyPr wrap="none" rtlCol="0">
            <a:spAutoFit/>
          </a:bodyPr>
          <a:lstStyle/>
          <a:p>
            <a:pPr algn="r"/>
            <a:r>
              <a:rPr lang="it-IT" sz="2400" b="1" dirty="0">
                <a:solidFill>
                  <a:srgbClr val="C00000"/>
                </a:solidFill>
              </a:rPr>
              <a:t>La storia di Tahà, figlia di Homèr</a:t>
            </a:r>
          </a:p>
          <a:p>
            <a:pPr algn="r"/>
            <a:r>
              <a:rPr lang="it-IT" sz="1600" b="1" dirty="0"/>
              <a:t>(da Sergio Anselmi, </a:t>
            </a:r>
            <a:r>
              <a:rPr lang="it-IT" sz="1600" b="1" i="1" dirty="0"/>
              <a:t>Storie di Adriatico</a:t>
            </a:r>
            <a:r>
              <a:rPr lang="it-IT" sz="1600" b="1" dirty="0"/>
              <a:t>, il Mulino, Bologna 1996, pp. 67-79)</a:t>
            </a:r>
          </a:p>
        </p:txBody>
      </p:sp>
      <p:pic>
        <p:nvPicPr>
          <p:cNvPr id="1026" name="Picture 2" descr="Islam e Schiavismo: Una Storia Dimenticata - Zhistorica">
            <a:extLst>
              <a:ext uri="{FF2B5EF4-FFF2-40B4-BE49-F238E27FC236}">
                <a16:creationId xmlns:a16="http://schemas.microsoft.com/office/drawing/2014/main" id="{F134E8C6-1115-4316-AA31-0DBB3F0E1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428" y="258417"/>
            <a:ext cx="4960819" cy="2285999"/>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31D8F6F-917B-4178-9DB9-7CFCA888BBDE}"/>
              </a:ext>
            </a:extLst>
          </p:cNvPr>
          <p:cNvSpPr txBox="1"/>
          <p:nvPr/>
        </p:nvSpPr>
        <p:spPr>
          <a:xfrm>
            <a:off x="285752" y="913200"/>
            <a:ext cx="6659675" cy="1938992"/>
          </a:xfrm>
          <a:prstGeom prst="rect">
            <a:avLst/>
          </a:prstGeom>
          <a:noFill/>
        </p:spPr>
        <p:txBody>
          <a:bodyPr wrap="square" rtlCol="0">
            <a:spAutoFit/>
          </a:bodyPr>
          <a:lstStyle/>
          <a:p>
            <a:r>
              <a:rPr lang="it-IT" sz="2000" b="1" dirty="0"/>
              <a:t>Nel 1570 lo schirazzo «Mehmet Alì» del mercante Selìm Mustafà, chiamato </a:t>
            </a:r>
            <a:r>
              <a:rPr lang="it-IT" sz="2000" b="1" i="1" dirty="0"/>
              <a:t>El raìs </a:t>
            </a:r>
            <a:r>
              <a:rPr lang="it-IT" sz="2000" b="1" dirty="0"/>
              <a:t>dai turchi, giunge nel porto di Senigallia in occasione della fiera: trasporta 150 balle di lana. A bordo c’è anche una giovane bosniaca, chiara di pelle, che provvede alla cucina e alle pulizie di bordo. Il suo nome è Tahà. Suo padre, un pastore, «[…] essendo stato maledetto</a:t>
            </a:r>
          </a:p>
        </p:txBody>
      </p:sp>
      <p:sp>
        <p:nvSpPr>
          <p:cNvPr id="4" name="CasellaDiTesto 3">
            <a:extLst>
              <a:ext uri="{FF2B5EF4-FFF2-40B4-BE49-F238E27FC236}">
                <a16:creationId xmlns:a16="http://schemas.microsoft.com/office/drawing/2014/main" id="{1BA3C897-3332-476A-822B-8670596B1028}"/>
              </a:ext>
            </a:extLst>
          </p:cNvPr>
          <p:cNvSpPr txBox="1"/>
          <p:nvPr/>
        </p:nvSpPr>
        <p:spPr>
          <a:xfrm>
            <a:off x="285752" y="2721114"/>
            <a:ext cx="11830048" cy="3785652"/>
          </a:xfrm>
          <a:prstGeom prst="rect">
            <a:avLst/>
          </a:prstGeom>
          <a:noFill/>
        </p:spPr>
        <p:txBody>
          <a:bodyPr wrap="square" rtlCol="0">
            <a:spAutoFit/>
          </a:bodyPr>
          <a:lstStyle/>
          <a:p>
            <a:r>
              <a:rPr lang="it-IT" sz="2000" b="1" dirty="0"/>
              <a:t>dal suo dio, che ben sette figlie e nessun figlio gli aveva dato, e non potendole assegnare alcuna dote per maritarsi, la vendette a un tale di Sarajevo, che la rivendette a uno di Spalato, il quale la tenne per concubina. Poi, stancatosi di lei, dopo averla affittata a un lupanarista, la cedette per 200 aspri al padrone dello schirazzo perché ne facesse quel che volesse». Tahà, che ha circa vent’anni, è contenta di andare con l’anziano Selìm e vivere sulla barca «perché non la frequentazione di uomini vecchi la disgustava, ma l’animalesca brutalità di greci e veneziani di passaggio, sovente ubriachi e sporchi […]. Alcuni poi le lasciavano i pidocchi nel letto e a volte lo lordavano con vomito ed escrementi». Di lei, </a:t>
            </a:r>
            <a:r>
              <a:rPr lang="it-IT" sz="2000" b="1" i="1" dirty="0"/>
              <a:t>El raìs </a:t>
            </a:r>
            <a:r>
              <a:rPr lang="it-IT" sz="2000" b="1" dirty="0"/>
              <a:t>pensava che si fosse trattato di un buon affare, perché per pochi aspri d’argento si era comprato una governante, una compagna, una serva e una donna in grado di lavorare anche sulla nave.</a:t>
            </a:r>
          </a:p>
          <a:p>
            <a:r>
              <a:rPr lang="it-IT" sz="2000" b="1" dirty="0"/>
              <a:t>Giunti a Senigallia Selìm prepara il suo banco per la fiera e inizia a ricevere i primi mercanti. Tra questi ci sono i lanaioli del Maceratese, dell’Urbinate e dell’Umbria, che sono soliti comprare lane di vello lungo e che a loro volta portano a Senigallia «stoffe robuste e ben fatte, tinte di blu con il guado e di marrone, allora detto tane,</a:t>
            </a:r>
          </a:p>
        </p:txBody>
      </p:sp>
    </p:spTree>
    <p:extLst>
      <p:ext uri="{BB962C8B-B14F-4D97-AF65-F5344CB8AC3E}">
        <p14:creationId xmlns:p14="http://schemas.microsoft.com/office/powerpoint/2010/main" val="262004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persona, donna, interni&#10;&#10;Descrizione generata automaticamente">
            <a:extLst>
              <a:ext uri="{FF2B5EF4-FFF2-40B4-BE49-F238E27FC236}">
                <a16:creationId xmlns:a16="http://schemas.microsoft.com/office/drawing/2014/main" id="{9308844D-347B-4662-9745-7F7BA2301CBB}"/>
              </a:ext>
            </a:extLst>
          </p:cNvPr>
          <p:cNvPicPr>
            <a:picLocks noChangeAspect="1"/>
          </p:cNvPicPr>
          <p:nvPr/>
        </p:nvPicPr>
        <p:blipFill rotWithShape="1">
          <a:blip r:embed="rId2">
            <a:extLst>
              <a:ext uri="{28A0092B-C50C-407E-A947-70E740481C1C}">
                <a14:useLocalDpi xmlns:a14="http://schemas.microsoft.com/office/drawing/2010/main" val="0"/>
              </a:ext>
            </a:extLst>
          </a:blip>
          <a:srcRect l="4698" t="2737" r="5492" b="8212"/>
          <a:stretch/>
        </p:blipFill>
        <p:spPr>
          <a:xfrm>
            <a:off x="367747" y="327991"/>
            <a:ext cx="3697357" cy="4691270"/>
          </a:xfrm>
          <a:prstGeom prst="rect">
            <a:avLst/>
          </a:prstGeom>
          <a:ln w="19050">
            <a:solidFill>
              <a:schemeClr val="accent2">
                <a:lumMod val="40000"/>
                <a:lumOff val="60000"/>
              </a:schemeClr>
            </a:solidFill>
          </a:ln>
        </p:spPr>
      </p:pic>
      <p:sp>
        <p:nvSpPr>
          <p:cNvPr id="7" name="CasellaDiTesto 6">
            <a:extLst>
              <a:ext uri="{FF2B5EF4-FFF2-40B4-BE49-F238E27FC236}">
                <a16:creationId xmlns:a16="http://schemas.microsoft.com/office/drawing/2014/main" id="{8AE9A65B-D528-442E-9C5A-838B16BD5B0C}"/>
              </a:ext>
            </a:extLst>
          </p:cNvPr>
          <p:cNvSpPr txBox="1"/>
          <p:nvPr/>
        </p:nvSpPr>
        <p:spPr>
          <a:xfrm>
            <a:off x="238538" y="327991"/>
            <a:ext cx="3091070" cy="369332"/>
          </a:xfrm>
          <a:prstGeom prst="rect">
            <a:avLst/>
          </a:prstGeom>
          <a:noFill/>
        </p:spPr>
        <p:txBody>
          <a:bodyPr wrap="square">
            <a:spAutoFit/>
          </a:bodyPr>
          <a:lstStyle/>
          <a:p>
            <a:pPr algn="ctr"/>
            <a:r>
              <a:rPr lang="en-US" b="1" i="0" dirty="0">
                <a:solidFill>
                  <a:srgbClr val="FFFF00"/>
                </a:solidFill>
                <a:effectLst/>
              </a:rPr>
              <a:t>Gustav K.L. Richter, </a:t>
            </a:r>
            <a:r>
              <a:rPr lang="en-US" b="1" i="1" dirty="0">
                <a:solidFill>
                  <a:srgbClr val="FFFF00"/>
                </a:solidFill>
                <a:effectLst/>
              </a:rPr>
              <a:t>Odalisca</a:t>
            </a:r>
          </a:p>
        </p:txBody>
      </p:sp>
      <p:sp>
        <p:nvSpPr>
          <p:cNvPr id="6" name="CasellaDiTesto 5">
            <a:extLst>
              <a:ext uri="{FF2B5EF4-FFF2-40B4-BE49-F238E27FC236}">
                <a16:creationId xmlns:a16="http://schemas.microsoft.com/office/drawing/2014/main" id="{6FF39149-A953-4D25-9932-780A8737C099}"/>
              </a:ext>
            </a:extLst>
          </p:cNvPr>
          <p:cNvSpPr txBox="1"/>
          <p:nvPr/>
        </p:nvSpPr>
        <p:spPr>
          <a:xfrm>
            <a:off x="4194313" y="208722"/>
            <a:ext cx="7997687" cy="5324535"/>
          </a:xfrm>
          <a:prstGeom prst="rect">
            <a:avLst/>
          </a:prstGeom>
          <a:noFill/>
        </p:spPr>
        <p:txBody>
          <a:bodyPr wrap="square" rtlCol="0">
            <a:spAutoFit/>
          </a:bodyPr>
          <a:lstStyle/>
          <a:p>
            <a:r>
              <a:rPr lang="it-IT" sz="2000" b="1" dirty="0"/>
              <a:t>con ginestrella e mallo di noce […]. Uno di questi, Battista Laudadio, di Gubbio, portò bellissime pannine, ben tramate, forti e leggere, offerte a buon prezzo». Durante le trattative, il mercante eugubino inizia a parlare della schiava intravista tra la bottega e la barca, e chiede a Selìm di vendergli anche Tahà. Il mercante bosniaco accetta l’offerta: «al momento della separazione lui le diede i tre scudi promessi e uno scialletto di seta; lei inginocchiandosi, gli baciò la mano destra, come aveva visto fare alle schiave cristiane.</a:t>
            </a:r>
          </a:p>
          <a:p>
            <a:r>
              <a:rPr lang="it-IT" sz="2000" b="1" dirty="0"/>
              <a:t>Ultimati i preparativi, Laudadio parte per Gubbio insieme a Tahà. «Il giovane eugubino non ebbe difficoltà a dirle che sarebbe stata la sua serva in tutto e per tutto e non avrebbe mancato di frustarla se avesse disobbedito o avesse osato lamentarsi. E che l’avrebbe uccisa se avesse preso qualche immonda malattia». A Gubbio, ben presto, si cominciò a mormorare della </a:t>
            </a:r>
            <a:r>
              <a:rPr lang="it-IT" sz="2000" b="1" i="1" dirty="0"/>
              <a:t>turca di Laudadio, donna bella e lasciva, comprata alla fiera per farci ogni comodo e sodomia</a:t>
            </a:r>
            <a:r>
              <a:rPr lang="it-IT" sz="2000" b="1" dirty="0"/>
              <a:t>.</a:t>
            </a:r>
          </a:p>
          <a:p>
            <a:r>
              <a:rPr lang="it-IT" sz="2000" b="1" dirty="0"/>
              <a:t>In questo contesto, il padre di Battista inizia a pensare che sia meglio </a:t>
            </a:r>
          </a:p>
          <a:p>
            <a:r>
              <a:rPr lang="it-IT" sz="2000" b="1" dirty="0"/>
              <a:t> </a:t>
            </a:r>
          </a:p>
        </p:txBody>
      </p:sp>
      <p:sp>
        <p:nvSpPr>
          <p:cNvPr id="8" name="CasellaDiTesto 7">
            <a:extLst>
              <a:ext uri="{FF2B5EF4-FFF2-40B4-BE49-F238E27FC236}">
                <a16:creationId xmlns:a16="http://schemas.microsoft.com/office/drawing/2014/main" id="{ADD2D3EB-2A3F-4B95-AED9-D7910BA9D8CA}"/>
              </a:ext>
            </a:extLst>
          </p:cNvPr>
          <p:cNvSpPr txBox="1"/>
          <p:nvPr/>
        </p:nvSpPr>
        <p:spPr>
          <a:xfrm>
            <a:off x="367747" y="5098774"/>
            <a:ext cx="11824253" cy="1631216"/>
          </a:xfrm>
          <a:prstGeom prst="rect">
            <a:avLst/>
          </a:prstGeom>
          <a:noFill/>
        </p:spPr>
        <p:txBody>
          <a:bodyPr wrap="square" rtlCol="0">
            <a:spAutoFit/>
          </a:bodyPr>
          <a:lstStyle/>
          <a:p>
            <a:r>
              <a:rPr lang="it-IT" sz="2000" b="1" dirty="0"/>
              <a:t>vendere immediatamente la donna. La soluzione viene trovata dalla sorella maggiore di Battista: </a:t>
            </a:r>
            <a:r>
              <a:rPr lang="it-IT" sz="2000" b="1" i="1" dirty="0"/>
              <a:t>Si potrebbe donarla alle monache sepolte vive perché ne facciano una buona cristiana e la tengano sempre con loro nella perpetua penitenza che praticano; si farebbe così un’opera pietosa e buona e si toglierebbe d’attorno una cagione di chiacchierio, liberando altresì Battista da una cattiva scelta della quale è certamente pentito</a:t>
            </a:r>
            <a:r>
              <a:rPr lang="it-IT" sz="2000" b="1" dirty="0"/>
              <a:t>. Liberata dal chador, la schiava entra nel monastero per diventare «sposa del grand dio dei cristiani».</a:t>
            </a:r>
          </a:p>
        </p:txBody>
      </p:sp>
    </p:spTree>
    <p:extLst>
      <p:ext uri="{BB962C8B-B14F-4D97-AF65-F5344CB8AC3E}">
        <p14:creationId xmlns:p14="http://schemas.microsoft.com/office/powerpoint/2010/main" val="95914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7C4EF08-2A24-4A52-A8FC-5A55F53E418A}"/>
              </a:ext>
            </a:extLst>
          </p:cNvPr>
          <p:cNvSpPr txBox="1"/>
          <p:nvPr/>
        </p:nvSpPr>
        <p:spPr>
          <a:xfrm>
            <a:off x="308113" y="177951"/>
            <a:ext cx="2682081" cy="461665"/>
          </a:xfrm>
          <a:prstGeom prst="rect">
            <a:avLst/>
          </a:prstGeom>
          <a:noFill/>
        </p:spPr>
        <p:txBody>
          <a:bodyPr wrap="none" rtlCol="0">
            <a:spAutoFit/>
          </a:bodyPr>
          <a:lstStyle/>
          <a:p>
            <a:r>
              <a:rPr lang="it-IT" sz="2400" b="1" dirty="0">
                <a:solidFill>
                  <a:srgbClr val="FF0000"/>
                </a:solidFill>
              </a:rPr>
              <a:t>Maria ter Meetelen</a:t>
            </a:r>
          </a:p>
        </p:txBody>
      </p:sp>
      <p:sp>
        <p:nvSpPr>
          <p:cNvPr id="3" name="CasellaDiTesto 2">
            <a:extLst>
              <a:ext uri="{FF2B5EF4-FFF2-40B4-BE49-F238E27FC236}">
                <a16:creationId xmlns:a16="http://schemas.microsoft.com/office/drawing/2014/main" id="{961181C4-2AB9-426E-AE30-6C5A1B73DFA9}"/>
              </a:ext>
            </a:extLst>
          </p:cNvPr>
          <p:cNvSpPr txBox="1"/>
          <p:nvPr/>
        </p:nvSpPr>
        <p:spPr>
          <a:xfrm>
            <a:off x="308113" y="682884"/>
            <a:ext cx="4341550" cy="5940088"/>
          </a:xfrm>
          <a:prstGeom prst="rect">
            <a:avLst/>
          </a:prstGeom>
          <a:noFill/>
        </p:spPr>
        <p:txBody>
          <a:bodyPr wrap="square" rtlCol="0">
            <a:spAutoFit/>
          </a:bodyPr>
          <a:lstStyle/>
          <a:p>
            <a:r>
              <a:rPr lang="it-IT" sz="2000" b="1" dirty="0"/>
              <a:t>È famosa per aver scritto un racconto autobiografico sulla fase della sua vita in cui è schiava in Marocco. Maria si arruola nell’esercito spagnolo nel 1725 a 21 anni. Vive in Spagna, dove si sposa. Nel 1731 la donna e suo marito sono su una nave diretta in Olanda, che viene assalita dai pirati. I passeggeri sono catturati e venduti come schiavi in Marocco. Suo marito muore, mentre la donna per evitare di entrare nell’harem si rifiuta di convertirsi all’Islam. Sposa il portavoce degli schiavi Pieter Janszn Iede e vive a corte. Nel 1743 gli schiavi olandesi sono riacquistati dall’Olanda e Maria può ritornare nel suo paese. Nel 1751 emigra in Sudafrica, dove si perdono definitivamente le sue tracce. </a:t>
            </a:r>
          </a:p>
        </p:txBody>
      </p:sp>
      <p:pic>
        <p:nvPicPr>
          <p:cNvPr id="1026" name="Picture 2" descr="Maria ter Mechelen (1704 - c.1751) - Genealogy">
            <a:extLst>
              <a:ext uri="{FF2B5EF4-FFF2-40B4-BE49-F238E27FC236}">
                <a16:creationId xmlns:a16="http://schemas.microsoft.com/office/drawing/2014/main" id="{3B7E34C3-85AD-46F4-BD16-E816FB91C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811" y="408783"/>
            <a:ext cx="3119075" cy="5184058"/>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Curious And Amazing Adventures Of Maria Ter Meetelen; Twelve Years A Slave,  The : Caroline Stone, Caroline Stone: Amazon.it: Libri">
            <a:extLst>
              <a:ext uri="{FF2B5EF4-FFF2-40B4-BE49-F238E27FC236}">
                <a16:creationId xmlns:a16="http://schemas.microsoft.com/office/drawing/2014/main" id="{18CBAE50-7C53-43CE-B263-C6B428413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340" y="1033668"/>
            <a:ext cx="3659795" cy="5487787"/>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1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7738552-5901-44E6-ABC6-0A799F787BD3}"/>
              </a:ext>
            </a:extLst>
          </p:cNvPr>
          <p:cNvSpPr txBox="1"/>
          <p:nvPr/>
        </p:nvSpPr>
        <p:spPr>
          <a:xfrm>
            <a:off x="1080639" y="248478"/>
            <a:ext cx="5776774" cy="523220"/>
          </a:xfrm>
          <a:prstGeom prst="rect">
            <a:avLst/>
          </a:prstGeom>
          <a:noFill/>
        </p:spPr>
        <p:txBody>
          <a:bodyPr wrap="none" rtlCol="0">
            <a:spAutoFit/>
          </a:bodyPr>
          <a:lstStyle/>
          <a:p>
            <a:r>
              <a:rPr lang="it-IT" sz="2800" b="1" dirty="0">
                <a:solidFill>
                  <a:srgbClr val="C00000"/>
                </a:solidFill>
              </a:rPr>
              <a:t>MEDITERRANEO E MONDO ISLAMICO</a:t>
            </a:r>
          </a:p>
        </p:txBody>
      </p:sp>
      <p:pic>
        <p:nvPicPr>
          <p:cNvPr id="1026" name="Picture 2" descr="Solimano il Magnifico - Wikipedia">
            <a:extLst>
              <a:ext uri="{FF2B5EF4-FFF2-40B4-BE49-F238E27FC236}">
                <a16:creationId xmlns:a16="http://schemas.microsoft.com/office/drawing/2014/main" id="{9DD69817-AB38-434C-89D7-B273FE383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538" y="337930"/>
            <a:ext cx="3651043" cy="4269763"/>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68E01F2-5ECC-4F3E-A939-15D9938617C8}"/>
              </a:ext>
            </a:extLst>
          </p:cNvPr>
          <p:cNvSpPr txBox="1"/>
          <p:nvPr/>
        </p:nvSpPr>
        <p:spPr>
          <a:xfrm>
            <a:off x="198782" y="771698"/>
            <a:ext cx="7935296" cy="4093428"/>
          </a:xfrm>
          <a:prstGeom prst="rect">
            <a:avLst/>
          </a:prstGeom>
          <a:noFill/>
        </p:spPr>
        <p:txBody>
          <a:bodyPr wrap="square" rtlCol="0">
            <a:spAutoFit/>
          </a:bodyPr>
          <a:lstStyle/>
          <a:p>
            <a:r>
              <a:rPr lang="it-IT" sz="2000" b="1" dirty="0"/>
              <a:t>Con Solimano I il Magnifico (1520-1566) si consolida l’espansione cinquecentesca degli ottomani. Dopo aver occupato Belgrado (1521), nel 1526 annienta l’esercito ungherese e conquista la città di Buda. Nel 1529 pone sotto assedio Vienna, ma il sopraggiungere della stagione invernale lo obbliga a ritirarsi.</a:t>
            </a:r>
          </a:p>
          <a:p>
            <a:r>
              <a:rPr lang="it-IT" sz="2000" b="1" dirty="0"/>
              <a:t>1534 – Presa di Baghdad</a:t>
            </a:r>
          </a:p>
          <a:p>
            <a:r>
              <a:rPr lang="it-IT" sz="2000" b="1" dirty="0"/>
              <a:t>1541 – Il sultano pone Buda sotto la sua diretta autorità e l’Ungheria diventa una provincia ottomana.</a:t>
            </a:r>
          </a:p>
          <a:p>
            <a:r>
              <a:rPr lang="it-IT" sz="2000" b="1" dirty="0"/>
              <a:t>Solimano I amplia i confini dell’Impero, pone fine alla pirateria, favorisce il commercio, rafforza l’apparato amministrativo dello Stato, attribuisce importanza e centralità al Mar Nero.</a:t>
            </a:r>
          </a:p>
          <a:p>
            <a:r>
              <a:rPr lang="it-IT" sz="2000" b="1" dirty="0"/>
              <a:t>Il sovrano, quasi sacro, consolida il suo potere assoluto. È affiancato da un alto dignitario, il gran visir, il quale presiede il consiglio imperiale, il</a:t>
            </a:r>
          </a:p>
        </p:txBody>
      </p:sp>
      <p:sp>
        <p:nvSpPr>
          <p:cNvPr id="4" name="CasellaDiTesto 3">
            <a:extLst>
              <a:ext uri="{FF2B5EF4-FFF2-40B4-BE49-F238E27FC236}">
                <a16:creationId xmlns:a16="http://schemas.microsoft.com/office/drawing/2014/main" id="{4654E8D5-FE07-47DD-9D44-570EEF352CB6}"/>
              </a:ext>
            </a:extLst>
          </p:cNvPr>
          <p:cNvSpPr txBox="1"/>
          <p:nvPr/>
        </p:nvSpPr>
        <p:spPr>
          <a:xfrm>
            <a:off x="198782" y="4761580"/>
            <a:ext cx="11993218" cy="1938992"/>
          </a:xfrm>
          <a:prstGeom prst="rect">
            <a:avLst/>
          </a:prstGeom>
          <a:noFill/>
        </p:spPr>
        <p:txBody>
          <a:bodyPr wrap="square" rtlCol="0">
            <a:spAutoFit/>
          </a:bodyPr>
          <a:lstStyle/>
          <a:p>
            <a:r>
              <a:rPr lang="it-IT" sz="2000" b="1" i="1" dirty="0"/>
              <a:t>divan</a:t>
            </a:r>
            <a:r>
              <a:rPr lang="it-IT" sz="2000" b="1" dirty="0"/>
              <a:t>. Un complesso apparato di funzionari si preoccupa di garantire l’attuazione delle decisioni del sultano in tutte le province dell’impero. Accanto a questa burocrazia è importante l’esercito e il corpo dei </a:t>
            </a:r>
            <a:r>
              <a:rPr lang="it-IT" sz="2000" b="1" i="1" dirty="0"/>
              <a:t>giannizzeri</a:t>
            </a:r>
            <a:r>
              <a:rPr lang="it-IT" sz="2000" b="1" dirty="0"/>
              <a:t>.</a:t>
            </a:r>
          </a:p>
          <a:p>
            <a:r>
              <a:rPr lang="it-IT" sz="2000" b="1" dirty="0"/>
              <a:t>SOLDATI E FUNZIONARI ERANO RECLUTATI TRA LA POPOLAZIONE CRISTIANA CON IL SISTEMA DEL </a:t>
            </a:r>
            <a:r>
              <a:rPr lang="it-IT" sz="2000" b="1" dirty="0">
                <a:solidFill>
                  <a:srgbClr val="7030A0"/>
                </a:solidFill>
                <a:effectLst>
                  <a:outerShdw blurRad="38100" dist="38100" dir="2700000" algn="tl">
                    <a:srgbClr val="000000">
                      <a:alpha val="43137"/>
                    </a:srgbClr>
                  </a:outerShdw>
                </a:effectLst>
              </a:rPr>
              <a:t>DEVISHIRME</a:t>
            </a:r>
            <a:r>
              <a:rPr lang="it-IT" sz="2000" b="1" dirty="0"/>
              <a:t> (raccolta) → un emissario del sultano percorre le province balcaniche e dell’Anatolia e sceglie un certo numero di ragazzi. I più dotati arrivano a ricoprire importanti funzioni → </a:t>
            </a:r>
            <a:r>
              <a:rPr lang="it-IT" sz="2000" b="1" dirty="0">
                <a:solidFill>
                  <a:srgbClr val="7030A0"/>
                </a:solidFill>
                <a:effectLst>
                  <a:outerShdw blurRad="38100" dist="38100" dir="2700000" algn="tl">
                    <a:srgbClr val="000000">
                      <a:alpha val="43137"/>
                    </a:srgbClr>
                  </a:outerShdw>
                </a:effectLst>
              </a:rPr>
              <a:t>DIVERSIT</a:t>
            </a:r>
            <a:r>
              <a:rPr lang="it-IT" sz="2000" b="1" cap="all" dirty="0">
                <a:solidFill>
                  <a:srgbClr val="7030A0"/>
                </a:solidFill>
                <a:effectLst>
                  <a:outerShdw blurRad="38100" dist="38100" dir="2700000" algn="tl">
                    <a:srgbClr val="000000">
                      <a:alpha val="43137"/>
                    </a:srgbClr>
                  </a:outerShdw>
                </a:effectLst>
              </a:rPr>
              <a:t>à</a:t>
            </a:r>
            <a:r>
              <a:rPr lang="it-IT" sz="2000" b="1" dirty="0">
                <a:solidFill>
                  <a:srgbClr val="7030A0"/>
                </a:solidFill>
                <a:effectLst>
                  <a:outerShdw blurRad="38100" dist="38100" dir="2700000" algn="tl">
                    <a:srgbClr val="000000">
                      <a:alpha val="43137"/>
                    </a:srgbClr>
                  </a:outerShdw>
                </a:effectLst>
              </a:rPr>
              <a:t> ETNICA DELLA CLASSE DIRIGENTE OTTOMANA</a:t>
            </a:r>
            <a:r>
              <a:rPr lang="it-IT" sz="2000" b="1" dirty="0"/>
              <a:t> → tra il 1453 e il 1623 su 47 visir solo cinque sono di origine turca.</a:t>
            </a:r>
          </a:p>
        </p:txBody>
      </p:sp>
      <p:sp>
        <p:nvSpPr>
          <p:cNvPr id="5" name="CasellaDiTesto 4">
            <a:extLst>
              <a:ext uri="{FF2B5EF4-FFF2-40B4-BE49-F238E27FC236}">
                <a16:creationId xmlns:a16="http://schemas.microsoft.com/office/drawing/2014/main" id="{30DE5DA3-D6BD-4D2B-A880-7DCEEDF03B3B}"/>
              </a:ext>
            </a:extLst>
          </p:cNvPr>
          <p:cNvSpPr txBox="1"/>
          <p:nvPr/>
        </p:nvSpPr>
        <p:spPr>
          <a:xfrm>
            <a:off x="8324851" y="402366"/>
            <a:ext cx="1191352" cy="369332"/>
          </a:xfrm>
          <a:prstGeom prst="rect">
            <a:avLst/>
          </a:prstGeom>
          <a:noFill/>
        </p:spPr>
        <p:txBody>
          <a:bodyPr wrap="none" rtlCol="0">
            <a:spAutoFit/>
          </a:bodyPr>
          <a:lstStyle/>
          <a:p>
            <a:r>
              <a:rPr lang="it-IT" b="1" dirty="0">
                <a:solidFill>
                  <a:srgbClr val="FFFF00"/>
                </a:solidFill>
              </a:rPr>
              <a:t>Solimano I</a:t>
            </a:r>
          </a:p>
        </p:txBody>
      </p:sp>
    </p:spTree>
    <p:extLst>
      <p:ext uri="{BB962C8B-B14F-4D97-AF65-F5344CB8AC3E}">
        <p14:creationId xmlns:p14="http://schemas.microsoft.com/office/powerpoint/2010/main" val="34214847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4550</Words>
  <Application>Microsoft Office PowerPoint</Application>
  <PresentationFormat>Widescreen</PresentationFormat>
  <Paragraphs>191</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Calibri Light</vt:lpstr>
      <vt:lpstr>Crimson Text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38</cp:revision>
  <dcterms:created xsi:type="dcterms:W3CDTF">2022-01-14T16:21:29Z</dcterms:created>
  <dcterms:modified xsi:type="dcterms:W3CDTF">2022-01-24T19:24:58Z</dcterms:modified>
</cp:coreProperties>
</file>