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25DE9F-B405-473E-8ABF-97FCBD3C6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680879B-8C95-4DB3-80FA-3B42B85F8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834B85-2F88-4B39-8078-EC8208DC9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396-3B59-45D9-8C36-35418D17397D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BBAEB6-ECC1-4683-A4A5-803B8D356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5ECD77-A97C-44FA-A2AE-40012FB2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4807-9ED1-4AB2-8E66-A12270450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34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3FD0EF-26B3-4170-AE45-C120D911C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7622751-39DF-4402-8A0E-B15C88C21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7C76E5-BE5F-4ECC-B571-43ACA4A4C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396-3B59-45D9-8C36-35418D17397D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78DB47-EF4F-48CA-84A5-D5DD7A57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09AEB5-E1CD-429C-B96E-180BEDAA4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4807-9ED1-4AB2-8E66-A12270450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8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9D32D36-7B8C-4A3F-8652-C356C763DD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3F8B794-45FA-4477-91EB-03897C169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05182A-57E1-4DC1-9FD7-D39544B4F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396-3B59-45D9-8C36-35418D17397D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A4B359-D963-48FD-A5A0-51E25D5F2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00AB8F-0A00-400F-AD69-7540ECE25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4807-9ED1-4AB2-8E66-A12270450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99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3BED10-6196-44F6-ADBE-BDC4412C9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C45B54-026C-4093-8583-F4B2B81A5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2D5179-AF5E-431A-862B-ECB8B1799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396-3B59-45D9-8C36-35418D17397D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C5E8BE-AEB8-47D6-8E20-F091AB57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691C33-86F8-4761-A7CA-8B40E6B43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4807-9ED1-4AB2-8E66-A12270450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41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3C764E-8FE4-4EF2-AB0A-0140335F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55D4EC-4238-471A-A633-4CE9F3C92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26F5E7-50FB-4133-8A4B-7363D8240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396-3B59-45D9-8C36-35418D17397D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3380BD-8DC7-442B-BF3C-01707D90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F70EA6-16F2-441C-8546-53288D472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4807-9ED1-4AB2-8E66-A12270450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61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478FF4-804E-48C7-95DE-91BF980F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11BA75-0DAD-4C8D-B333-FA5BD290E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B7688B-7998-4255-AA7D-8CBBEF223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516F7C4-0E1B-45A4-8411-38360EF0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396-3B59-45D9-8C36-35418D17397D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5CD96D-AFA1-4D37-8346-884DBB1B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4C6707F-22E7-4518-A535-B1A374C96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4807-9ED1-4AB2-8E66-A12270450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894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14A5F5-AAA0-4578-9109-EB46344AC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256E35-0A55-4281-90E7-C777B0C31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E96A97-8746-4D40-BD5E-B43A44556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366FC90-D69A-435D-95F5-D3BBC1C2BF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1EAF712-333F-4ECD-B23B-3FAE476090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00821C4-6036-4390-BB4B-16D42B94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396-3B59-45D9-8C36-35418D17397D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A9F7EFD-73D3-44A3-AB5F-364130469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3B31A8C-5553-4F6D-99A9-CADD8BA87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4807-9ED1-4AB2-8E66-A12270450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85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C3DAD5-20EC-4417-A31C-18C95D3EF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9137CA5-9410-4AB3-87BE-AEF783F84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396-3B59-45D9-8C36-35418D17397D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7471F7C-DFCF-428A-A6D3-82DEB43C4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2186558-ED98-4389-940A-997E1463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4807-9ED1-4AB2-8E66-A12270450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671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15E627D-FA49-4B57-93D9-DF71FE20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396-3B59-45D9-8C36-35418D17397D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5B47F01-FF33-4214-9A42-B7EDAE620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D97667-3F23-4251-B8E3-410D13C7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4807-9ED1-4AB2-8E66-A12270450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65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FFB1F3-DDD8-4026-A964-870508CDE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E602DE-E8C7-4975-A4A2-77A4128BE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CDD9C1-922F-4D17-8FBD-9029EAF19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5D0AD23-3F2B-4699-873E-33494543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396-3B59-45D9-8C36-35418D17397D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3B1548-538A-46BA-901D-0F9D800D1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CFDF0F-0713-47F7-9FA3-C03C5E19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4807-9ED1-4AB2-8E66-A12270450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9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5FC7FB-8D48-43AE-BE12-59E17BF7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7E290C5-EEEE-43E7-BE17-919BC391F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F7F0B8-B151-47F8-B67B-ECAB62315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3A41FC1-1E91-46F2-A47C-4972A0D8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396-3B59-45D9-8C36-35418D17397D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18B13C2-E85E-4272-9463-D8CE2B229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2BB7558-A8CC-4A92-A812-E71934D07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4807-9ED1-4AB2-8E66-A12270450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300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BADF3DA-82B8-4A0E-B592-950CE0BB1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2A6545-B25C-4FD2-871B-4A86DDF7F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E09BC4-F6A6-4FF0-9488-D63C5A372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64396-3B59-45D9-8C36-35418D17397D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7A0FCB-3A92-4C47-BADC-BE53255A1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91C8B3-3CAD-420A-AC79-910776550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D4807-9ED1-4AB2-8E66-A12270450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780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Nel 1700, quanto era potente la flotta Inglese in confronto a quella  Francese? - Quora">
            <a:extLst>
              <a:ext uri="{FF2B5EF4-FFF2-40B4-BE49-F238E27FC236}">
                <a16:creationId xmlns:a16="http://schemas.microsoft.com/office/drawing/2014/main" id="{A2AD1130-0F44-4935-B99B-E26AF0EA3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87" y="92494"/>
            <a:ext cx="11032435" cy="6722444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F07AD3F-36D8-4CBE-A0B5-0B9C00E58708}"/>
              </a:ext>
            </a:extLst>
          </p:cNvPr>
          <p:cNvSpPr txBox="1"/>
          <p:nvPr/>
        </p:nvSpPr>
        <p:spPr>
          <a:xfrm>
            <a:off x="2248314" y="43062"/>
            <a:ext cx="76953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Storia dell’Adriatico e del Mediterraneo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405D9F6-DFE3-4F78-8B98-D59652F20970}"/>
              </a:ext>
            </a:extLst>
          </p:cNvPr>
          <p:cNvSpPr txBox="1"/>
          <p:nvPr/>
        </p:nvSpPr>
        <p:spPr>
          <a:xfrm>
            <a:off x="3073676" y="738825"/>
            <a:ext cx="6097656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Università degli studi di Macerata</a:t>
            </a:r>
          </a:p>
          <a:p>
            <a:pPr algn="ctr"/>
            <a:r>
              <a:rPr lang="it-IT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Anno accademico 2021/2022</a:t>
            </a:r>
          </a:p>
          <a:p>
            <a:pPr algn="ctr"/>
            <a:endParaRPr lang="it-IT" sz="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Augusto Ciuffetti</a:t>
            </a:r>
            <a:endParaRPr lang="it-IT" sz="3200" dirty="0">
              <a:solidFill>
                <a:srgbClr val="00206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F823341-72E8-4FEF-A009-9F6CF2B980C9}"/>
              </a:ext>
            </a:extLst>
          </p:cNvPr>
          <p:cNvSpPr txBox="1"/>
          <p:nvPr/>
        </p:nvSpPr>
        <p:spPr>
          <a:xfrm>
            <a:off x="2666172" y="6067046"/>
            <a:ext cx="6684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Il Mediterraneo nel Settecento</a:t>
            </a:r>
          </a:p>
        </p:txBody>
      </p:sp>
    </p:spTree>
    <p:extLst>
      <p:ext uri="{BB962C8B-B14F-4D97-AF65-F5344CB8AC3E}">
        <p14:creationId xmlns:p14="http://schemas.microsoft.com/office/powerpoint/2010/main" val="3826400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6EBED71-DBFC-4B0A-8AA8-94CF7AC3365D}"/>
              </a:ext>
            </a:extLst>
          </p:cNvPr>
          <p:cNvSpPr txBox="1"/>
          <p:nvPr/>
        </p:nvSpPr>
        <p:spPr>
          <a:xfrm>
            <a:off x="218660" y="143480"/>
            <a:ext cx="6650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Rivoluzione francese, Napoleone e il Mediterraneo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E195551-BDAA-4B0F-96B9-48962FE47721}"/>
              </a:ext>
            </a:extLst>
          </p:cNvPr>
          <p:cNvSpPr txBox="1"/>
          <p:nvPr/>
        </p:nvSpPr>
        <p:spPr>
          <a:xfrm>
            <a:off x="218660" y="605145"/>
            <a:ext cx="1178449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1797</a:t>
            </a:r>
            <a:r>
              <a:rPr lang="it-IT" sz="2000" b="1" dirty="0"/>
              <a:t> – </a:t>
            </a:r>
            <a:r>
              <a:rPr lang="it-IT" sz="2000" b="1" i="1" u="sng" dirty="0"/>
              <a:t>Pace di Campoformio </a:t>
            </a:r>
            <a:r>
              <a:rPr lang="it-IT" sz="2000" b="1" dirty="0"/>
              <a:t>– </a:t>
            </a:r>
            <a:r>
              <a:rPr lang="it-IT" b="1" dirty="0"/>
              <a:t>L’Austria rinuncia al Belgio e si impegna a cedere alla Francia la Lombardia e a riconoscere la Repubblica Cisalpina. Gli Asburgo ottengono Venezia e il Veneto, l’Istria e la Dalmazia. Occupazione francese di Corfù e delle altre isole Ionie.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1798</a:t>
            </a:r>
            <a:r>
              <a:rPr lang="it-IT" sz="2000" b="1" dirty="0"/>
              <a:t> – </a:t>
            </a:r>
            <a:r>
              <a:rPr lang="it-IT" sz="2000" b="1" i="1" u="sng" dirty="0"/>
              <a:t>Spedizione di Napoleone in Egitto</a:t>
            </a:r>
            <a:r>
              <a:rPr lang="it-IT" sz="2000" b="1" dirty="0"/>
              <a:t>, </a:t>
            </a:r>
            <a:r>
              <a:rPr lang="it-IT" b="1" dirty="0"/>
              <a:t>che diventa uno dei principali obiettivi della politica estera francese, per il controllo del commercio asiatico. La spedizione parte da Tolone e il primo tappa è rappresentata dalla fine del dominio dei Cavalieri di San Giovanni nell’isola di Malta. Dopo la battaglia delle piramidi e la conquista del Cairo, la flotta francese viene distrutta nella rada di Abukir dalle navi inglesi di Nelson. Gli inglesi riconquistano anche Malta. Napoleone decide di occupare Siria e Palestina. Il fallimento dell’assedio della città di San Giovanni d’Acri costringe Napoleone a tornare sui suoi passi. Finisce il disegno egemonico di un Mediterraneo francese. L’Italia si trova nuovamente al centro del conflitto tra Francia e Inghilterra per il controllo del Mediterraneo.</a:t>
            </a:r>
          </a:p>
          <a:p>
            <a:r>
              <a:rPr lang="it-IT" b="1" i="1" u="sng" dirty="0">
                <a:solidFill>
                  <a:srgbClr val="002060"/>
                </a:solidFill>
              </a:rPr>
              <a:t>RUOLO E IMPORTANZA DELLA SICILIA PER GLI INGLESI DURANTE IL PERIODO NAPOLEONICO</a:t>
            </a:r>
            <a:r>
              <a:rPr lang="it-IT" b="1" dirty="0"/>
              <a:t>.</a:t>
            </a:r>
          </a:p>
        </p:txBody>
      </p:sp>
      <p:pic>
        <p:nvPicPr>
          <p:cNvPr id="3076" name="Picture 4" descr="BATTAGLIA NAVALE DI TRAFALGAR">
            <a:extLst>
              <a:ext uri="{FF2B5EF4-FFF2-40B4-BE49-F238E27FC236}">
                <a16:creationId xmlns:a16="http://schemas.microsoft.com/office/drawing/2014/main" id="{5050E54C-2D2A-4C2E-B3C7-17EE0AEB4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84" y="3826723"/>
            <a:ext cx="5986503" cy="2800350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li Eroi del Passato: La Battaglia di Abukir">
            <a:extLst>
              <a:ext uri="{FF2B5EF4-FFF2-40B4-BE49-F238E27FC236}">
                <a16:creationId xmlns:a16="http://schemas.microsoft.com/office/drawing/2014/main" id="{E7E29E4D-AAE0-4CDF-B075-80FD9ACB2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3" y="4115164"/>
            <a:ext cx="5074173" cy="2511909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36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9C7EE18-7174-4DCE-BE44-9155686A6C0A}"/>
              </a:ext>
            </a:extLst>
          </p:cNvPr>
          <p:cNvSpPr txBox="1"/>
          <p:nvPr/>
        </p:nvSpPr>
        <p:spPr>
          <a:xfrm>
            <a:off x="208721" y="253657"/>
            <a:ext cx="2580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Passarowitz (1718)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7AD588A-0587-4756-BE49-50350C11A7D6}"/>
              </a:ext>
            </a:extLst>
          </p:cNvPr>
          <p:cNvSpPr txBox="1"/>
          <p:nvPr/>
        </p:nvSpPr>
        <p:spPr>
          <a:xfrm>
            <a:off x="208721" y="715322"/>
            <a:ext cx="1177455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i="0" dirty="0">
                <a:solidFill>
                  <a:srgbClr val="202122"/>
                </a:solidFill>
                <a:effectLst/>
              </a:rPr>
              <a:t>L’Impero </a:t>
            </a:r>
            <a:r>
              <a:rPr lang="it-IT" b="1" dirty="0">
                <a:solidFill>
                  <a:srgbClr val="202122"/>
                </a:solidFill>
              </a:rPr>
              <a:t>Ottomano deve cedere all’Austria il Banato, </a:t>
            </a:r>
            <a:r>
              <a:rPr lang="it-IT" b="1" i="0" dirty="0">
                <a:solidFill>
                  <a:srgbClr val="202122"/>
                </a:solidFill>
                <a:effectLst/>
              </a:rPr>
              <a:t>la Serbia settentrionale con Belgrado, una parte del territorio bosniaco e la Valacchia Minore, anche se questi ultimi due territori tornano ai turchi con il trattato di Belgrado del 1739.</a:t>
            </a:r>
          </a:p>
          <a:p>
            <a:pPr algn="l"/>
            <a:r>
              <a:rPr lang="it-IT" b="1" i="0" dirty="0">
                <a:solidFill>
                  <a:srgbClr val="202122"/>
                </a:solidFill>
                <a:effectLst/>
              </a:rPr>
              <a:t>Venezia deve cedere ai turchi i suoi ultimi possedimenti nell’isola di Creta e rinunciare alla Morea (il Peloponneso,  conquistato venti anni prima con la pace di Carlowitz e perso per effetto delle campagne del 1715); conserva le isole ionie ed estende i suoi domini in Dalmazia.</a:t>
            </a:r>
          </a:p>
          <a:p>
            <a:pPr algn="l"/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la fine della secolare lotta tra Venezia</a:t>
            </a:r>
          </a:p>
          <a:p>
            <a:pPr algn="l"/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gli Ottomani e si rafforza la presenza di</a:t>
            </a:r>
          </a:p>
          <a:p>
            <a:pPr algn="l"/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 ultimi in Grecia.</a:t>
            </a:r>
            <a:endParaRPr lang="it-IT" b="1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it-IT" b="1" i="0" dirty="0">
                <a:solidFill>
                  <a:srgbClr val="202122"/>
                </a:solidFill>
                <a:effectLst/>
              </a:rPr>
              <a:t>Il trattato consente di siglare accordi</a:t>
            </a:r>
          </a:p>
          <a:p>
            <a:pPr algn="l"/>
            <a:r>
              <a:rPr lang="it-IT" b="1" i="0" dirty="0">
                <a:solidFill>
                  <a:srgbClr val="202122"/>
                </a:solidFill>
                <a:effectLst/>
              </a:rPr>
              <a:t>commerciali che attribuirono ai sudditi</a:t>
            </a:r>
          </a:p>
          <a:p>
            <a:pPr algn="l"/>
            <a:r>
              <a:rPr lang="it-IT" b="1" i="0" dirty="0">
                <a:solidFill>
                  <a:srgbClr val="202122"/>
                </a:solidFill>
                <a:effectLst/>
              </a:rPr>
              <a:t>ottomani la libertà di commercio nel</a:t>
            </a:r>
          </a:p>
          <a:p>
            <a:pPr algn="l"/>
            <a:r>
              <a:rPr lang="it-IT" b="1" i="0" dirty="0">
                <a:solidFill>
                  <a:srgbClr val="202122"/>
                </a:solidFill>
                <a:effectLst/>
              </a:rPr>
              <a:t>territorio della monarchia asburgica.</a:t>
            </a:r>
          </a:p>
        </p:txBody>
      </p:sp>
      <p:pic>
        <p:nvPicPr>
          <p:cNvPr id="1026" name="Picture 2" descr="Istoria interpretată: Pacea de la Passarowitz (1718) și urmările sale -  Stiripentrucopii">
            <a:extLst>
              <a:ext uri="{FF2B5EF4-FFF2-40B4-BE49-F238E27FC236}">
                <a16:creationId xmlns:a16="http://schemas.microsoft.com/office/drawing/2014/main" id="{1FF7CA7D-FC51-4407-9254-76DD3EC67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77" y="2027021"/>
            <a:ext cx="7301949" cy="464758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602BF5D-D646-41CD-8D61-3C4528FE0199}"/>
              </a:ext>
            </a:extLst>
          </p:cNvPr>
          <p:cNvSpPr txBox="1"/>
          <p:nvPr/>
        </p:nvSpPr>
        <p:spPr>
          <a:xfrm>
            <a:off x="208721" y="4388057"/>
            <a:ext cx="2950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Pace di Rastatt (1714)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8333C65-8AEA-4EA7-95D2-6A650EEEA53A}"/>
              </a:ext>
            </a:extLst>
          </p:cNvPr>
          <p:cNvSpPr txBox="1"/>
          <p:nvPr/>
        </p:nvSpPr>
        <p:spPr>
          <a:xfrm>
            <a:off x="208721" y="4849722"/>
            <a:ext cx="4234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Si pone fine alla guerra di successione spagnola tra Luigi XIV e Carlo VI d’Asburgo, che non sottoscrive il trattato di Utrecht (1713) → All’Austria i territori italiani del Milanese e del Napoletano. La Sardegna alla Baviera. </a:t>
            </a:r>
          </a:p>
        </p:txBody>
      </p:sp>
    </p:spTree>
    <p:extLst>
      <p:ext uri="{BB962C8B-B14F-4D97-AF65-F5344CB8AC3E}">
        <p14:creationId xmlns:p14="http://schemas.microsoft.com/office/powerpoint/2010/main" val="680946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talia 1748 fine egemonia spagnola in Italia Milano agli Asburgo - ppt  scaricare">
            <a:extLst>
              <a:ext uri="{FF2B5EF4-FFF2-40B4-BE49-F238E27FC236}">
                <a16:creationId xmlns:a16="http://schemas.microsoft.com/office/drawing/2014/main" id="{87E143AC-1FED-4F5B-8CE5-A55BD5080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7" y="248478"/>
            <a:ext cx="7706140" cy="6381582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171AC36-9BF9-49E1-9991-BDABF9A27726}"/>
              </a:ext>
            </a:extLst>
          </p:cNvPr>
          <p:cNvSpPr txBox="1"/>
          <p:nvPr/>
        </p:nvSpPr>
        <p:spPr>
          <a:xfrm>
            <a:off x="8160026" y="102705"/>
            <a:ext cx="40319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«Tra le maggiori novità italiane del secolo ci fu proprio il ritorno all’indipendenza del regno meridionale, che riunì in un unico Stato indipendente e sovrano il Mezzogiorno insulare e continentale. Si trattava di una novità che fece guardare all’avvento di Carlo di Borbone sul trono napoletano con interesse, attenzione e anche entusiasmo».</a:t>
            </a: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96823BF0-9198-4010-B7A4-003975D63E68}"/>
              </a:ext>
            </a:extLst>
          </p:cNvPr>
          <p:cNvSpPr/>
          <p:nvPr/>
        </p:nvSpPr>
        <p:spPr>
          <a:xfrm>
            <a:off x="8607287" y="2953441"/>
            <a:ext cx="484632" cy="318052"/>
          </a:xfrm>
          <a:prstGeom prst="downArrow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CE75123-FF1E-477B-9CB8-8691FF096D56}"/>
              </a:ext>
            </a:extLst>
          </p:cNvPr>
          <p:cNvSpPr txBox="1"/>
          <p:nvPr/>
        </p:nvSpPr>
        <p:spPr>
          <a:xfrm>
            <a:off x="8160026" y="3238693"/>
            <a:ext cx="4031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 bastimenti inglesi e olandesi iniziano a controllare il commercio dell’Italia meridionale: si esporta olio, vino, grano, agrumi e altri prodotti dell’agricoltura.</a:t>
            </a:r>
          </a:p>
          <a:p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L’INGHILTERRA </a:t>
            </a:r>
            <a:r>
              <a:rPr lang="it-IT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ORMAI ENTRATA NEL CONTROLLO DEI COMMERCI DEL MEDITERRANEO, con il ruolo di Livorno come centro commerciale e logistico.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8BA9F94-6B96-4EF6-89AE-1840622AD80D}"/>
              </a:ext>
            </a:extLst>
          </p:cNvPr>
          <p:cNvSpPr txBox="1"/>
          <p:nvPr/>
        </p:nvSpPr>
        <p:spPr>
          <a:xfrm>
            <a:off x="8461513" y="5614397"/>
            <a:ext cx="3429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1703 – Trattato di Methuen</a:t>
            </a:r>
          </a:p>
          <a:p>
            <a:pPr algn="ctr"/>
            <a:r>
              <a:rPr lang="it-IT" sz="2000" b="1" dirty="0"/>
              <a:t>1704 – Occupazione di Gibilterra e poi di Minorca</a:t>
            </a:r>
          </a:p>
        </p:txBody>
      </p:sp>
    </p:spTree>
    <p:extLst>
      <p:ext uri="{BB962C8B-B14F-4D97-AF65-F5344CB8AC3E}">
        <p14:creationId xmlns:p14="http://schemas.microsoft.com/office/powerpoint/2010/main" val="49584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 Mediterraneo - Wikipedia">
            <a:extLst>
              <a:ext uri="{FF2B5EF4-FFF2-40B4-BE49-F238E27FC236}">
                <a16:creationId xmlns:a16="http://schemas.microsoft.com/office/drawing/2014/main" id="{94AAD278-B813-4F80-81D4-804DAFD77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9" y="0"/>
            <a:ext cx="10952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76EEF0A-EA74-4AF0-823D-5F7C23156BED}"/>
              </a:ext>
            </a:extLst>
          </p:cNvPr>
          <p:cNvSpPr txBox="1"/>
          <p:nvPr/>
        </p:nvSpPr>
        <p:spPr>
          <a:xfrm>
            <a:off x="619539" y="4164496"/>
            <a:ext cx="18821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Gibilterra</a:t>
            </a:r>
          </a:p>
          <a:p>
            <a:pPr algn="ctr"/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INGHILTERRA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F46E76A-20D3-4885-84CB-255719588544}"/>
              </a:ext>
            </a:extLst>
          </p:cNvPr>
          <p:cNvSpPr txBox="1"/>
          <p:nvPr/>
        </p:nvSpPr>
        <p:spPr>
          <a:xfrm>
            <a:off x="7663827" y="168966"/>
            <a:ext cx="3908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 DI PIETRO IL GRANDE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ED140F8A-BC6A-4E24-BC1C-38B9869DB103}"/>
              </a:ext>
            </a:extLst>
          </p:cNvPr>
          <p:cNvSpPr/>
          <p:nvPr/>
        </p:nvSpPr>
        <p:spPr>
          <a:xfrm>
            <a:off x="2087217" y="3679864"/>
            <a:ext cx="1600200" cy="48463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68274B16-067E-430B-B958-935BA81BF787}"/>
              </a:ext>
            </a:extLst>
          </p:cNvPr>
          <p:cNvSpPr/>
          <p:nvPr/>
        </p:nvSpPr>
        <p:spPr>
          <a:xfrm>
            <a:off x="8945217" y="799597"/>
            <a:ext cx="484632" cy="1297560"/>
          </a:xfrm>
          <a:prstGeom prst="downArrow">
            <a:avLst/>
          </a:prstGeom>
          <a:solidFill>
            <a:srgbClr val="FFC000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9EDFD58-19EE-44BC-B04C-23EA996CA97D}"/>
              </a:ext>
            </a:extLst>
          </p:cNvPr>
          <p:cNvSpPr txBox="1"/>
          <p:nvPr/>
        </p:nvSpPr>
        <p:spPr>
          <a:xfrm>
            <a:off x="728869" y="5765704"/>
            <a:ext cx="9110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 primi decenni del Settecento, l’indebolimento dei due grandi imperi che nell’età moderna hanno governato il Mediterraneo è ormai evidente e irreversibile. Esso segna una linea di demarcazione del tutto nuova tra passato e presente, tra «arretratezza» e «progresso».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EB808A75-C66F-4A9D-87AB-E7AD2DA9C277}"/>
              </a:ext>
            </a:extLst>
          </p:cNvPr>
          <p:cNvCxnSpPr>
            <a:cxnSpLocks/>
          </p:cNvCxnSpPr>
          <p:nvPr/>
        </p:nvCxnSpPr>
        <p:spPr>
          <a:xfrm>
            <a:off x="1063487" y="1976519"/>
            <a:ext cx="10257183" cy="32759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52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 Repubblica di Venezia nel Settecento">
            <a:extLst>
              <a:ext uri="{FF2B5EF4-FFF2-40B4-BE49-F238E27FC236}">
                <a16:creationId xmlns:a16="http://schemas.microsoft.com/office/drawing/2014/main" id="{A746715B-F414-4FCA-ADB5-81A18605C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3" y="308112"/>
            <a:ext cx="4124634" cy="6202017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78F5B2-34D6-4F42-A306-6995FD98C3DE}"/>
              </a:ext>
            </a:extLst>
          </p:cNvPr>
          <p:cNvSpPr txBox="1"/>
          <p:nvPr/>
        </p:nvSpPr>
        <p:spPr>
          <a:xfrm>
            <a:off x="4681330" y="102682"/>
            <a:ext cx="74046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La crisi che </a:t>
            </a:r>
            <a:r>
              <a:rPr lang="it-IT" sz="2400" b="1" dirty="0">
                <a:solidFill>
                  <a:srgbClr val="FF0000"/>
                </a:solidFill>
              </a:rPr>
              <a:t>Venezia</a:t>
            </a:r>
            <a:r>
              <a:rPr lang="it-IT" b="1" dirty="0"/>
              <a:t> vive nel Settecento, nonostante non riesca più a controllare l’Adriatico, non è economica, ma politica. L’accordo di commercio e di navigazione inerito nel trattato di Passarowitz, permette una forte ripresa del commercio veneziano sia a Ponente, sia a Levante. Ciò si deve anche alla sua politica di neutralità.</a:t>
            </a:r>
          </a:p>
          <a:p>
            <a:r>
              <a:rPr lang="it-IT" b="1" dirty="0"/>
              <a:t>Un forte sviluppo conoscono anche le costruzioni navali. Netta anche la ripresa della marina militare da collegare ad alcune azioni svolte contro gli stati barbareschi di Tripoli, Algeri e Tunisi.</a:t>
            </a: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68241A53-8958-4665-A467-570D15363421}"/>
              </a:ext>
            </a:extLst>
          </p:cNvPr>
          <p:cNvSpPr/>
          <p:nvPr/>
        </p:nvSpPr>
        <p:spPr>
          <a:xfrm>
            <a:off x="4760844" y="2575663"/>
            <a:ext cx="937591" cy="298173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532281-2E55-4337-944A-BE7A30A3C75D}"/>
              </a:ext>
            </a:extLst>
          </p:cNvPr>
          <p:cNvSpPr txBox="1"/>
          <p:nvPr/>
        </p:nvSpPr>
        <p:spPr>
          <a:xfrm>
            <a:off x="4681330" y="2946160"/>
            <a:ext cx="72356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«Fino a quando la flotta da guerra, la marina mercantile e la stessa Repubblica veneziana non furono distrutte nelle guerre napoleoniche, Venezia continuò a essere il principale porto e il centro più attivo delle costruzioni e dei trasporti marittimi dell’Adriatico e nella seconda metà del Settecento occupò, dunque, ancora un posto di rilievo nel traffico con il Levante, nonostante fosse lontana dalle grandi competizioni internazionali, stretta nella morsa austriaca e nella concorrenza dei porti franchi di Trieste e Fiume».</a:t>
            </a:r>
          </a:p>
          <a:p>
            <a:endParaRPr lang="it-IT" b="1" dirty="0"/>
          </a:p>
          <a:p>
            <a:r>
              <a:rPr lang="it-IT" b="1" dirty="0"/>
              <a:t>Più in generale, nel corso del Settecento, gli scambi nel Mediterraneo orientale conoscono uno sviluppo importante, con i Balcani che vi partecipano con i loro beni, mentre il mar Nero si apre definitivamente ai commerci russi.</a:t>
            </a:r>
          </a:p>
        </p:txBody>
      </p:sp>
    </p:spTree>
    <p:extLst>
      <p:ext uri="{BB962C8B-B14F-4D97-AF65-F5344CB8AC3E}">
        <p14:creationId xmlns:p14="http://schemas.microsoft.com/office/powerpoint/2010/main" val="1893566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08674A-FDF6-4303-9CB3-542EEB79BB24}"/>
              </a:ext>
            </a:extLst>
          </p:cNvPr>
          <p:cNvSpPr txBox="1"/>
          <p:nvPr/>
        </p:nvSpPr>
        <p:spPr>
          <a:xfrm>
            <a:off x="278295" y="208723"/>
            <a:ext cx="4779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La Russia e il «sogno mediterraneo»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5A80241-66C9-4ED2-A41B-7844F75DC7FB}"/>
              </a:ext>
            </a:extLst>
          </p:cNvPr>
          <p:cNvSpPr txBox="1"/>
          <p:nvPr/>
        </p:nvSpPr>
        <p:spPr>
          <a:xfrm flipH="1">
            <a:off x="238538" y="775253"/>
            <a:ext cx="1165860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Nel corso del Settecento la Russia, attraverso il mar Nero e i Balcani, è sempre più interessata al Mediterraneo. Contemporaneamente cresce il suo ruolo politico in Europa, grazie all’azione svolta dallo zar Pietro il grande (1689-1725).</a:t>
            </a:r>
          </a:p>
          <a:p>
            <a:r>
              <a:rPr lang="it-IT" sz="2000" b="1" dirty="0">
                <a:solidFill>
                  <a:srgbClr val="0070C0"/>
                </a:solidFill>
              </a:rPr>
              <a:t>1695 – Primo tentativo fallimentare di conquistare la fortezza di Azov</a:t>
            </a:r>
          </a:p>
          <a:p>
            <a:r>
              <a:rPr lang="it-IT" sz="2000" b="1" dirty="0">
                <a:solidFill>
                  <a:srgbClr val="0070C0"/>
                </a:solidFill>
              </a:rPr>
              <a:t>1696 – Lo zar decide di equipaggiare una flotta e con l’aiuto di navi cosacche l’armata russa costringe i turchi ad arrendersi.</a:t>
            </a:r>
          </a:p>
          <a:p>
            <a:r>
              <a:rPr lang="it-IT" b="1" dirty="0"/>
              <a:t>Tra la fine del Seicento e l’inizio del Settecento i russi rafforzano la loro</a:t>
            </a:r>
          </a:p>
          <a:p>
            <a:r>
              <a:rPr lang="it-IT" b="1" dirty="0"/>
              <a:t>flotta navale e riescono a conservare le loro conquiste sul mare di Azov</a:t>
            </a:r>
          </a:p>
          <a:p>
            <a:r>
              <a:rPr lang="it-IT" b="1" dirty="0"/>
              <a:t>e lungo il Dnestr.</a:t>
            </a:r>
          </a:p>
          <a:p>
            <a:r>
              <a:rPr lang="it-IT" sz="2000" b="1" dirty="0">
                <a:solidFill>
                  <a:srgbClr val="0070C0"/>
                </a:solidFill>
              </a:rPr>
              <a:t>Nel 1708 si apre un canale che unisce il Volga alla Neva</a:t>
            </a:r>
            <a:r>
              <a:rPr lang="it-IT" b="1" dirty="0"/>
              <a:t>, permettendo</a:t>
            </a:r>
          </a:p>
          <a:p>
            <a:r>
              <a:rPr lang="it-IT" b="1" dirty="0"/>
              <a:t>agli arsenali del Baltico di ricevere il legname delle aree interne. Nello</a:t>
            </a:r>
          </a:p>
          <a:p>
            <a:r>
              <a:rPr lang="it-IT" b="1" dirty="0"/>
              <a:t>stesso tempo aumenta sempre di più il volume delle esportazioni russe.</a:t>
            </a:r>
          </a:p>
          <a:p>
            <a:r>
              <a:rPr lang="it-IT" b="1" dirty="0"/>
              <a:t>Nei primi decenni del Settecento, Pietro è impegnato in un lungo conflitto</a:t>
            </a:r>
          </a:p>
          <a:p>
            <a:r>
              <a:rPr lang="it-IT" b="1" dirty="0"/>
              <a:t>con gli svedesi. La costruzione di San Pietroburgo non è solo il simbolo</a:t>
            </a:r>
          </a:p>
          <a:p>
            <a:r>
              <a:rPr lang="it-IT" b="1" dirty="0"/>
              <a:t>della occidentalizzazione della Russia, ma si configura anche come una</a:t>
            </a:r>
          </a:p>
          <a:p>
            <a:r>
              <a:rPr lang="it-IT" b="1" dirty="0"/>
              <a:t>roccaforte contro gli svedesi.</a:t>
            </a:r>
          </a:p>
          <a:p>
            <a:r>
              <a:rPr lang="it-IT" sz="2000" b="1" dirty="0">
                <a:solidFill>
                  <a:srgbClr val="0070C0"/>
                </a:solidFill>
              </a:rPr>
              <a:t>1710-1711 </a:t>
            </a:r>
            <a:r>
              <a:rPr lang="it-IT" b="1" dirty="0"/>
              <a:t>– Alleanza tra la Russia e la Moldavia (stato vassallo degli</a:t>
            </a:r>
          </a:p>
          <a:p>
            <a:r>
              <a:rPr lang="it-IT" b="1" dirty="0"/>
              <a:t>ottomani) per una guerra finalizzata ad ottenere il libero accesso al fiume</a:t>
            </a:r>
          </a:p>
          <a:p>
            <a:r>
              <a:rPr lang="it-IT" b="1" dirty="0"/>
              <a:t>Danubio, ma vince l’esercito ottomano (la Russia deve riconsegnare al</a:t>
            </a:r>
          </a:p>
          <a:p>
            <a:r>
              <a:rPr lang="it-IT" b="1" dirty="0"/>
              <a:t>sultano la fortezza di Azov).</a:t>
            </a:r>
          </a:p>
          <a:p>
            <a:r>
              <a:rPr lang="it-IT" sz="2000" b="1" dirty="0">
                <a:solidFill>
                  <a:srgbClr val="0070C0"/>
                </a:solidFill>
              </a:rPr>
              <a:t>1739</a:t>
            </a:r>
            <a:r>
              <a:rPr lang="it-IT" b="1" dirty="0"/>
              <a:t> – Pace di Belgrado – la Russia deve restituire tutte le sue conquiste.</a:t>
            </a:r>
          </a:p>
        </p:txBody>
      </p:sp>
      <p:pic>
        <p:nvPicPr>
          <p:cNvPr id="2050" name="Picture 2" descr="Foto di Zar Pietro I il Grande">
            <a:extLst>
              <a:ext uri="{FF2B5EF4-FFF2-40B4-BE49-F238E27FC236}">
                <a16:creationId xmlns:a16="http://schemas.microsoft.com/office/drawing/2014/main" id="{13A75EA0-F9CC-48EB-AD26-BEBAF5924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29" y="2335695"/>
            <a:ext cx="4098418" cy="4104861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661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BB5CDEB-52F5-4683-AF03-8A7C4219A300}"/>
              </a:ext>
            </a:extLst>
          </p:cNvPr>
          <p:cNvSpPr txBox="1"/>
          <p:nvPr/>
        </p:nvSpPr>
        <p:spPr>
          <a:xfrm>
            <a:off x="191173" y="181784"/>
            <a:ext cx="6865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La Russia e il Mar Nero: il sogno di un impero dal Baltico al Mediterraneo</a:t>
            </a:r>
          </a:p>
        </p:txBody>
      </p:sp>
      <p:pic>
        <p:nvPicPr>
          <p:cNvPr id="1026" name="Picture 2" descr="Caterina II di Russia: imperatrice illuminata, mecenate e “Grande” donna">
            <a:extLst>
              <a:ext uri="{FF2B5EF4-FFF2-40B4-BE49-F238E27FC236}">
                <a16:creationId xmlns:a16="http://schemas.microsoft.com/office/drawing/2014/main" id="{2D90EADB-9018-4288-996A-058A61385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854" y="386189"/>
            <a:ext cx="4505910" cy="352982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F4709AA-7906-4988-A66A-DFBDB8FF5571}"/>
              </a:ext>
            </a:extLst>
          </p:cNvPr>
          <p:cNvSpPr txBox="1"/>
          <p:nvPr/>
        </p:nvSpPr>
        <p:spPr>
          <a:xfrm>
            <a:off x="191174" y="991892"/>
            <a:ext cx="708426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Da una politica difensiva ad un programma di espansione con Caterina II (1762-1796)</a:t>
            </a:r>
          </a:p>
          <a:p>
            <a:r>
              <a:rPr lang="it-IT" sz="2000" b="1" dirty="0"/>
              <a:t>↓</a:t>
            </a:r>
          </a:p>
          <a:p>
            <a:pPr marL="342900" indent="-342900">
              <a:buAutoNum type="alphaLcParenR"/>
            </a:pPr>
            <a:r>
              <a:rPr lang="it-IT" b="1" dirty="0"/>
              <a:t>«L’impero doveva farsi portatore di civiltà nei confronti di un Oriente islamizzato arretrato, raggiungendo il Mediterraneo attraverso il Mar Nero e gli stretti e assumendo l’eredità di Costantino, con un principe russo sul trono di una restaurata Bisanzio».</a:t>
            </a:r>
          </a:p>
          <a:p>
            <a:pPr marL="342900" indent="-342900">
              <a:buAutoNum type="alphaLcParenR"/>
            </a:pPr>
            <a:r>
              <a:rPr lang="it-IT" b="1" dirty="0"/>
              <a:t>«Forte interesse per Gerusalemme e la Terrasanta, dove gli zar fecero pian piano capire di voler essere considerati dai sultani i veri eredi dei </a:t>
            </a:r>
            <a:r>
              <a:rPr lang="it-IT" b="1" i="1" dirty="0"/>
              <a:t>basileis</a:t>
            </a:r>
            <a:r>
              <a:rPr lang="it-IT" b="1" dirty="0"/>
              <a:t> di Costantinopoli e di conseguenza i protettori» dei  cristiano-ortodossi.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C20C96B-6016-49C8-ADFD-590C48B1AA4A}"/>
              </a:ext>
            </a:extLst>
          </p:cNvPr>
          <p:cNvSpPr txBox="1"/>
          <p:nvPr/>
        </p:nvSpPr>
        <p:spPr>
          <a:xfrm>
            <a:off x="191173" y="4180344"/>
            <a:ext cx="118948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Alleanza con l’Austria e sviluppo dell’economia russa nel XVIII secolo, con un ruolo centrale degli inglesi nel commercio. Sviluppo mercantile sia nel Baltico, sia nel Mar Nero. Ripresa della flotta navale russa.</a:t>
            </a:r>
            <a:endParaRPr lang="it-IT" sz="800" b="1" dirty="0"/>
          </a:p>
          <a:p>
            <a:r>
              <a:rPr lang="it-IT" sz="2000" b="1" dirty="0"/>
              <a:t>1768 – Invasione della Polonia e guerra con gli Ottomani, umiliati dai russi in Moldavia e in Valacchia.</a:t>
            </a:r>
          </a:p>
          <a:p>
            <a:r>
              <a:rPr lang="it-IT" sz="2000" b="1" dirty="0"/>
              <a:t>1770 – I russi per la prima volta inviano una flotta nel Mediterraneo.</a:t>
            </a:r>
          </a:p>
          <a:p>
            <a:r>
              <a:rPr lang="it-IT" sz="2000" b="1" dirty="0"/>
              <a:t>1772 – Intesa austro-russo-prussiana per la spartizione della Polonia. L’Impero ottomano è lasciato da solo.</a:t>
            </a:r>
          </a:p>
          <a:p>
            <a:r>
              <a:rPr lang="it-IT" sz="2000" b="1" dirty="0"/>
              <a:t>1774 – Trattato di Küçük-Kaynarca: la Russia ottiene Azov e diritto di navigazione nel Mar Nero e Mediterraneo.</a:t>
            </a:r>
          </a:p>
          <a:p>
            <a:r>
              <a:rPr lang="it-IT" sz="2000" b="1" dirty="0"/>
              <a:t>1783 – Annessione della Crimea-</a:t>
            </a:r>
          </a:p>
          <a:p>
            <a:r>
              <a:rPr lang="it-IT" sz="2000" b="1" dirty="0"/>
              <a:t>1792 – Pace di </a:t>
            </a:r>
            <a:r>
              <a:rPr lang="it-IT" sz="2000" b="1" dirty="0" err="1"/>
              <a:t>Jassy</a:t>
            </a:r>
            <a:r>
              <a:rPr lang="it-IT" sz="2000" b="1" dirty="0"/>
              <a:t> – Annessione della Bessarabia (area della Moldavia ad est del Dniestr.</a:t>
            </a:r>
          </a:p>
        </p:txBody>
      </p:sp>
    </p:spTree>
    <p:extLst>
      <p:ext uri="{BB962C8B-B14F-4D97-AF65-F5344CB8AC3E}">
        <p14:creationId xmlns:p14="http://schemas.microsoft.com/office/powerpoint/2010/main" val="2865137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6F1AD4-939C-4FDC-98EE-F001AB239944}"/>
              </a:ext>
            </a:extLst>
          </p:cNvPr>
          <p:cNvSpPr txBox="1"/>
          <p:nvPr/>
        </p:nvSpPr>
        <p:spPr>
          <a:xfrm>
            <a:off x="313081" y="228600"/>
            <a:ext cx="1170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L’Impero ottomano: non è più la potenza dominante nel Levante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A82E7A7-03FD-48C4-9CF2-7955196E59B2}"/>
              </a:ext>
            </a:extLst>
          </p:cNvPr>
          <p:cNvSpPr txBox="1"/>
          <p:nvPr/>
        </p:nvSpPr>
        <p:spPr>
          <a:xfrm>
            <a:off x="313081" y="785191"/>
            <a:ext cx="1157411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it-IT" sz="2000" b="1" dirty="0"/>
              <a:t>Periodici conflitti con la Russia e con l’Austria con la perdita di prestigio politico e di territori.</a:t>
            </a:r>
          </a:p>
          <a:p>
            <a:pPr marL="342900" indent="-342900">
              <a:buAutoNum type="alphaLcParenR"/>
            </a:pPr>
            <a:r>
              <a:rPr lang="it-IT" sz="2000" b="1" dirty="0"/>
              <a:t>Necessità di procedere ad una riforma dello Stato, a partire dall’esercito e dalla marina.</a:t>
            </a:r>
          </a:p>
          <a:p>
            <a:pPr marL="342900" indent="-342900">
              <a:buAutoNum type="alphaLcParenR"/>
            </a:pPr>
            <a:r>
              <a:rPr lang="it-IT" sz="2000" b="1" dirty="0"/>
              <a:t>Crescita dei commerci all’interno della penisola balcanica, che diventa oggetto di interesse da parte di Austria e Russia.</a:t>
            </a:r>
          </a:p>
          <a:p>
            <a:pPr marL="342900" indent="-342900">
              <a:buAutoNum type="alphaLcParenR"/>
            </a:pPr>
            <a:r>
              <a:rPr lang="it-IT" sz="2000" b="1" dirty="0"/>
              <a:t>Le province arabe (Siria e Egitto) e le province dell’Africa del Nord cominciano ad orientarsi verso forme sempre più evidenti di autonomia → A Tunisi nel 1705 inizia la dinastia husseinita; ad Algeri i giannizzeri nominano un autocrate, il DEY; a Tripoli Ahmed Bey, un ufficiale di cavalleria rende indipendente il regno, riconosciuto da Istanbul.</a:t>
            </a:r>
          </a:p>
          <a:p>
            <a:pPr marL="342900" indent="-342900">
              <a:buAutoNum type="alphaLcParenR"/>
            </a:pPr>
            <a:r>
              <a:rPr lang="it-IT" sz="2000" b="1" dirty="0"/>
              <a:t>Nel 1736 conflitti nell’Iran safavide, ma gli</a:t>
            </a:r>
          </a:p>
          <a:p>
            <a:r>
              <a:rPr lang="it-IT" sz="2000" b="1" dirty="0"/>
              <a:t>      ottomani, impegnati a fronteggiare i russi,</a:t>
            </a:r>
          </a:p>
          <a:p>
            <a:r>
              <a:rPr lang="it-IT" sz="2000" b="1" dirty="0"/>
              <a:t>      firmano una pace con la quale abbandonano</a:t>
            </a:r>
          </a:p>
          <a:p>
            <a:r>
              <a:rPr lang="it-IT" sz="2000" b="1" dirty="0"/>
              <a:t>      tutte le loro conquiste.</a:t>
            </a:r>
          </a:p>
          <a:p>
            <a:r>
              <a:rPr lang="it-IT" sz="2000" b="1" dirty="0"/>
              <a:t>f)   La seconda metà del Settecento corrisponde</a:t>
            </a:r>
          </a:p>
          <a:p>
            <a:r>
              <a:rPr lang="it-IT" sz="2000" b="1" dirty="0"/>
              <a:t>      ad un lungo periodo di pace. Si attuano delle</a:t>
            </a:r>
          </a:p>
          <a:p>
            <a:r>
              <a:rPr lang="it-IT" sz="2000" b="1" dirty="0"/>
              <a:t>      riforme e cresce anche l’apertura nei</a:t>
            </a:r>
          </a:p>
          <a:p>
            <a:r>
              <a:rPr lang="it-IT" sz="2000" b="1" dirty="0"/>
              <a:t>      confronti dell’Occidente. Le riforme vengono</a:t>
            </a:r>
          </a:p>
          <a:p>
            <a:r>
              <a:rPr lang="it-IT" sz="2000" b="1" dirty="0"/>
              <a:t>      bloccate dai conservatori e da un</a:t>
            </a:r>
          </a:p>
          <a:p>
            <a:r>
              <a:rPr lang="it-IT" sz="2000" b="1" dirty="0"/>
              <a:t>      atteggiamento di rigore sul piano religioso.</a:t>
            </a:r>
          </a:p>
          <a:p>
            <a:pPr marL="342900" indent="-342900">
              <a:buAutoNum type="alphaLcParenR"/>
            </a:pPr>
            <a:endParaRPr lang="it-IT" sz="2000" b="1" dirty="0"/>
          </a:p>
        </p:txBody>
      </p:sp>
      <p:pic>
        <p:nvPicPr>
          <p:cNvPr id="3076" name="Picture 4" descr="Ippolito Caffi, geniale vedutista dell&amp;amp;#39;800,viaggiatore tra Italia e  Oriente, esposto a Trieste al Castello di Miramare. – Il blog di Carlo  Franza">
            <a:extLst>
              <a:ext uri="{FF2B5EF4-FFF2-40B4-BE49-F238E27FC236}">
                <a16:creationId xmlns:a16="http://schemas.microsoft.com/office/drawing/2014/main" id="{7D581E92-DA04-4577-AA40-20B342AD4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39" y="3219839"/>
            <a:ext cx="6014831" cy="3292835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804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3E7AFF-4E3D-40E1-86A0-EFBA851C23A4}"/>
              </a:ext>
            </a:extLst>
          </p:cNvPr>
          <p:cNvSpPr txBox="1"/>
          <p:nvPr/>
        </p:nvSpPr>
        <p:spPr>
          <a:xfrm>
            <a:off x="460512" y="427382"/>
            <a:ext cx="11270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Nel Settecento aumenta la presenza occidentale nel commercio dell’Impero ottomano → sviluppo del capitalismo mercantile e delle compagnie.</a:t>
            </a:r>
          </a:p>
          <a:p>
            <a:endParaRPr lang="it-IT" sz="2000" b="1" dirty="0"/>
          </a:p>
          <a:p>
            <a:r>
              <a:rPr lang="it-IT" sz="2000" b="1" dirty="0"/>
              <a:t>Ruolo centrale e dominante della Francia, mentre l’Inghilterra è più interessate all’India e all’America.</a:t>
            </a:r>
          </a:p>
        </p:txBody>
      </p:sp>
      <p:pic>
        <p:nvPicPr>
          <p:cNvPr id="2050" name="Picture 2" descr="View of Naples from the Bay with Mt. Ves - Antonio Joli riproduzione  stampata o copia dipinta a mano e ad olio su tela">
            <a:extLst>
              <a:ext uri="{FF2B5EF4-FFF2-40B4-BE49-F238E27FC236}">
                <a16:creationId xmlns:a16="http://schemas.microsoft.com/office/drawing/2014/main" id="{B912FE35-CBD9-415A-B1A9-7A885101B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79" y="2061183"/>
            <a:ext cx="7292008" cy="4369435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D6E9225-2347-4501-9306-E896358F1366}"/>
              </a:ext>
            </a:extLst>
          </p:cNvPr>
          <p:cNvSpPr txBox="1"/>
          <p:nvPr/>
        </p:nvSpPr>
        <p:spPr>
          <a:xfrm>
            <a:off x="460512" y="1943786"/>
            <a:ext cx="372386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Nel 1754 anche l’Austria crea una propria compagnia commerciale e ruolo del porto di Trieste.</a:t>
            </a:r>
          </a:p>
          <a:p>
            <a:endParaRPr lang="it-IT" sz="2000" b="1" dirty="0"/>
          </a:p>
          <a:p>
            <a:r>
              <a:rPr lang="it-IT" sz="2000" b="1" dirty="0"/>
              <a:t>Il Regno di Napoli stabilisce un accordo commerciale con la Russia per il commercio dei vini.</a:t>
            </a:r>
          </a:p>
          <a:p>
            <a:endParaRPr lang="it-IT" sz="2000" b="1" dirty="0"/>
          </a:p>
          <a:p>
            <a:r>
              <a:rPr lang="it-IT" sz="2000" b="1" dirty="0"/>
              <a:t>Aumentano e migliorano le relazioni internazionali nello spazio mediterraneo → numerosi trattati di pace e di commercio tra i regni barbareschi dell’Africa del Nord e le maggiori potenze europee.</a:t>
            </a:r>
          </a:p>
        </p:txBody>
      </p:sp>
    </p:spTree>
    <p:extLst>
      <p:ext uri="{BB962C8B-B14F-4D97-AF65-F5344CB8AC3E}">
        <p14:creationId xmlns:p14="http://schemas.microsoft.com/office/powerpoint/2010/main" val="40675787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1610</Words>
  <Application>Microsoft Office PowerPoint</Application>
  <PresentationFormat>Widescreen</PresentationFormat>
  <Paragraphs>90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Augusto Ciuffetti</dc:creator>
  <cp:lastModifiedBy>Augusto Ciuffetti</cp:lastModifiedBy>
  <cp:revision>16</cp:revision>
  <dcterms:created xsi:type="dcterms:W3CDTF">2022-01-24T09:53:43Z</dcterms:created>
  <dcterms:modified xsi:type="dcterms:W3CDTF">2022-03-06T10:37:59Z</dcterms:modified>
</cp:coreProperties>
</file>