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3" r:id="rId15"/>
    <p:sldId id="271" r:id="rId16"/>
    <p:sldId id="272" r:id="rId17"/>
    <p:sldId id="274" r:id="rId18"/>
    <p:sldId id="275" r:id="rId19"/>
    <p:sldId id="27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6FC26D-8626-4F35-9EFA-60744CE9112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7AD1DC-4600-4DD3-9E2C-92AD1280F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3804C31-F625-43FB-B04F-FCBC2C3CB88A}"/>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5" name="Segnaposto piè di pagina 4">
            <a:extLst>
              <a:ext uri="{FF2B5EF4-FFF2-40B4-BE49-F238E27FC236}">
                <a16:creationId xmlns:a16="http://schemas.microsoft.com/office/drawing/2014/main" id="{953CE60B-2862-44F5-AAB0-4F6A8631A2F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2506FF-6034-4DE7-80B2-751CE1139787}"/>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52607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C94DA-2A34-4BE5-B293-BFBFBB7517B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0BE412-9CE5-4BB2-B6E9-D87D0B7610F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D55194-10F2-419E-82DE-343EBA986C19}"/>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5" name="Segnaposto piè di pagina 4">
            <a:extLst>
              <a:ext uri="{FF2B5EF4-FFF2-40B4-BE49-F238E27FC236}">
                <a16:creationId xmlns:a16="http://schemas.microsoft.com/office/drawing/2014/main" id="{4FCD4303-AEF1-4930-803A-0C7C17D8AE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9D63F1-264D-4165-8C6D-3C6AFEC5872D}"/>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221906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E66932-05E0-4831-AA5C-6134C0EB719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52B96F-28CB-4394-8708-9D1915CF35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E06D55-6763-44A3-AD54-B076513CA353}"/>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5" name="Segnaposto piè di pagina 4">
            <a:extLst>
              <a:ext uri="{FF2B5EF4-FFF2-40B4-BE49-F238E27FC236}">
                <a16:creationId xmlns:a16="http://schemas.microsoft.com/office/drawing/2014/main" id="{30396CAE-A49F-4E14-9AEE-9049894C0E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5D481B-4EEB-477E-8DAD-DFE206633E0B}"/>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395841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97708-731B-49E3-AB2C-DDCF1699F0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2F8147-AE92-4FB1-9A98-1712235B38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240C18-6148-482C-B048-785EBAC99B19}"/>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5" name="Segnaposto piè di pagina 4">
            <a:extLst>
              <a:ext uri="{FF2B5EF4-FFF2-40B4-BE49-F238E27FC236}">
                <a16:creationId xmlns:a16="http://schemas.microsoft.com/office/drawing/2014/main" id="{6F45A6DC-2716-4756-A4B7-1CDA4B5755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6A3135-FEA4-4D5D-9602-74D8D444D090}"/>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8119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1C59B-DB11-4F8F-8C1C-682CFA45319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93B90D-C6CF-4DFA-BA80-9D8214F69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F21591-5AB7-4F30-9D68-76D16A6019EE}"/>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5" name="Segnaposto piè di pagina 4">
            <a:extLst>
              <a:ext uri="{FF2B5EF4-FFF2-40B4-BE49-F238E27FC236}">
                <a16:creationId xmlns:a16="http://schemas.microsoft.com/office/drawing/2014/main" id="{D9FD6410-9218-4672-8619-677CE6DBB1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F2AE86-6618-4E4E-9E90-95913BE337C8}"/>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51055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94124-D305-4D19-AA8F-70C9561A69C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747383-7970-4B24-A5F9-E5D9B980E59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ADDB72B-2027-4DA8-801A-5FE90D0E8E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4D9DF75-0DAC-4BFF-9B71-1526E58EA9E0}"/>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6" name="Segnaposto piè di pagina 5">
            <a:extLst>
              <a:ext uri="{FF2B5EF4-FFF2-40B4-BE49-F238E27FC236}">
                <a16:creationId xmlns:a16="http://schemas.microsoft.com/office/drawing/2014/main" id="{DE047FC2-8666-4D59-8B65-ED218219FF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054BF1C-818E-4F43-8394-E9262FAE9048}"/>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3264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44F39-6BE9-4CC8-BA2C-570FAB42874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5CFE99-6A55-4246-BB70-FC9640A5F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4311D2F-319E-40CC-B2AF-A8EF1563A80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48F6FA-3B56-42FB-BFBA-F260E877F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30BCF0C-2803-4888-9789-6B8B68A424D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24B535F-1331-4FE7-9F57-B4FD4EEA132B}"/>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8" name="Segnaposto piè di pagina 7">
            <a:extLst>
              <a:ext uri="{FF2B5EF4-FFF2-40B4-BE49-F238E27FC236}">
                <a16:creationId xmlns:a16="http://schemas.microsoft.com/office/drawing/2014/main" id="{7B5A3977-EFF0-496E-875C-3CEEE6D5329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2BD6695-3FF3-4F05-9901-F42106041429}"/>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55886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06926-FA9A-4445-B47B-3A2C1A1F811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24CD83C-BC6E-4153-8697-C008EC9C61BA}"/>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4" name="Segnaposto piè di pagina 3">
            <a:extLst>
              <a:ext uri="{FF2B5EF4-FFF2-40B4-BE49-F238E27FC236}">
                <a16:creationId xmlns:a16="http://schemas.microsoft.com/office/drawing/2014/main" id="{D9EA5948-B68F-486F-B4E4-D614BB5634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C6C0A39-55DA-4302-9126-266F7F9CD400}"/>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325395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3D59B26-724D-421D-ACA8-2FF0238C3C85}"/>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3" name="Segnaposto piè di pagina 2">
            <a:extLst>
              <a:ext uri="{FF2B5EF4-FFF2-40B4-BE49-F238E27FC236}">
                <a16:creationId xmlns:a16="http://schemas.microsoft.com/office/drawing/2014/main" id="{E173CE38-50EF-46E3-8DA1-43F2AAC0FD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2DF81A-7898-4317-97FF-B9A18EFF7D42}"/>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75813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CBA62-C8EA-417F-99E4-88449F7C3CC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35738B-36D9-4BB7-9980-F4D484B82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E8A0A9E-5144-4578-B668-C58F37399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E39B41-E590-45EF-A570-F6C610A678D1}"/>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6" name="Segnaposto piè di pagina 5">
            <a:extLst>
              <a:ext uri="{FF2B5EF4-FFF2-40B4-BE49-F238E27FC236}">
                <a16:creationId xmlns:a16="http://schemas.microsoft.com/office/drawing/2014/main" id="{AD703F5E-53E4-4704-B0C7-668000368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338F72-A0B4-4C4D-B4B0-0B246511D64A}"/>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65444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66186-F90B-4F1C-A944-659B366706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79A5611-8EFA-4897-8B73-0464FEEB36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1528B7A-51F6-464F-9ECA-3EE7A9E53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8AE3F8-4FA1-40F9-B31D-966FD1B3A17A}"/>
              </a:ext>
            </a:extLst>
          </p:cNvPr>
          <p:cNvSpPr>
            <a:spLocks noGrp="1"/>
          </p:cNvSpPr>
          <p:nvPr>
            <p:ph type="dt" sz="half" idx="10"/>
          </p:nvPr>
        </p:nvSpPr>
        <p:spPr/>
        <p:txBody>
          <a:bodyPr/>
          <a:lstStyle/>
          <a:p>
            <a:fld id="{4BDF9788-A659-4BCC-BF40-A9B3F8CE0FBB}" type="datetimeFigureOut">
              <a:rPr lang="it-IT" smtClean="0"/>
              <a:t>26/03/2022</a:t>
            </a:fld>
            <a:endParaRPr lang="it-IT"/>
          </a:p>
        </p:txBody>
      </p:sp>
      <p:sp>
        <p:nvSpPr>
          <p:cNvPr id="6" name="Segnaposto piè di pagina 5">
            <a:extLst>
              <a:ext uri="{FF2B5EF4-FFF2-40B4-BE49-F238E27FC236}">
                <a16:creationId xmlns:a16="http://schemas.microsoft.com/office/drawing/2014/main" id="{4C00DBEF-8281-40BC-B189-DB29551F25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1073C4E-60B4-472F-8E27-711F1B815716}"/>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07697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13D5AFF-AFAB-4AC8-B26D-E8C537AFE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316B7E-5133-42E2-A278-69B379C04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5BBCA4-795C-4603-A7FF-E59EED8E7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F9788-A659-4BCC-BF40-A9B3F8CE0FBB}" type="datetimeFigureOut">
              <a:rPr lang="it-IT" smtClean="0"/>
              <a:t>26/03/2022</a:t>
            </a:fld>
            <a:endParaRPr lang="it-IT"/>
          </a:p>
        </p:txBody>
      </p:sp>
      <p:sp>
        <p:nvSpPr>
          <p:cNvPr id="5" name="Segnaposto piè di pagina 4">
            <a:extLst>
              <a:ext uri="{FF2B5EF4-FFF2-40B4-BE49-F238E27FC236}">
                <a16:creationId xmlns:a16="http://schemas.microsoft.com/office/drawing/2014/main" id="{DEDB139E-F610-43A5-8295-DBAF3DD3D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DED36D4-358E-4E39-B7A1-12B7AC148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ABEC6-BF0F-477E-8433-636EF0B9CB63}" type="slidenum">
              <a:rPr lang="it-IT" smtClean="0"/>
              <a:t>‹N›</a:t>
            </a:fld>
            <a:endParaRPr lang="it-IT"/>
          </a:p>
        </p:txBody>
      </p:sp>
    </p:spTree>
    <p:extLst>
      <p:ext uri="{BB962C8B-B14F-4D97-AF65-F5344CB8AC3E}">
        <p14:creationId xmlns:p14="http://schemas.microsoft.com/office/powerpoint/2010/main" val="142822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Immagine 4" descr="Immagine che contiene acqua, esterni, persone&#10;&#10;Descrizione generata automaticamente">
            <a:extLst>
              <a:ext uri="{FF2B5EF4-FFF2-40B4-BE49-F238E27FC236}">
                <a16:creationId xmlns:a16="http://schemas.microsoft.com/office/drawing/2014/main" id="{0759D4C8-471E-449D-9098-0AB95390E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6" y="0"/>
            <a:ext cx="10893287" cy="6858000"/>
          </a:xfrm>
          <a:prstGeom prst="rect">
            <a:avLst/>
          </a:prstGeom>
        </p:spPr>
      </p:pic>
      <p:sp>
        <p:nvSpPr>
          <p:cNvPr id="7" name="CasellaDiTesto 6">
            <a:extLst>
              <a:ext uri="{FF2B5EF4-FFF2-40B4-BE49-F238E27FC236}">
                <a16:creationId xmlns:a16="http://schemas.microsoft.com/office/drawing/2014/main" id="{C804D180-8F07-4A79-9E5E-5F37A5F727A7}"/>
              </a:ext>
            </a:extLst>
          </p:cNvPr>
          <p:cNvSpPr txBox="1"/>
          <p:nvPr/>
        </p:nvSpPr>
        <p:spPr>
          <a:xfrm>
            <a:off x="77028" y="0"/>
            <a:ext cx="5409372" cy="1200329"/>
          </a:xfrm>
          <a:prstGeom prst="rect">
            <a:avLst/>
          </a:prstGeom>
          <a:noFill/>
        </p:spPr>
        <p:txBody>
          <a:bodyPr wrap="square">
            <a:spAutoFit/>
          </a:bodyPr>
          <a:lstStyle/>
          <a:p>
            <a:pPr algn="ctr"/>
            <a:r>
              <a:rPr lang="it-IT" sz="3600" b="1" dirty="0">
                <a:solidFill>
                  <a:srgbClr val="002060"/>
                </a:solidFill>
                <a:effectLst>
                  <a:outerShdw blurRad="38100" dist="38100" dir="2700000" algn="tl">
                    <a:srgbClr val="000000">
                      <a:alpha val="43137"/>
                    </a:srgbClr>
                  </a:outerShdw>
                </a:effectLst>
              </a:rPr>
              <a:t>Storia dell’Adriatico</a:t>
            </a:r>
          </a:p>
          <a:p>
            <a:pPr algn="ctr"/>
            <a:r>
              <a:rPr lang="it-IT" sz="3600" b="1" dirty="0">
                <a:solidFill>
                  <a:srgbClr val="002060"/>
                </a:solidFill>
                <a:effectLst>
                  <a:outerShdw blurRad="38100" dist="38100" dir="2700000" algn="tl">
                    <a:srgbClr val="000000">
                      <a:alpha val="43137"/>
                    </a:srgbClr>
                  </a:outerShdw>
                </a:effectLst>
              </a:rPr>
              <a:t>e del Mediterraneo</a:t>
            </a:r>
          </a:p>
        </p:txBody>
      </p:sp>
      <p:sp>
        <p:nvSpPr>
          <p:cNvPr id="9" name="CasellaDiTesto 8">
            <a:extLst>
              <a:ext uri="{FF2B5EF4-FFF2-40B4-BE49-F238E27FC236}">
                <a16:creationId xmlns:a16="http://schemas.microsoft.com/office/drawing/2014/main" id="{1B44CD8B-7F22-4153-9BAD-6A01E790412F}"/>
              </a:ext>
            </a:extLst>
          </p:cNvPr>
          <p:cNvSpPr txBox="1"/>
          <p:nvPr/>
        </p:nvSpPr>
        <p:spPr>
          <a:xfrm>
            <a:off x="-446018" y="1200329"/>
            <a:ext cx="6455464" cy="1277273"/>
          </a:xfrm>
          <a:prstGeom prst="rect">
            <a:avLst/>
          </a:prstGeom>
          <a:noFill/>
        </p:spPr>
        <p:txBody>
          <a:bodyPr wrap="square">
            <a:spAutoFit/>
          </a:bodyPr>
          <a:lstStyle/>
          <a:p>
            <a:pPr algn="ctr"/>
            <a:r>
              <a:rPr lang="it-IT" sz="2000" b="1" dirty="0">
                <a:solidFill>
                  <a:srgbClr val="FFFF00"/>
                </a:solidFill>
              </a:rPr>
              <a:t>Università degli studi di Macerata</a:t>
            </a:r>
          </a:p>
          <a:p>
            <a:pPr algn="ctr"/>
            <a:r>
              <a:rPr lang="it-IT" sz="2000" i="1" dirty="0">
                <a:solidFill>
                  <a:srgbClr val="FFFF00"/>
                </a:solidFill>
              </a:rPr>
              <a:t>Anno accademico 2021/2022</a:t>
            </a:r>
          </a:p>
          <a:p>
            <a:pPr algn="ctr"/>
            <a:endParaRPr lang="it-IT" sz="500" dirty="0">
              <a:solidFill>
                <a:srgbClr val="FFFF00"/>
              </a:solidFill>
            </a:endParaRPr>
          </a:p>
          <a:p>
            <a:pPr algn="ctr"/>
            <a:r>
              <a:rPr lang="it-IT" sz="3200" b="1" dirty="0">
                <a:solidFill>
                  <a:srgbClr val="FFFF00"/>
                </a:solidFill>
                <a:effectLst>
                  <a:outerShdw blurRad="38100" dist="38100" dir="2700000" algn="tl">
                    <a:srgbClr val="000000">
                      <a:alpha val="43137"/>
                    </a:srgbClr>
                  </a:outerShdw>
                </a:effectLst>
              </a:rPr>
              <a:t>Augusto Ciuffetti</a:t>
            </a:r>
            <a:endParaRPr lang="it-IT" sz="3200" dirty="0">
              <a:solidFill>
                <a:srgbClr val="FFFF00"/>
              </a:solidFill>
            </a:endParaRPr>
          </a:p>
        </p:txBody>
      </p:sp>
      <p:sp>
        <p:nvSpPr>
          <p:cNvPr id="11" name="CasellaDiTesto 10">
            <a:extLst>
              <a:ext uri="{FF2B5EF4-FFF2-40B4-BE49-F238E27FC236}">
                <a16:creationId xmlns:a16="http://schemas.microsoft.com/office/drawing/2014/main" id="{29F2E2B1-BC1C-4097-917A-B85AA0E39D37}"/>
              </a:ext>
            </a:extLst>
          </p:cNvPr>
          <p:cNvSpPr txBox="1"/>
          <p:nvPr/>
        </p:nvSpPr>
        <p:spPr>
          <a:xfrm>
            <a:off x="2375451" y="5889402"/>
            <a:ext cx="7267990" cy="523220"/>
          </a:xfrm>
          <a:prstGeom prst="rect">
            <a:avLst/>
          </a:prstGeom>
          <a:noFill/>
        </p:spPr>
        <p:txBody>
          <a:bodyPr wrap="square">
            <a:spAutoFit/>
          </a:bodyPr>
          <a:lstStyle/>
          <a:p>
            <a:pPr algn="ctr"/>
            <a:r>
              <a:rPr lang="it-IT" sz="2800" b="1" dirty="0">
                <a:solidFill>
                  <a:srgbClr val="FFC000"/>
                </a:solidFill>
                <a:effectLst>
                  <a:outerShdw blurRad="38100" dist="38100" dir="2700000" algn="tl">
                    <a:srgbClr val="000000">
                      <a:alpha val="43137"/>
                    </a:srgbClr>
                  </a:outerShdw>
                </a:effectLst>
              </a:rPr>
              <a:t>7. Il Mediterraneo dal XX secolo all’era globale</a:t>
            </a:r>
          </a:p>
        </p:txBody>
      </p:sp>
    </p:spTree>
    <p:extLst>
      <p:ext uri="{BB962C8B-B14F-4D97-AF65-F5344CB8AC3E}">
        <p14:creationId xmlns:p14="http://schemas.microsoft.com/office/powerpoint/2010/main" val="110736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1 luglio 1970: termina la costruzione della Diga di Assuan">
            <a:extLst>
              <a:ext uri="{FF2B5EF4-FFF2-40B4-BE49-F238E27FC236}">
                <a16:creationId xmlns:a16="http://schemas.microsoft.com/office/drawing/2014/main" id="{C61C2920-8843-40FE-B8BA-9149E3B91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2" y="224309"/>
            <a:ext cx="5496337" cy="2469195"/>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6A3C789-F3B0-4FED-8AD5-CE5EB38F0211}"/>
              </a:ext>
            </a:extLst>
          </p:cNvPr>
          <p:cNvSpPr txBox="1"/>
          <p:nvPr/>
        </p:nvSpPr>
        <p:spPr>
          <a:xfrm>
            <a:off x="407504" y="224309"/>
            <a:ext cx="5536096" cy="2862322"/>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lang="it-IT" b="1" dirty="0"/>
              <a:t>La guerra è legata al progetto di costruzione della diga di Assuan, completata nel 1970. Nasser chiede aiuto a USA e Gran Bretagna che si rifiutano. Si rivolge allora all’URSS che si dichiara disponibile a finanziare l’opera. Nello stesso tempo egli procede con la nazionalizzazione della Compagnia del Canale di Suez. Francia e Gran Bretagna decidono di intervenire militarmente insieme a Israele, deciso a prendere i pozzi petroliferi del Sinai. USA e URSS spingono le Nazioni Unite a condannare l’intervento.</a:t>
            </a:r>
          </a:p>
        </p:txBody>
      </p:sp>
      <p:sp>
        <p:nvSpPr>
          <p:cNvPr id="5" name="CasellaDiTesto 4">
            <a:extLst>
              <a:ext uri="{FF2B5EF4-FFF2-40B4-BE49-F238E27FC236}">
                <a16:creationId xmlns:a16="http://schemas.microsoft.com/office/drawing/2014/main" id="{9A0C10AE-0C4D-4DDE-B583-C3A0DDB3F19C}"/>
              </a:ext>
            </a:extLst>
          </p:cNvPr>
          <p:cNvSpPr txBox="1"/>
          <p:nvPr/>
        </p:nvSpPr>
        <p:spPr>
          <a:xfrm>
            <a:off x="298175" y="3349487"/>
            <a:ext cx="7871792" cy="3293209"/>
          </a:xfrm>
          <a:prstGeom prst="rect">
            <a:avLst/>
          </a:prstGeom>
          <a:noFill/>
        </p:spPr>
        <p:txBody>
          <a:bodyPr wrap="square" rtlCol="0">
            <a:spAutoFit/>
          </a:bodyPr>
          <a:lstStyle/>
          <a:p>
            <a:r>
              <a:rPr lang="it-IT" sz="2000" b="1" dirty="0"/>
              <a:t>Molti paesi, come il Libano e l’Iraq, si avvicinano all’Egitto. In Siria si instaura un governo filo-egiziano, che preme per l’unione con l’Egitto e nel 1958 nasce la Repubblica Araba Unita, ma nel 1961 un colpo di stato riporta la Siria all’autonomia e inizia a gravitare nell’orbita dell’Unione Sovietica.</a:t>
            </a:r>
          </a:p>
          <a:p>
            <a:endParaRPr lang="it-IT" sz="800" b="1" dirty="0"/>
          </a:p>
          <a:p>
            <a:r>
              <a:rPr lang="it-IT" sz="2000" b="1" dirty="0">
                <a:solidFill>
                  <a:srgbClr val="C00000"/>
                </a:solidFill>
                <a:effectLst>
                  <a:outerShdw blurRad="38100" dist="38100" dir="2700000" algn="tl">
                    <a:srgbClr val="000000">
                      <a:alpha val="43137"/>
                    </a:srgbClr>
                  </a:outerShdw>
                </a:effectLst>
              </a:rPr>
              <a:t>1967 – Terza guerra arabo-israeliana: Guerra dei sei giorni</a:t>
            </a:r>
            <a:r>
              <a:rPr lang="it-IT" sz="2000" b="1" dirty="0"/>
              <a:t>. Nasser decide</a:t>
            </a:r>
          </a:p>
          <a:p>
            <a:r>
              <a:rPr lang="it-IT" sz="2000" b="1" dirty="0"/>
              <a:t>di chiudere al traffico israeliano il golfo di Aqaba. Israele risponde sconfiggendo militarmente l’Egitto, la Siria e la Giordania.</a:t>
            </a:r>
          </a:p>
          <a:p>
            <a:r>
              <a:rPr lang="it-IT" sz="2000" b="1" dirty="0"/>
              <a:t>ESPANSIONE DI ISRAELE → Altopiano del Golan dalla Siria, penisola del Sinai e Gaza dall’Egitto, occupazione della Cisgiordania e Gerusalemme.</a:t>
            </a:r>
          </a:p>
        </p:txBody>
      </p:sp>
      <p:pic>
        <p:nvPicPr>
          <p:cNvPr id="6148" name="Picture 4" descr="1967, Guerra dei Sei giorni: così l'affrontò il Corriere della Sera -  Giornalismo e StoriaGiornalismo e Storia |">
            <a:extLst>
              <a:ext uri="{FF2B5EF4-FFF2-40B4-BE49-F238E27FC236}">
                <a16:creationId xmlns:a16="http://schemas.microsoft.com/office/drawing/2014/main" id="{02DF22E7-CD61-444B-B2CA-9332E184D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967" y="2852682"/>
            <a:ext cx="3574772" cy="3781009"/>
          </a:xfrm>
          <a:prstGeom prst="rect">
            <a:avLst/>
          </a:prstGeom>
          <a:noFill/>
          <a:ln w="190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0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32A36F0-133A-4F34-9059-E629408DF0E1}"/>
              </a:ext>
            </a:extLst>
          </p:cNvPr>
          <p:cNvSpPr txBox="1"/>
          <p:nvPr/>
        </p:nvSpPr>
        <p:spPr>
          <a:xfrm>
            <a:off x="445604" y="318052"/>
            <a:ext cx="6273248" cy="1508105"/>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ctr"/>
            <a:r>
              <a:rPr lang="it-IT" sz="2000" b="1" dirty="0">
                <a:solidFill>
                  <a:srgbClr val="C00000"/>
                </a:solidFill>
                <a:effectLst>
                  <a:outerShdw blurRad="38100" dist="38100" dir="2700000" algn="tl">
                    <a:srgbClr val="000000">
                      <a:alpha val="43137"/>
                    </a:srgbClr>
                  </a:outerShdw>
                </a:effectLst>
              </a:rPr>
              <a:t>La Guerra dei sei giorni</a:t>
            </a:r>
          </a:p>
          <a:p>
            <a:pPr marL="342900" indent="-342900">
              <a:buAutoNum type="arabicPeriod"/>
            </a:pPr>
            <a:r>
              <a:rPr lang="it-IT" b="1" dirty="0"/>
              <a:t>Crisi del nasserismo sul piano interno e internazionale.</a:t>
            </a:r>
          </a:p>
          <a:p>
            <a:pPr marL="342900" indent="-342900">
              <a:buAutoNum type="arabicPeriod"/>
            </a:pPr>
            <a:r>
              <a:rPr lang="it-IT" b="1" dirty="0"/>
              <a:t>Gli USA diventano sempre più filoisraeliani.</a:t>
            </a:r>
          </a:p>
          <a:p>
            <a:pPr marL="342900" indent="-342900">
              <a:buAutoNum type="arabicPeriod"/>
            </a:pPr>
            <a:r>
              <a:rPr lang="it-IT" b="1" dirty="0"/>
              <a:t>Per la prima volta nessuna potenza europea è coinvolta in un conflitto che avviene nel Mediterraneo.</a:t>
            </a:r>
            <a:endParaRPr lang="it-IT" dirty="0"/>
          </a:p>
        </p:txBody>
      </p:sp>
      <p:sp>
        <p:nvSpPr>
          <p:cNvPr id="3" name="CasellaDiTesto 2">
            <a:extLst>
              <a:ext uri="{FF2B5EF4-FFF2-40B4-BE49-F238E27FC236}">
                <a16:creationId xmlns:a16="http://schemas.microsoft.com/office/drawing/2014/main" id="{B3BA3901-9B8F-490B-9106-6C9B633206A1}"/>
              </a:ext>
            </a:extLst>
          </p:cNvPr>
          <p:cNvSpPr txBox="1"/>
          <p:nvPr/>
        </p:nvSpPr>
        <p:spPr>
          <a:xfrm>
            <a:off x="6998376" y="318052"/>
            <a:ext cx="4950469" cy="1477328"/>
          </a:xfrm>
          <a:prstGeom prst="rect">
            <a:avLst/>
          </a:prstGeom>
          <a:solidFill>
            <a:schemeClr val="accent4">
              <a:lumMod val="60000"/>
              <a:lumOff val="40000"/>
            </a:schemeClr>
          </a:solidFill>
          <a:ln w="19050">
            <a:solidFill>
              <a:schemeClr val="accent4">
                <a:lumMod val="50000"/>
              </a:schemeClr>
            </a:solidFill>
          </a:ln>
        </p:spPr>
        <p:txBody>
          <a:bodyPr wrap="square" rtlCol="0">
            <a:spAutoFit/>
          </a:bodyPr>
          <a:lstStyle/>
          <a:p>
            <a:pPr algn="ctr"/>
            <a:r>
              <a:rPr lang="it-IT" b="1" dirty="0"/>
              <a:t>La progressiva costruzione della </a:t>
            </a:r>
            <a:r>
              <a:rPr lang="it-IT" b="1" dirty="0">
                <a:solidFill>
                  <a:srgbClr val="C00000"/>
                </a:solidFill>
                <a:effectLst>
                  <a:outerShdw blurRad="38100" dist="38100" dir="2700000" algn="tl">
                    <a:srgbClr val="000000">
                      <a:alpha val="43137"/>
                    </a:srgbClr>
                  </a:outerShdw>
                </a:effectLst>
              </a:rPr>
              <a:t>Comunità economica europea</a:t>
            </a:r>
            <a:r>
              <a:rPr lang="it-IT" b="1" dirty="0"/>
              <a:t> con la CECA (1951) e la CEE (1957) determina un ampliamento dei rapporti commerciali con il Mediterraneo, ma ciò non rappresenta l’inizio di una politica mediterranea.</a:t>
            </a:r>
          </a:p>
        </p:txBody>
      </p:sp>
      <p:sp>
        <p:nvSpPr>
          <p:cNvPr id="4" name="CasellaDiTesto 3">
            <a:extLst>
              <a:ext uri="{FF2B5EF4-FFF2-40B4-BE49-F238E27FC236}">
                <a16:creationId xmlns:a16="http://schemas.microsoft.com/office/drawing/2014/main" id="{6BE86141-B6CC-4035-AA97-70E1930CE416}"/>
              </a:ext>
            </a:extLst>
          </p:cNvPr>
          <p:cNvSpPr txBox="1"/>
          <p:nvPr/>
        </p:nvSpPr>
        <p:spPr>
          <a:xfrm>
            <a:off x="445604" y="2008265"/>
            <a:ext cx="5158631" cy="3416320"/>
          </a:xfrm>
          <a:prstGeom prst="rect">
            <a:avLst/>
          </a:prstGeom>
          <a:solidFill>
            <a:schemeClr val="accent2">
              <a:lumMod val="40000"/>
              <a:lumOff val="60000"/>
            </a:schemeClr>
          </a:solidFill>
          <a:ln w="19050">
            <a:solidFill>
              <a:schemeClr val="accent2">
                <a:lumMod val="50000"/>
              </a:schemeClr>
            </a:solidFill>
          </a:ln>
        </p:spPr>
        <p:txBody>
          <a:bodyPr wrap="square" rtlCol="0">
            <a:spAutoFit/>
          </a:bodyPr>
          <a:lstStyle/>
          <a:p>
            <a:pPr algn="ctr"/>
            <a:r>
              <a:rPr lang="it-IT" b="1" dirty="0"/>
              <a:t>Il caso del «miracolo economico» italiano e dell’ENI di </a:t>
            </a:r>
            <a:r>
              <a:rPr lang="it-IT" b="1" dirty="0">
                <a:solidFill>
                  <a:srgbClr val="C00000"/>
                </a:solidFill>
                <a:effectLst>
                  <a:outerShdw blurRad="38100" dist="38100" dir="2700000" algn="tl">
                    <a:srgbClr val="000000">
                      <a:alpha val="43137"/>
                    </a:srgbClr>
                  </a:outerShdw>
                </a:effectLst>
              </a:rPr>
              <a:t>Enrico Mattei </a:t>
            </a:r>
            <a:r>
              <a:rPr lang="it-IT" b="1" dirty="0"/>
              <a:t>con l’accordo con lo scià di Persia del 1957. </a:t>
            </a:r>
            <a:r>
              <a:rPr lang="it-IT" sz="1800" b="1" dirty="0"/>
              <a:t>L’Iran ottiene il 75% degli utili e l’ENI il rimanente. Si supera il principio del </a:t>
            </a:r>
            <a:r>
              <a:rPr lang="it-IT" sz="1800" b="1" i="1" dirty="0"/>
              <a:t>fifty-fifty</a:t>
            </a:r>
            <a:r>
              <a:rPr lang="it-IT" sz="1800" b="1" dirty="0"/>
              <a:t>. Se il 1953 l’ENI provvedeva all’8% del fabbisogno petrolifero italiano, nel 1960 tale percentuale sale al 19,5%, avendo ottenuto nel frattempo concessioni di ricerca petrolifera anche in Somalia, Egitto, Algeria, Marocco, Libia, Sudan e Tunisia.</a:t>
            </a:r>
          </a:p>
          <a:p>
            <a:pPr algn="ctr"/>
            <a:endParaRPr lang="it-IT" b="1" dirty="0"/>
          </a:p>
          <a:p>
            <a:pPr algn="ctr"/>
            <a:endParaRPr lang="it-IT" b="1" dirty="0"/>
          </a:p>
          <a:p>
            <a:pPr algn="ctr"/>
            <a:endParaRPr lang="it-IT" dirty="0"/>
          </a:p>
        </p:txBody>
      </p:sp>
      <p:pic>
        <p:nvPicPr>
          <p:cNvPr id="5" name="Immagine 4">
            <a:extLst>
              <a:ext uri="{FF2B5EF4-FFF2-40B4-BE49-F238E27FC236}">
                <a16:creationId xmlns:a16="http://schemas.microsoft.com/office/drawing/2014/main" id="{69468F1D-FF3C-4689-968A-4EF5BFE78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341" y="4719654"/>
            <a:ext cx="3621155" cy="1774078"/>
          </a:xfrm>
          <a:prstGeom prst="rect">
            <a:avLst/>
          </a:prstGeom>
          <a:ln w="38100">
            <a:solidFill>
              <a:srgbClr val="C00000"/>
            </a:solidFill>
          </a:ln>
        </p:spPr>
      </p:pic>
      <p:sp>
        <p:nvSpPr>
          <p:cNvPr id="6" name="CasellaDiTesto 5">
            <a:extLst>
              <a:ext uri="{FF2B5EF4-FFF2-40B4-BE49-F238E27FC236}">
                <a16:creationId xmlns:a16="http://schemas.microsoft.com/office/drawing/2014/main" id="{AD91E7BF-AA15-40D4-8523-54C11840345F}"/>
              </a:ext>
            </a:extLst>
          </p:cNvPr>
          <p:cNvSpPr txBox="1"/>
          <p:nvPr/>
        </p:nvSpPr>
        <p:spPr>
          <a:xfrm>
            <a:off x="5852454" y="2012242"/>
            <a:ext cx="3621156" cy="1477328"/>
          </a:xfrm>
          <a:prstGeom prst="rect">
            <a:avLst/>
          </a:prstGeom>
          <a:solidFill>
            <a:schemeClr val="tx2">
              <a:lumMod val="20000"/>
              <a:lumOff val="80000"/>
            </a:schemeClr>
          </a:solidFill>
          <a:ln w="19050">
            <a:solidFill>
              <a:schemeClr val="tx2">
                <a:lumMod val="60000"/>
                <a:lumOff val="40000"/>
              </a:schemeClr>
            </a:solidFill>
          </a:ln>
        </p:spPr>
        <p:txBody>
          <a:bodyPr wrap="square" rtlCol="0">
            <a:spAutoFit/>
          </a:bodyPr>
          <a:lstStyle/>
          <a:p>
            <a:pPr algn="ctr"/>
            <a:r>
              <a:rPr lang="it-IT" b="1" dirty="0"/>
              <a:t>Nell’Europa dell’Est dopo la morte di Stalin (1953) si avvia il processo di </a:t>
            </a:r>
            <a:r>
              <a:rPr lang="it-IT" b="1" dirty="0">
                <a:solidFill>
                  <a:srgbClr val="C00000"/>
                </a:solidFill>
                <a:effectLst>
                  <a:outerShdw blurRad="38100" dist="38100" dir="2700000" algn="tl">
                    <a:srgbClr val="000000">
                      <a:alpha val="43137"/>
                    </a:srgbClr>
                  </a:outerShdw>
                </a:effectLst>
              </a:rPr>
              <a:t>destalinizzazione</a:t>
            </a:r>
            <a:r>
              <a:rPr lang="it-IT" b="1" dirty="0"/>
              <a:t> e si inaspriscono i rapporti tra l’URSS e gli altri paesi.</a:t>
            </a:r>
          </a:p>
        </p:txBody>
      </p:sp>
      <p:sp>
        <p:nvSpPr>
          <p:cNvPr id="7" name="CasellaDiTesto 6">
            <a:extLst>
              <a:ext uri="{FF2B5EF4-FFF2-40B4-BE49-F238E27FC236}">
                <a16:creationId xmlns:a16="http://schemas.microsoft.com/office/drawing/2014/main" id="{648A792B-5996-4779-BC8F-17ACDCF8AD54}"/>
              </a:ext>
            </a:extLst>
          </p:cNvPr>
          <p:cNvSpPr txBox="1"/>
          <p:nvPr/>
        </p:nvSpPr>
        <p:spPr>
          <a:xfrm>
            <a:off x="9721830" y="2008265"/>
            <a:ext cx="2227016" cy="1754326"/>
          </a:xfrm>
          <a:prstGeom prst="rect">
            <a:avLst/>
          </a:prstGeom>
          <a:solidFill>
            <a:schemeClr val="accent6">
              <a:lumMod val="40000"/>
              <a:lumOff val="60000"/>
            </a:schemeClr>
          </a:solidFill>
          <a:ln w="19050">
            <a:solidFill>
              <a:schemeClr val="accent6">
                <a:lumMod val="50000"/>
              </a:schemeClr>
            </a:solidFill>
          </a:ln>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Permanere delle dittature </a:t>
            </a:r>
            <a:r>
              <a:rPr lang="it-IT" b="1" dirty="0"/>
              <a:t>di Franco in Spagna (fino al 1975) e di Salazar in Portogallo (fino al 1968).</a:t>
            </a:r>
          </a:p>
        </p:txBody>
      </p:sp>
      <p:sp>
        <p:nvSpPr>
          <p:cNvPr id="8" name="CasellaDiTesto 7">
            <a:extLst>
              <a:ext uri="{FF2B5EF4-FFF2-40B4-BE49-F238E27FC236}">
                <a16:creationId xmlns:a16="http://schemas.microsoft.com/office/drawing/2014/main" id="{6F316FC0-3B3C-4684-8038-362658EF788F}"/>
              </a:ext>
            </a:extLst>
          </p:cNvPr>
          <p:cNvSpPr txBox="1"/>
          <p:nvPr/>
        </p:nvSpPr>
        <p:spPr>
          <a:xfrm>
            <a:off x="8699638" y="3940170"/>
            <a:ext cx="3249207" cy="2585323"/>
          </a:xfrm>
          <a:prstGeom prst="rect">
            <a:avLst/>
          </a:prstGeom>
          <a:solidFill>
            <a:schemeClr val="accent3">
              <a:lumMod val="20000"/>
              <a:lumOff val="80000"/>
            </a:schemeClr>
          </a:solidFill>
          <a:ln w="19050">
            <a:solidFill>
              <a:schemeClr val="accent3">
                <a:lumMod val="75000"/>
              </a:schemeClr>
            </a:solidFill>
          </a:ln>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Colpo di stato in Grecia nel 1967</a:t>
            </a:r>
          </a:p>
          <a:p>
            <a:pPr algn="ctr"/>
            <a:r>
              <a:rPr lang="it-IT" b="1" dirty="0"/>
              <a:t>La dittatura continua, con varie forme fino al 1974</a:t>
            </a:r>
          </a:p>
          <a:p>
            <a:pPr algn="ctr"/>
            <a:r>
              <a:rPr lang="it-IT" b="1" dirty="0"/>
              <a:t>Gli Stati Uniti appoggiano il colpo di stato per il timore</a:t>
            </a:r>
          </a:p>
          <a:p>
            <a:pPr algn="ctr"/>
            <a:r>
              <a:rPr lang="it-IT" b="1" dirty="0"/>
              <a:t>che il leader di centro</a:t>
            </a:r>
          </a:p>
          <a:p>
            <a:pPr algn="ctr"/>
            <a:r>
              <a:rPr lang="it-IT" b="1" dirty="0"/>
              <a:t>Georgios Papandreu possa vincere le elezioni insieme ai partiti di sinistra.</a:t>
            </a:r>
            <a:r>
              <a:rPr lang="it-IT" dirty="0"/>
              <a:t> </a:t>
            </a:r>
          </a:p>
        </p:txBody>
      </p:sp>
      <p:pic>
        <p:nvPicPr>
          <p:cNvPr id="10" name="Picture 2" descr="Grecia, la dittatura dei colonnelli: le foto d'archivio sulla violenza del  regime - Corriere.it">
            <a:extLst>
              <a:ext uri="{FF2B5EF4-FFF2-40B4-BE49-F238E27FC236}">
                <a16:creationId xmlns:a16="http://schemas.microsoft.com/office/drawing/2014/main" id="{DDB2B3F5-05FE-48D6-8A35-A6A756C14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300" y="4562061"/>
            <a:ext cx="3043025" cy="2181791"/>
          </a:xfrm>
          <a:prstGeom prst="rect">
            <a:avLst/>
          </a:prstGeom>
          <a:noFill/>
          <a:ln w="1905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9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9FE1D02-32D0-41F6-80A5-63DF2529C9CF}"/>
              </a:ext>
            </a:extLst>
          </p:cNvPr>
          <p:cNvSpPr txBox="1"/>
          <p:nvPr/>
        </p:nvSpPr>
        <p:spPr>
          <a:xfrm>
            <a:off x="2816672" y="84840"/>
            <a:ext cx="6558655" cy="461665"/>
          </a:xfrm>
          <a:prstGeom prst="rect">
            <a:avLst/>
          </a:prstGeom>
          <a:noFill/>
        </p:spPr>
        <p:txBody>
          <a:bodyPr wrap="none" rtlCol="0">
            <a:spAutoFit/>
          </a:bodyPr>
          <a:lstStyle/>
          <a:p>
            <a:r>
              <a:rPr lang="it-IT" sz="2400" b="1" dirty="0">
                <a:solidFill>
                  <a:srgbClr val="C00000"/>
                </a:solidFill>
              </a:rPr>
              <a:t>Il Mediterraneo negli anni Settanta del Novecento</a:t>
            </a:r>
          </a:p>
        </p:txBody>
      </p:sp>
      <p:sp>
        <p:nvSpPr>
          <p:cNvPr id="3" name="CasellaDiTesto 2">
            <a:extLst>
              <a:ext uri="{FF2B5EF4-FFF2-40B4-BE49-F238E27FC236}">
                <a16:creationId xmlns:a16="http://schemas.microsoft.com/office/drawing/2014/main" id="{1201D246-64C2-4F1F-98CC-4D406075FFCA}"/>
              </a:ext>
            </a:extLst>
          </p:cNvPr>
          <p:cNvSpPr txBox="1"/>
          <p:nvPr/>
        </p:nvSpPr>
        <p:spPr>
          <a:xfrm>
            <a:off x="258418" y="670681"/>
            <a:ext cx="6838122" cy="2862322"/>
          </a:xfrm>
          <a:prstGeom prst="rect">
            <a:avLst/>
          </a:prstGeom>
          <a:solidFill>
            <a:schemeClr val="accent6">
              <a:lumMod val="20000"/>
              <a:lumOff val="80000"/>
            </a:schemeClr>
          </a:solidFill>
          <a:ln w="19050">
            <a:solidFill>
              <a:schemeClr val="accent6">
                <a:lumMod val="50000"/>
              </a:schemeClr>
            </a:solidFill>
          </a:ln>
        </p:spPr>
        <p:txBody>
          <a:bodyPr wrap="square" rtlCol="0">
            <a:spAutoFit/>
          </a:bodyPr>
          <a:lstStyle/>
          <a:p>
            <a:pPr algn="ctr"/>
            <a:r>
              <a:rPr lang="it-IT" b="1" dirty="0"/>
              <a:t>Nel 1970 Anwar al-Sadat prende il posto di Nasser dopo la sua morte: cerca una via diplomatica con Israele e di riavvicinarsi agli Stati Uniti. Nonostante ciò nel 1973 si apre un nuovo conflitto, che coinvolge anche la Siria: la guerra del Kippur. L’accordo prevede il ritorno ai confini precedenti al 1967. L’Opec (Organization of Petroleum Exporting Countries) appoggia l’iniziativa di Egitto e Siria di bloccare le esportazioni di petrolio. Questa crisi energetica determina l’apertura di un dialogo politico tra l’Europa e il mondo arabo e la presa di coscienza della necessità di risolvere la questione palestinese, iniziando dal riconoscimento dell’OLP.</a:t>
            </a:r>
          </a:p>
        </p:txBody>
      </p:sp>
      <p:sp>
        <p:nvSpPr>
          <p:cNvPr id="4" name="CasellaDiTesto 3">
            <a:extLst>
              <a:ext uri="{FF2B5EF4-FFF2-40B4-BE49-F238E27FC236}">
                <a16:creationId xmlns:a16="http://schemas.microsoft.com/office/drawing/2014/main" id="{7C69CF0C-3677-4D7C-B215-EA777746B06C}"/>
              </a:ext>
            </a:extLst>
          </p:cNvPr>
          <p:cNvSpPr txBox="1"/>
          <p:nvPr/>
        </p:nvSpPr>
        <p:spPr>
          <a:xfrm>
            <a:off x="7331763" y="670681"/>
            <a:ext cx="4601819" cy="2862322"/>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lang="it-IT" b="1" dirty="0"/>
              <a:t>In Grecia nel 1974 i colonnelli cercano di annettersi Cipro, ma i turchi occupano la parte nord dell’isola. Ciò determina la crisi del regime e la costituzione di un governo civile guidato da Konstandinos Karamanlis. In Portogallo, dopo il regime di Marcelo Caetano succeduto a Salazar, la «rivoluzione dei garofani» permette la costruzione della democrazia. In Spagna nel 1975 è il re Juan Carlos a guidare il paese verso la democrazia.</a:t>
            </a:r>
          </a:p>
        </p:txBody>
      </p:sp>
      <p:sp>
        <p:nvSpPr>
          <p:cNvPr id="5" name="CasellaDiTesto 4">
            <a:extLst>
              <a:ext uri="{FF2B5EF4-FFF2-40B4-BE49-F238E27FC236}">
                <a16:creationId xmlns:a16="http://schemas.microsoft.com/office/drawing/2014/main" id="{3F7A2D71-FD36-4764-83D0-E70819B99545}"/>
              </a:ext>
            </a:extLst>
          </p:cNvPr>
          <p:cNvSpPr txBox="1"/>
          <p:nvPr/>
        </p:nvSpPr>
        <p:spPr>
          <a:xfrm>
            <a:off x="258417" y="3766509"/>
            <a:ext cx="11675164" cy="2862322"/>
          </a:xfrm>
          <a:prstGeom prst="rect">
            <a:avLst/>
          </a:prstGeom>
          <a:solidFill>
            <a:schemeClr val="accent4">
              <a:lumMod val="20000"/>
              <a:lumOff val="80000"/>
            </a:schemeClr>
          </a:solidFill>
          <a:ln w="19050">
            <a:solidFill>
              <a:schemeClr val="accent4">
                <a:lumMod val="50000"/>
              </a:schemeClr>
            </a:solidFill>
          </a:ln>
        </p:spPr>
        <p:txBody>
          <a:bodyPr wrap="square" rtlCol="0">
            <a:spAutoFit/>
          </a:bodyPr>
          <a:lstStyle/>
          <a:p>
            <a:r>
              <a:rPr lang="it-IT" b="1" dirty="0"/>
              <a:t>1979</a:t>
            </a:r>
          </a:p>
          <a:p>
            <a:pPr marL="285750" indent="-285750">
              <a:buFontTx/>
              <a:buChar char="-"/>
            </a:pPr>
            <a:r>
              <a:rPr lang="it-IT" b="1" dirty="0"/>
              <a:t>Nascita della Repubblica islamica in Iran dopo la fuga dello Scià. Si rafforza il regime di Khomeini improntato ad un forte radicalismo islamico. Passaggio di un paese filoamericano su posizioni antioccidentali; affermazione dell’Islam come strumento di riscatto con la jihad (guerra santa).</a:t>
            </a:r>
          </a:p>
          <a:p>
            <a:pPr marL="285750" indent="-285750">
              <a:buFontTx/>
              <a:buChar char="-"/>
            </a:pPr>
            <a:r>
              <a:rPr lang="it-IT" b="1" dirty="0"/>
              <a:t>Invasione sovietica dell’Afghanistan.</a:t>
            </a:r>
          </a:p>
          <a:p>
            <a:pPr marL="285750" indent="-285750">
              <a:buFontTx/>
              <a:buChar char="-"/>
            </a:pPr>
            <a:r>
              <a:rPr lang="it-IT" b="1" dirty="0"/>
              <a:t>Pace separata tra Egitto e Israele dopo gli accordi di Camp David (restituzione del Sinai all’Egitto, autonomia a Cisgiordania e Gaza, riconoscimento dello stato di Israele), ma l’Egitto viene espulso dalla Lega araba.</a:t>
            </a:r>
          </a:p>
          <a:p>
            <a:pPr marL="285750" indent="-285750">
              <a:buFontTx/>
              <a:buChar char="-"/>
            </a:pPr>
            <a:r>
              <a:rPr lang="it-IT" b="1" dirty="0"/>
              <a:t>Presa del potere di Saddam Hussein in Iraq e guerra con l’Iran.</a:t>
            </a:r>
          </a:p>
          <a:p>
            <a:pPr marL="285750" indent="-285750">
              <a:buFontTx/>
              <a:buChar char="-"/>
            </a:pPr>
            <a:r>
              <a:rPr lang="it-IT" b="1" dirty="0"/>
              <a:t>La crisi delle relazioni mediterranee coinvolge anche il Maghreb.</a:t>
            </a:r>
          </a:p>
          <a:p>
            <a:pPr marL="285750" indent="-285750">
              <a:buFontTx/>
              <a:buChar char="-"/>
            </a:pPr>
            <a:r>
              <a:rPr lang="it-IT" b="1" dirty="0"/>
              <a:t>Progressiva riscoperta dell’islamismo e sviluppo del fondamentalismo.</a:t>
            </a:r>
          </a:p>
        </p:txBody>
      </p:sp>
    </p:spTree>
    <p:extLst>
      <p:ext uri="{BB962C8B-B14F-4D97-AF65-F5344CB8AC3E}">
        <p14:creationId xmlns:p14="http://schemas.microsoft.com/office/powerpoint/2010/main" val="201383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5127711-DC13-4BC6-BD1E-A85A0BF133C0}"/>
              </a:ext>
            </a:extLst>
          </p:cNvPr>
          <p:cNvSpPr txBox="1"/>
          <p:nvPr/>
        </p:nvSpPr>
        <p:spPr>
          <a:xfrm>
            <a:off x="218662" y="218661"/>
            <a:ext cx="6168292" cy="461665"/>
          </a:xfrm>
          <a:prstGeom prst="rect">
            <a:avLst/>
          </a:prstGeom>
          <a:noFill/>
        </p:spPr>
        <p:txBody>
          <a:bodyPr wrap="none" rtlCol="0">
            <a:spAutoFit/>
          </a:bodyPr>
          <a:lstStyle/>
          <a:p>
            <a:r>
              <a:rPr lang="it-IT" sz="2400" b="1" dirty="0">
                <a:solidFill>
                  <a:srgbClr val="FF0000"/>
                </a:solidFill>
              </a:rPr>
              <a:t>Il Mediterraneo nella crisi del sistema bipolare</a:t>
            </a:r>
          </a:p>
        </p:txBody>
      </p:sp>
      <p:sp>
        <p:nvSpPr>
          <p:cNvPr id="3" name="CasellaDiTesto 2">
            <a:extLst>
              <a:ext uri="{FF2B5EF4-FFF2-40B4-BE49-F238E27FC236}">
                <a16:creationId xmlns:a16="http://schemas.microsoft.com/office/drawing/2014/main" id="{CD8083DF-ECEA-48DC-80EC-13A8BDB09C1F}"/>
              </a:ext>
            </a:extLst>
          </p:cNvPr>
          <p:cNvSpPr txBox="1"/>
          <p:nvPr/>
        </p:nvSpPr>
        <p:spPr>
          <a:xfrm>
            <a:off x="218663" y="765313"/>
            <a:ext cx="11973338" cy="4647426"/>
          </a:xfrm>
          <a:prstGeom prst="rect">
            <a:avLst/>
          </a:prstGeom>
          <a:noFill/>
        </p:spPr>
        <p:txBody>
          <a:bodyPr wrap="square" rtlCol="0">
            <a:spAutoFit/>
          </a:bodyPr>
          <a:lstStyle/>
          <a:p>
            <a:r>
              <a:rPr lang="it-IT" sz="2000" b="1" dirty="0"/>
              <a:t>1990 – Invasione del Kuwait da parte dell’Iraq di Saddam Hussein e prima guerra del golfo: il problema della pacificazione dell’area mediterranea si pone al centro della riflessione delle società europee.</a:t>
            </a:r>
          </a:p>
          <a:p>
            <a:endParaRPr lang="it-IT" sz="800" b="1" dirty="0"/>
          </a:p>
          <a:p>
            <a:r>
              <a:rPr lang="it-IT" sz="2000" b="1" dirty="0"/>
              <a:t>Allargamento della comunità europea ai paesi mediterranei: Grecia nel 1981, Spagna e Portogallo nel 1986 e definizione di un’Europa a due velocità</a:t>
            </a:r>
          </a:p>
          <a:p>
            <a:endParaRPr lang="it-IT" sz="800" b="1" dirty="0"/>
          </a:p>
          <a:p>
            <a:r>
              <a:rPr lang="it-IT" sz="2000" b="1" dirty="0">
                <a:solidFill>
                  <a:srgbClr val="FF0000"/>
                </a:solidFill>
                <a:effectLst>
                  <a:outerShdw blurRad="38100" dist="38100" dir="2700000" algn="tl">
                    <a:srgbClr val="000000">
                      <a:alpha val="43137"/>
                    </a:srgbClr>
                  </a:outerShdw>
                </a:effectLst>
              </a:rPr>
              <a:t>DISSOLUZIONE DELLA JUGOSLAVIA</a:t>
            </a:r>
            <a:r>
              <a:rPr lang="it-IT" sz="2000" b="1" dirty="0"/>
              <a:t> dopo la morte di</a:t>
            </a:r>
          </a:p>
          <a:p>
            <a:r>
              <a:rPr lang="it-IT" sz="2000" b="1" dirty="0"/>
              <a:t>Tito (1980)</a:t>
            </a:r>
          </a:p>
          <a:p>
            <a:r>
              <a:rPr lang="it-IT" sz="2000" b="1" dirty="0"/>
              <a:t>Nel 1991 Slovenia e Croazia dichiarano la secessione</a:t>
            </a:r>
          </a:p>
          <a:p>
            <a:r>
              <a:rPr lang="it-IT" sz="2000" b="1" dirty="0"/>
              <a:t>dalla repubblica jugoslava, seguite dalla Macedonia.</a:t>
            </a:r>
          </a:p>
          <a:p>
            <a:r>
              <a:rPr lang="it-IT" sz="2000" b="1" dirty="0"/>
              <a:t>Guerra tra Serbia e Croazia con bombardamenti di</a:t>
            </a:r>
          </a:p>
          <a:p>
            <a:r>
              <a:rPr lang="it-IT" sz="2000" b="1" dirty="0"/>
              <a:t>Dubrovnik ed estensione del conflitto alla Bosnia.</a:t>
            </a:r>
          </a:p>
          <a:p>
            <a:r>
              <a:rPr lang="it-IT" sz="2000" b="1" dirty="0"/>
              <a:t>1995 – Trattato di Parigi con la nascita dello stato</a:t>
            </a:r>
          </a:p>
          <a:p>
            <a:r>
              <a:rPr lang="it-IT" sz="2000" b="1" dirty="0"/>
              <a:t>bosniaco (51% assegnato ai croato musulmani con la</a:t>
            </a:r>
          </a:p>
          <a:p>
            <a:r>
              <a:rPr lang="it-IT" sz="2000" b="1" dirty="0"/>
              <a:t>città di Sarajevo e 49% assegnato ai serbo-bosniaci.</a:t>
            </a:r>
          </a:p>
          <a:p>
            <a:r>
              <a:rPr lang="it-IT" sz="2000" b="1" dirty="0"/>
              <a:t>Non si tratta di una soluzione definitiva.</a:t>
            </a:r>
          </a:p>
        </p:txBody>
      </p:sp>
      <p:pic>
        <p:nvPicPr>
          <p:cNvPr id="1026" name="Picture 2" descr="Trent'anni fa l'indipendenza di Slovenia e Croazia e l'inizio della guerra  nei Balcani - Vatican News">
            <a:extLst>
              <a:ext uri="{FF2B5EF4-FFF2-40B4-BE49-F238E27FC236}">
                <a16:creationId xmlns:a16="http://schemas.microsoft.com/office/drawing/2014/main" id="{4CFEF4F4-4A80-481F-8778-845F1745F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78" y="2122832"/>
            <a:ext cx="5692223" cy="3093174"/>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E0577A3-D8D9-4A31-8530-1616672BCA78}"/>
              </a:ext>
            </a:extLst>
          </p:cNvPr>
          <p:cNvSpPr txBox="1"/>
          <p:nvPr/>
        </p:nvSpPr>
        <p:spPr>
          <a:xfrm flipH="1">
            <a:off x="218662" y="5341630"/>
            <a:ext cx="11857381" cy="1323439"/>
          </a:xfrm>
          <a:prstGeom prst="rect">
            <a:avLst/>
          </a:prstGeom>
          <a:noFill/>
        </p:spPr>
        <p:txBody>
          <a:bodyPr wrap="square" rtlCol="0">
            <a:spAutoFit/>
          </a:bodyPr>
          <a:lstStyle/>
          <a:p>
            <a:r>
              <a:rPr lang="it-IT" sz="2000" b="1" dirty="0">
                <a:solidFill>
                  <a:srgbClr val="FF0000"/>
                </a:solidFill>
                <a:effectLst>
                  <a:outerShdw blurRad="38100" dist="38100" dir="2700000" algn="tl">
                    <a:srgbClr val="000000">
                      <a:alpha val="43137"/>
                    </a:srgbClr>
                  </a:outerShdw>
                </a:effectLst>
              </a:rPr>
              <a:t>Il sistema maghrebino</a:t>
            </a:r>
          </a:p>
          <a:p>
            <a:r>
              <a:rPr lang="it-IT" sz="2000" b="1" dirty="0"/>
              <a:t>Accordi di Marrakech del 1989 e nascita dell’Unione del Maghreb arabo con Algeria, Marocco, Tunisia, Libia e Mauritania. Regime di Gheddafi in Libia tra terzomondismo e antiamericanismo.</a:t>
            </a:r>
          </a:p>
          <a:p>
            <a:r>
              <a:rPr lang="it-IT" sz="2000" b="1" dirty="0"/>
              <a:t>Disordini interni all’Algeria fino all’elezione Abdelaziz Bouteflika nel 1999. </a:t>
            </a:r>
          </a:p>
        </p:txBody>
      </p:sp>
    </p:spTree>
    <p:extLst>
      <p:ext uri="{BB962C8B-B14F-4D97-AF65-F5344CB8AC3E}">
        <p14:creationId xmlns:p14="http://schemas.microsoft.com/office/powerpoint/2010/main" val="75573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E03EEF-42E8-4A89-8E75-12DB504D53A6}"/>
              </a:ext>
            </a:extLst>
          </p:cNvPr>
          <p:cNvSpPr txBox="1"/>
          <p:nvPr/>
        </p:nvSpPr>
        <p:spPr>
          <a:xfrm>
            <a:off x="341907" y="218661"/>
            <a:ext cx="4289728" cy="6555641"/>
          </a:xfrm>
          <a:prstGeom prst="rect">
            <a:avLst/>
          </a:prstGeom>
          <a:noFill/>
        </p:spPr>
        <p:txBody>
          <a:bodyPr wrap="square" rtlCol="0">
            <a:spAutoFit/>
          </a:bodyPr>
          <a:lstStyle/>
          <a:p>
            <a:r>
              <a:rPr lang="it-IT" sz="2400" b="1" dirty="0">
                <a:solidFill>
                  <a:srgbClr val="FF0000"/>
                </a:solidFill>
              </a:rPr>
              <a:t>Nuova guerra in Jugoslavia</a:t>
            </a:r>
          </a:p>
          <a:p>
            <a:endParaRPr lang="it-IT" sz="800" b="1" dirty="0"/>
          </a:p>
          <a:p>
            <a:r>
              <a:rPr lang="it-IT" sz="2000" b="1" dirty="0"/>
              <a:t>Nel 1998, dopo un anno di violenze crescenti in Kosovo (80% della popolazione è albanese), con stragi di civili e una dura repressione serba (Milosević è rieletto a presidente della Repubblica federale jugoslava), si apre una nuova fase di crisi. Il fallimento della conferenza di pace e il rifiuto da parte dei serbi a una presenza della NATO in Kosovo porta quest’ultima ad intervenire militarmente nel 1999 con pesanti bombardamenti su Belgrado e Pristina. La guerra si conclude nel 2000 dopo la caduta del regime di Milosević.</a:t>
            </a:r>
          </a:p>
          <a:p>
            <a:r>
              <a:rPr lang="it-IT" sz="2000" b="1" dirty="0"/>
              <a:t>Nel frattempo, nel 1997, la popolazione albanese inizia una rivolta contro il governo. Inizia un processo migratorio verso l’Italia.</a:t>
            </a:r>
          </a:p>
        </p:txBody>
      </p:sp>
      <p:pic>
        <p:nvPicPr>
          <p:cNvPr id="1026" name="Picture 2" descr="Vent'anni fa le bombe &quot;umanitarie&quot; di D'Alema, Mattarella e Nato sulla  Serbia: la globalizzazione a mano armata - Rassegne Italia">
            <a:extLst>
              <a:ext uri="{FF2B5EF4-FFF2-40B4-BE49-F238E27FC236}">
                <a16:creationId xmlns:a16="http://schemas.microsoft.com/office/drawing/2014/main" id="{1219BF39-C180-472F-AC61-7D38FFC15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809" y="337931"/>
            <a:ext cx="6920284" cy="3460142"/>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0B0CB8B-03BF-4073-99B2-382C0EA0F9EA}"/>
              </a:ext>
            </a:extLst>
          </p:cNvPr>
          <p:cNvSpPr txBox="1"/>
          <p:nvPr/>
        </p:nvSpPr>
        <p:spPr>
          <a:xfrm>
            <a:off x="5041890" y="4211745"/>
            <a:ext cx="6696122" cy="2308324"/>
          </a:xfrm>
          <a:prstGeom prst="rect">
            <a:avLst/>
          </a:prstGeom>
          <a:solidFill>
            <a:schemeClr val="accent3">
              <a:lumMod val="20000"/>
              <a:lumOff val="80000"/>
            </a:schemeClr>
          </a:solidFill>
          <a:ln w="19050">
            <a:solidFill>
              <a:srgbClr val="0070C0"/>
            </a:solidFill>
          </a:ln>
        </p:spPr>
        <p:txBody>
          <a:bodyPr wrap="square" rtlCol="0">
            <a:spAutoFit/>
          </a:bodyPr>
          <a:lstStyle/>
          <a:p>
            <a:pPr algn="ctr"/>
            <a:r>
              <a:rPr lang="it-IT" sz="2400" b="1" dirty="0"/>
              <a:t>Nel 1995 si realizza l’unico vero tentativo politico di realizzare un’integrazione euromediterranea con la Conferenza di Barcellona, con la quale nasce il partenariato euromediterraneo.</a:t>
            </a:r>
          </a:p>
          <a:p>
            <a:pPr algn="ctr"/>
            <a:r>
              <a:rPr lang="it-IT" sz="2400" b="1" dirty="0"/>
              <a:t>Rappresenta l’atto fondatore della politica euromediterranea. </a:t>
            </a:r>
          </a:p>
        </p:txBody>
      </p:sp>
    </p:spTree>
    <p:extLst>
      <p:ext uri="{BB962C8B-B14F-4D97-AF65-F5344CB8AC3E}">
        <p14:creationId xmlns:p14="http://schemas.microsoft.com/office/powerpoint/2010/main" val="304325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82E85BB-D20A-48BF-A9BC-2121F05B58EF}"/>
              </a:ext>
            </a:extLst>
          </p:cNvPr>
          <p:cNvSpPr txBox="1"/>
          <p:nvPr/>
        </p:nvSpPr>
        <p:spPr>
          <a:xfrm>
            <a:off x="238538" y="308113"/>
            <a:ext cx="3630353" cy="461665"/>
          </a:xfrm>
          <a:prstGeom prst="rect">
            <a:avLst/>
          </a:prstGeom>
          <a:noFill/>
        </p:spPr>
        <p:txBody>
          <a:bodyPr wrap="none" rtlCol="0">
            <a:spAutoFit/>
          </a:bodyPr>
          <a:lstStyle/>
          <a:p>
            <a:r>
              <a:rPr lang="it-IT" sz="2400" b="1" dirty="0">
                <a:solidFill>
                  <a:srgbClr val="FF0000"/>
                </a:solidFill>
              </a:rPr>
              <a:t>Il conflitto arabo-israeliano</a:t>
            </a:r>
          </a:p>
        </p:txBody>
      </p:sp>
      <p:sp>
        <p:nvSpPr>
          <p:cNvPr id="3" name="CasellaDiTesto 2">
            <a:extLst>
              <a:ext uri="{FF2B5EF4-FFF2-40B4-BE49-F238E27FC236}">
                <a16:creationId xmlns:a16="http://schemas.microsoft.com/office/drawing/2014/main" id="{485DF4A2-06B1-40D6-AD32-AD5CC224F407}"/>
              </a:ext>
            </a:extLst>
          </p:cNvPr>
          <p:cNvSpPr txBox="1"/>
          <p:nvPr/>
        </p:nvSpPr>
        <p:spPr>
          <a:xfrm>
            <a:off x="238539" y="844825"/>
            <a:ext cx="11953462" cy="3477875"/>
          </a:xfrm>
          <a:prstGeom prst="rect">
            <a:avLst/>
          </a:prstGeom>
          <a:noFill/>
        </p:spPr>
        <p:txBody>
          <a:bodyPr wrap="square" rtlCol="0">
            <a:spAutoFit/>
          </a:bodyPr>
          <a:lstStyle/>
          <a:p>
            <a:r>
              <a:rPr lang="it-IT" sz="2000" b="1" dirty="0"/>
              <a:t>Si consolida il sogno di una «Grande Israele» nei territori occupati dai palestinesi alimentato dai governi di destra di Menachem Begin e di Yitzhak Shamir. Si pone in primo piano la questione della sicurezza di Israele a causa degli attentati dei terroristi palestinesi che indeboliscono sul piano politico l’OLP di Yasser Arafat.</a:t>
            </a:r>
          </a:p>
          <a:p>
            <a:r>
              <a:rPr lang="it-IT" sz="2000" b="1" dirty="0"/>
              <a:t>Il conflitto si apre nel 1982 con un attacco israeliano contro il Libano per colpire la guerriglia palestinese. Massacro nei campi profughi di Sabra e Shatila.</a:t>
            </a:r>
          </a:p>
          <a:p>
            <a:r>
              <a:rPr lang="it-IT" sz="2000" b="1" dirty="0"/>
              <a:t>Rivolta nei territori palestinesi nel 1987 (prima Intifada), ma l’anno successivo Il Consiglio nazionale palestinese inizia a riconoscere lo stato d’Israele. Nel corso dei colloqui di Oslo del 1993 si arriva al reciproco riconoscimento di OLP e Israele, grazie alla mediazione del presidente americano Bill Clinton. Pace tra Israele e Giordania nel 1994. L’anno successivo un estremista ebreo uccide il premier israeliano Rabin e in questo modo tramonta la stagione del dialogo. Il nuovo primo ministro israeliano Benjamin Netanyahu prende le distanze dagli accordi di Oslo e riprende la politica di espansione degli insediamenti israeliani intorno a Gerusalemme. </a:t>
            </a:r>
          </a:p>
        </p:txBody>
      </p:sp>
      <p:pic>
        <p:nvPicPr>
          <p:cNvPr id="2050" name="Picture 2" descr="Quando finisce la prima Intifada palestinese?">
            <a:extLst>
              <a:ext uri="{FF2B5EF4-FFF2-40B4-BE49-F238E27FC236}">
                <a16:creationId xmlns:a16="http://schemas.microsoft.com/office/drawing/2014/main" id="{909E16CB-0F2E-481C-8A57-EB2EDC5ED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28" y="4512364"/>
            <a:ext cx="3116901" cy="2129749"/>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A 28 anni dal massacro di Sabra e Shatila | Infopal">
            <a:extLst>
              <a:ext uri="{FF2B5EF4-FFF2-40B4-BE49-F238E27FC236}">
                <a16:creationId xmlns:a16="http://schemas.microsoft.com/office/drawing/2014/main" id="{845BA8A0-71C5-4161-AFA2-85A99AB54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460" y="4512364"/>
            <a:ext cx="3116901" cy="2129749"/>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2054" name="Picture 6" descr="Accadde oggi: il 15 novembre 1988 Arafat proclama lo stato palestinese e  riconosce Israele - il Giornale di Salerno .it">
            <a:extLst>
              <a:ext uri="{FF2B5EF4-FFF2-40B4-BE49-F238E27FC236}">
                <a16:creationId xmlns:a16="http://schemas.microsoft.com/office/drawing/2014/main" id="{3B69EE2E-9736-4C31-9692-3D70C3F07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248" y="4512364"/>
            <a:ext cx="3892238" cy="2129749"/>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0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E11F4FF-4663-4DD4-B704-29FF7D910955}"/>
              </a:ext>
            </a:extLst>
          </p:cNvPr>
          <p:cNvSpPr txBox="1"/>
          <p:nvPr/>
        </p:nvSpPr>
        <p:spPr>
          <a:xfrm>
            <a:off x="268356" y="278295"/>
            <a:ext cx="11655287" cy="4708981"/>
          </a:xfrm>
          <a:prstGeom prst="rect">
            <a:avLst/>
          </a:prstGeom>
          <a:noFill/>
        </p:spPr>
        <p:txBody>
          <a:bodyPr wrap="square" rtlCol="0">
            <a:spAutoFit/>
          </a:bodyPr>
          <a:lstStyle/>
          <a:p>
            <a:r>
              <a:rPr lang="it-IT" sz="2000" b="1" dirty="0"/>
              <a:t>ISRAELE</a:t>
            </a:r>
          </a:p>
          <a:p>
            <a:r>
              <a:rPr lang="it-IT" sz="2000" b="1" dirty="0"/>
              <a:t>Nel 1999 viene eletto in Israele il laburista Ehud Barak che in occasione dei colloqui di Camp David del 2000 si dichiara disponibile ad importanti concessioni nei confronti dei palestinesi (90% della Cisgiordania). Arafat solleva la questione del ritorno in patria dei palestinesi costretti ad allontanarsi dalle loro terre dal 1948 in poi. Tale situazione determina il fallimento della trattativa, la caduta di Barak e il ritorno al potere della Destra con Ariel Sharon.</a:t>
            </a:r>
          </a:p>
          <a:p>
            <a:r>
              <a:rPr lang="it-IT" sz="2000" b="1" dirty="0"/>
              <a:t>I palestinesi rispondono con una nuova Intifada,</a:t>
            </a:r>
          </a:p>
          <a:p>
            <a:r>
              <a:rPr lang="it-IT" sz="2000" b="1" dirty="0"/>
              <a:t>destinata ad acquisire un più evidente significato</a:t>
            </a:r>
          </a:p>
          <a:p>
            <a:r>
              <a:rPr lang="it-IT" sz="2000" b="1" dirty="0"/>
              <a:t>politico →</a:t>
            </a:r>
          </a:p>
          <a:p>
            <a:r>
              <a:rPr lang="it-IT" sz="2000" b="1" dirty="0"/>
              <a:t>la popolazione</a:t>
            </a:r>
          </a:p>
          <a:p>
            <a:r>
              <a:rPr lang="it-IT" sz="2000" b="1" dirty="0"/>
              <a:t>Palestinese</a:t>
            </a:r>
          </a:p>
          <a:p>
            <a:r>
              <a:rPr lang="it-IT" sz="2000" b="1" dirty="0"/>
              <a:t>inizia ad</a:t>
            </a:r>
          </a:p>
          <a:p>
            <a:r>
              <a:rPr lang="it-IT" sz="2000" b="1" dirty="0"/>
              <a:t>Abbandonare</a:t>
            </a:r>
          </a:p>
          <a:p>
            <a:r>
              <a:rPr lang="it-IT" sz="2000" b="1" dirty="0"/>
              <a:t>l’OLP a favore</a:t>
            </a:r>
          </a:p>
          <a:p>
            <a:r>
              <a:rPr lang="it-IT" sz="2000" b="1" dirty="0"/>
              <a:t>di Hamas.</a:t>
            </a:r>
          </a:p>
        </p:txBody>
      </p:sp>
      <p:sp>
        <p:nvSpPr>
          <p:cNvPr id="5" name="CasellaDiTesto 4">
            <a:extLst>
              <a:ext uri="{FF2B5EF4-FFF2-40B4-BE49-F238E27FC236}">
                <a16:creationId xmlns:a16="http://schemas.microsoft.com/office/drawing/2014/main" id="{9C8500FD-0394-4514-9EAF-B9DAF14C2220}"/>
              </a:ext>
            </a:extLst>
          </p:cNvPr>
          <p:cNvSpPr txBox="1"/>
          <p:nvPr/>
        </p:nvSpPr>
        <p:spPr>
          <a:xfrm>
            <a:off x="268355" y="5256266"/>
            <a:ext cx="11655287" cy="1323439"/>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ctr"/>
            <a:r>
              <a:rPr lang="it-IT" sz="2000" b="1" dirty="0"/>
              <a:t>TURCHIA</a:t>
            </a:r>
          </a:p>
          <a:p>
            <a:pPr algn="ctr"/>
            <a:r>
              <a:rPr lang="it-IT" sz="2000" b="1" dirty="0"/>
              <a:t>Ritorno della islamizzazione nella vita politica turca e nazionalismo. Nel 1999 viene arrestato il capo della resistenza curda Abdullah Ocalan porta alla ribalta il tentativo di assimilazione e di turchizzazione della regione del Kurdistan, spartito alla fine della Prima guerra mondiale tra Turchia, Siria, Iraq e Iran. </a:t>
            </a:r>
          </a:p>
        </p:txBody>
      </p:sp>
      <p:pic>
        <p:nvPicPr>
          <p:cNvPr id="2050" name="Picture 2">
            <a:extLst>
              <a:ext uri="{FF2B5EF4-FFF2-40B4-BE49-F238E27FC236}">
                <a16:creationId xmlns:a16="http://schemas.microsoft.com/office/drawing/2014/main" id="{28355BAC-9A3C-4F88-BAEC-E895BA346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6" y="2035354"/>
            <a:ext cx="5499651" cy="2951922"/>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APOLIBERO: GIORNATA DI SOLIDARIETA' INTERNAZIONALE PER LA LIBERAZIONE DI  OCALAN – Radio Onda d`Urto">
            <a:extLst>
              <a:ext uri="{FF2B5EF4-FFF2-40B4-BE49-F238E27FC236}">
                <a16:creationId xmlns:a16="http://schemas.microsoft.com/office/drawing/2014/main" id="{1CFF3A2C-16CF-4722-9A9F-D5B7316DB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049" y="3120029"/>
            <a:ext cx="3685347" cy="2069464"/>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1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D4943BE-50EF-4051-B9B5-B18AB7A11F07}"/>
              </a:ext>
            </a:extLst>
          </p:cNvPr>
          <p:cNvSpPr txBox="1"/>
          <p:nvPr/>
        </p:nvSpPr>
        <p:spPr>
          <a:xfrm>
            <a:off x="188844" y="178904"/>
            <a:ext cx="5524846" cy="461665"/>
          </a:xfrm>
          <a:prstGeom prst="rect">
            <a:avLst/>
          </a:prstGeom>
          <a:noFill/>
        </p:spPr>
        <p:txBody>
          <a:bodyPr wrap="none" rtlCol="0">
            <a:spAutoFit/>
          </a:bodyPr>
          <a:lstStyle/>
          <a:p>
            <a:r>
              <a:rPr lang="it-IT" sz="2400" b="1" dirty="0">
                <a:solidFill>
                  <a:srgbClr val="FF0000"/>
                </a:solidFill>
              </a:rPr>
              <a:t>Il Mediterraneo dopo l’11 settembre 2001</a:t>
            </a:r>
          </a:p>
        </p:txBody>
      </p:sp>
      <p:sp>
        <p:nvSpPr>
          <p:cNvPr id="3" name="CasellaDiTesto 2">
            <a:extLst>
              <a:ext uri="{FF2B5EF4-FFF2-40B4-BE49-F238E27FC236}">
                <a16:creationId xmlns:a16="http://schemas.microsoft.com/office/drawing/2014/main" id="{327D33BB-A479-4DB2-B3C9-5FD6D58FED79}"/>
              </a:ext>
            </a:extLst>
          </p:cNvPr>
          <p:cNvSpPr txBox="1"/>
          <p:nvPr/>
        </p:nvSpPr>
        <p:spPr>
          <a:xfrm>
            <a:off x="188844" y="640569"/>
            <a:ext cx="12003156" cy="1631216"/>
          </a:xfrm>
          <a:prstGeom prst="rect">
            <a:avLst/>
          </a:prstGeom>
          <a:noFill/>
        </p:spPr>
        <p:txBody>
          <a:bodyPr wrap="square" rtlCol="0">
            <a:spAutoFit/>
          </a:bodyPr>
          <a:lstStyle/>
          <a:p>
            <a:r>
              <a:rPr lang="it-IT" sz="2000" b="1" dirty="0"/>
              <a:t>Dopo un mese iniziano le operazioni militari in Afghanistan con l’occupazione di Kabul e Kandhar, ma non vengono catturati i vertici di Al Quaeda.</a:t>
            </a:r>
          </a:p>
          <a:p>
            <a:r>
              <a:rPr lang="it-IT" sz="2000" b="1" dirty="0"/>
              <a:t>Nel 2003 si punta al rovesciamento di Saddam Hussein e all’occupazione dell’Iraq. La nuova costituzione federale dello stato consente la pacificazione tra sciiti e curdi, ma non riesce a stabilizzare il paese. La presenza degli Stati Uniti e della Gran Bretagna in Medio Oriente riaccende il terrorismo islamico.</a:t>
            </a:r>
          </a:p>
        </p:txBody>
      </p:sp>
      <p:sp>
        <p:nvSpPr>
          <p:cNvPr id="4" name="CasellaDiTesto 3">
            <a:extLst>
              <a:ext uri="{FF2B5EF4-FFF2-40B4-BE49-F238E27FC236}">
                <a16:creationId xmlns:a16="http://schemas.microsoft.com/office/drawing/2014/main" id="{BF3E5B7A-0F46-43A0-BF55-FD17CCAE4333}"/>
              </a:ext>
            </a:extLst>
          </p:cNvPr>
          <p:cNvSpPr txBox="1"/>
          <p:nvPr/>
        </p:nvSpPr>
        <p:spPr>
          <a:xfrm>
            <a:off x="8673270" y="2229196"/>
            <a:ext cx="3329886" cy="461665"/>
          </a:xfrm>
          <a:prstGeom prst="rect">
            <a:avLst/>
          </a:prstGeom>
          <a:noFill/>
        </p:spPr>
        <p:txBody>
          <a:bodyPr wrap="none" rtlCol="0">
            <a:spAutoFit/>
          </a:bodyPr>
          <a:lstStyle/>
          <a:p>
            <a:r>
              <a:rPr lang="it-IT" sz="2400" b="1" dirty="0">
                <a:solidFill>
                  <a:srgbClr val="FF0000"/>
                </a:solidFill>
              </a:rPr>
              <a:t>Il Mediterraneo europeo</a:t>
            </a:r>
          </a:p>
        </p:txBody>
      </p:sp>
      <p:pic>
        <p:nvPicPr>
          <p:cNvPr id="1026" name="Picture 2" descr="Iraq 10 anni dopo, crescono il Pil e i conflitti - Linkiesta.it">
            <a:extLst>
              <a:ext uri="{FF2B5EF4-FFF2-40B4-BE49-F238E27FC236}">
                <a16:creationId xmlns:a16="http://schemas.microsoft.com/office/drawing/2014/main" id="{1278C051-B5AB-4E1B-AF74-992FE4D8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80" y="2460029"/>
            <a:ext cx="6179187" cy="4124550"/>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D2FDA85-9FB0-41E1-ACF9-F265F838D2B4}"/>
              </a:ext>
            </a:extLst>
          </p:cNvPr>
          <p:cNvSpPr txBox="1"/>
          <p:nvPr/>
        </p:nvSpPr>
        <p:spPr>
          <a:xfrm>
            <a:off x="6626087" y="2611300"/>
            <a:ext cx="5565913" cy="4093428"/>
          </a:xfrm>
          <a:prstGeom prst="rect">
            <a:avLst/>
          </a:prstGeom>
          <a:noFill/>
        </p:spPr>
        <p:txBody>
          <a:bodyPr wrap="square" rtlCol="0">
            <a:spAutoFit/>
          </a:bodyPr>
          <a:lstStyle/>
          <a:p>
            <a:r>
              <a:rPr lang="it-IT" sz="2000" b="1" dirty="0"/>
              <a:t>Allargamento dell’Unione europea ad est, con il superamento dell’assetto di Yalta. Questione della Turchia e dei paesi balcanici. In questi casi la prospettiva dell’ingresso nell’Unione europea si pone anche come modalità per «pacificare» questo complesso spazio geografico. Si pone come necessità una nuova politica europea rivolta anche al Mediterraneo. La soluzione della questione medio-orientale dovrebbe diventare una priorità della politica europea. Quello europeo potrebbe diventare un modello alternativo a quello americano, ma permane un </a:t>
            </a:r>
            <a:r>
              <a:rPr lang="it-IT" sz="2000" b="1" dirty="0">
                <a:solidFill>
                  <a:srgbClr val="0070C0"/>
                </a:solidFill>
                <a:effectLst>
                  <a:outerShdw blurRad="38100" dist="38100" dir="2700000" algn="tl">
                    <a:srgbClr val="000000">
                      <a:alpha val="43137"/>
                    </a:srgbClr>
                  </a:outerShdw>
                </a:effectLst>
              </a:rPr>
              <a:t>PROBLEMA DI RAPPORTI TRA EUROPA E MEDITERRANEO</a:t>
            </a:r>
            <a:r>
              <a:rPr lang="it-IT" sz="2000" b="1" dirty="0"/>
              <a:t>.</a:t>
            </a:r>
          </a:p>
        </p:txBody>
      </p:sp>
    </p:spTree>
    <p:extLst>
      <p:ext uri="{BB962C8B-B14F-4D97-AF65-F5344CB8AC3E}">
        <p14:creationId xmlns:p14="http://schemas.microsoft.com/office/powerpoint/2010/main" val="214913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3FF922A-6618-4EC9-82D3-EC70F439D02C}"/>
              </a:ext>
            </a:extLst>
          </p:cNvPr>
          <p:cNvSpPr txBox="1"/>
          <p:nvPr/>
        </p:nvSpPr>
        <p:spPr>
          <a:xfrm>
            <a:off x="238540" y="95850"/>
            <a:ext cx="6253315" cy="461665"/>
          </a:xfrm>
          <a:prstGeom prst="rect">
            <a:avLst/>
          </a:prstGeom>
          <a:noFill/>
        </p:spPr>
        <p:txBody>
          <a:bodyPr wrap="none" rtlCol="0">
            <a:spAutoFit/>
          </a:bodyPr>
          <a:lstStyle/>
          <a:p>
            <a:r>
              <a:rPr lang="it-IT" sz="2400" b="1" dirty="0">
                <a:solidFill>
                  <a:srgbClr val="FF0000"/>
                </a:solidFill>
              </a:rPr>
              <a:t>Il Mediterraneo nel nuovo contesto multipolare</a:t>
            </a:r>
          </a:p>
        </p:txBody>
      </p:sp>
      <p:sp>
        <p:nvSpPr>
          <p:cNvPr id="3" name="CasellaDiTesto 2">
            <a:extLst>
              <a:ext uri="{FF2B5EF4-FFF2-40B4-BE49-F238E27FC236}">
                <a16:creationId xmlns:a16="http://schemas.microsoft.com/office/drawing/2014/main" id="{CCD2A8DC-5E07-4FCF-98BD-13E0DA334CE5}"/>
              </a:ext>
            </a:extLst>
          </p:cNvPr>
          <p:cNvSpPr txBox="1"/>
          <p:nvPr/>
        </p:nvSpPr>
        <p:spPr>
          <a:xfrm>
            <a:off x="238540" y="537519"/>
            <a:ext cx="11864008" cy="2862322"/>
          </a:xfrm>
          <a:prstGeom prst="rect">
            <a:avLst/>
          </a:prstGeom>
          <a:noFill/>
        </p:spPr>
        <p:txBody>
          <a:bodyPr wrap="square" rtlCol="0">
            <a:spAutoFit/>
          </a:bodyPr>
          <a:lstStyle/>
          <a:p>
            <a:r>
              <a:rPr lang="it-IT" sz="2000" b="1" dirty="0"/>
              <a:t>Nel 2007 diventa presidente di Israele il laburista e premio Nobel per la pace Shimon Peres, ma in Palestina Hamas costringe Abu Mazen, presidente dell’Autorità Nazionale Palestinese a sciogliere il governo. Si attua il blocco della striscia di Gaza. Tra la fine del 2008 e i primi giorni del 2009 Israele bombarda la striscia di Gaza.</a:t>
            </a:r>
          </a:p>
          <a:p>
            <a:r>
              <a:rPr lang="it-IT" sz="2000" b="1" dirty="0"/>
              <a:t>Elezione nel 2008 del presidente americano Barak Obama, che promette «un nuovo inizio» con il mondo islamico.</a:t>
            </a:r>
          </a:p>
          <a:p>
            <a:r>
              <a:rPr lang="it-IT" sz="2000" b="1" dirty="0"/>
              <a:t>La crisi finanziaria che colpisce gli Stati Uniti nel 2007/2009 in Europa si fa sentire soprattutto nei paesi mediterranei: Spagna, Portogallo, Italia, Grecia. Problema della crescita esponenziale del debito pubblico e attivazione del Fondo salva-stati da parte dell’Unione Europea nel 2011 → politiche di austerità, ma si riesce ad evitare la Grexit. Spaccatura interna ai paesi dell’Unione Europea.</a:t>
            </a:r>
          </a:p>
        </p:txBody>
      </p:sp>
      <p:pic>
        <p:nvPicPr>
          <p:cNvPr id="1026" name="Picture 2" descr="Europee Grecia, Tsipras sconfitto chiede voto anticipato. Syriza battuta  dai conservatori - Il Fatto Quotidiano">
            <a:extLst>
              <a:ext uri="{FF2B5EF4-FFF2-40B4-BE49-F238E27FC236}">
                <a16:creationId xmlns:a16="http://schemas.microsoft.com/office/drawing/2014/main" id="{5660E568-65A6-432F-9348-5A36D09B8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042" y="3150694"/>
            <a:ext cx="4370462" cy="1775500"/>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A221120C-E1DA-4610-ACDD-CF4E69D99E3A}"/>
              </a:ext>
            </a:extLst>
          </p:cNvPr>
          <p:cNvSpPr txBox="1"/>
          <p:nvPr/>
        </p:nvSpPr>
        <p:spPr>
          <a:xfrm>
            <a:off x="238540" y="3429000"/>
            <a:ext cx="2286395" cy="461665"/>
          </a:xfrm>
          <a:prstGeom prst="rect">
            <a:avLst/>
          </a:prstGeom>
          <a:noFill/>
        </p:spPr>
        <p:txBody>
          <a:bodyPr wrap="none" rtlCol="0">
            <a:spAutoFit/>
          </a:bodyPr>
          <a:lstStyle/>
          <a:p>
            <a:r>
              <a:rPr lang="it-IT" sz="2400" b="1" dirty="0">
                <a:solidFill>
                  <a:srgbClr val="002060"/>
                </a:solidFill>
                <a:effectLst>
                  <a:outerShdw blurRad="38100" dist="38100" dir="2700000" algn="tl">
                    <a:srgbClr val="000000">
                      <a:alpha val="43137"/>
                    </a:srgbClr>
                  </a:outerShdw>
                </a:effectLst>
              </a:rPr>
              <a:t>Primavere arabe</a:t>
            </a:r>
          </a:p>
        </p:txBody>
      </p:sp>
      <p:sp>
        <p:nvSpPr>
          <p:cNvPr id="5" name="CasellaDiTesto 4">
            <a:extLst>
              <a:ext uri="{FF2B5EF4-FFF2-40B4-BE49-F238E27FC236}">
                <a16:creationId xmlns:a16="http://schemas.microsoft.com/office/drawing/2014/main" id="{0406F01C-EFE5-4B27-B26A-097E5391EA6A}"/>
              </a:ext>
            </a:extLst>
          </p:cNvPr>
          <p:cNvSpPr txBox="1"/>
          <p:nvPr/>
        </p:nvSpPr>
        <p:spPr>
          <a:xfrm>
            <a:off x="238540" y="3816775"/>
            <a:ext cx="11953460" cy="2862322"/>
          </a:xfrm>
          <a:prstGeom prst="rect">
            <a:avLst/>
          </a:prstGeom>
          <a:noFill/>
        </p:spPr>
        <p:txBody>
          <a:bodyPr wrap="square" rtlCol="0">
            <a:spAutoFit/>
          </a:bodyPr>
          <a:lstStyle/>
          <a:p>
            <a:r>
              <a:rPr lang="it-IT" sz="2000" b="1" dirty="0"/>
              <a:t>Nel gennaio 2011 esplode la protesta popolare in Tunisia contro il</a:t>
            </a:r>
          </a:p>
          <a:p>
            <a:r>
              <a:rPr lang="it-IT" sz="2000" b="1" dirty="0"/>
              <a:t>governo di Ben Ali al potere dal 1987, il quale fugge in Arabia</a:t>
            </a:r>
          </a:p>
          <a:p>
            <a:r>
              <a:rPr lang="it-IT" sz="2000" b="1" dirty="0"/>
              <a:t>Saudita. Difficoltà del processo di democratizzazione della Tunisia,</a:t>
            </a:r>
          </a:p>
          <a:p>
            <a:r>
              <a:rPr lang="it-IT" sz="2000" b="1" dirty="0"/>
              <a:t>con la vittoria alle elezioni di Ennhada (Rinascita), partito islamico</a:t>
            </a:r>
          </a:p>
          <a:p>
            <a:r>
              <a:rPr lang="it-IT" sz="2000" b="1" dirty="0"/>
              <a:t>moderato, legato ai Fratelli Musulmani. In Egitto, la protesta di piazza porta alle dimissioni di Mubarak, al potere da oltre trent’anni. Il processo di democratizzazione investe anche il Marocco. In Libia scoppia una guerra civile, con una forte spaccatura interna. La Francia riconosce il Consiglio Nazionale di Transizione e la NATO interviene militarmente fino alla morte di Gheddafi nel 2011. Il caso della Siria e dell’ISIS, con la rifondazione nel 2014 del Califfato da parte di al-</a:t>
            </a:r>
            <a:r>
              <a:rPr lang="it-IT" sz="2000" b="1" dirty="0" err="1"/>
              <a:t>Baghdadi</a:t>
            </a:r>
            <a:r>
              <a:rPr lang="it-IT" sz="2000" b="1" dirty="0"/>
              <a:t>.</a:t>
            </a:r>
          </a:p>
        </p:txBody>
      </p:sp>
    </p:spTree>
    <p:extLst>
      <p:ext uri="{BB962C8B-B14F-4D97-AF65-F5344CB8AC3E}">
        <p14:creationId xmlns:p14="http://schemas.microsoft.com/office/powerpoint/2010/main" val="303698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BDCC7B-0FE6-48B5-8B5D-09D13B7FF936}"/>
              </a:ext>
            </a:extLst>
          </p:cNvPr>
          <p:cNvSpPr txBox="1"/>
          <p:nvPr/>
        </p:nvSpPr>
        <p:spPr>
          <a:xfrm>
            <a:off x="1580322" y="457199"/>
            <a:ext cx="2719142" cy="461665"/>
          </a:xfrm>
          <a:prstGeom prst="rect">
            <a:avLst/>
          </a:prstGeom>
          <a:noFill/>
        </p:spPr>
        <p:txBody>
          <a:bodyPr wrap="none" rtlCol="0">
            <a:spAutoFit/>
          </a:bodyPr>
          <a:lstStyle/>
          <a:p>
            <a:r>
              <a:rPr lang="it-IT" sz="2400" b="1" dirty="0">
                <a:solidFill>
                  <a:srgbClr val="C00000"/>
                </a:solidFill>
              </a:rPr>
              <a:t>Guerra e terrorismo</a:t>
            </a:r>
          </a:p>
        </p:txBody>
      </p:sp>
      <p:sp>
        <p:nvSpPr>
          <p:cNvPr id="3" name="CasellaDiTesto 2">
            <a:extLst>
              <a:ext uri="{FF2B5EF4-FFF2-40B4-BE49-F238E27FC236}">
                <a16:creationId xmlns:a16="http://schemas.microsoft.com/office/drawing/2014/main" id="{F0797D81-1478-4E17-ACE0-8D3308390BA6}"/>
              </a:ext>
            </a:extLst>
          </p:cNvPr>
          <p:cNvSpPr txBox="1"/>
          <p:nvPr/>
        </p:nvSpPr>
        <p:spPr>
          <a:xfrm>
            <a:off x="8050641" y="457200"/>
            <a:ext cx="1532471" cy="461665"/>
          </a:xfrm>
          <a:prstGeom prst="rect">
            <a:avLst/>
          </a:prstGeom>
          <a:noFill/>
        </p:spPr>
        <p:txBody>
          <a:bodyPr wrap="none" rtlCol="0">
            <a:spAutoFit/>
          </a:bodyPr>
          <a:lstStyle/>
          <a:p>
            <a:r>
              <a:rPr lang="it-IT" sz="2400" b="1" dirty="0">
                <a:solidFill>
                  <a:srgbClr val="C00000"/>
                </a:solidFill>
              </a:rPr>
              <a:t>Migrazioni</a:t>
            </a:r>
          </a:p>
        </p:txBody>
      </p:sp>
      <p:sp>
        <p:nvSpPr>
          <p:cNvPr id="4" name="Freccia in giù 3">
            <a:extLst>
              <a:ext uri="{FF2B5EF4-FFF2-40B4-BE49-F238E27FC236}">
                <a16:creationId xmlns:a16="http://schemas.microsoft.com/office/drawing/2014/main" id="{52E9C47D-6D26-4DE2-B1CB-DC7318AB6BA9}"/>
              </a:ext>
            </a:extLst>
          </p:cNvPr>
          <p:cNvSpPr/>
          <p:nvPr/>
        </p:nvSpPr>
        <p:spPr>
          <a:xfrm>
            <a:off x="2703443" y="1028699"/>
            <a:ext cx="437322" cy="26835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40D97C97-25CB-4FA1-A766-81623595F449}"/>
              </a:ext>
            </a:extLst>
          </p:cNvPr>
          <p:cNvSpPr/>
          <p:nvPr/>
        </p:nvSpPr>
        <p:spPr>
          <a:xfrm>
            <a:off x="8527773" y="1038638"/>
            <a:ext cx="404194" cy="23853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4AEE477-DBD0-416B-BE2B-3C0F517086A8}"/>
              </a:ext>
            </a:extLst>
          </p:cNvPr>
          <p:cNvSpPr txBox="1"/>
          <p:nvPr/>
        </p:nvSpPr>
        <p:spPr>
          <a:xfrm>
            <a:off x="523028" y="1461053"/>
            <a:ext cx="4833730" cy="4093428"/>
          </a:xfrm>
          <a:prstGeom prst="rect">
            <a:avLst/>
          </a:prstGeom>
          <a:solidFill>
            <a:schemeClr val="accent4">
              <a:lumMod val="20000"/>
              <a:lumOff val="80000"/>
            </a:schemeClr>
          </a:solidFill>
          <a:ln w="19050">
            <a:solidFill>
              <a:schemeClr val="accent4">
                <a:lumMod val="50000"/>
              </a:schemeClr>
            </a:solidFill>
          </a:ln>
        </p:spPr>
        <p:txBody>
          <a:bodyPr wrap="square" rtlCol="0">
            <a:spAutoFit/>
          </a:bodyPr>
          <a:lstStyle/>
          <a:p>
            <a:pPr algn="ctr"/>
            <a:r>
              <a:rPr lang="it-IT" sz="2000" b="1" dirty="0"/>
              <a:t>Cellule ISIS operanti in Europa e attacchi</a:t>
            </a:r>
          </a:p>
          <a:p>
            <a:pPr algn="ctr"/>
            <a:r>
              <a:rPr lang="it-IT" sz="2000" b="1" dirty="0"/>
              <a:t>a Parigi del 2015.</a:t>
            </a:r>
          </a:p>
          <a:p>
            <a:pPr algn="ctr"/>
            <a:r>
              <a:rPr lang="it-IT" sz="2000" b="1" dirty="0"/>
              <a:t>Nel 2015 la Russia si impegna con interventi di supporto al governo di Assad in Siria contro lo Stato islamico. Contro quest’ultimo interviene anche la Turchia, dove si rafforza la presidenza di Tappyn Erdogan.</a:t>
            </a:r>
          </a:p>
          <a:p>
            <a:pPr algn="ctr"/>
            <a:r>
              <a:rPr lang="it-IT" sz="2000" b="1" dirty="0"/>
              <a:t>Continua la guerra civile in Libia tra il governo di Tobruk riconosciuto a livello internazionale e il governo di Tripoli sostenuto da forze locali. Nel 2016 si insedia a Tripoli un Governo di accordo nazionale.</a:t>
            </a:r>
          </a:p>
        </p:txBody>
      </p:sp>
      <p:sp>
        <p:nvSpPr>
          <p:cNvPr id="7" name="CasellaDiTesto 6">
            <a:extLst>
              <a:ext uri="{FF2B5EF4-FFF2-40B4-BE49-F238E27FC236}">
                <a16:creationId xmlns:a16="http://schemas.microsoft.com/office/drawing/2014/main" id="{3E4F850F-5015-4DE0-A463-16D00D031382}"/>
              </a:ext>
            </a:extLst>
          </p:cNvPr>
          <p:cNvSpPr txBox="1"/>
          <p:nvPr/>
        </p:nvSpPr>
        <p:spPr>
          <a:xfrm>
            <a:off x="6754585" y="1461053"/>
            <a:ext cx="3950569" cy="1015663"/>
          </a:xfrm>
          <a:prstGeom prst="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it-IT" sz="2000" b="1" dirty="0"/>
              <a:t>A partire dal 2015 si assiste ad un flusso sempre più consistenti di migranti verso l’Europa.</a:t>
            </a:r>
          </a:p>
        </p:txBody>
      </p:sp>
      <p:sp>
        <p:nvSpPr>
          <p:cNvPr id="8" name="Ovale 7">
            <a:extLst>
              <a:ext uri="{FF2B5EF4-FFF2-40B4-BE49-F238E27FC236}">
                <a16:creationId xmlns:a16="http://schemas.microsoft.com/office/drawing/2014/main" id="{BD691C5A-B390-4C8B-A424-9DB71A595C06}"/>
              </a:ext>
            </a:extLst>
          </p:cNvPr>
          <p:cNvSpPr/>
          <p:nvPr/>
        </p:nvSpPr>
        <p:spPr>
          <a:xfrm>
            <a:off x="6754585" y="3816626"/>
            <a:ext cx="3950569"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Viene meno l’ordine bipolare stabilito al termine della Seconda guerra mondiale</a:t>
            </a:r>
          </a:p>
        </p:txBody>
      </p:sp>
      <p:cxnSp>
        <p:nvCxnSpPr>
          <p:cNvPr id="10" name="Connettore 2 9">
            <a:extLst>
              <a:ext uri="{FF2B5EF4-FFF2-40B4-BE49-F238E27FC236}">
                <a16:creationId xmlns:a16="http://schemas.microsoft.com/office/drawing/2014/main" id="{C3013C04-F800-4A38-AE0F-7AF4C4FDE6D3}"/>
              </a:ext>
            </a:extLst>
          </p:cNvPr>
          <p:cNvCxnSpPr>
            <a:cxnSpLocks/>
            <a:stCxn id="6" idx="3"/>
          </p:cNvCxnSpPr>
          <p:nvPr/>
        </p:nvCxnSpPr>
        <p:spPr>
          <a:xfrm>
            <a:off x="5356758" y="3507767"/>
            <a:ext cx="1478486" cy="1103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7A1C828A-05D5-4FD9-9522-47B18207711B}"/>
              </a:ext>
            </a:extLst>
          </p:cNvPr>
          <p:cNvCxnSpPr>
            <a:stCxn id="7" idx="2"/>
          </p:cNvCxnSpPr>
          <p:nvPr/>
        </p:nvCxnSpPr>
        <p:spPr>
          <a:xfrm flipH="1">
            <a:off x="8729869" y="2476716"/>
            <a:ext cx="1" cy="12206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484C8FC-65F5-4149-B879-D8CDDF42F8E1}"/>
              </a:ext>
            </a:extLst>
          </p:cNvPr>
          <p:cNvSpPr txBox="1"/>
          <p:nvPr/>
        </p:nvSpPr>
        <p:spPr>
          <a:xfrm>
            <a:off x="2476873" y="238538"/>
            <a:ext cx="3912481" cy="461665"/>
          </a:xfrm>
          <a:prstGeom prst="rect">
            <a:avLst/>
          </a:prstGeom>
          <a:noFill/>
        </p:spPr>
        <p:txBody>
          <a:bodyPr wrap="none" rtlCol="0">
            <a:spAutoFit/>
          </a:bodyPr>
          <a:lstStyle/>
          <a:p>
            <a:r>
              <a:rPr lang="it-IT" sz="2400" b="1" dirty="0">
                <a:solidFill>
                  <a:srgbClr val="FF0000"/>
                </a:solidFill>
              </a:rPr>
              <a:t>La fine dell’Impero ottomano</a:t>
            </a:r>
          </a:p>
        </p:txBody>
      </p:sp>
      <p:sp>
        <p:nvSpPr>
          <p:cNvPr id="3" name="CasellaDiTesto 2">
            <a:extLst>
              <a:ext uri="{FF2B5EF4-FFF2-40B4-BE49-F238E27FC236}">
                <a16:creationId xmlns:a16="http://schemas.microsoft.com/office/drawing/2014/main" id="{FC6DC4F5-01CC-473A-BB4F-D62AAECF4C4A}"/>
              </a:ext>
            </a:extLst>
          </p:cNvPr>
          <p:cNvSpPr txBox="1"/>
          <p:nvPr/>
        </p:nvSpPr>
        <p:spPr>
          <a:xfrm>
            <a:off x="149088" y="700203"/>
            <a:ext cx="6389354" cy="3416320"/>
          </a:xfrm>
          <a:prstGeom prst="rect">
            <a:avLst/>
          </a:prstGeom>
          <a:noFill/>
        </p:spPr>
        <p:txBody>
          <a:bodyPr wrap="square" rtlCol="0">
            <a:spAutoFit/>
          </a:bodyPr>
          <a:lstStyle/>
          <a:p>
            <a:pPr marL="342900" indent="-342900">
              <a:buAutoNum type="arabicPeriod"/>
            </a:pPr>
            <a:r>
              <a:rPr lang="it-IT" sz="2000" b="1" dirty="0"/>
              <a:t>Internazionalizzazione degli stretti.</a:t>
            </a:r>
          </a:p>
          <a:p>
            <a:pPr marL="342900" indent="-342900">
              <a:buAutoNum type="arabicPeriod"/>
            </a:pPr>
            <a:r>
              <a:rPr lang="it-IT" sz="2000" b="1" dirty="0"/>
              <a:t>Cessione della Tracia orientale, delle isole egee e di Smirne alla Grecia.</a:t>
            </a:r>
          </a:p>
          <a:p>
            <a:pPr marL="342900" indent="-342900">
              <a:buAutoNum type="arabicPeriod"/>
            </a:pPr>
            <a:r>
              <a:rPr lang="it-IT" sz="2000" b="1" dirty="0"/>
              <a:t>Cessione di Rodi e del Dodecaneso all’Italia.</a:t>
            </a:r>
          </a:p>
          <a:p>
            <a:pPr marL="342900" indent="-342900">
              <a:buAutoNum type="arabicPeriod"/>
            </a:pPr>
            <a:r>
              <a:rPr lang="it-IT" sz="2000" b="1" dirty="0"/>
              <a:t>L’Armenia ottiene l’indipendenza.</a:t>
            </a:r>
          </a:p>
          <a:p>
            <a:pPr marL="342900" indent="-342900">
              <a:buAutoNum type="arabicPeriod"/>
            </a:pPr>
            <a:r>
              <a:rPr lang="it-IT" sz="2000" b="1" dirty="0"/>
              <a:t>Mandati sul Medio Oriente a Francia (Siria e Libano) e Gran Bretagna (Iraq, Palestina e Arabia).</a:t>
            </a:r>
          </a:p>
          <a:p>
            <a:endParaRPr lang="it-IT" sz="800" b="1" dirty="0"/>
          </a:p>
          <a:p>
            <a:r>
              <a:rPr lang="it-IT" sz="2000" b="1" dirty="0"/>
              <a:t>Il generale Mustafà Kemal lancia l’idea di un nuovo stato turco entro confini nazionali.</a:t>
            </a:r>
          </a:p>
          <a:p>
            <a:endParaRPr lang="it-IT" sz="800" b="1" dirty="0"/>
          </a:p>
          <a:p>
            <a:r>
              <a:rPr lang="it-IT" sz="2000" b="1" dirty="0"/>
              <a:t>1919 – L’occupazione greca di Smirne scatena la reazione </a:t>
            </a:r>
          </a:p>
        </p:txBody>
      </p:sp>
      <p:sp>
        <p:nvSpPr>
          <p:cNvPr id="4" name="CasellaDiTesto 3">
            <a:extLst>
              <a:ext uri="{FF2B5EF4-FFF2-40B4-BE49-F238E27FC236}">
                <a16:creationId xmlns:a16="http://schemas.microsoft.com/office/drawing/2014/main" id="{F0A68AE5-A4DF-4830-AD26-3003C7EAB545}"/>
              </a:ext>
            </a:extLst>
          </p:cNvPr>
          <p:cNvSpPr txBox="1"/>
          <p:nvPr/>
        </p:nvSpPr>
        <p:spPr>
          <a:xfrm>
            <a:off x="149088" y="3995678"/>
            <a:ext cx="12042912" cy="2677656"/>
          </a:xfrm>
          <a:prstGeom prst="rect">
            <a:avLst/>
          </a:prstGeom>
          <a:noFill/>
        </p:spPr>
        <p:txBody>
          <a:bodyPr wrap="square" rtlCol="0">
            <a:spAutoFit/>
          </a:bodyPr>
          <a:lstStyle/>
          <a:p>
            <a:r>
              <a:rPr lang="it-IT" sz="2000" b="1" dirty="0"/>
              <a:t>nazionalista guidata da Kemal, che arriva a controllare gran parte della Turchia, mettendo a rischio il potere del sultano. Durante la guerra greco-turca (1920-1922), le truppe di Kemal liberano Smirne, mentre in Grecia il re Costantino è costretto ad abdicare. Nell’ottobre del 1922 Kemal conquista Costantinopoli.</a:t>
            </a:r>
          </a:p>
          <a:p>
            <a:r>
              <a:rPr lang="it-IT" sz="2000" b="1" dirty="0"/>
              <a:t>1923 – Proclamazione della repubblica turca con Mustafà Kemal presidente. Si procede alla progressiva emancipazione in senso laico dello Stato (eliminazione delle forme religiose dalla costituzione).</a:t>
            </a:r>
          </a:p>
          <a:p>
            <a:endParaRPr lang="it-IT" sz="800" b="1" dirty="0"/>
          </a:p>
          <a:p>
            <a:r>
              <a:rPr lang="it-IT" sz="2000" b="1" dirty="0"/>
              <a:t>TRATTATO DI LOSANNA – Restituzione di Costantinopoli alla Turchia, cessione alla Turchia della Tracia orientale, controllo degli stretti alla Turchia.</a:t>
            </a:r>
            <a:endParaRPr lang="it-IT" sz="800" b="1" dirty="0"/>
          </a:p>
          <a:p>
            <a:r>
              <a:rPr lang="it-IT" sz="2000" b="1" dirty="0"/>
              <a:t>Esodo di circa un milione di greci residenti in Asia minore – Ankara nuova capitale dello Stato.</a:t>
            </a:r>
          </a:p>
        </p:txBody>
      </p:sp>
      <p:pic>
        <p:nvPicPr>
          <p:cNvPr id="2052" name="Picture 4" descr="ATATÜRK, IL PADRE DELLA TURCHIA MODERNA – HistoriaPage">
            <a:extLst>
              <a:ext uri="{FF2B5EF4-FFF2-40B4-BE49-F238E27FC236}">
                <a16:creationId xmlns:a16="http://schemas.microsoft.com/office/drawing/2014/main" id="{A6939215-3751-4B1F-9D27-E9395A1EF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441" y="337928"/>
            <a:ext cx="5331857" cy="3568149"/>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8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ERCITO OTTOMANO DURANTE LA PRIMA GUERRA MONDIALE – 'Storia Verità'">
            <a:extLst>
              <a:ext uri="{FF2B5EF4-FFF2-40B4-BE49-F238E27FC236}">
                <a16:creationId xmlns:a16="http://schemas.microsoft.com/office/drawing/2014/main" id="{B3769831-1E91-46E0-8C48-A0CCF78E4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810" y="4540294"/>
            <a:ext cx="3245952" cy="2034948"/>
          </a:xfrm>
          <a:prstGeom prst="rect">
            <a:avLst/>
          </a:prstGeom>
          <a:noFill/>
          <a:ln w="19050">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1EEE046-73F8-44A2-8ED8-962256D41103}"/>
              </a:ext>
            </a:extLst>
          </p:cNvPr>
          <p:cNvSpPr txBox="1"/>
          <p:nvPr/>
        </p:nvSpPr>
        <p:spPr>
          <a:xfrm>
            <a:off x="149087" y="104633"/>
            <a:ext cx="12274826" cy="6863417"/>
          </a:xfrm>
          <a:prstGeom prst="rect">
            <a:avLst/>
          </a:prstGeom>
          <a:noFill/>
        </p:spPr>
        <p:txBody>
          <a:bodyPr wrap="square" rtlCol="0">
            <a:spAutoFit/>
          </a:bodyPr>
          <a:lstStyle/>
          <a:p>
            <a:r>
              <a:rPr lang="it-IT" sz="2400" b="1" dirty="0">
                <a:solidFill>
                  <a:srgbClr val="FF0000"/>
                </a:solidFill>
              </a:rPr>
              <a:t>I Balcani</a:t>
            </a:r>
          </a:p>
          <a:p>
            <a:r>
              <a:rPr lang="it-IT" sz="2000" b="1" dirty="0"/>
              <a:t>Nei Balcani indipendenza di Romania, Montenegro e Serbia.</a:t>
            </a:r>
          </a:p>
          <a:p>
            <a:r>
              <a:rPr lang="it-IT" sz="2000" b="1" dirty="0"/>
              <a:t>1920 – Questione di Fiume e riconoscimento da parte dell’Italia della piena indipendenza dell’Albania. Con il trattato di Rapallo l’Italia rinuncia ad ogni pretesa sulla Dalmazia, ma ottiene la sovranità sull’Istria. Fiume è dichiarata città-stato libera.</a:t>
            </a:r>
          </a:p>
          <a:p>
            <a:r>
              <a:rPr lang="it-IT" sz="2000" b="1" dirty="0"/>
              <a:t>1921 – Costituzione del Regno di Jugoslavia, che non concede autonomia alle minoranze.</a:t>
            </a:r>
          </a:p>
          <a:p>
            <a:endParaRPr lang="it-IT" sz="800" b="1" dirty="0"/>
          </a:p>
          <a:p>
            <a:r>
              <a:rPr lang="it-IT" sz="2400" b="1" dirty="0">
                <a:solidFill>
                  <a:srgbClr val="FF0000"/>
                </a:solidFill>
              </a:rPr>
              <a:t>Movimenti nazionalistici nel Maghreb e in Egitto</a:t>
            </a:r>
          </a:p>
          <a:p>
            <a:pPr marL="457200" indent="-457200">
              <a:buAutoNum type="arabicPeriod"/>
            </a:pPr>
            <a:r>
              <a:rPr lang="it-IT" sz="2000" b="1" dirty="0"/>
              <a:t>In Egitto gli inglesi ordinano l’arresto di Said Zaghlul che guida il movimento nazionalista (Wafd). Inizia una rivoluzione che nel 1922 porta la Gran Bretagna a riconoscere l’Egitto come una monarchia indipendente guidata da re Fuad I, già sultano dal 1917. Il partito del Wafd vince le elezioni del 1924.</a:t>
            </a:r>
          </a:p>
          <a:p>
            <a:pPr marL="457200" indent="-457200">
              <a:buAutoNum type="arabicPeriod"/>
            </a:pPr>
            <a:r>
              <a:rPr lang="it-IT" sz="2000" b="1" dirty="0"/>
              <a:t>In Tunisia il movimento nazionalista porta alla nascita del partito Destur con aspirazioni indipendentiste.</a:t>
            </a:r>
          </a:p>
          <a:p>
            <a:pPr marL="457200" indent="-457200">
              <a:buAutoNum type="arabicPeriod"/>
            </a:pPr>
            <a:r>
              <a:rPr lang="it-IT" sz="2000" b="1" dirty="0"/>
              <a:t>In Marocco, la rivolta antispagnola dei Cabili del Rif nel 1926 porta al governo il Comitato di azione marocchino, che si batte per una maggiore autonomia del paese nei confronti della Francia.</a:t>
            </a:r>
          </a:p>
          <a:p>
            <a:pPr marL="457200" indent="-457200">
              <a:buAutoNum type="arabicPeriod"/>
            </a:pPr>
            <a:r>
              <a:rPr lang="it-IT" sz="2000" b="1" dirty="0"/>
              <a:t>In Algeria, colonia francese dal 1830,</a:t>
            </a:r>
          </a:p>
          <a:p>
            <a:r>
              <a:rPr lang="it-IT" sz="2000" b="1" dirty="0"/>
              <a:t>        vive circa un milione di francesi.</a:t>
            </a:r>
          </a:p>
          <a:p>
            <a:endParaRPr lang="it-IT" sz="800" b="1" dirty="0"/>
          </a:p>
          <a:p>
            <a:r>
              <a:rPr lang="it-IT" sz="2000" b="1" i="1" dirty="0">
                <a:solidFill>
                  <a:srgbClr val="FF0000"/>
                </a:solidFill>
              </a:rPr>
              <a:t>In generale la cultura arabo-islamica</a:t>
            </a:r>
          </a:p>
          <a:p>
            <a:r>
              <a:rPr lang="it-IT" sz="2000" b="1" i="1" dirty="0">
                <a:solidFill>
                  <a:srgbClr val="FF0000"/>
                </a:solidFill>
              </a:rPr>
              <a:t>genera dei movimenti di rivendicazioni</a:t>
            </a:r>
          </a:p>
          <a:p>
            <a:r>
              <a:rPr lang="it-IT" sz="2000" b="1" i="1" dirty="0">
                <a:solidFill>
                  <a:srgbClr val="FF0000"/>
                </a:solidFill>
              </a:rPr>
              <a:t>originali rispetto al modello europeo.</a:t>
            </a:r>
          </a:p>
          <a:p>
            <a:r>
              <a:rPr lang="it-IT" sz="2000" b="1" i="1" dirty="0">
                <a:solidFill>
                  <a:srgbClr val="FF0000"/>
                </a:solidFill>
              </a:rPr>
              <a:t>Tratti comuni e condivisi: lingua araba</a:t>
            </a:r>
          </a:p>
          <a:p>
            <a:r>
              <a:rPr lang="it-IT" sz="2000" b="1" i="1" dirty="0">
                <a:solidFill>
                  <a:srgbClr val="FF0000"/>
                </a:solidFill>
              </a:rPr>
              <a:t>e Islam come religione e modello di vita.</a:t>
            </a:r>
          </a:p>
        </p:txBody>
      </p:sp>
      <p:pic>
        <p:nvPicPr>
          <p:cNvPr id="9" name="Picture 2" descr="La Prima Guerra Mondiale continua ancora nel vicino Medioriente - Azione  nonviolenta">
            <a:extLst>
              <a:ext uri="{FF2B5EF4-FFF2-40B4-BE49-F238E27FC236}">
                <a16:creationId xmlns:a16="http://schemas.microsoft.com/office/drawing/2014/main" id="{70396D22-4B41-4EC6-8FC5-0E3F72714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856" y="4540294"/>
            <a:ext cx="3165475" cy="203494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0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sì i finanziamenti dall'Europa finiscono all'Islam radicale dei Fratelli  Musulmani - ilGiornale.it">
            <a:extLst>
              <a:ext uri="{FF2B5EF4-FFF2-40B4-BE49-F238E27FC236}">
                <a16:creationId xmlns:a16="http://schemas.microsoft.com/office/drawing/2014/main" id="{E85A7371-9126-4AB7-AB94-538D73DDA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960" y="208722"/>
            <a:ext cx="2609850" cy="1752600"/>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7E6B2A8-91CA-42D3-8F07-7D81300E49EF}"/>
              </a:ext>
            </a:extLst>
          </p:cNvPr>
          <p:cNvSpPr txBox="1"/>
          <p:nvPr/>
        </p:nvSpPr>
        <p:spPr>
          <a:xfrm>
            <a:off x="248479" y="208722"/>
            <a:ext cx="11837504" cy="6370975"/>
          </a:xfrm>
          <a:prstGeom prst="rect">
            <a:avLst/>
          </a:prstGeom>
          <a:noFill/>
        </p:spPr>
        <p:txBody>
          <a:bodyPr wrap="square" rtlCol="0">
            <a:spAutoFit/>
          </a:bodyPr>
          <a:lstStyle/>
          <a:p>
            <a:r>
              <a:rPr lang="it-IT" sz="2000" b="1" dirty="0"/>
              <a:t>1926 – L’Italia fascista impone il protettorato all’Albania</a:t>
            </a:r>
          </a:p>
          <a:p>
            <a:r>
              <a:rPr lang="it-IT" sz="2000" b="1" dirty="0"/>
              <a:t>1933 - Piccola intesa tra Cecoslovacchia, Romania e Jugoslavia contro l’Ungheria</a:t>
            </a:r>
          </a:p>
          <a:p>
            <a:r>
              <a:rPr lang="it-IT" sz="2000" b="1" dirty="0"/>
              <a:t>1936 – L’Italia conquista l’Etiopia</a:t>
            </a:r>
          </a:p>
          <a:p>
            <a:r>
              <a:rPr lang="it-IT" sz="2000" b="1" dirty="0"/>
              <a:t>1936 – Guerra civile in Spagna</a:t>
            </a:r>
          </a:p>
          <a:p>
            <a:endParaRPr lang="it-IT" sz="2000" b="1" dirty="0"/>
          </a:p>
          <a:p>
            <a:r>
              <a:rPr lang="it-IT" sz="2400" b="1" dirty="0">
                <a:solidFill>
                  <a:srgbClr val="FF0000"/>
                </a:solidFill>
              </a:rPr>
              <a:t>Questione ebraica in Palestina</a:t>
            </a:r>
          </a:p>
          <a:p>
            <a:r>
              <a:rPr lang="it-IT" sz="2000" b="1" dirty="0"/>
              <a:t>Tra il 1922 e il 1929 aumenta notevolmente l’immigrazione ebraica. Nel 1937 la Commissione Peel arriva a delineare due diversi stati e una zona sotto mandato britannico comprendente la città di Gerusalemme.</a:t>
            </a:r>
          </a:p>
          <a:p>
            <a:endParaRPr lang="it-IT" sz="2000" b="1" dirty="0"/>
          </a:p>
          <a:p>
            <a:r>
              <a:rPr lang="it-IT" sz="2400" b="1" dirty="0">
                <a:solidFill>
                  <a:srgbClr val="FF0000"/>
                </a:solidFill>
              </a:rPr>
              <a:t>Panislamismo</a:t>
            </a:r>
          </a:p>
          <a:p>
            <a:r>
              <a:rPr lang="it-IT" sz="2000" b="1" dirty="0"/>
              <a:t>Si vuole recuperare la via dell’Islam originario per costruire un’opposizione ai modelli culturali importati.</a:t>
            </a:r>
          </a:p>
          <a:p>
            <a:r>
              <a:rPr lang="it-IT" sz="2000" b="1" dirty="0"/>
              <a:t>Nel 1928 in Egitto nasce la Società dei Fratelli Musulmani.</a:t>
            </a:r>
          </a:p>
          <a:p>
            <a:r>
              <a:rPr lang="it-IT" sz="2000" b="1" dirty="0"/>
              <a:t>Modello di società alternativo a quello occidentale, assenza di partiti, conservazione del califfato, prevalenza della sharia (la legge canonica fissata dal Corano), educazione religiosa, simbiosi tra stato e religione.</a:t>
            </a:r>
          </a:p>
          <a:p>
            <a:endParaRPr lang="it-IT" sz="2000" b="1" dirty="0"/>
          </a:p>
          <a:p>
            <a:endParaRPr lang="it-IT" sz="2000" b="1" dirty="0"/>
          </a:p>
          <a:p>
            <a:r>
              <a:rPr lang="it-IT" sz="2000" b="1" i="1" dirty="0">
                <a:solidFill>
                  <a:srgbClr val="002060"/>
                </a:solidFill>
              </a:rPr>
              <a:t>La Fratellanza nata in Egitto trova terreno fertile</a:t>
            </a:r>
          </a:p>
          <a:p>
            <a:r>
              <a:rPr lang="it-IT" sz="2000" b="1" i="1" dirty="0">
                <a:solidFill>
                  <a:srgbClr val="002060"/>
                </a:solidFill>
              </a:rPr>
              <a:t>in tutte la comunità dei credenti estesa non solo</a:t>
            </a:r>
          </a:p>
          <a:p>
            <a:r>
              <a:rPr lang="it-IT" sz="2000" b="1" i="1" dirty="0">
                <a:solidFill>
                  <a:srgbClr val="002060"/>
                </a:solidFill>
              </a:rPr>
              <a:t>dal Maghreb alla penisola araba, ma anche alla</a:t>
            </a:r>
          </a:p>
          <a:p>
            <a:r>
              <a:rPr lang="it-IT" sz="2000" b="1" i="1" dirty="0">
                <a:solidFill>
                  <a:srgbClr val="002060"/>
                </a:solidFill>
              </a:rPr>
              <a:t>Persia, all’India, all’Indonesia.</a:t>
            </a:r>
          </a:p>
        </p:txBody>
      </p:sp>
      <p:pic>
        <p:nvPicPr>
          <p:cNvPr id="6" name="Picture 2" descr="panislamismo Archives » Caffestoria">
            <a:extLst>
              <a:ext uri="{FF2B5EF4-FFF2-40B4-BE49-F238E27FC236}">
                <a16:creationId xmlns:a16="http://schemas.microsoft.com/office/drawing/2014/main" id="{06C66287-F402-4BEE-9A23-514474471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866" y="5023621"/>
            <a:ext cx="6074944" cy="1584768"/>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4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BCC3E3-2B7A-412D-80C8-0729114FB1B1}"/>
              </a:ext>
            </a:extLst>
          </p:cNvPr>
          <p:cNvSpPr txBox="1"/>
          <p:nvPr/>
        </p:nvSpPr>
        <p:spPr>
          <a:xfrm>
            <a:off x="258418" y="258418"/>
            <a:ext cx="6090642" cy="830997"/>
          </a:xfrm>
          <a:prstGeom prst="rect">
            <a:avLst/>
          </a:prstGeom>
          <a:noFill/>
        </p:spPr>
        <p:txBody>
          <a:bodyPr wrap="none" rtlCol="0">
            <a:spAutoFit/>
          </a:bodyPr>
          <a:lstStyle/>
          <a:p>
            <a:r>
              <a:rPr lang="it-IT" sz="2400" b="1" dirty="0">
                <a:solidFill>
                  <a:srgbClr val="C00000"/>
                </a:solidFill>
              </a:rPr>
              <a:t>La Seconda guerra mondiale nel Mediterraneo</a:t>
            </a:r>
          </a:p>
          <a:p>
            <a:r>
              <a:rPr lang="it-IT" sz="2400" b="1" dirty="0">
                <a:solidFill>
                  <a:srgbClr val="C00000"/>
                </a:solidFill>
                <a:effectLst>
                  <a:outerShdw blurRad="38100" dist="38100" dir="2700000" algn="tl">
                    <a:srgbClr val="000000">
                      <a:alpha val="43137"/>
                    </a:srgbClr>
                  </a:outerShdw>
                </a:effectLst>
              </a:rPr>
              <a:t>Prima fase dal 1940 al 1942</a:t>
            </a:r>
          </a:p>
        </p:txBody>
      </p:sp>
      <p:sp>
        <p:nvSpPr>
          <p:cNvPr id="3" name="CasellaDiTesto 2">
            <a:extLst>
              <a:ext uri="{FF2B5EF4-FFF2-40B4-BE49-F238E27FC236}">
                <a16:creationId xmlns:a16="http://schemas.microsoft.com/office/drawing/2014/main" id="{E40D9A36-3BF5-4C98-89C8-DFAAD0C74A03}"/>
              </a:ext>
            </a:extLst>
          </p:cNvPr>
          <p:cNvSpPr txBox="1"/>
          <p:nvPr/>
        </p:nvSpPr>
        <p:spPr>
          <a:xfrm>
            <a:off x="258418" y="1182757"/>
            <a:ext cx="7116417" cy="5324535"/>
          </a:xfrm>
          <a:prstGeom prst="rect">
            <a:avLst/>
          </a:prstGeom>
          <a:noFill/>
        </p:spPr>
        <p:txBody>
          <a:bodyPr wrap="square" rtlCol="0">
            <a:spAutoFit/>
          </a:bodyPr>
          <a:lstStyle/>
          <a:p>
            <a:r>
              <a:rPr lang="it-IT" sz="2000" b="1" dirty="0"/>
              <a:t>L’intervento dell’Italia in guerra nel giugno del 1940 attribuisce un ruolo più importante allo scenario del Mediterraneo. L’Italia vuole conquistare l’Egitto partendo dalla Libia, ma è fermata dall’esercito inglese, che riconquista anche Addis Abeba riportando sul trono Hailè Selassié. Definitivo successo inglese nel 1942 a El Alamein. Tentativo da parte dell’Italia di occupare la Grecia nel 1940 e intervento tedesco; si organizza una amministrazione militare tedesca e italiana.</a:t>
            </a:r>
          </a:p>
          <a:p>
            <a:r>
              <a:rPr lang="it-IT" sz="2000" b="1" dirty="0"/>
              <a:t>Nel 1941 in Jugoslavia il re Pietro II rovescia il governo filofascista e firma un trattato di amicizia con l’URSS, poi costretto alla fuga. In Serbia si forma un governo militare tedesco, mentre in Croazia, divenuta autonoma, si forma il governo filonazista di Ante Pavelic. </a:t>
            </a:r>
          </a:p>
          <a:p>
            <a:r>
              <a:rPr lang="it-IT" sz="2000" b="1" dirty="0"/>
              <a:t>In Romania, Bulgaria e Slovacchia si formano governi filofascisti.</a:t>
            </a:r>
          </a:p>
          <a:p>
            <a:r>
              <a:rPr lang="it-IT" sz="2000" b="1" dirty="0"/>
              <a:t>La Turchia riesce a mantenersi neutrale.</a:t>
            </a:r>
          </a:p>
          <a:p>
            <a:r>
              <a:rPr lang="it-IT" sz="2000" b="1" dirty="0"/>
              <a:t>La resistenza francese guidata da Charles De Gaulle ha come base i territori dell’Africa francese. </a:t>
            </a:r>
          </a:p>
        </p:txBody>
      </p:sp>
      <p:pic>
        <p:nvPicPr>
          <p:cNvPr id="2050" name="Picture 2" descr="2 Mussolini e Ante Pavelić - Informazione e Comunicazione">
            <a:extLst>
              <a:ext uri="{FF2B5EF4-FFF2-40B4-BE49-F238E27FC236}">
                <a16:creationId xmlns:a16="http://schemas.microsoft.com/office/drawing/2014/main" id="{CD66C43B-094A-4E2C-8F21-711E65B1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647" y="386574"/>
            <a:ext cx="4327935" cy="2764130"/>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2" name="Picture 4" descr="Charles de Gaulle: biografia e pensiero politico de “Le Général” |  Studenti.it">
            <a:extLst>
              <a:ext uri="{FF2B5EF4-FFF2-40B4-BE49-F238E27FC236}">
                <a16:creationId xmlns:a16="http://schemas.microsoft.com/office/drawing/2014/main" id="{3F66F03D-7246-4D7C-9A46-D81033228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647" y="3429000"/>
            <a:ext cx="4327935" cy="307829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3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E299C5-1279-4B50-B271-7D2D9C07E523}"/>
              </a:ext>
            </a:extLst>
          </p:cNvPr>
          <p:cNvSpPr txBox="1"/>
          <p:nvPr/>
        </p:nvSpPr>
        <p:spPr>
          <a:xfrm>
            <a:off x="345384" y="213548"/>
            <a:ext cx="6097656" cy="830997"/>
          </a:xfrm>
          <a:prstGeom prst="rect">
            <a:avLst/>
          </a:prstGeom>
          <a:noFill/>
        </p:spPr>
        <p:txBody>
          <a:bodyPr wrap="square">
            <a:spAutoFit/>
          </a:bodyPr>
          <a:lstStyle/>
          <a:p>
            <a:r>
              <a:rPr lang="it-IT" sz="2400" b="1" dirty="0">
                <a:solidFill>
                  <a:srgbClr val="C00000"/>
                </a:solidFill>
              </a:rPr>
              <a:t>La Seconda guerra mondiale nel Mediterraneo</a:t>
            </a:r>
          </a:p>
          <a:p>
            <a:r>
              <a:rPr lang="it-IT" sz="2400" b="1" dirty="0">
                <a:solidFill>
                  <a:srgbClr val="C00000"/>
                </a:solidFill>
                <a:effectLst>
                  <a:outerShdw blurRad="38100" dist="38100" dir="2700000" algn="tl">
                    <a:srgbClr val="000000">
                      <a:alpha val="43137"/>
                    </a:srgbClr>
                  </a:outerShdw>
                </a:effectLst>
              </a:rPr>
              <a:t>Seconda fase dal 1942 al 1945: la guerra totale</a:t>
            </a:r>
          </a:p>
        </p:txBody>
      </p:sp>
      <p:sp>
        <p:nvSpPr>
          <p:cNvPr id="4" name="CasellaDiTesto 3">
            <a:extLst>
              <a:ext uri="{FF2B5EF4-FFF2-40B4-BE49-F238E27FC236}">
                <a16:creationId xmlns:a16="http://schemas.microsoft.com/office/drawing/2014/main" id="{B5DFAA7A-86B1-4C0E-BFAC-3167DF57F191}"/>
              </a:ext>
            </a:extLst>
          </p:cNvPr>
          <p:cNvSpPr txBox="1"/>
          <p:nvPr/>
        </p:nvSpPr>
        <p:spPr>
          <a:xfrm>
            <a:off x="345384" y="1072789"/>
            <a:ext cx="6172202" cy="1323439"/>
          </a:xfrm>
          <a:prstGeom prst="rect">
            <a:avLst/>
          </a:prstGeom>
          <a:noFill/>
        </p:spPr>
        <p:txBody>
          <a:bodyPr wrap="none" rtlCol="0">
            <a:spAutoFit/>
          </a:bodyPr>
          <a:lstStyle/>
          <a:p>
            <a:r>
              <a:rPr lang="it-IT" sz="2000" b="1" dirty="0"/>
              <a:t>Nel 1942 le truppe di Eisenhower sbarcano in Marocco</a:t>
            </a:r>
          </a:p>
          <a:p>
            <a:r>
              <a:rPr lang="it-IT" sz="2000" b="1" dirty="0"/>
              <a:t>Ritirandosi dalla Libia Rommel occupa la Tunisia, mentre</a:t>
            </a:r>
          </a:p>
          <a:p>
            <a:r>
              <a:rPr lang="it-IT" sz="2000" b="1" dirty="0"/>
              <a:t>gli americani conquistano Marocco e Algeria.</a:t>
            </a:r>
          </a:p>
          <a:p>
            <a:r>
              <a:rPr lang="it-IT" sz="2000" b="1" dirty="0"/>
              <a:t>Nell’estate del 1943 gli alleati sbarcano in Sicilia.</a:t>
            </a:r>
          </a:p>
        </p:txBody>
      </p:sp>
      <p:pic>
        <p:nvPicPr>
          <p:cNvPr id="3074" name="Picture 2" descr="Lo sbarco in Sicilia del 1943: la caduta del fascismo, l'armistizio, la  mafia">
            <a:extLst>
              <a:ext uri="{FF2B5EF4-FFF2-40B4-BE49-F238E27FC236}">
                <a16:creationId xmlns:a16="http://schemas.microsoft.com/office/drawing/2014/main" id="{AD0D7C19-788E-493A-8EF4-43026D953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147" y="2521312"/>
            <a:ext cx="7172739" cy="4034065"/>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F2DD8D34-184C-49C5-833B-9427187647B5}"/>
              </a:ext>
            </a:extLst>
          </p:cNvPr>
          <p:cNvSpPr txBox="1"/>
          <p:nvPr/>
        </p:nvSpPr>
        <p:spPr>
          <a:xfrm>
            <a:off x="345384" y="2512542"/>
            <a:ext cx="4286251" cy="4093428"/>
          </a:xfrm>
          <a:prstGeom prst="rect">
            <a:avLst/>
          </a:prstGeom>
          <a:noFill/>
        </p:spPr>
        <p:txBody>
          <a:bodyPr wrap="square" rtlCol="0">
            <a:spAutoFit/>
          </a:bodyPr>
          <a:lstStyle/>
          <a:p>
            <a:r>
              <a:rPr lang="it-IT" sz="2000" b="1" dirty="0"/>
              <a:t>6 giugno 1944 – Sbarco in Normandia. Alla liberazione di Parigi nell’agosto del 1944 corrisponde l’avanzata sovietica nell’Europa dell’Est e nei Balcani: liberazione della Romania, conquista della Bulgaria, alleanza con l’Albania, liberazione della Jugoslavia, dove le truppe sovietiche e bulgare si uniscono ai partigiani di Josip Broz, detto Tito.</a:t>
            </a:r>
          </a:p>
          <a:p>
            <a:r>
              <a:rPr lang="it-IT" sz="2000" b="1" dirty="0"/>
              <a:t>25 aprile 1945 – Liberazione di Milano.</a:t>
            </a:r>
          </a:p>
          <a:p>
            <a:r>
              <a:rPr lang="it-IT" sz="2000" b="1" dirty="0"/>
              <a:t>8 maggio 1945 – fine della guerra in Europa.</a:t>
            </a:r>
          </a:p>
        </p:txBody>
      </p:sp>
      <p:sp>
        <p:nvSpPr>
          <p:cNvPr id="6" name="CasellaDiTesto 5">
            <a:extLst>
              <a:ext uri="{FF2B5EF4-FFF2-40B4-BE49-F238E27FC236}">
                <a16:creationId xmlns:a16="http://schemas.microsoft.com/office/drawing/2014/main" id="{A0F7C6B5-CC7D-4B03-AD9C-02B19C2BA56E}"/>
              </a:ext>
            </a:extLst>
          </p:cNvPr>
          <p:cNvSpPr txBox="1"/>
          <p:nvPr/>
        </p:nvSpPr>
        <p:spPr>
          <a:xfrm>
            <a:off x="6715537" y="392452"/>
            <a:ext cx="5168349" cy="1785104"/>
          </a:xfrm>
          <a:prstGeom prst="rect">
            <a:avLst/>
          </a:prstGeom>
          <a:solidFill>
            <a:schemeClr val="bg1">
              <a:lumMod val="85000"/>
            </a:schemeClr>
          </a:solidFill>
          <a:ln w="19050">
            <a:solidFill>
              <a:schemeClr val="bg1">
                <a:lumMod val="50000"/>
              </a:schemeClr>
            </a:solidFill>
          </a:ln>
        </p:spPr>
        <p:txBody>
          <a:bodyPr wrap="square" rtlCol="0">
            <a:spAutoFit/>
          </a:bodyPr>
          <a:lstStyle/>
          <a:p>
            <a:pPr algn="ctr"/>
            <a:r>
              <a:rPr lang="it-IT" sz="2000" b="1" i="1" dirty="0">
                <a:solidFill>
                  <a:srgbClr val="C00000"/>
                </a:solidFill>
              </a:rPr>
              <a:t>Il dopoguerra</a:t>
            </a:r>
          </a:p>
          <a:p>
            <a:pPr algn="ctr"/>
            <a:r>
              <a:rPr lang="it-IT" b="1" dirty="0"/>
              <a:t>Guerra fredda e ingresso della penisola  balcanica nella sfera di influenza dell’URSS.</a:t>
            </a:r>
          </a:p>
          <a:p>
            <a:pPr algn="ctr"/>
            <a:r>
              <a:rPr lang="it-IT" b="1" dirty="0"/>
              <a:t>Piano Marshall per l’Europa.</a:t>
            </a:r>
          </a:p>
          <a:p>
            <a:pPr algn="ctr"/>
            <a:r>
              <a:rPr lang="it-IT" b="1" dirty="0"/>
              <a:t>Patto Atlantico nel 1949 e Patto di Varsavia nel 1955.</a:t>
            </a:r>
          </a:p>
          <a:p>
            <a:pPr algn="ctr"/>
            <a:r>
              <a:rPr lang="it-IT" b="1" dirty="0"/>
              <a:t>Nascita dell’ONU.</a:t>
            </a:r>
          </a:p>
        </p:txBody>
      </p:sp>
    </p:spTree>
    <p:extLst>
      <p:ext uri="{BB962C8B-B14F-4D97-AF65-F5344CB8AC3E}">
        <p14:creationId xmlns:p14="http://schemas.microsoft.com/office/powerpoint/2010/main" val="665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694DEE-F565-4A3B-B804-3FFB551B9FC6}"/>
              </a:ext>
            </a:extLst>
          </p:cNvPr>
          <p:cNvSpPr txBox="1"/>
          <p:nvPr/>
        </p:nvSpPr>
        <p:spPr>
          <a:xfrm>
            <a:off x="7185991" y="228600"/>
            <a:ext cx="4735720" cy="461665"/>
          </a:xfrm>
          <a:prstGeom prst="rect">
            <a:avLst/>
          </a:prstGeom>
          <a:noFill/>
        </p:spPr>
        <p:txBody>
          <a:bodyPr wrap="none" rtlCol="0">
            <a:spAutoFit/>
          </a:bodyPr>
          <a:lstStyle/>
          <a:p>
            <a:r>
              <a:rPr lang="it-IT" sz="2400" b="1" dirty="0">
                <a:solidFill>
                  <a:srgbClr val="C00000"/>
                </a:solidFill>
              </a:rPr>
              <a:t>Il Mediterraneo nella Guerra fredda</a:t>
            </a:r>
          </a:p>
        </p:txBody>
      </p:sp>
      <p:sp>
        <p:nvSpPr>
          <p:cNvPr id="3" name="CasellaDiTesto 2">
            <a:extLst>
              <a:ext uri="{FF2B5EF4-FFF2-40B4-BE49-F238E27FC236}">
                <a16:creationId xmlns:a16="http://schemas.microsoft.com/office/drawing/2014/main" id="{BDFD75B1-1E7C-4B1B-B593-ED964A918049}"/>
              </a:ext>
            </a:extLst>
          </p:cNvPr>
          <p:cNvSpPr txBox="1"/>
          <p:nvPr/>
        </p:nvSpPr>
        <p:spPr>
          <a:xfrm>
            <a:off x="6334541" y="668466"/>
            <a:ext cx="5791198" cy="2616101"/>
          </a:xfrm>
          <a:prstGeom prst="rect">
            <a:avLst/>
          </a:prstGeom>
          <a:noFill/>
        </p:spPr>
        <p:txBody>
          <a:bodyPr wrap="square" rtlCol="0">
            <a:spAutoFit/>
          </a:bodyPr>
          <a:lstStyle/>
          <a:p>
            <a:r>
              <a:rPr lang="it-IT" sz="2000" b="1" dirty="0"/>
              <a:t>Progressiva liquidazione dei grandi imperi coloniali ed esplosione del conflitto arabo-israeliano.</a:t>
            </a:r>
          </a:p>
          <a:p>
            <a:r>
              <a:rPr lang="it-IT" sz="2000" b="1" dirty="0"/>
              <a:t>1945 – Al Cairo viene fondata la LEGA ARABA, con Egitto, Transgiordania, Iraq, Libano, Arabia Saudita e Yemen, Algeria e Libia (ufficializzazione del movimento panarabo).</a:t>
            </a:r>
          </a:p>
          <a:p>
            <a:r>
              <a:rPr lang="it-IT" sz="2000" b="1" dirty="0"/>
              <a:t>1946 – Indipendenza della Siria e del Libano.</a:t>
            </a:r>
          </a:p>
          <a:p>
            <a:r>
              <a:rPr lang="it-IT" sz="2400" b="1" dirty="0">
                <a:solidFill>
                  <a:srgbClr val="C00000"/>
                </a:solidFill>
                <a:effectLst>
                  <a:outerShdw blurRad="38100" dist="38100" dir="2700000" algn="tl">
                    <a:srgbClr val="000000">
                      <a:alpha val="43137"/>
                    </a:srgbClr>
                  </a:outerShdw>
                </a:effectLst>
              </a:rPr>
              <a:t>Questione palestinese</a:t>
            </a:r>
          </a:p>
        </p:txBody>
      </p:sp>
      <p:sp>
        <p:nvSpPr>
          <p:cNvPr id="4" name="CasellaDiTesto 3">
            <a:extLst>
              <a:ext uri="{FF2B5EF4-FFF2-40B4-BE49-F238E27FC236}">
                <a16:creationId xmlns:a16="http://schemas.microsoft.com/office/drawing/2014/main" id="{E1EB2030-E937-43C2-84B7-D0263A81C3B7}"/>
              </a:ext>
            </a:extLst>
          </p:cNvPr>
          <p:cNvSpPr txBox="1"/>
          <p:nvPr/>
        </p:nvSpPr>
        <p:spPr>
          <a:xfrm>
            <a:off x="270289" y="347869"/>
            <a:ext cx="5921605" cy="2862322"/>
          </a:xfrm>
          <a:prstGeom prst="rect">
            <a:avLst/>
          </a:prstGeom>
          <a:solidFill>
            <a:schemeClr val="accent4">
              <a:lumMod val="20000"/>
              <a:lumOff val="80000"/>
            </a:schemeClr>
          </a:solidFill>
          <a:ln w="19050">
            <a:solidFill>
              <a:srgbClr val="C00000"/>
            </a:solidFill>
          </a:ln>
        </p:spPr>
        <p:txBody>
          <a:bodyPr wrap="square" rtlCol="0">
            <a:spAutoFit/>
          </a:bodyPr>
          <a:lstStyle/>
          <a:p>
            <a:pPr algn="ctr"/>
            <a:r>
              <a:rPr lang="it-IT" sz="2000" b="1" u="sng" dirty="0">
                <a:solidFill>
                  <a:srgbClr val="C00000"/>
                </a:solidFill>
              </a:rPr>
              <a:t>Il caso della Jugoslavia di Tito nei Balcani</a:t>
            </a:r>
          </a:p>
          <a:p>
            <a:pPr algn="ctr"/>
            <a:r>
              <a:rPr lang="it-IT" sz="2000" b="1" dirty="0">
                <a:solidFill>
                  <a:srgbClr val="C00000"/>
                </a:solidFill>
              </a:rPr>
              <a:t>La Repubblica socialista federativa jugoslava,</a:t>
            </a:r>
          </a:p>
          <a:p>
            <a:pPr algn="ctr"/>
            <a:r>
              <a:rPr lang="it-IT" sz="2000" b="1" dirty="0">
                <a:solidFill>
                  <a:srgbClr val="C00000"/>
                </a:solidFill>
              </a:rPr>
              <a:t>composta da sei nazioni e due regioni autonome,</a:t>
            </a:r>
          </a:p>
          <a:p>
            <a:pPr algn="ctr"/>
            <a:r>
              <a:rPr lang="it-IT" sz="2000" b="1" dirty="0">
                <a:solidFill>
                  <a:srgbClr val="C00000"/>
                </a:solidFill>
              </a:rPr>
              <a:t>riesce a bloccare i nazionalismi interni e i conflitti</a:t>
            </a:r>
          </a:p>
          <a:p>
            <a:pPr algn="ctr"/>
            <a:r>
              <a:rPr lang="it-IT" sz="2000" b="1" dirty="0">
                <a:solidFill>
                  <a:srgbClr val="C00000"/>
                </a:solidFill>
              </a:rPr>
              <a:t>etnici. Si ribella all’URSS: rottura con Mosca nel 1948</a:t>
            </a:r>
          </a:p>
          <a:p>
            <a:pPr algn="ctr"/>
            <a:r>
              <a:rPr lang="it-IT" sz="2000" b="1" dirty="0">
                <a:solidFill>
                  <a:srgbClr val="C00000"/>
                </a:solidFill>
              </a:rPr>
              <a:t>e apertura di contatti politici e commerciali con il</a:t>
            </a:r>
          </a:p>
          <a:p>
            <a:pPr algn="ctr"/>
            <a:r>
              <a:rPr lang="it-IT" sz="2000" b="1" dirty="0">
                <a:solidFill>
                  <a:srgbClr val="C00000"/>
                </a:solidFill>
              </a:rPr>
              <a:t>mondo occidentale, senza rinunciare al socialismo.</a:t>
            </a:r>
          </a:p>
          <a:p>
            <a:pPr algn="ctr"/>
            <a:r>
              <a:rPr lang="it-IT" sz="2000" b="1" dirty="0">
                <a:solidFill>
                  <a:srgbClr val="C00000"/>
                </a:solidFill>
              </a:rPr>
              <a:t>MOVIMENTO DEI PAESI NON ALLINEATI</a:t>
            </a:r>
          </a:p>
          <a:p>
            <a:pPr algn="ctr"/>
            <a:r>
              <a:rPr lang="it-IT" sz="2000" b="1" dirty="0">
                <a:solidFill>
                  <a:srgbClr val="C00000"/>
                </a:solidFill>
              </a:rPr>
              <a:t>Jugoslavia di Tito, Egitto di Nasser, India di Nehru</a:t>
            </a:r>
          </a:p>
        </p:txBody>
      </p:sp>
      <p:sp>
        <p:nvSpPr>
          <p:cNvPr id="5" name="Freccia in giù 4">
            <a:extLst>
              <a:ext uri="{FF2B5EF4-FFF2-40B4-BE49-F238E27FC236}">
                <a16:creationId xmlns:a16="http://schemas.microsoft.com/office/drawing/2014/main" id="{4A05223E-0A68-4305-B511-C1D138D8E7C2}"/>
              </a:ext>
            </a:extLst>
          </p:cNvPr>
          <p:cNvSpPr/>
          <p:nvPr/>
        </p:nvSpPr>
        <p:spPr>
          <a:xfrm>
            <a:off x="7543800" y="3314794"/>
            <a:ext cx="536714" cy="218809"/>
          </a:xfrm>
          <a:prstGeom prst="downArrow">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B62CD5E-2691-4A5A-B842-54526A092417}"/>
              </a:ext>
            </a:extLst>
          </p:cNvPr>
          <p:cNvSpPr txBox="1"/>
          <p:nvPr/>
        </p:nvSpPr>
        <p:spPr>
          <a:xfrm>
            <a:off x="171048" y="3533603"/>
            <a:ext cx="11954692" cy="1323439"/>
          </a:xfrm>
          <a:prstGeom prst="rect">
            <a:avLst/>
          </a:prstGeom>
          <a:noFill/>
        </p:spPr>
        <p:txBody>
          <a:bodyPr wrap="square" rtlCol="0">
            <a:spAutoFit/>
          </a:bodyPr>
          <a:lstStyle/>
          <a:p>
            <a:r>
              <a:rPr lang="it-IT" sz="2000" b="1" dirty="0"/>
              <a:t>L’ONU è favorevole ad un piano di spartizione territoriale con uno stato arabo, uno ebreo e Gerusalemme città libera. Il leader ebraico Ben Gurion nel maggio del 1848, alla scadenza del mandato</a:t>
            </a:r>
          </a:p>
          <a:p>
            <a:r>
              <a:rPr lang="it-IT" sz="2000" b="1" dirty="0"/>
              <a:t>britannico, dichiara la nascita dello stato di Israele. Gli stati arabi confinanti entrano</a:t>
            </a:r>
          </a:p>
          <a:p>
            <a:r>
              <a:rPr lang="it-IT" sz="2000" b="1" dirty="0"/>
              <a:t>in guerra a fianco dei palestinesi.</a:t>
            </a:r>
          </a:p>
        </p:txBody>
      </p:sp>
      <p:sp>
        <p:nvSpPr>
          <p:cNvPr id="7" name="Freccia in giù 6">
            <a:extLst>
              <a:ext uri="{FF2B5EF4-FFF2-40B4-BE49-F238E27FC236}">
                <a16:creationId xmlns:a16="http://schemas.microsoft.com/office/drawing/2014/main" id="{9749BAC0-75B7-4A21-A175-1472ABC6F6AE}"/>
              </a:ext>
            </a:extLst>
          </p:cNvPr>
          <p:cNvSpPr/>
          <p:nvPr/>
        </p:nvSpPr>
        <p:spPr>
          <a:xfrm>
            <a:off x="6334541" y="4614261"/>
            <a:ext cx="583094" cy="258417"/>
          </a:xfrm>
          <a:prstGeom prst="downArrow">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77B1E1D-7422-4F0F-A1B1-9AE3D9972FE6}"/>
              </a:ext>
            </a:extLst>
          </p:cNvPr>
          <p:cNvSpPr txBox="1"/>
          <p:nvPr/>
        </p:nvSpPr>
        <p:spPr>
          <a:xfrm>
            <a:off x="220051" y="4937673"/>
            <a:ext cx="8904071" cy="1631216"/>
          </a:xfrm>
          <a:prstGeom prst="rect">
            <a:avLst/>
          </a:prstGeom>
          <a:noFill/>
        </p:spPr>
        <p:txBody>
          <a:bodyPr wrap="square" rtlCol="0">
            <a:spAutoFit/>
          </a:bodyPr>
          <a:lstStyle/>
          <a:p>
            <a:r>
              <a:rPr lang="it-IT" sz="2000" b="1" dirty="0"/>
              <a:t>Israele occupa un territorio più ampio rispetto a quello previsto dall’ONU e Gerusalemme è divisa in due parti: la città vecchia in mano agli arabi e quella nuova degli israeliani. L’Egitto si annette la striscia di Gaza, mentre la Giordania si incorpora i territori della Cisgiordania. Ben Gurion si oppone al ritorno dei profughi e approva la LEGGE DEL RITORNO per gli ebrei.</a:t>
            </a:r>
          </a:p>
        </p:txBody>
      </p:sp>
      <p:pic>
        <p:nvPicPr>
          <p:cNvPr id="4098" name="Picture 2" descr="Quella risposta di Ben Gurion valida ancora oggi… | Focus On Israel">
            <a:extLst>
              <a:ext uri="{FF2B5EF4-FFF2-40B4-BE49-F238E27FC236}">
                <a16:creationId xmlns:a16="http://schemas.microsoft.com/office/drawing/2014/main" id="{C4CCDBC3-5D58-4D22-92FE-44F38690C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087" y="4011358"/>
            <a:ext cx="2499415" cy="2618042"/>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7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AD7E6B-5553-4BCD-86CC-00F4EF56B1EF}"/>
              </a:ext>
            </a:extLst>
          </p:cNvPr>
          <p:cNvSpPr txBox="1"/>
          <p:nvPr/>
        </p:nvSpPr>
        <p:spPr>
          <a:xfrm>
            <a:off x="258418" y="106457"/>
            <a:ext cx="4074320" cy="461665"/>
          </a:xfrm>
          <a:prstGeom prst="rect">
            <a:avLst/>
          </a:prstGeom>
          <a:noFill/>
        </p:spPr>
        <p:txBody>
          <a:bodyPr wrap="none" rtlCol="0">
            <a:spAutoFit/>
          </a:bodyPr>
          <a:lstStyle/>
          <a:p>
            <a:r>
              <a:rPr lang="it-IT" sz="2400" b="1" dirty="0">
                <a:solidFill>
                  <a:srgbClr val="C00000"/>
                </a:solidFill>
              </a:rPr>
              <a:t>Decolonizzazione del Maghreb</a:t>
            </a:r>
          </a:p>
        </p:txBody>
      </p:sp>
      <p:sp>
        <p:nvSpPr>
          <p:cNvPr id="3" name="CasellaDiTesto 2">
            <a:extLst>
              <a:ext uri="{FF2B5EF4-FFF2-40B4-BE49-F238E27FC236}">
                <a16:creationId xmlns:a16="http://schemas.microsoft.com/office/drawing/2014/main" id="{4746B012-E4D2-49F0-B96A-4D756313A09A}"/>
              </a:ext>
            </a:extLst>
          </p:cNvPr>
          <p:cNvSpPr txBox="1"/>
          <p:nvPr/>
        </p:nvSpPr>
        <p:spPr>
          <a:xfrm>
            <a:off x="258418" y="568122"/>
            <a:ext cx="11817626" cy="6001643"/>
          </a:xfrm>
          <a:prstGeom prst="rect">
            <a:avLst/>
          </a:prstGeom>
          <a:noFill/>
        </p:spPr>
        <p:txBody>
          <a:bodyPr wrap="square" rtlCol="0">
            <a:spAutoFit/>
          </a:bodyPr>
          <a:lstStyle/>
          <a:p>
            <a:r>
              <a:rPr lang="it-IT" sz="2000" b="1" dirty="0">
                <a:solidFill>
                  <a:srgbClr val="C00000"/>
                </a:solidFill>
                <a:effectLst>
                  <a:outerShdw blurRad="38100" dist="38100" dir="2700000" algn="tl">
                    <a:srgbClr val="000000">
                      <a:alpha val="43137"/>
                    </a:srgbClr>
                  </a:outerShdw>
                </a:effectLst>
              </a:rPr>
              <a:t>Tunisia</a:t>
            </a:r>
          </a:p>
          <a:p>
            <a:r>
              <a:rPr lang="it-IT" sz="2000" b="1" dirty="0"/>
              <a:t>I nazionalisti tunisini rifiutano la proposta di una cosovranità franco-tunisina (1952). Si apre un conflitto che nel 1954 porta al riconoscimento dell’autonomia della Tunisia, che diventa indipendente nel 1956. Si proclama la repubblica presieduta da Habib Burghiba.</a:t>
            </a:r>
          </a:p>
          <a:p>
            <a:endParaRPr lang="it-IT" sz="800" b="1" dirty="0"/>
          </a:p>
          <a:p>
            <a:r>
              <a:rPr lang="it-IT" sz="2000" b="1" dirty="0">
                <a:solidFill>
                  <a:srgbClr val="C00000"/>
                </a:solidFill>
                <a:effectLst>
                  <a:outerShdw blurRad="38100" dist="38100" dir="2700000" algn="tl">
                    <a:srgbClr val="000000">
                      <a:alpha val="43137"/>
                    </a:srgbClr>
                  </a:outerShdw>
                </a:effectLst>
              </a:rPr>
              <a:t>Marocco</a:t>
            </a:r>
          </a:p>
          <a:p>
            <a:r>
              <a:rPr lang="it-IT" sz="2000" b="1" dirty="0"/>
              <a:t>L’indipendenza del Marocco, raggiunta nel 1956, è gestita dal sultano Muhammad V che regna dal 1927. Negli anni successivi si riconquistano le zone a nord sotto protettorato spagnolo. Nel 1965, il successore di Muhammad V, Hassan II, decide di sciogliere il parlamento e di inaugurare un governo personale.</a:t>
            </a:r>
          </a:p>
          <a:p>
            <a:endParaRPr lang="it-IT" sz="800" b="1" dirty="0"/>
          </a:p>
          <a:p>
            <a:r>
              <a:rPr lang="it-IT" sz="2000" b="1" dirty="0">
                <a:solidFill>
                  <a:srgbClr val="C00000"/>
                </a:solidFill>
                <a:effectLst>
                  <a:outerShdw blurRad="38100" dist="38100" dir="2700000" algn="tl">
                    <a:srgbClr val="000000">
                      <a:alpha val="43137"/>
                    </a:srgbClr>
                  </a:outerShdw>
                </a:effectLst>
              </a:rPr>
              <a:t>Algeria</a:t>
            </a:r>
          </a:p>
          <a:p>
            <a:r>
              <a:rPr lang="it-IT" sz="2000" b="1" dirty="0"/>
              <a:t>Nel novembre del 1954 scoppia una rivolta guidata dal leader del Fronte di Liberazione Nazionale Ahmed Ben Bella. La grave situazione determina la fine della Quarta Repubblica francese e il ritorno al potere di Charles De Gaulle che cerca una soluzione di compromesso con il FLN. Nel marzo del 1962 l’Algeria ottiene la piena indipendenza ed oltre 800.000 coloni tornano in Francia. Nel 1965 un colpo di stato militare del Consiglio rivoluzionario guidato dal colonnello Houari Boumedienne pone fine al governo di Ben Bella. Si attua una sorta di socialismo islamizzato che porta l’Algeria nell’orbita di influenza filo-sovietica.</a:t>
            </a:r>
          </a:p>
          <a:p>
            <a:endParaRPr lang="it-IT" sz="800" b="1" dirty="0"/>
          </a:p>
          <a:p>
            <a:r>
              <a:rPr lang="it-IT" sz="2000" b="1" dirty="0">
                <a:solidFill>
                  <a:srgbClr val="C00000"/>
                </a:solidFill>
                <a:effectLst>
                  <a:outerShdw blurRad="38100" dist="38100" dir="2700000" algn="tl">
                    <a:srgbClr val="000000">
                      <a:alpha val="43137"/>
                    </a:srgbClr>
                  </a:outerShdw>
                </a:effectLst>
              </a:rPr>
              <a:t>Libia</a:t>
            </a:r>
          </a:p>
          <a:p>
            <a:r>
              <a:rPr lang="it-IT" sz="2000" b="1" dirty="0"/>
              <a:t>Posta sotto l’amministrazione delle Nazioni unite raggiunge l’indipendenza nel 1969. Poi colpo di stato dei Giovani Ufficiali guidati da Muammar Gheddafi, legato agli ideali del panarabismo.</a:t>
            </a:r>
          </a:p>
        </p:txBody>
      </p:sp>
    </p:spTree>
    <p:extLst>
      <p:ext uri="{BB962C8B-B14F-4D97-AF65-F5344CB8AC3E}">
        <p14:creationId xmlns:p14="http://schemas.microsoft.com/office/powerpoint/2010/main" val="393973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DFDC1A7-C688-43D2-AAF5-9812CC876AC4}"/>
              </a:ext>
            </a:extLst>
          </p:cNvPr>
          <p:cNvSpPr txBox="1"/>
          <p:nvPr/>
        </p:nvSpPr>
        <p:spPr>
          <a:xfrm>
            <a:off x="239272" y="238539"/>
            <a:ext cx="5568960" cy="461665"/>
          </a:xfrm>
          <a:prstGeom prst="rect">
            <a:avLst/>
          </a:prstGeom>
          <a:noFill/>
        </p:spPr>
        <p:txBody>
          <a:bodyPr wrap="none" rtlCol="0">
            <a:spAutoFit/>
          </a:bodyPr>
          <a:lstStyle/>
          <a:p>
            <a:r>
              <a:rPr lang="it-IT" sz="2400" b="1" dirty="0">
                <a:solidFill>
                  <a:srgbClr val="C00000"/>
                </a:solidFill>
              </a:rPr>
              <a:t>La rivoluzione egiziana e la svolta del 1956</a:t>
            </a:r>
          </a:p>
        </p:txBody>
      </p:sp>
      <p:sp>
        <p:nvSpPr>
          <p:cNvPr id="3" name="CasellaDiTesto 2">
            <a:extLst>
              <a:ext uri="{FF2B5EF4-FFF2-40B4-BE49-F238E27FC236}">
                <a16:creationId xmlns:a16="http://schemas.microsoft.com/office/drawing/2014/main" id="{BA8BDA7F-A4F9-45EC-A192-51828D35FF57}"/>
              </a:ext>
            </a:extLst>
          </p:cNvPr>
          <p:cNvSpPr txBox="1"/>
          <p:nvPr/>
        </p:nvSpPr>
        <p:spPr>
          <a:xfrm>
            <a:off x="239272" y="700204"/>
            <a:ext cx="11713455" cy="5940088"/>
          </a:xfrm>
          <a:prstGeom prst="rect">
            <a:avLst/>
          </a:prstGeom>
          <a:noFill/>
        </p:spPr>
        <p:txBody>
          <a:bodyPr wrap="square" rtlCol="0">
            <a:spAutoFit/>
          </a:bodyPr>
          <a:lstStyle/>
          <a:p>
            <a:r>
              <a:rPr lang="it-IT" sz="2000" b="1" dirty="0"/>
              <a:t>Tra gli anni Cinquanta e Sessanta del Novecento l’Egitto emerge come potenza araba nel quadro del «Terzomondismo» (collocazione internazionale autonoma dei paesi che escono dal colonialismo).</a:t>
            </a:r>
          </a:p>
          <a:p>
            <a:endParaRPr lang="it-IT" sz="2000" b="1" dirty="0"/>
          </a:p>
          <a:p>
            <a:r>
              <a:rPr lang="it-IT" sz="2000" b="1" dirty="0"/>
              <a:t>1952 – Gli Ufficiali Liberi, giovani militari guidati da Gamal Abd </a:t>
            </a:r>
            <a:r>
              <a:rPr lang="it-IT" sz="2000" b="1" dirty="0" err="1"/>
              <a:t>el</a:t>
            </a:r>
            <a:r>
              <a:rPr lang="it-IT" sz="2000" b="1" dirty="0"/>
              <a:t> Nasser</a:t>
            </a:r>
          </a:p>
          <a:p>
            <a:r>
              <a:rPr lang="it-IT" sz="2000" b="1" dirty="0"/>
              <a:t>rovesciano la monarchia di re Faruk, emarginando il re, il partito Wafd e</a:t>
            </a:r>
          </a:p>
          <a:p>
            <a:r>
              <a:rPr lang="it-IT" sz="2000" b="1" dirty="0"/>
              <a:t>la Fratellanza Musulmana: Nasser è il leader arabo della nuova</a:t>
            </a:r>
          </a:p>
          <a:p>
            <a:r>
              <a:rPr lang="it-IT" sz="2000" b="1" dirty="0"/>
              <a:t>generazione. La repubblica è proclamata nel 1953, Nasser viene eletto</a:t>
            </a:r>
          </a:p>
          <a:p>
            <a:r>
              <a:rPr lang="it-IT" sz="2000" b="1" dirty="0"/>
              <a:t>presidente nel 1956.</a:t>
            </a:r>
          </a:p>
          <a:p>
            <a:r>
              <a:rPr lang="it-IT" sz="2000" b="1" dirty="0"/>
              <a:t>Nuova costituzione → Lotta contro l’imperialismo, fine dei privilegi,</a:t>
            </a:r>
          </a:p>
          <a:p>
            <a:r>
              <a:rPr lang="it-IT" sz="2000" b="1" dirty="0"/>
              <a:t>arabicità, carattere islamico della nazione in uno stato laico.</a:t>
            </a:r>
          </a:p>
          <a:p>
            <a:r>
              <a:rPr lang="it-IT" sz="2000" b="1" dirty="0">
                <a:solidFill>
                  <a:srgbClr val="C00000"/>
                </a:solidFill>
                <a:effectLst>
                  <a:outerShdw blurRad="38100" dist="38100" dir="2700000" algn="tl">
                    <a:srgbClr val="000000">
                      <a:alpha val="43137"/>
                    </a:srgbClr>
                  </a:outerShdw>
                </a:effectLst>
              </a:rPr>
              <a:t>Nel nazionalismo arabo e nei processi di decolonizzazione l’Egitto</a:t>
            </a:r>
          </a:p>
          <a:p>
            <a:r>
              <a:rPr lang="it-IT" sz="2000" b="1" dirty="0">
                <a:solidFill>
                  <a:srgbClr val="C00000"/>
                </a:solidFill>
                <a:effectLst>
                  <a:outerShdw blurRad="38100" dist="38100" dir="2700000" algn="tl">
                    <a:srgbClr val="000000">
                      <a:alpha val="43137"/>
                    </a:srgbClr>
                  </a:outerShdw>
                </a:effectLst>
              </a:rPr>
              <a:t>diventa la nazione guida per l’area mediorientale.</a:t>
            </a:r>
          </a:p>
          <a:p>
            <a:r>
              <a:rPr lang="it-IT" sz="2000" b="1" dirty="0"/>
              <a:t>↓</a:t>
            </a:r>
            <a:endParaRPr lang="it-IT" sz="2000" b="1" dirty="0">
              <a:solidFill>
                <a:srgbClr val="C00000"/>
              </a:solidFill>
            </a:endParaRPr>
          </a:p>
          <a:p>
            <a:r>
              <a:rPr lang="it-IT" sz="2000" b="1" dirty="0"/>
              <a:t>Nel 1955 l’Egitto non aderisce al patto di Baghdad promosso da Stati</a:t>
            </a:r>
          </a:p>
          <a:p>
            <a:r>
              <a:rPr lang="it-IT" sz="2000" b="1" dirty="0"/>
              <a:t>Uniti e Gran Bretagna in funzione antisovietica (con Turchia, Iraq, Iran e</a:t>
            </a:r>
          </a:p>
          <a:p>
            <a:r>
              <a:rPr lang="it-IT" sz="2000" b="1" dirty="0"/>
              <a:t>Pakistan).</a:t>
            </a:r>
          </a:p>
          <a:p>
            <a:r>
              <a:rPr lang="it-IT" sz="2000" b="1" dirty="0"/>
              <a:t>MOVIMENTO DEI NON ALLINEATI, con Tito (Jugoslavia) e Nehru (India)</a:t>
            </a:r>
          </a:p>
          <a:p>
            <a:endParaRPr lang="it-IT" sz="2000" b="1" dirty="0"/>
          </a:p>
          <a:p>
            <a:r>
              <a:rPr lang="it-IT" sz="2000" b="1" dirty="0"/>
              <a:t>1956 – Seconda guerra arabo-israeliana</a:t>
            </a:r>
          </a:p>
        </p:txBody>
      </p:sp>
      <p:pic>
        <p:nvPicPr>
          <p:cNvPr id="5122" name="Picture 2" descr="La crisi di Suez, il Msi e la seduzione del patriottismo di Nasser -  Barbadillo">
            <a:extLst>
              <a:ext uri="{FF2B5EF4-FFF2-40B4-BE49-F238E27FC236}">
                <a16:creationId xmlns:a16="http://schemas.microsoft.com/office/drawing/2014/main" id="{DECCB034-FA62-42FE-8D1D-6D792B4BD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09" y="1505572"/>
            <a:ext cx="3810000" cy="5019675"/>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662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3699</Words>
  <Application>Microsoft Office PowerPoint</Application>
  <PresentationFormat>Widescreen</PresentationFormat>
  <Paragraphs>221</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29</cp:revision>
  <dcterms:created xsi:type="dcterms:W3CDTF">2022-03-09T17:09:41Z</dcterms:created>
  <dcterms:modified xsi:type="dcterms:W3CDTF">2022-03-26T10:33:04Z</dcterms:modified>
</cp:coreProperties>
</file>