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1" r:id="rId3"/>
    <p:sldId id="262" r:id="rId4"/>
    <p:sldId id="263" r:id="rId5"/>
    <p:sldId id="264" r:id="rId6"/>
    <p:sldId id="265" r:id="rId7"/>
    <p:sldId id="302" r:id="rId8"/>
    <p:sldId id="266" r:id="rId9"/>
    <p:sldId id="269" r:id="rId10"/>
    <p:sldId id="270" r:id="rId11"/>
    <p:sldId id="273" r:id="rId12"/>
    <p:sldId id="271" r:id="rId13"/>
    <p:sldId id="272" r:id="rId14"/>
    <p:sldId id="274" r:id="rId15"/>
    <p:sldId id="275" r:id="rId16"/>
    <p:sldId id="279" r:id="rId17"/>
    <p:sldId id="280" r:id="rId18"/>
    <p:sldId id="276" r:id="rId19"/>
    <p:sldId id="277" r:id="rId20"/>
    <p:sldId id="278" r:id="rId21"/>
    <p:sldId id="281" r:id="rId22"/>
    <p:sldId id="267" r:id="rId23"/>
    <p:sldId id="285" r:id="rId24"/>
    <p:sldId id="286" r:id="rId25"/>
    <p:sldId id="287" r:id="rId26"/>
    <p:sldId id="290" r:id="rId27"/>
    <p:sldId id="291" r:id="rId28"/>
    <p:sldId id="292" r:id="rId29"/>
    <p:sldId id="288" r:id="rId30"/>
    <p:sldId id="293" r:id="rId31"/>
    <p:sldId id="289" r:id="rId32"/>
    <p:sldId id="282" r:id="rId33"/>
    <p:sldId id="294" r:id="rId34"/>
    <p:sldId id="299" r:id="rId35"/>
    <p:sldId id="300" r:id="rId36"/>
    <p:sldId id="301" r:id="rId37"/>
    <p:sldId id="283" r:id="rId38"/>
    <p:sldId id="295" r:id="rId39"/>
    <p:sldId id="296" r:id="rId40"/>
    <p:sldId id="297" r:id="rId41"/>
    <p:sldId id="298" r:id="rId42"/>
    <p:sldId id="268" r:id="rId43"/>
    <p:sldId id="304" r:id="rId44"/>
    <p:sldId id="303" r:id="rId45"/>
    <p:sldId id="30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22/02/2024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52973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22/02/2024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274012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22/02/2024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2284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41619A6-9813-4ABD-94DC-9111D5A48F9A}" type="datetimeFigureOut">
              <a:rPr lang="it-IT" smtClean="0"/>
              <a:t>22/02/2024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60640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41619A6-9813-4ABD-94DC-9111D5A48F9A}" type="datetimeFigureOut">
              <a:rPr lang="it-IT" smtClean="0"/>
              <a:t>22/02/2024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229697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41619A6-9813-4ABD-94DC-9111D5A48F9A}" type="datetimeFigureOut">
              <a:rPr lang="it-IT" smtClean="0"/>
              <a:t>22/02/2024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401802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41619A6-9813-4ABD-94DC-9111D5A48F9A}" type="datetimeFigureOut">
              <a:rPr lang="it-IT" smtClean="0"/>
              <a:t>22/02/2024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412175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41619A6-9813-4ABD-94DC-9111D5A48F9A}" type="datetimeFigureOut">
              <a:rPr lang="it-IT" smtClean="0"/>
              <a:t>22/02/2024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180947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619A6-9813-4ABD-94DC-9111D5A48F9A}" type="datetimeFigureOut">
              <a:rPr lang="it-IT" smtClean="0"/>
              <a:t>22/02/2024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247036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41619A6-9813-4ABD-94DC-9111D5A48F9A}" type="datetimeFigureOut">
              <a:rPr lang="it-IT" smtClean="0"/>
              <a:t>22/02/2024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2365725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41619A6-9813-4ABD-94DC-9111D5A48F9A}" type="datetimeFigureOut">
              <a:rPr lang="it-IT" smtClean="0"/>
              <a:t>22/02/2024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3FF9212-8079-491F-8B05-79E494CFC43E}" type="slidenum">
              <a:rPr lang="it-IT" smtClean="0"/>
              <a:t>‹N›</a:t>
            </a:fld>
            <a:endParaRPr lang="it-IT"/>
          </a:p>
        </p:txBody>
      </p:sp>
    </p:spTree>
    <p:extLst>
      <p:ext uri="{BB962C8B-B14F-4D97-AF65-F5344CB8AC3E}">
        <p14:creationId xmlns:p14="http://schemas.microsoft.com/office/powerpoint/2010/main" val="81898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619A6-9813-4ABD-94DC-9111D5A48F9A}" type="datetimeFigureOut">
              <a:rPr lang="it-IT" smtClean="0"/>
              <a:t>22/02/2024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F9212-8079-491F-8B05-79E494CFC43E}" type="slidenum">
              <a:rPr lang="it-IT" smtClean="0"/>
              <a:t>‹N›</a:t>
            </a:fld>
            <a:endParaRPr lang="it-IT"/>
          </a:p>
        </p:txBody>
      </p:sp>
    </p:spTree>
    <p:extLst>
      <p:ext uri="{BB962C8B-B14F-4D97-AF65-F5344CB8AC3E}">
        <p14:creationId xmlns:p14="http://schemas.microsoft.com/office/powerpoint/2010/main" val="10987596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esterni, natura, onda&#10;&#10;Descrizione generata automaticamente">
            <a:extLst>
              <a:ext uri="{FF2B5EF4-FFF2-40B4-BE49-F238E27FC236}">
                <a16:creationId xmlns:a16="http://schemas.microsoft.com/office/drawing/2014/main" id="{F0495BE7-76D1-4ED6-8D1B-276264E12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03" y="82242"/>
            <a:ext cx="10933044" cy="6693515"/>
          </a:xfrm>
          <a:prstGeom prst="rect">
            <a:avLst/>
          </a:prstGeom>
          <a:ln w="28575">
            <a:solidFill>
              <a:srgbClr val="0070C0"/>
            </a:solidFill>
          </a:ln>
        </p:spPr>
      </p:pic>
      <p:sp>
        <p:nvSpPr>
          <p:cNvPr id="7" name="CasellaDiTesto 6">
            <a:extLst>
              <a:ext uri="{FF2B5EF4-FFF2-40B4-BE49-F238E27FC236}">
                <a16:creationId xmlns:a16="http://schemas.microsoft.com/office/drawing/2014/main" id="{FA2243B9-616A-4DE5-B254-428008806F4D}"/>
              </a:ext>
            </a:extLst>
          </p:cNvPr>
          <p:cNvSpPr txBox="1"/>
          <p:nvPr/>
        </p:nvSpPr>
        <p:spPr>
          <a:xfrm>
            <a:off x="2230101" y="198783"/>
            <a:ext cx="7731797" cy="646331"/>
          </a:xfrm>
          <a:prstGeom prst="rect">
            <a:avLst/>
          </a:prstGeom>
          <a:noFill/>
        </p:spPr>
        <p:txBody>
          <a:bodyPr wrap="none" rtlCol="0">
            <a:spAutoFit/>
          </a:bodyPr>
          <a:lstStyle/>
          <a:p>
            <a:r>
              <a:rPr lang="it-IT" sz="3600" b="1" dirty="0">
                <a:solidFill>
                  <a:srgbClr val="C00000"/>
                </a:solidFill>
                <a:effectLst>
                  <a:outerShdw blurRad="38100" dist="38100" dir="2700000" algn="tl">
                    <a:srgbClr val="000000">
                      <a:alpha val="43137"/>
                    </a:srgbClr>
                  </a:outerShdw>
                </a:effectLst>
              </a:rPr>
              <a:t>Storia dell’Adriatico e del Mediterraneo</a:t>
            </a:r>
          </a:p>
        </p:txBody>
      </p:sp>
      <p:sp>
        <p:nvSpPr>
          <p:cNvPr id="8" name="CasellaDiTesto 7">
            <a:extLst>
              <a:ext uri="{FF2B5EF4-FFF2-40B4-BE49-F238E27FC236}">
                <a16:creationId xmlns:a16="http://schemas.microsoft.com/office/drawing/2014/main" id="{3FB08C25-9F0B-4192-9F7F-97B1DD59E6A3}"/>
              </a:ext>
            </a:extLst>
          </p:cNvPr>
          <p:cNvSpPr txBox="1"/>
          <p:nvPr/>
        </p:nvSpPr>
        <p:spPr>
          <a:xfrm>
            <a:off x="4221415" y="961655"/>
            <a:ext cx="3749167" cy="1015663"/>
          </a:xfrm>
          <a:prstGeom prst="rect">
            <a:avLst/>
          </a:prstGeom>
          <a:noFill/>
        </p:spPr>
        <p:txBody>
          <a:bodyPr wrap="none" rtlCol="0">
            <a:spAutoFit/>
          </a:bodyPr>
          <a:lstStyle/>
          <a:p>
            <a:pPr algn="ctr"/>
            <a:r>
              <a:rPr lang="it-IT" sz="2000" b="1" dirty="0">
                <a:solidFill>
                  <a:schemeClr val="tx1">
                    <a:lumMod val="65000"/>
                    <a:lumOff val="35000"/>
                  </a:schemeClr>
                </a:solidFill>
              </a:rPr>
              <a:t>Università degli studi di Macerata</a:t>
            </a:r>
          </a:p>
          <a:p>
            <a:pPr algn="ctr"/>
            <a:endParaRPr lang="it-IT" sz="800" dirty="0"/>
          </a:p>
          <a:p>
            <a:pPr algn="ctr"/>
            <a:r>
              <a:rPr lang="it-IT" sz="3200" b="1" dirty="0">
                <a:effectLst>
                  <a:outerShdw blurRad="38100" dist="38100" dir="2700000" algn="tl">
                    <a:srgbClr val="000000">
                      <a:alpha val="43137"/>
                    </a:srgbClr>
                  </a:outerShdw>
                </a:effectLst>
              </a:rPr>
              <a:t>Augusto Ciuffetti</a:t>
            </a:r>
          </a:p>
        </p:txBody>
      </p:sp>
      <p:sp>
        <p:nvSpPr>
          <p:cNvPr id="2" name="CasellaDiTesto 1">
            <a:extLst>
              <a:ext uri="{FF2B5EF4-FFF2-40B4-BE49-F238E27FC236}">
                <a16:creationId xmlns:a16="http://schemas.microsoft.com/office/drawing/2014/main" id="{D3C804E1-2E80-4ADB-A319-ADFC3F7C482E}"/>
              </a:ext>
            </a:extLst>
          </p:cNvPr>
          <p:cNvSpPr txBox="1"/>
          <p:nvPr/>
        </p:nvSpPr>
        <p:spPr>
          <a:xfrm>
            <a:off x="2661026" y="5518659"/>
            <a:ext cx="6883197" cy="954107"/>
          </a:xfrm>
          <a:prstGeom prst="rect">
            <a:avLst/>
          </a:prstGeom>
          <a:noFill/>
        </p:spPr>
        <p:txBody>
          <a:bodyPr wrap="square" rtlCol="0">
            <a:spAutoFit/>
          </a:bodyPr>
          <a:lstStyle/>
          <a:p>
            <a:pPr algn="ctr"/>
            <a:r>
              <a:rPr lang="it-IT" sz="2800" b="1" dirty="0">
                <a:solidFill>
                  <a:srgbClr val="FFFF00"/>
                </a:solidFill>
                <a:effectLst>
                  <a:outerShdw blurRad="38100" dist="38100" dir="2700000" algn="tl">
                    <a:srgbClr val="000000">
                      <a:alpha val="43137"/>
                    </a:srgbClr>
                  </a:outerShdw>
                </a:effectLst>
              </a:rPr>
              <a:t>2. Introduzione,</a:t>
            </a:r>
          </a:p>
          <a:p>
            <a:pPr algn="ctr"/>
            <a:r>
              <a:rPr lang="it-IT" sz="2800" b="1" dirty="0">
                <a:solidFill>
                  <a:srgbClr val="FFFF00"/>
                </a:solidFill>
                <a:effectLst>
                  <a:outerShdw blurRad="38100" dist="38100" dir="2700000" algn="tl">
                    <a:srgbClr val="000000">
                      <a:alpha val="43137"/>
                    </a:srgbClr>
                  </a:outerShdw>
                </a:effectLst>
              </a:rPr>
              <a:t>fasi e tappe della storia del Mediterraneo</a:t>
            </a:r>
          </a:p>
        </p:txBody>
      </p:sp>
    </p:spTree>
    <p:extLst>
      <p:ext uri="{BB962C8B-B14F-4D97-AF65-F5344CB8AC3E}">
        <p14:creationId xmlns:p14="http://schemas.microsoft.com/office/powerpoint/2010/main" val="239581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5360631-120C-4E5C-A691-7C5566FE114E}"/>
              </a:ext>
            </a:extLst>
          </p:cNvPr>
          <p:cNvSpPr txBox="1"/>
          <p:nvPr/>
        </p:nvSpPr>
        <p:spPr>
          <a:xfrm>
            <a:off x="3940890" y="168964"/>
            <a:ext cx="4310219" cy="584775"/>
          </a:xfrm>
          <a:prstGeom prst="rect">
            <a:avLst/>
          </a:prstGeom>
          <a:noFill/>
        </p:spPr>
        <p:txBody>
          <a:bodyPr wrap="none" rtlCol="0">
            <a:spAutoFit/>
          </a:bodyPr>
          <a:lstStyle/>
          <a:p>
            <a:r>
              <a:rPr lang="it-IT" sz="3200" b="1" dirty="0">
                <a:solidFill>
                  <a:srgbClr val="002060"/>
                </a:solidFill>
              </a:rPr>
              <a:t>MEDITERRANEO LATINO</a:t>
            </a:r>
          </a:p>
        </p:txBody>
      </p:sp>
      <p:sp>
        <p:nvSpPr>
          <p:cNvPr id="3" name="CasellaDiTesto 2">
            <a:extLst>
              <a:ext uri="{FF2B5EF4-FFF2-40B4-BE49-F238E27FC236}">
                <a16:creationId xmlns:a16="http://schemas.microsoft.com/office/drawing/2014/main" id="{F4F0E669-98D7-4D1D-B640-7E14E0EFCF53}"/>
              </a:ext>
            </a:extLst>
          </p:cNvPr>
          <p:cNvSpPr txBox="1"/>
          <p:nvPr/>
        </p:nvSpPr>
        <p:spPr>
          <a:xfrm>
            <a:off x="356491" y="2240835"/>
            <a:ext cx="3707631" cy="4401205"/>
          </a:xfrm>
          <a:prstGeom prst="rect">
            <a:avLst/>
          </a:prstGeom>
          <a:noFill/>
        </p:spPr>
        <p:txBody>
          <a:bodyPr wrap="square" rtlCol="0">
            <a:spAutoFit/>
          </a:bodyPr>
          <a:lstStyle/>
          <a:p>
            <a:r>
              <a:rPr lang="it-IT" sz="2000" b="1" dirty="0">
                <a:solidFill>
                  <a:srgbClr val="002060"/>
                </a:solidFill>
              </a:rPr>
              <a:t>Quarta crociata (1202-1204)</a:t>
            </a:r>
          </a:p>
          <a:p>
            <a:r>
              <a:rPr lang="it-IT" sz="2000" b="1" dirty="0"/>
              <a:t>Organizzata e sostenuta finanziariamente da Venezia. Si dirige verso l’Impero d’Oriente invece di tentare la riconquista di Gerusalemme. A Bisanzio si crea l’Impero Latino, che resta in vita per circa cinquanta anni.</a:t>
            </a:r>
          </a:p>
          <a:p>
            <a:r>
              <a:rPr lang="it-IT" sz="2000" b="1" dirty="0"/>
              <a:t>In questo modo VENEZIA ottiene notevoli vantaggi economici. Nel 1261 la restaurazione bizantina è sostenuta da Genova che si assicura importanti vantaggi economici ai danni dei veneziani.</a:t>
            </a:r>
          </a:p>
        </p:txBody>
      </p:sp>
      <p:sp>
        <p:nvSpPr>
          <p:cNvPr id="4" name="CasellaDiTesto 3">
            <a:extLst>
              <a:ext uri="{FF2B5EF4-FFF2-40B4-BE49-F238E27FC236}">
                <a16:creationId xmlns:a16="http://schemas.microsoft.com/office/drawing/2014/main" id="{800CB6E1-FEBC-444A-88F3-213BD2ABBDD1}"/>
              </a:ext>
            </a:extLst>
          </p:cNvPr>
          <p:cNvSpPr txBox="1"/>
          <p:nvPr/>
        </p:nvSpPr>
        <p:spPr>
          <a:xfrm>
            <a:off x="356491" y="753739"/>
            <a:ext cx="11479015" cy="1015663"/>
          </a:xfrm>
          <a:prstGeom prst="rect">
            <a:avLst/>
          </a:prstGeom>
          <a:noFill/>
        </p:spPr>
        <p:txBody>
          <a:bodyPr wrap="square" rtlCol="0">
            <a:spAutoFit/>
          </a:bodyPr>
          <a:lstStyle/>
          <a:p>
            <a:r>
              <a:rPr lang="it-IT" sz="2000" b="1" dirty="0"/>
              <a:t>Ruolo delle città italiane e delle repubbliche marinare nel risveglio dell’Occidente. La quarta crociata del 1202-1204 segna la definitiva espansione di Venezia. I mercanti europei e in particolare quelli italiani si arricchiscono notevolmente.</a:t>
            </a:r>
          </a:p>
        </p:txBody>
      </p:sp>
      <p:pic>
        <p:nvPicPr>
          <p:cNvPr id="5" name="Segnaposto contenuto 3" descr="Repubbliche marinare.jpg">
            <a:extLst>
              <a:ext uri="{FF2B5EF4-FFF2-40B4-BE49-F238E27FC236}">
                <a16:creationId xmlns:a16="http://schemas.microsoft.com/office/drawing/2014/main" id="{CE651666-D31C-4F4E-8117-71CC782627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621696" y="1560803"/>
            <a:ext cx="7213810" cy="5016700"/>
          </a:xfrm>
          <a:prstGeom prst="rect">
            <a:avLst/>
          </a:prstGeom>
          <a:ln w="28575">
            <a:solidFill>
              <a:srgbClr val="92D050"/>
            </a:solidFill>
          </a:ln>
        </p:spPr>
      </p:pic>
      <p:sp>
        <p:nvSpPr>
          <p:cNvPr id="7" name="Freccia in giù 6">
            <a:extLst>
              <a:ext uri="{FF2B5EF4-FFF2-40B4-BE49-F238E27FC236}">
                <a16:creationId xmlns:a16="http://schemas.microsoft.com/office/drawing/2014/main" id="{18EB2C82-5EE2-406F-9E7D-9172EE897214}"/>
              </a:ext>
            </a:extLst>
          </p:cNvPr>
          <p:cNvSpPr/>
          <p:nvPr/>
        </p:nvSpPr>
        <p:spPr>
          <a:xfrm>
            <a:off x="1540565" y="1769402"/>
            <a:ext cx="377687" cy="466902"/>
          </a:xfrm>
          <a:prstGeom prst="downArrow">
            <a:avLst/>
          </a:prstGeom>
          <a:solidFill>
            <a:schemeClr val="accent5">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D2E8E651-1674-4E52-BB5B-D1F772F7ABB0}"/>
              </a:ext>
            </a:extLst>
          </p:cNvPr>
          <p:cNvSpPr txBox="1"/>
          <p:nvPr/>
        </p:nvSpPr>
        <p:spPr>
          <a:xfrm>
            <a:off x="5907814" y="5336594"/>
            <a:ext cx="4641573" cy="400110"/>
          </a:xfrm>
          <a:prstGeom prst="rect">
            <a:avLst/>
          </a:prstGeom>
          <a:noFill/>
        </p:spPr>
        <p:txBody>
          <a:bodyPr wrap="square" rtlCol="0">
            <a:spAutoFit/>
          </a:bodyPr>
          <a:lstStyle/>
          <a:p>
            <a:r>
              <a:rPr lang="it-IT" sz="2000" b="1" dirty="0">
                <a:effectLst>
                  <a:outerShdw blurRad="38100" dist="38100" dir="2700000" algn="tl">
                    <a:srgbClr val="000000">
                      <a:alpha val="43137"/>
                    </a:srgbClr>
                  </a:outerShdw>
                </a:effectLst>
              </a:rPr>
              <a:t>Importanza della piazza di Alessandria   →</a:t>
            </a:r>
          </a:p>
        </p:txBody>
      </p:sp>
    </p:spTree>
    <p:extLst>
      <p:ext uri="{BB962C8B-B14F-4D97-AF65-F5344CB8AC3E}">
        <p14:creationId xmlns:p14="http://schemas.microsoft.com/office/powerpoint/2010/main" val="389025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05454C0-A02B-42A1-90C5-60A065209E02}"/>
              </a:ext>
            </a:extLst>
          </p:cNvPr>
          <p:cNvSpPr txBox="1"/>
          <p:nvPr/>
        </p:nvSpPr>
        <p:spPr>
          <a:xfrm>
            <a:off x="589636" y="355790"/>
            <a:ext cx="8256190" cy="461665"/>
          </a:xfrm>
          <a:prstGeom prst="rect">
            <a:avLst/>
          </a:prstGeom>
          <a:noFill/>
        </p:spPr>
        <p:txBody>
          <a:bodyPr wrap="square">
            <a:spAutoFit/>
          </a:bodyPr>
          <a:lstStyle/>
          <a:p>
            <a:pPr algn="ctr"/>
            <a:r>
              <a:rPr lang="it-IT" sz="2400" b="1" dirty="0"/>
              <a:t>Rivalità tra Genova e Venezia che attraversa tutto il medioevo</a:t>
            </a:r>
          </a:p>
        </p:txBody>
      </p:sp>
      <p:cxnSp>
        <p:nvCxnSpPr>
          <p:cNvPr id="6" name="Connettore 2 5">
            <a:extLst>
              <a:ext uri="{FF2B5EF4-FFF2-40B4-BE49-F238E27FC236}">
                <a16:creationId xmlns:a16="http://schemas.microsoft.com/office/drawing/2014/main" id="{5E0D7E8F-E55A-46CC-BC44-4D678F45A68B}"/>
              </a:ext>
            </a:extLst>
          </p:cNvPr>
          <p:cNvCxnSpPr>
            <a:cxnSpLocks/>
          </p:cNvCxnSpPr>
          <p:nvPr/>
        </p:nvCxnSpPr>
        <p:spPr>
          <a:xfrm flipH="1">
            <a:off x="1639799" y="771264"/>
            <a:ext cx="1004010" cy="105482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 name="Connettore 2 7">
            <a:extLst>
              <a:ext uri="{FF2B5EF4-FFF2-40B4-BE49-F238E27FC236}">
                <a16:creationId xmlns:a16="http://schemas.microsoft.com/office/drawing/2014/main" id="{7B9B80A8-0C26-4C39-B6F0-F0A0E763364B}"/>
              </a:ext>
            </a:extLst>
          </p:cNvPr>
          <p:cNvCxnSpPr>
            <a:cxnSpLocks/>
          </p:cNvCxnSpPr>
          <p:nvPr/>
        </p:nvCxnSpPr>
        <p:spPr>
          <a:xfrm>
            <a:off x="4049704" y="794360"/>
            <a:ext cx="668027" cy="10551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95ACC430-5750-4285-8CAE-B92BE339443A}"/>
              </a:ext>
            </a:extLst>
          </p:cNvPr>
          <p:cNvSpPr txBox="1"/>
          <p:nvPr/>
        </p:nvSpPr>
        <p:spPr>
          <a:xfrm>
            <a:off x="404690" y="1729409"/>
            <a:ext cx="3269973" cy="2677656"/>
          </a:xfrm>
          <a:prstGeom prst="rect">
            <a:avLst/>
          </a:prstGeom>
          <a:noFill/>
        </p:spPr>
        <p:txBody>
          <a:bodyPr wrap="square" rtlCol="0">
            <a:spAutoFit/>
          </a:bodyPr>
          <a:lstStyle/>
          <a:p>
            <a:r>
              <a:rPr lang="it-IT" sz="2000" b="1" dirty="0"/>
              <a:t>XI Secolo</a:t>
            </a:r>
          </a:p>
          <a:p>
            <a:r>
              <a:rPr lang="it-IT" sz="2000" b="1" dirty="0"/>
              <a:t>Vengono cacciati i musulmani dalla Sardegna</a:t>
            </a:r>
          </a:p>
          <a:p>
            <a:r>
              <a:rPr lang="it-IT" sz="2000" b="1" dirty="0"/>
              <a:t>e dalla Corsica.</a:t>
            </a:r>
          </a:p>
          <a:p>
            <a:endParaRPr lang="it-IT" sz="800" dirty="0"/>
          </a:p>
          <a:p>
            <a:r>
              <a:rPr lang="it-IT" sz="2000" b="1" dirty="0"/>
              <a:t>Rete di scali</a:t>
            </a:r>
          </a:p>
          <a:p>
            <a:r>
              <a:rPr lang="it-IT" sz="2000" b="1" dirty="0"/>
              <a:t>1261 Genova aiuta i bizantini</a:t>
            </a:r>
          </a:p>
          <a:p>
            <a:r>
              <a:rPr lang="it-IT" sz="2000" b="1" dirty="0"/>
              <a:t>1275 A Caffa, verso il Mar Nero</a:t>
            </a:r>
          </a:p>
        </p:txBody>
      </p:sp>
      <p:sp>
        <p:nvSpPr>
          <p:cNvPr id="10" name="CasellaDiTesto 9">
            <a:extLst>
              <a:ext uri="{FF2B5EF4-FFF2-40B4-BE49-F238E27FC236}">
                <a16:creationId xmlns:a16="http://schemas.microsoft.com/office/drawing/2014/main" id="{9F8A41BC-AB3A-40F6-A6D6-5CB5E36B422A}"/>
              </a:ext>
            </a:extLst>
          </p:cNvPr>
          <p:cNvSpPr txBox="1"/>
          <p:nvPr/>
        </p:nvSpPr>
        <p:spPr>
          <a:xfrm>
            <a:off x="3846186" y="1849470"/>
            <a:ext cx="2530753" cy="1938992"/>
          </a:xfrm>
          <a:prstGeom prst="rect">
            <a:avLst/>
          </a:prstGeom>
          <a:noFill/>
        </p:spPr>
        <p:txBody>
          <a:bodyPr wrap="square" rtlCol="0">
            <a:spAutoFit/>
          </a:bodyPr>
          <a:lstStyle/>
          <a:p>
            <a:r>
              <a:rPr lang="it-IT" sz="2000" b="1" dirty="0"/>
              <a:t>Nel Trecento e nel Quattrocento</a:t>
            </a:r>
          </a:p>
          <a:p>
            <a:r>
              <a:rPr lang="it-IT" sz="2000" b="1" dirty="0"/>
              <a:t>Le navi salpano due volte l’anno per</a:t>
            </a:r>
          </a:p>
          <a:p>
            <a:r>
              <a:rPr lang="it-IT" sz="2000" b="1" dirty="0"/>
              <a:t>Costantinopoli, Siria, Egitto, Maghreb</a:t>
            </a:r>
          </a:p>
        </p:txBody>
      </p:sp>
      <p:cxnSp>
        <p:nvCxnSpPr>
          <p:cNvPr id="12" name="Connettore 2 11">
            <a:extLst>
              <a:ext uri="{FF2B5EF4-FFF2-40B4-BE49-F238E27FC236}">
                <a16:creationId xmlns:a16="http://schemas.microsoft.com/office/drawing/2014/main" id="{074B03E1-D4B2-4532-BD29-72C797B68C1A}"/>
              </a:ext>
            </a:extLst>
          </p:cNvPr>
          <p:cNvCxnSpPr>
            <a:cxnSpLocks/>
          </p:cNvCxnSpPr>
          <p:nvPr/>
        </p:nvCxnSpPr>
        <p:spPr>
          <a:xfrm flipH="1">
            <a:off x="6280858" y="820959"/>
            <a:ext cx="437709" cy="42380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71393E24-FFAD-4040-A67F-1A454CDCCB5A}"/>
              </a:ext>
            </a:extLst>
          </p:cNvPr>
          <p:cNvSpPr txBox="1"/>
          <p:nvPr/>
        </p:nvSpPr>
        <p:spPr>
          <a:xfrm>
            <a:off x="340809" y="4797094"/>
            <a:ext cx="11631832" cy="1938992"/>
          </a:xfrm>
          <a:prstGeom prst="rect">
            <a:avLst/>
          </a:prstGeom>
          <a:noFill/>
        </p:spPr>
        <p:txBody>
          <a:bodyPr wrap="square" rtlCol="0">
            <a:spAutoFit/>
          </a:bodyPr>
          <a:lstStyle/>
          <a:p>
            <a:r>
              <a:rPr lang="it-IT" sz="2000" b="1" i="1" dirty="0">
                <a:solidFill>
                  <a:srgbClr val="333333"/>
                </a:solidFill>
                <a:effectLst>
                  <a:outerShdw blurRad="38100" dist="38100" dir="2700000" algn="tl">
                    <a:srgbClr val="000000">
                      <a:alpha val="43137"/>
                    </a:srgbClr>
                  </a:outerShdw>
                </a:effectLst>
              </a:rPr>
              <a:t>La guerra di Chioggia</a:t>
            </a:r>
          </a:p>
          <a:p>
            <a:r>
              <a:rPr lang="it-IT" sz="2000" b="1" dirty="0">
                <a:solidFill>
                  <a:srgbClr val="333333"/>
                </a:solidFill>
              </a:rPr>
              <a:t>È </a:t>
            </a:r>
            <a:r>
              <a:rPr lang="it-IT" sz="2000" b="1" i="0" dirty="0">
                <a:solidFill>
                  <a:srgbClr val="333333"/>
                </a:solidFill>
                <a:effectLst/>
              </a:rPr>
              <a:t>l'ultimo conflitto tra Genova e Venezia, durato dal 1378 al 1381. Vinta la flotta veneziana a Pola nel 1379, i genovesi con l'aiuto di Francesco da Carrara (signore di Padova) si spingono fino alla laguna veneta, prendendo Chioggia Minore e assediando Chioggia Maggiore. I veneziani riescono a bloccare a Chioggia l'esercito e la flotta di Genova, costringendo la città ligure alla resa (1380), che segna la fine del conflitto con il successo di Venezia.</a:t>
            </a:r>
            <a:endParaRPr lang="it-IT" sz="2000" b="1" dirty="0"/>
          </a:p>
        </p:txBody>
      </p:sp>
      <p:pic>
        <p:nvPicPr>
          <p:cNvPr id="6146" name="Picture 2" descr="Paesaggi archeologici: Venezia nella cartografia araba medievale e moderna">
            <a:extLst>
              <a:ext uri="{FF2B5EF4-FFF2-40B4-BE49-F238E27FC236}">
                <a16:creationId xmlns:a16="http://schemas.microsoft.com/office/drawing/2014/main" id="{514041BC-EBB8-49AF-848C-C79A900E2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747" y="935898"/>
            <a:ext cx="4879386" cy="412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56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AAECDA0-2338-4D1E-8BA6-FE0BFC8B0EFA}"/>
              </a:ext>
            </a:extLst>
          </p:cNvPr>
          <p:cNvSpPr txBox="1"/>
          <p:nvPr/>
        </p:nvSpPr>
        <p:spPr>
          <a:xfrm>
            <a:off x="3609678" y="248479"/>
            <a:ext cx="4972643" cy="584775"/>
          </a:xfrm>
          <a:prstGeom prst="rect">
            <a:avLst/>
          </a:prstGeom>
          <a:noFill/>
        </p:spPr>
        <p:txBody>
          <a:bodyPr wrap="none" rtlCol="0">
            <a:spAutoFit/>
          </a:bodyPr>
          <a:lstStyle/>
          <a:p>
            <a:r>
              <a:rPr lang="it-IT" sz="3200" b="1" dirty="0">
                <a:solidFill>
                  <a:srgbClr val="002060"/>
                </a:solidFill>
              </a:rPr>
              <a:t>MEDITERRANEO BIZANTINO</a:t>
            </a:r>
          </a:p>
        </p:txBody>
      </p:sp>
      <p:sp>
        <p:nvSpPr>
          <p:cNvPr id="3" name="CasellaDiTesto 2">
            <a:extLst>
              <a:ext uri="{FF2B5EF4-FFF2-40B4-BE49-F238E27FC236}">
                <a16:creationId xmlns:a16="http://schemas.microsoft.com/office/drawing/2014/main" id="{F348024C-B936-4293-B89A-FA0C50B81FE9}"/>
              </a:ext>
            </a:extLst>
          </p:cNvPr>
          <p:cNvSpPr txBox="1"/>
          <p:nvPr/>
        </p:nvSpPr>
        <p:spPr>
          <a:xfrm>
            <a:off x="6376663" y="1153179"/>
            <a:ext cx="5387955" cy="4154984"/>
          </a:xfrm>
          <a:prstGeom prst="rect">
            <a:avLst/>
          </a:prstGeom>
          <a:noFill/>
        </p:spPr>
        <p:txBody>
          <a:bodyPr wrap="square" rtlCol="0">
            <a:spAutoFit/>
          </a:bodyPr>
          <a:lstStyle/>
          <a:p>
            <a:r>
              <a:rPr lang="it-IT" sz="2000" b="1" dirty="0"/>
              <a:t>Il mondo bizantino intorno all’anno Mille conosce una forte ripresa economica e politica</a:t>
            </a:r>
          </a:p>
          <a:p>
            <a:r>
              <a:rPr lang="it-IT" sz="2000" b="1" dirty="0"/>
              <a:t>BASILIO II (976-1025)</a:t>
            </a:r>
          </a:p>
          <a:p>
            <a:r>
              <a:rPr lang="it-IT" sz="2000" b="1" dirty="0"/>
              <a:t>Importanza di Costantinopoli</a:t>
            </a:r>
          </a:p>
          <a:p>
            <a:endParaRPr lang="it-IT" sz="800" b="1" dirty="0"/>
          </a:p>
          <a:p>
            <a:r>
              <a:rPr lang="it-IT" sz="2000" b="1" dirty="0"/>
              <a:t>Dopo Basilio II si assiste ad una fase di decadenza</a:t>
            </a:r>
          </a:p>
          <a:p>
            <a:r>
              <a:rPr lang="it-IT" sz="2000" b="1" dirty="0"/>
              <a:t>Processo di feudalizzazione e penetrazione dei turchi ad est e dei normanni nell’Italia meridionale nel 1059</a:t>
            </a:r>
          </a:p>
          <a:p>
            <a:endParaRPr lang="it-IT" sz="800" b="1" dirty="0"/>
          </a:p>
          <a:p>
            <a:r>
              <a:rPr lang="it-IT" sz="2000" b="1" dirty="0"/>
              <a:t>Per difendersi dai normanni i bizantini chiedono aiuto a Venezia che li sconfigge nel 1082.</a:t>
            </a:r>
          </a:p>
          <a:p>
            <a:r>
              <a:rPr lang="it-IT" sz="2000" b="1" dirty="0"/>
              <a:t>QUESTO PASSAGGIO SEGNA L’INIZIO DELL’ASCESA MERCANTILE DI VENEZIA</a:t>
            </a:r>
          </a:p>
          <a:p>
            <a:endParaRPr lang="it-IT" sz="800" b="1" dirty="0"/>
          </a:p>
        </p:txBody>
      </p:sp>
      <p:pic>
        <p:nvPicPr>
          <p:cNvPr id="1026" name="Picture 2" descr="Bisanzio | Festival del Medioevo">
            <a:extLst>
              <a:ext uri="{FF2B5EF4-FFF2-40B4-BE49-F238E27FC236}">
                <a16:creationId xmlns:a16="http://schemas.microsoft.com/office/drawing/2014/main" id="{91B971ED-E6CB-4B76-B117-F6F6E38B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95" y="1153179"/>
            <a:ext cx="5520475" cy="3676635"/>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2A9C2A2-D8DE-4983-92DF-0246AF46800B}"/>
              </a:ext>
            </a:extLst>
          </p:cNvPr>
          <p:cNvSpPr txBox="1"/>
          <p:nvPr/>
        </p:nvSpPr>
        <p:spPr>
          <a:xfrm>
            <a:off x="427382" y="5039861"/>
            <a:ext cx="10764078" cy="1569660"/>
          </a:xfrm>
          <a:prstGeom prst="rect">
            <a:avLst/>
          </a:prstGeom>
          <a:noFill/>
        </p:spPr>
        <p:txBody>
          <a:bodyPr wrap="square" rtlCol="0">
            <a:spAutoFit/>
          </a:bodyPr>
          <a:lstStyle/>
          <a:p>
            <a:r>
              <a:rPr lang="it-IT" sz="2000" b="1" dirty="0"/>
              <a:t>1054 → Scisma d’Oriente</a:t>
            </a:r>
          </a:p>
          <a:p>
            <a:endParaRPr lang="it-IT" sz="800" b="1" dirty="0"/>
          </a:p>
          <a:p>
            <a:r>
              <a:rPr lang="it-IT" sz="2000" b="1" dirty="0"/>
              <a:t>1095 → Crociata con la conquista di Gerusalemme nel 1099. Formazione di stati feudali dei crociati in conflitto con Bisanzio ed espansione mercantile delle città italiane.</a:t>
            </a:r>
          </a:p>
          <a:p>
            <a:endParaRPr lang="it-IT" sz="800" b="1" dirty="0"/>
          </a:p>
          <a:p>
            <a:r>
              <a:rPr lang="it-IT" sz="2000" b="1" dirty="0"/>
              <a:t>1202-1204 → Quarta crociata</a:t>
            </a:r>
          </a:p>
        </p:txBody>
      </p:sp>
    </p:spTree>
    <p:extLst>
      <p:ext uri="{BB962C8B-B14F-4D97-AF65-F5344CB8AC3E}">
        <p14:creationId xmlns:p14="http://schemas.microsoft.com/office/powerpoint/2010/main" val="389778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82BB34-9D87-47A3-B4FC-43291A1C56AC}"/>
              </a:ext>
            </a:extLst>
          </p:cNvPr>
          <p:cNvSpPr txBox="1"/>
          <p:nvPr/>
        </p:nvSpPr>
        <p:spPr>
          <a:xfrm>
            <a:off x="3723585" y="99393"/>
            <a:ext cx="4744825" cy="584775"/>
          </a:xfrm>
          <a:prstGeom prst="rect">
            <a:avLst/>
          </a:prstGeom>
          <a:noFill/>
        </p:spPr>
        <p:txBody>
          <a:bodyPr wrap="none" rtlCol="0">
            <a:spAutoFit/>
          </a:bodyPr>
          <a:lstStyle/>
          <a:p>
            <a:r>
              <a:rPr lang="it-IT" sz="3200" b="1" dirty="0">
                <a:solidFill>
                  <a:srgbClr val="002060"/>
                </a:solidFill>
              </a:rPr>
              <a:t>MEDITERRANEO ISLAMICO</a:t>
            </a:r>
          </a:p>
        </p:txBody>
      </p:sp>
      <p:sp>
        <p:nvSpPr>
          <p:cNvPr id="3" name="CasellaDiTesto 2">
            <a:extLst>
              <a:ext uri="{FF2B5EF4-FFF2-40B4-BE49-F238E27FC236}">
                <a16:creationId xmlns:a16="http://schemas.microsoft.com/office/drawing/2014/main" id="{80178BB9-59EE-4B60-AE78-290F207CC692}"/>
              </a:ext>
            </a:extLst>
          </p:cNvPr>
          <p:cNvSpPr txBox="1"/>
          <p:nvPr/>
        </p:nvSpPr>
        <p:spPr>
          <a:xfrm>
            <a:off x="405846" y="684168"/>
            <a:ext cx="11380304" cy="3847207"/>
          </a:xfrm>
          <a:prstGeom prst="rect">
            <a:avLst/>
          </a:prstGeom>
          <a:noFill/>
        </p:spPr>
        <p:txBody>
          <a:bodyPr wrap="square" rtlCol="0">
            <a:spAutoFit/>
          </a:bodyPr>
          <a:lstStyle/>
          <a:p>
            <a:r>
              <a:rPr lang="it-IT" sz="2400" b="1" dirty="0"/>
              <a:t>Tre grandi regioni:</a:t>
            </a:r>
          </a:p>
          <a:p>
            <a:pPr marL="457200" indent="-457200">
              <a:buAutoNum type="arabicPeriod"/>
            </a:pPr>
            <a:r>
              <a:rPr lang="it-IT" sz="2000" b="1" dirty="0"/>
              <a:t>Dalla Persia all’Indo → Baghdad → Impero abbaside (750-1258); poi gli ILKHANI (popolazione mongola) estendono il loro dominio sulla Persia e mettono fine al califfato degli abbasidi. FORMAZIONE DEL DOMINIO MONGOLO.</a:t>
            </a:r>
          </a:p>
          <a:p>
            <a:r>
              <a:rPr lang="it-IT" sz="2000" b="1" dirty="0"/>
              <a:t>	a) Le vie carovaniere e la penetrazione dei mercanti europei.</a:t>
            </a:r>
          </a:p>
          <a:p>
            <a:r>
              <a:rPr lang="it-IT" sz="2000" b="1" dirty="0"/>
              <a:t>	b) La Persia, però, diventa una regione periferica rispetto al Mediterraneo.</a:t>
            </a:r>
          </a:p>
          <a:p>
            <a:pPr marL="457200" indent="-457200">
              <a:buAutoNum type="arabicPeriod" startAt="2"/>
            </a:pPr>
            <a:r>
              <a:rPr lang="it-IT" sz="2000" b="1" dirty="0"/>
              <a:t>Egitto, Siria, Palestina, Arabia occidentale, Sicilia → Cairo → Fatimidi e poi Saladino, che riconquista Gerusalemme in mano ai crociati.</a:t>
            </a:r>
          </a:p>
          <a:p>
            <a:r>
              <a:rPr lang="it-IT" sz="2000" b="1" dirty="0"/>
              <a:t>	Poi i mamelucchi si sbarazzano degli ultimi regini crociati; controllano l’Egitto, l’Arabia e parte della 	Siria (1250-1517).</a:t>
            </a:r>
          </a:p>
          <a:p>
            <a:r>
              <a:rPr lang="it-IT" sz="2000" b="1" dirty="0"/>
              <a:t>	SI TRATTA DELLA PRINCIPALE POTENZA MUSULMANA NEL MEDITERRANEO.</a:t>
            </a:r>
          </a:p>
          <a:p>
            <a:r>
              <a:rPr lang="it-IT" sz="2000" b="1" dirty="0"/>
              <a:t>3. Maghreb e parte musulmana della Spagna. Territori divisi in diversi regni.</a:t>
            </a:r>
          </a:p>
        </p:txBody>
      </p:sp>
      <p:sp>
        <p:nvSpPr>
          <p:cNvPr id="4" name="CasellaDiTesto 3">
            <a:extLst>
              <a:ext uri="{FF2B5EF4-FFF2-40B4-BE49-F238E27FC236}">
                <a16:creationId xmlns:a16="http://schemas.microsoft.com/office/drawing/2014/main" id="{1CC7BF40-2DB9-4731-8374-5B73A49EB037}"/>
              </a:ext>
            </a:extLst>
          </p:cNvPr>
          <p:cNvSpPr txBox="1"/>
          <p:nvPr/>
        </p:nvSpPr>
        <p:spPr>
          <a:xfrm>
            <a:off x="295687" y="4679592"/>
            <a:ext cx="11600623" cy="1785104"/>
          </a:xfrm>
          <a:prstGeom prst="rect">
            <a:avLst/>
          </a:prstGeom>
          <a:solidFill>
            <a:schemeClr val="accent4">
              <a:lumMod val="40000"/>
              <a:lumOff val="60000"/>
            </a:schemeClr>
          </a:solidFill>
          <a:ln w="19050">
            <a:solidFill>
              <a:schemeClr val="accent4">
                <a:lumMod val="75000"/>
              </a:schemeClr>
            </a:solidFill>
          </a:ln>
        </p:spPr>
        <p:txBody>
          <a:bodyPr wrap="square" rtlCol="0">
            <a:spAutoFit/>
          </a:bodyPr>
          <a:lstStyle/>
          <a:p>
            <a:r>
              <a:rPr lang="it-IT" sz="2000" b="1" dirty="0"/>
              <a:t>I musulmani costruiscono uno spazio mercantile omogeneo, con una vastissima rete di comunicazioni via terra e via mare.</a:t>
            </a:r>
          </a:p>
          <a:p>
            <a:r>
              <a:rPr lang="it-IT" sz="2000" b="1" dirty="0"/>
              <a:t>L’organizzazione mercantile araba è formata da compagnie associate in reti familiari</a:t>
            </a:r>
          </a:p>
          <a:p>
            <a:endParaRPr lang="it-IT" sz="1000" b="1" dirty="0"/>
          </a:p>
          <a:p>
            <a:r>
              <a:rPr lang="it-IT" sz="2000" b="1" i="1" dirty="0">
                <a:effectLst>
                  <a:outerShdw blurRad="38100" dist="38100" dir="2700000" algn="tl">
                    <a:srgbClr val="000000">
                      <a:alpha val="43137"/>
                    </a:srgbClr>
                  </a:outerShdw>
                </a:effectLst>
              </a:rPr>
              <a:t>NELL’AMBITO DELLA RIVOLUZIONE COMMERCIALE MEDIEVALE l’esperienza del mondo islamico transita in quello europeo, ma rispetto a quest’ultimo non si assiste alla nascita di un protocapitalismo mercantile.</a:t>
            </a:r>
          </a:p>
        </p:txBody>
      </p:sp>
    </p:spTree>
    <p:extLst>
      <p:ext uri="{BB962C8B-B14F-4D97-AF65-F5344CB8AC3E}">
        <p14:creationId xmlns:p14="http://schemas.microsoft.com/office/powerpoint/2010/main" val="347997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arabi e sistemi idraulici">
            <a:extLst>
              <a:ext uri="{FF2B5EF4-FFF2-40B4-BE49-F238E27FC236}">
                <a16:creationId xmlns:a16="http://schemas.microsoft.com/office/drawing/2014/main" id="{E5F3FAFF-B7C6-41D9-9141-DDE53350C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68" y="129974"/>
            <a:ext cx="11951594" cy="665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arabi e sistemi idraulici">
            <a:extLst>
              <a:ext uri="{FF2B5EF4-FFF2-40B4-BE49-F238E27FC236}">
                <a16:creationId xmlns:a16="http://schemas.microsoft.com/office/drawing/2014/main" id="{1A07DCF4-D573-4D55-9533-C45D16395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849"/>
            <a:ext cx="6649278" cy="662903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14CC9845-8F4C-4BD0-A78D-630449088628}"/>
              </a:ext>
            </a:extLst>
          </p:cNvPr>
          <p:cNvSpPr txBox="1"/>
          <p:nvPr/>
        </p:nvSpPr>
        <p:spPr>
          <a:xfrm>
            <a:off x="8776252" y="477077"/>
            <a:ext cx="2862470" cy="2862322"/>
          </a:xfrm>
          <a:prstGeom prst="rect">
            <a:avLst/>
          </a:prstGeom>
          <a:noFill/>
        </p:spPr>
        <p:txBody>
          <a:bodyPr wrap="square" rtlCol="0">
            <a:spAutoFit/>
          </a:bodyPr>
          <a:lstStyle/>
          <a:p>
            <a:r>
              <a:rPr lang="it-IT" sz="2000" b="1" dirty="0"/>
              <a:t>Prodotti di lusso, spezie (pepe e zenzero dall’India e dall’Africa; cannella da Ceylon; chiodi di garofano e noce moscata dalle Molucche; seta cinese; avorio indiano e africano; pietre preziose; profumi.</a:t>
            </a:r>
          </a:p>
        </p:txBody>
      </p:sp>
      <p:cxnSp>
        <p:nvCxnSpPr>
          <p:cNvPr id="5" name="Connettore curvo 4">
            <a:extLst>
              <a:ext uri="{FF2B5EF4-FFF2-40B4-BE49-F238E27FC236}">
                <a16:creationId xmlns:a16="http://schemas.microsoft.com/office/drawing/2014/main" id="{D796EFB2-2375-48DC-9CA2-059D9B14E8C2}"/>
              </a:ext>
            </a:extLst>
          </p:cNvPr>
          <p:cNvCxnSpPr>
            <a:cxnSpLocks/>
          </p:cNvCxnSpPr>
          <p:nvPr/>
        </p:nvCxnSpPr>
        <p:spPr>
          <a:xfrm flipV="1">
            <a:off x="5516217" y="1908238"/>
            <a:ext cx="3130826" cy="282278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 name="Picture 8" descr="Immagine correlata">
            <a:extLst>
              <a:ext uri="{FF2B5EF4-FFF2-40B4-BE49-F238E27FC236}">
                <a16:creationId xmlns:a16="http://schemas.microsoft.com/office/drawing/2014/main" id="{7EF2AA4E-B809-4845-B085-375D0A19A1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4835" y="3339399"/>
            <a:ext cx="4552122" cy="340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56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magine correlata">
            <a:extLst>
              <a:ext uri="{FF2B5EF4-FFF2-40B4-BE49-F238E27FC236}">
                <a16:creationId xmlns:a16="http://schemas.microsoft.com/office/drawing/2014/main" id="{C167AC27-CF3B-4A47-BB2F-810378E3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897" y="172567"/>
            <a:ext cx="6197242" cy="3097742"/>
          </a:xfrm>
          <a:prstGeom prst="rect">
            <a:avLst/>
          </a:prstGeom>
          <a:noFill/>
          <a:ln w="28575">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3" name="Picture 2" descr="Risultati immagini per mulino a vento persiano">
            <a:extLst>
              <a:ext uri="{FF2B5EF4-FFF2-40B4-BE49-F238E27FC236}">
                <a16:creationId xmlns:a16="http://schemas.microsoft.com/office/drawing/2014/main" id="{D3931DD4-4269-4A17-B6B2-30F2C8B13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897" y="3429000"/>
            <a:ext cx="6197242" cy="3198773"/>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Dettaglio dell’orologio con elefante, dove si nota il meccanismo grazie al quale la figura del cavaliere colpisce la testa dell’animale ogni 30 minuti">
            <a:extLst>
              <a:ext uri="{FF2B5EF4-FFF2-40B4-BE49-F238E27FC236}">
                <a16:creationId xmlns:a16="http://schemas.microsoft.com/office/drawing/2014/main" id="{326C393B-2D62-4E86-8B12-348689E5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73" y="172567"/>
            <a:ext cx="4648769" cy="5043366"/>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BAF156F-F3CA-4EF3-B971-C7353556A0DD}"/>
              </a:ext>
            </a:extLst>
          </p:cNvPr>
          <p:cNvSpPr txBox="1"/>
          <p:nvPr/>
        </p:nvSpPr>
        <p:spPr>
          <a:xfrm>
            <a:off x="455861" y="5307496"/>
            <a:ext cx="2593274" cy="707886"/>
          </a:xfrm>
          <a:prstGeom prst="rect">
            <a:avLst/>
          </a:prstGeom>
          <a:noFill/>
        </p:spPr>
        <p:txBody>
          <a:bodyPr wrap="none" rtlCol="0">
            <a:spAutoFit/>
          </a:bodyPr>
          <a:lstStyle/>
          <a:p>
            <a:r>
              <a:rPr lang="it-IT" sz="2000" b="1" dirty="0"/>
              <a:t>Pompa idraulica</a:t>
            </a:r>
          </a:p>
          <a:p>
            <a:r>
              <a:rPr lang="it-IT" sz="2000" b="1" dirty="0"/>
              <a:t>(manoscritto del 1203)</a:t>
            </a:r>
          </a:p>
        </p:txBody>
      </p:sp>
    </p:spTree>
    <p:extLst>
      <p:ext uri="{BB962C8B-B14F-4D97-AF65-F5344CB8AC3E}">
        <p14:creationId xmlns:p14="http://schemas.microsoft.com/office/powerpoint/2010/main" val="3535306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FCB41B8-CAB8-4A06-ABAB-C48D6B7FCAA1}"/>
              </a:ext>
            </a:extLst>
          </p:cNvPr>
          <p:cNvSpPr txBox="1"/>
          <p:nvPr/>
        </p:nvSpPr>
        <p:spPr>
          <a:xfrm>
            <a:off x="334616" y="171750"/>
            <a:ext cx="7785654" cy="6555641"/>
          </a:xfrm>
          <a:prstGeom prst="rect">
            <a:avLst/>
          </a:prstGeom>
          <a:noFill/>
        </p:spPr>
        <p:txBody>
          <a:bodyPr wrap="square">
            <a:spAutoFit/>
          </a:bodyPr>
          <a:lstStyle/>
          <a:p>
            <a:r>
              <a:rPr lang="it-IT" sz="2000" b="0" i="0" dirty="0">
                <a:solidFill>
                  <a:srgbClr val="3E3E3E"/>
                </a:solidFill>
                <a:effectLst/>
              </a:rPr>
              <a:t>«Da quando i califfi abbasidi di Bagdad diedero vita alla </a:t>
            </a:r>
            <a:r>
              <a:rPr lang="it-IT" sz="2000" b="0" i="0" dirty="0" err="1">
                <a:solidFill>
                  <a:srgbClr val="3E3E3E"/>
                </a:solidFill>
                <a:effectLst/>
              </a:rPr>
              <a:t>Bayt</a:t>
            </a:r>
            <a:r>
              <a:rPr lang="it-IT" sz="2000" b="0" i="0" dirty="0">
                <a:solidFill>
                  <a:srgbClr val="3E3E3E"/>
                </a:solidFill>
                <a:effectLst/>
              </a:rPr>
              <a:t> al-</a:t>
            </a:r>
            <a:r>
              <a:rPr lang="it-IT" sz="2000" b="0" i="0" dirty="0" err="1">
                <a:solidFill>
                  <a:srgbClr val="3E3E3E"/>
                </a:solidFill>
                <a:effectLst/>
              </a:rPr>
              <a:t>Hikma</a:t>
            </a:r>
            <a:r>
              <a:rPr lang="it-IT" sz="2000" b="0" i="0" dirty="0">
                <a:solidFill>
                  <a:srgbClr val="3E3E3E"/>
                </a:solidFill>
                <a:effectLst/>
              </a:rPr>
              <a:t> (Casa della Sapienza) tra l’VIII e il IX secolo, </a:t>
            </a:r>
            <a:r>
              <a:rPr lang="it-IT" sz="2000" b="1" i="0" dirty="0">
                <a:solidFill>
                  <a:srgbClr val="3E3E3E"/>
                </a:solidFill>
                <a:effectLst/>
              </a:rPr>
              <a:t>la scienza ricoprì un ruolo essenziale nel mondo islamico medievale</a:t>
            </a:r>
            <a:r>
              <a:rPr lang="it-IT" sz="2000" b="0" i="0" dirty="0">
                <a:solidFill>
                  <a:srgbClr val="3E3E3E"/>
                </a:solidFill>
                <a:effectLst/>
              </a:rPr>
              <a:t>. L’istituzione, dedicata alla raccolta e allo studio delle opere degli antichi saggi, giocò un ruolo fondamentale nello </a:t>
            </a:r>
            <a:r>
              <a:rPr lang="it-IT" sz="2000" b="1" i="0" dirty="0">
                <a:solidFill>
                  <a:srgbClr val="3E3E3E"/>
                </a:solidFill>
                <a:effectLst/>
              </a:rPr>
              <a:t>splendore scientifico e culturale dell’islam</a:t>
            </a:r>
            <a:r>
              <a:rPr lang="it-IT" sz="2000" b="0" i="0" dirty="0">
                <a:solidFill>
                  <a:srgbClr val="3E3E3E"/>
                </a:solidFill>
                <a:effectLst/>
              </a:rPr>
              <a:t>. Il contrasto con il mondo cristiano medievale, dove non esistevano né le conoscenze né gli interessi dei contemporanei musulmani, risulta evidente. Saranno infatti proprio la scienza e le traduzioni arabe a essere utilizzate dagli umanisti del Rinascimento per riscoprire un passato quasi completamente dimenticato. </a:t>
            </a:r>
            <a:r>
              <a:rPr lang="it-IT" sz="2000" b="1" i="0" dirty="0">
                <a:solidFill>
                  <a:srgbClr val="3E3E3E"/>
                </a:solidFill>
                <a:effectLst/>
              </a:rPr>
              <a:t>Le conoscenze arabe medievali spaziarono dalla filosofia alla medicina fino all’astronomia e alla zoologia</a:t>
            </a:r>
            <a:r>
              <a:rPr lang="it-IT" sz="2000" b="0" i="0" dirty="0">
                <a:solidFill>
                  <a:srgbClr val="3E3E3E"/>
                </a:solidFill>
                <a:effectLst/>
              </a:rPr>
              <a:t>. Raggiunse un notevole sviluppo anche l’</a:t>
            </a:r>
            <a:r>
              <a:rPr lang="it-IT" sz="2000" b="1" i="0" dirty="0">
                <a:solidFill>
                  <a:srgbClr val="3E3E3E"/>
                </a:solidFill>
                <a:effectLst/>
              </a:rPr>
              <a:t>ingegneria meccanica</a:t>
            </a:r>
            <a:r>
              <a:rPr lang="it-IT" sz="2000" b="0" i="0" dirty="0">
                <a:solidFill>
                  <a:srgbClr val="3E3E3E"/>
                </a:solidFill>
                <a:effectLst/>
              </a:rPr>
              <a:t>, dove, </a:t>
            </a:r>
            <a:r>
              <a:rPr lang="it-IT" sz="2000" b="1" i="0" dirty="0">
                <a:solidFill>
                  <a:srgbClr val="3E3E3E"/>
                </a:solidFill>
                <a:effectLst/>
              </a:rPr>
              <a:t>a spiccare fra tutti</a:t>
            </a:r>
            <a:r>
              <a:rPr lang="it-IT" sz="2000" b="0" i="0" dirty="0">
                <a:solidFill>
                  <a:srgbClr val="3E3E3E"/>
                </a:solidFill>
                <a:effectLst/>
              </a:rPr>
              <a:t>, fu </a:t>
            </a:r>
            <a:r>
              <a:rPr lang="it-IT" sz="2000" b="1" i="0" dirty="0">
                <a:solidFill>
                  <a:srgbClr val="3E3E3E"/>
                </a:solidFill>
                <a:effectLst/>
              </a:rPr>
              <a:t>Ismail Ibn al-</a:t>
            </a:r>
            <a:r>
              <a:rPr lang="it-IT" sz="2000" b="1" i="0" dirty="0" err="1">
                <a:solidFill>
                  <a:srgbClr val="3E3E3E"/>
                </a:solidFill>
                <a:effectLst/>
              </a:rPr>
              <a:t>Razzaz</a:t>
            </a:r>
            <a:r>
              <a:rPr lang="it-IT" sz="2000" b="1" i="0" dirty="0">
                <a:solidFill>
                  <a:srgbClr val="3E3E3E"/>
                </a:solidFill>
                <a:effectLst/>
              </a:rPr>
              <a:t> al-</a:t>
            </a:r>
            <a:r>
              <a:rPr lang="it-IT" sz="2000" b="1" i="0" dirty="0" err="1">
                <a:solidFill>
                  <a:srgbClr val="3E3E3E"/>
                </a:solidFill>
                <a:effectLst/>
              </a:rPr>
              <a:t>Jazari</a:t>
            </a:r>
            <a:r>
              <a:rPr lang="it-IT" sz="2000" b="0" i="0" dirty="0">
                <a:solidFill>
                  <a:srgbClr val="3E3E3E"/>
                </a:solidFill>
                <a:effectLst/>
              </a:rPr>
              <a:t>, ingegnere e inventore che visse nella città turca di Diyarbakir tra la fine del XII e l’inizio del XIII secolo, all’epoca delle crociate e del Saladino. Di lui sappiamo soltanto che proveniva da un’</a:t>
            </a:r>
            <a:r>
              <a:rPr lang="it-IT" sz="2000" b="1" i="0" dirty="0">
                <a:solidFill>
                  <a:srgbClr val="3E3E3E"/>
                </a:solidFill>
                <a:effectLst/>
              </a:rPr>
              <a:t>umile famiglia di artigiani</a:t>
            </a:r>
            <a:r>
              <a:rPr lang="it-IT" sz="2000" b="0" i="0" dirty="0">
                <a:solidFill>
                  <a:srgbClr val="3E3E3E"/>
                </a:solidFill>
                <a:effectLst/>
              </a:rPr>
              <a:t> e che per venticinque anni fu al servizio della locale dinastia </a:t>
            </a:r>
            <a:r>
              <a:rPr lang="it-IT" sz="2000" b="0" i="0" dirty="0" err="1">
                <a:solidFill>
                  <a:srgbClr val="3E3E3E"/>
                </a:solidFill>
                <a:effectLst/>
              </a:rPr>
              <a:t>artuchide</a:t>
            </a:r>
            <a:r>
              <a:rPr lang="it-IT" sz="2000" b="0" i="0" dirty="0">
                <a:solidFill>
                  <a:srgbClr val="3E3E3E"/>
                </a:solidFill>
                <a:effectLst/>
              </a:rPr>
              <a:t>. Viene ricordato per </a:t>
            </a:r>
            <a:r>
              <a:rPr lang="it-IT" sz="2000" b="1" i="0" dirty="0">
                <a:solidFill>
                  <a:srgbClr val="3E3E3E"/>
                </a:solidFill>
                <a:effectLst/>
              </a:rPr>
              <a:t>le sue opere pionieristiche di ingegneria meccanica</a:t>
            </a:r>
            <a:r>
              <a:rPr lang="it-IT" sz="2000" b="0" i="0" dirty="0">
                <a:solidFill>
                  <a:srgbClr val="3E3E3E"/>
                </a:solidFill>
                <a:effectLst/>
              </a:rPr>
              <a:t>, </a:t>
            </a:r>
            <a:r>
              <a:rPr lang="it-IT" sz="2000" b="1" i="0" dirty="0">
                <a:solidFill>
                  <a:srgbClr val="3E3E3E"/>
                </a:solidFill>
                <a:effectLst/>
              </a:rPr>
              <a:t>idraulica</a:t>
            </a:r>
            <a:r>
              <a:rPr lang="it-IT" sz="2000" b="0" i="0" dirty="0">
                <a:solidFill>
                  <a:srgbClr val="3E3E3E"/>
                </a:solidFill>
                <a:effectLst/>
              </a:rPr>
              <a:t> e </a:t>
            </a:r>
            <a:r>
              <a:rPr lang="it-IT" sz="2000" b="1" i="0" dirty="0">
                <a:solidFill>
                  <a:srgbClr val="3E3E3E"/>
                </a:solidFill>
                <a:effectLst/>
              </a:rPr>
              <a:t>robotica</a:t>
            </a:r>
            <a:r>
              <a:rPr lang="it-IT" sz="2000" b="0" i="0" dirty="0">
                <a:solidFill>
                  <a:srgbClr val="3E3E3E"/>
                </a:solidFill>
                <a:effectLst/>
              </a:rPr>
              <a:t> e per le sue poliedriche doti di inventore, costruttore, artista e ideatore di ogni tipo di macchine, pompe e condutture ad acqua, orologi e automi, uno più originale dell’altro».</a:t>
            </a:r>
            <a:endParaRPr lang="it-IT" sz="2000" dirty="0"/>
          </a:p>
        </p:txBody>
      </p:sp>
      <p:pic>
        <p:nvPicPr>
          <p:cNvPr id="3074" name="Picture 2" descr="Rappresentazione di un lavandino a forma di pavone che funzionava con dei galleggianti (in rosso) legati a delle corde">
            <a:extLst>
              <a:ext uri="{FF2B5EF4-FFF2-40B4-BE49-F238E27FC236}">
                <a16:creationId xmlns:a16="http://schemas.microsoft.com/office/drawing/2014/main" id="{AC97FACD-0AB3-45F5-B77B-B3E94F448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053" y="776644"/>
            <a:ext cx="3581331" cy="5304711"/>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456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magine correlata">
            <a:extLst>
              <a:ext uri="{FF2B5EF4-FFF2-40B4-BE49-F238E27FC236}">
                <a16:creationId xmlns:a16="http://schemas.microsoft.com/office/drawing/2014/main" id="{515FB228-5C0E-4590-BA71-CEAA3F284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09" y="115910"/>
            <a:ext cx="11042373" cy="667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122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magine correlata">
            <a:extLst>
              <a:ext uri="{FF2B5EF4-FFF2-40B4-BE49-F238E27FC236}">
                <a16:creationId xmlns:a16="http://schemas.microsoft.com/office/drawing/2014/main" id="{0C96EA24-37AE-420E-8194-3D4B335ED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49" y="-1"/>
            <a:ext cx="1056529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73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4BA8263-387F-445A-BFD5-53563EC7829D}"/>
              </a:ext>
            </a:extLst>
          </p:cNvPr>
          <p:cNvSpPr txBox="1"/>
          <p:nvPr/>
        </p:nvSpPr>
        <p:spPr>
          <a:xfrm>
            <a:off x="1972917" y="238540"/>
            <a:ext cx="8246165" cy="646331"/>
          </a:xfrm>
          <a:prstGeom prst="rect">
            <a:avLst/>
          </a:prstGeom>
          <a:noFill/>
        </p:spPr>
        <p:txBody>
          <a:bodyPr wrap="square" rtlCol="0">
            <a:spAutoFit/>
          </a:bodyPr>
          <a:lstStyle/>
          <a:p>
            <a:pPr algn="ctr"/>
            <a:r>
              <a:rPr lang="it-IT" sz="3600" b="1" dirty="0">
                <a:solidFill>
                  <a:srgbClr val="C00000"/>
                </a:solidFill>
                <a:effectLst>
                  <a:outerShdw blurRad="38100" dist="38100" dir="2700000" algn="tl">
                    <a:srgbClr val="000000">
                      <a:alpha val="43137"/>
                    </a:srgbClr>
                  </a:outerShdw>
                </a:effectLst>
              </a:rPr>
              <a:t>Introduzione: una questione di geopolitica</a:t>
            </a:r>
          </a:p>
        </p:txBody>
      </p:sp>
      <p:sp>
        <p:nvSpPr>
          <p:cNvPr id="5" name="CasellaDiTesto 4">
            <a:extLst>
              <a:ext uri="{FF2B5EF4-FFF2-40B4-BE49-F238E27FC236}">
                <a16:creationId xmlns:a16="http://schemas.microsoft.com/office/drawing/2014/main" id="{F0754123-6820-4741-B23C-D3DB72533051}"/>
              </a:ext>
            </a:extLst>
          </p:cNvPr>
          <p:cNvSpPr txBox="1"/>
          <p:nvPr/>
        </p:nvSpPr>
        <p:spPr>
          <a:xfrm>
            <a:off x="471009" y="1050043"/>
            <a:ext cx="3945835" cy="3539430"/>
          </a:xfrm>
          <a:prstGeom prst="rect">
            <a:avLst/>
          </a:prstGeom>
          <a:noFill/>
        </p:spPr>
        <p:txBody>
          <a:bodyPr wrap="square" rtlCol="0">
            <a:spAutoFit/>
          </a:bodyPr>
          <a:lstStyle/>
          <a:p>
            <a:r>
              <a:rPr lang="it-IT" sz="2800" b="1" dirty="0"/>
              <a:t>L’Italia è un paese fisicamente mediterraneo, ma oggi l’Italia è «poco» mediterranea, sia sotto il profilo economico, sia dal punto di vista culturale.</a:t>
            </a:r>
          </a:p>
        </p:txBody>
      </p:sp>
      <p:sp>
        <p:nvSpPr>
          <p:cNvPr id="6" name="CasellaDiTesto 5">
            <a:extLst>
              <a:ext uri="{FF2B5EF4-FFF2-40B4-BE49-F238E27FC236}">
                <a16:creationId xmlns:a16="http://schemas.microsoft.com/office/drawing/2014/main" id="{65316F60-EC02-48A5-BF5D-08CF9B4A904A}"/>
              </a:ext>
            </a:extLst>
          </p:cNvPr>
          <p:cNvSpPr txBox="1"/>
          <p:nvPr/>
        </p:nvSpPr>
        <p:spPr>
          <a:xfrm>
            <a:off x="5188226" y="1206590"/>
            <a:ext cx="6331225" cy="2308324"/>
          </a:xfrm>
          <a:prstGeom prst="rect">
            <a:avLst/>
          </a:prstGeom>
          <a:noFill/>
        </p:spPr>
        <p:txBody>
          <a:bodyPr wrap="square" rtlCol="0">
            <a:spAutoFit/>
          </a:bodyPr>
          <a:lstStyle/>
          <a:p>
            <a:r>
              <a:rPr lang="it-IT" sz="2400" b="1" dirty="0"/>
              <a:t>Dagli anni Cinquanta del Novecento si inizia a guardare all’Europa e si contrappone quest’ultima al Mediterraneo, come esito degli scenari geopolitici ed economici di questa fase.</a:t>
            </a:r>
          </a:p>
          <a:p>
            <a:r>
              <a:rPr lang="it-IT" sz="2400" b="1" dirty="0"/>
              <a:t>SI AFFERMA UN’IDEOLOGIA ANTIMEDITERRANEA IN CHIAVE EUROPEISTA.</a:t>
            </a:r>
          </a:p>
        </p:txBody>
      </p:sp>
      <p:sp>
        <p:nvSpPr>
          <p:cNvPr id="7" name="CasellaDiTesto 6">
            <a:extLst>
              <a:ext uri="{FF2B5EF4-FFF2-40B4-BE49-F238E27FC236}">
                <a16:creationId xmlns:a16="http://schemas.microsoft.com/office/drawing/2014/main" id="{A7A33CE2-18CC-4D9D-8362-0F1142E3B10F}"/>
              </a:ext>
            </a:extLst>
          </p:cNvPr>
          <p:cNvSpPr txBox="1"/>
          <p:nvPr/>
        </p:nvSpPr>
        <p:spPr>
          <a:xfrm>
            <a:off x="6875348" y="3836634"/>
            <a:ext cx="4765031" cy="2677656"/>
          </a:xfrm>
          <a:prstGeom prst="rect">
            <a:avLst/>
          </a:prstGeom>
          <a:noFill/>
        </p:spPr>
        <p:txBody>
          <a:bodyPr wrap="square" rtlCol="0">
            <a:spAutoFit/>
          </a:bodyPr>
          <a:lstStyle/>
          <a:p>
            <a:r>
              <a:rPr lang="it-IT" sz="2400" b="1" i="1" dirty="0">
                <a:solidFill>
                  <a:srgbClr val="002060"/>
                </a:solidFill>
              </a:rPr>
              <a:t>Non era così in passato, quando il Mediterraneo rappresentava la cornice ideale nella quale si collocava l’Italia.</a:t>
            </a:r>
          </a:p>
          <a:p>
            <a:r>
              <a:rPr lang="it-IT" sz="2400" b="1" i="1" dirty="0">
                <a:solidFill>
                  <a:srgbClr val="002060"/>
                </a:solidFill>
              </a:rPr>
              <a:t>Ancora alla fine dell’Ottocento erano molto consistenti le comunità di italiani nel Mediterraneo.</a:t>
            </a:r>
          </a:p>
        </p:txBody>
      </p:sp>
      <p:sp>
        <p:nvSpPr>
          <p:cNvPr id="8" name="Freccia circolare a destra 7">
            <a:extLst>
              <a:ext uri="{FF2B5EF4-FFF2-40B4-BE49-F238E27FC236}">
                <a16:creationId xmlns:a16="http://schemas.microsoft.com/office/drawing/2014/main" id="{78E7541A-F890-493C-8340-0B1FDC21B607}"/>
              </a:ext>
            </a:extLst>
          </p:cNvPr>
          <p:cNvSpPr/>
          <p:nvPr/>
        </p:nvSpPr>
        <p:spPr>
          <a:xfrm rot="15188546">
            <a:off x="3167121" y="2689913"/>
            <a:ext cx="2397843" cy="5214547"/>
          </a:xfrm>
          <a:prstGeom prst="curvedRightArrow">
            <a:avLst>
              <a:gd name="adj1" fmla="val 25000"/>
              <a:gd name="adj2" fmla="val 690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375264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principi dell'islam">
            <a:extLst>
              <a:ext uri="{FF2B5EF4-FFF2-40B4-BE49-F238E27FC236}">
                <a16:creationId xmlns:a16="http://schemas.microsoft.com/office/drawing/2014/main" id="{C129BE61-82D2-469D-ABAC-614C8FF96A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0721"/>
            <a:ext cx="7778839" cy="65965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isultati immagini per Maometto">
            <a:extLst>
              <a:ext uri="{FF2B5EF4-FFF2-40B4-BE49-F238E27FC236}">
                <a16:creationId xmlns:a16="http://schemas.microsoft.com/office/drawing/2014/main" id="{1AD916F6-0C60-4366-B646-6E30FF76F1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597" y="286888"/>
            <a:ext cx="4259180" cy="6332573"/>
          </a:xfrm>
          <a:prstGeom prst="rect">
            <a:avLst/>
          </a:prstGeom>
          <a:noFill/>
          <a:ln w="19050">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696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B973CD-9BB4-45A4-B28B-F781A67D9240}"/>
              </a:ext>
            </a:extLst>
          </p:cNvPr>
          <p:cNvSpPr txBox="1"/>
          <p:nvPr/>
        </p:nvSpPr>
        <p:spPr>
          <a:xfrm>
            <a:off x="2159153" y="258418"/>
            <a:ext cx="7873694" cy="584775"/>
          </a:xfrm>
          <a:prstGeom prst="rect">
            <a:avLst/>
          </a:prstGeom>
          <a:noFill/>
        </p:spPr>
        <p:txBody>
          <a:bodyPr wrap="none" rtlCol="0">
            <a:spAutoFit/>
          </a:bodyPr>
          <a:lstStyle/>
          <a:p>
            <a:r>
              <a:rPr lang="it-IT" sz="3200" b="1" dirty="0">
                <a:solidFill>
                  <a:srgbClr val="002060"/>
                </a:solidFill>
              </a:rPr>
              <a:t>IL MEDITERRANEO ALLA FINE DEL MEDIOEVO</a:t>
            </a:r>
          </a:p>
        </p:txBody>
      </p:sp>
      <p:sp>
        <p:nvSpPr>
          <p:cNvPr id="3" name="CasellaDiTesto 2">
            <a:extLst>
              <a:ext uri="{FF2B5EF4-FFF2-40B4-BE49-F238E27FC236}">
                <a16:creationId xmlns:a16="http://schemas.microsoft.com/office/drawing/2014/main" id="{0E6736C4-05C7-4298-96A4-5A3F6D13ECF2}"/>
              </a:ext>
            </a:extLst>
          </p:cNvPr>
          <p:cNvSpPr txBox="1"/>
          <p:nvPr/>
        </p:nvSpPr>
        <p:spPr>
          <a:xfrm>
            <a:off x="596347" y="967818"/>
            <a:ext cx="10237304" cy="1938992"/>
          </a:xfrm>
          <a:prstGeom prst="rect">
            <a:avLst/>
          </a:prstGeom>
          <a:noFill/>
        </p:spPr>
        <p:txBody>
          <a:bodyPr wrap="square" rtlCol="0">
            <a:spAutoFit/>
          </a:bodyPr>
          <a:lstStyle/>
          <a:p>
            <a:pPr marL="457200" indent="-457200">
              <a:buAutoNum type="alphaLcParenR"/>
            </a:pPr>
            <a:r>
              <a:rPr lang="it-IT" sz="2000" b="1" dirty="0"/>
              <a:t>Il Mediterraneo degli scambi mercantili controllati dalle città italiane si configura come l’area più monetizzata del mondo.</a:t>
            </a:r>
          </a:p>
          <a:p>
            <a:pPr marL="457200" indent="-457200">
              <a:buAutoNum type="alphaLcParenR"/>
            </a:pPr>
            <a:r>
              <a:rPr lang="it-IT" sz="2000" b="1" dirty="0"/>
              <a:t>Il superamento dell’economia naturale fa definitivamente saltare il sistema curtense.</a:t>
            </a:r>
          </a:p>
          <a:p>
            <a:pPr marL="457200" indent="-457200">
              <a:buAutoNum type="alphaLcParenR"/>
            </a:pPr>
            <a:r>
              <a:rPr lang="it-IT" sz="2000" b="1" dirty="0"/>
              <a:t>In Adriatico, tra Ravenna e l’Abruzzo, si verifica una intensa migrazione dal Nord-Est.</a:t>
            </a:r>
          </a:p>
          <a:p>
            <a:pPr marL="457200" indent="-457200">
              <a:buAutoNum type="alphaLcParenR"/>
            </a:pPr>
            <a:r>
              <a:rPr lang="it-IT" sz="2000" b="1" dirty="0"/>
              <a:t>Processo di ricolonizzazione nelle campagne.</a:t>
            </a:r>
          </a:p>
          <a:p>
            <a:pPr marL="457200" indent="-457200">
              <a:buAutoNum type="alphaLcParenR"/>
            </a:pPr>
            <a:r>
              <a:rPr lang="it-IT" sz="2000" b="1" dirty="0"/>
              <a:t>Flussi di oro che alimentano le grandi economie mercantili delle città italiane.</a:t>
            </a:r>
          </a:p>
        </p:txBody>
      </p:sp>
      <p:sp>
        <p:nvSpPr>
          <p:cNvPr id="4" name="CasellaDiTesto 3">
            <a:extLst>
              <a:ext uri="{FF2B5EF4-FFF2-40B4-BE49-F238E27FC236}">
                <a16:creationId xmlns:a16="http://schemas.microsoft.com/office/drawing/2014/main" id="{4B89FFFB-2E72-42DA-8A56-5F8AC40AC49D}"/>
              </a:ext>
            </a:extLst>
          </p:cNvPr>
          <p:cNvSpPr txBox="1"/>
          <p:nvPr/>
        </p:nvSpPr>
        <p:spPr>
          <a:xfrm>
            <a:off x="596347" y="2979313"/>
            <a:ext cx="10843591" cy="1323439"/>
          </a:xfrm>
          <a:prstGeom prst="rect">
            <a:avLst/>
          </a:prstGeom>
          <a:noFill/>
        </p:spPr>
        <p:txBody>
          <a:bodyPr wrap="square" rtlCol="0">
            <a:spAutoFit/>
          </a:bodyPr>
          <a:lstStyle/>
          <a:p>
            <a:r>
              <a:rPr lang="it-IT" sz="2000" b="1" dirty="0">
                <a:solidFill>
                  <a:srgbClr val="0070C0"/>
                </a:solidFill>
                <a:effectLst>
                  <a:outerShdw blurRad="38100" dist="38100" dir="2700000" algn="tl">
                    <a:srgbClr val="000000">
                      <a:alpha val="43137"/>
                    </a:srgbClr>
                  </a:outerShdw>
                </a:effectLst>
              </a:rPr>
              <a:t>ANCORA ALL’INIZIO DEL CINQUECENTO LE CONTRADDITTORIE CONTINUIT</a:t>
            </a:r>
            <a:r>
              <a:rPr lang="it-IT" sz="2000" b="1" cap="all" dirty="0">
                <a:solidFill>
                  <a:srgbClr val="0070C0"/>
                </a:solidFill>
                <a:effectLst>
                  <a:outerShdw blurRad="38100" dist="38100" dir="2700000" algn="tl">
                    <a:srgbClr val="000000">
                      <a:alpha val="43137"/>
                    </a:srgbClr>
                  </a:outerShdw>
                </a:effectLst>
              </a:rPr>
              <a:t>à</a:t>
            </a:r>
            <a:r>
              <a:rPr lang="it-IT" sz="2000" b="1" dirty="0">
                <a:solidFill>
                  <a:srgbClr val="0070C0"/>
                </a:solidFill>
                <a:effectLst>
                  <a:outerShdw blurRad="38100" dist="38100" dir="2700000" algn="tl">
                    <a:srgbClr val="000000">
                      <a:alpha val="43137"/>
                    </a:srgbClr>
                  </a:outerShdw>
                </a:effectLst>
              </a:rPr>
              <a:t> MEDITERRANEE RESTANO PREVALENTI RISPETTO ALLE FRATTURE.</a:t>
            </a:r>
          </a:p>
          <a:p>
            <a:r>
              <a:rPr lang="it-IT" sz="2000" b="1" dirty="0"/>
              <a:t>Le cose cambiano nel corso XVI secolo quando si assiste al ribaltamento degli equilibri economici dell’Europa: a raggiungere il Levante saranno le navi nordiche.</a:t>
            </a:r>
          </a:p>
        </p:txBody>
      </p:sp>
      <p:sp>
        <p:nvSpPr>
          <p:cNvPr id="5" name="CasellaDiTesto 4">
            <a:extLst>
              <a:ext uri="{FF2B5EF4-FFF2-40B4-BE49-F238E27FC236}">
                <a16:creationId xmlns:a16="http://schemas.microsoft.com/office/drawing/2014/main" id="{708CF8C2-1E79-4EDB-8FDD-947B5264A95C}"/>
              </a:ext>
            </a:extLst>
          </p:cNvPr>
          <p:cNvSpPr txBox="1"/>
          <p:nvPr/>
        </p:nvSpPr>
        <p:spPr>
          <a:xfrm>
            <a:off x="596347" y="4912997"/>
            <a:ext cx="9436499" cy="1631216"/>
          </a:xfrm>
          <a:prstGeom prst="rect">
            <a:avLst/>
          </a:prstGeom>
          <a:noFill/>
        </p:spPr>
        <p:txBody>
          <a:bodyPr wrap="square" rtlCol="0">
            <a:spAutoFit/>
          </a:bodyPr>
          <a:lstStyle/>
          <a:p>
            <a:r>
              <a:rPr lang="it-IT" sz="2000" b="1" dirty="0"/>
              <a:t>L’Europa delle città</a:t>
            </a:r>
          </a:p>
          <a:p>
            <a:r>
              <a:rPr lang="it-IT" sz="2000" b="1" dirty="0"/>
              <a:t>«Senza le città mercantili e artigiane quali si erano costituite e socialmente organizzate, l’economia europea non si sarebbe differenziata da quella degli altri continenti e non si sarebbe incamminata sulla via del loro dominio».</a:t>
            </a:r>
          </a:p>
          <a:p>
            <a:r>
              <a:rPr lang="it-IT" sz="2000" b="1" dirty="0"/>
              <a:t>ALBERTO TENENTI</a:t>
            </a:r>
          </a:p>
        </p:txBody>
      </p:sp>
      <p:sp>
        <p:nvSpPr>
          <p:cNvPr id="6" name="Freccia in giù 5">
            <a:extLst>
              <a:ext uri="{FF2B5EF4-FFF2-40B4-BE49-F238E27FC236}">
                <a16:creationId xmlns:a16="http://schemas.microsoft.com/office/drawing/2014/main" id="{4B449C55-0452-4129-BB50-AD42C5E2F8F2}"/>
              </a:ext>
            </a:extLst>
          </p:cNvPr>
          <p:cNvSpPr/>
          <p:nvPr/>
        </p:nvSpPr>
        <p:spPr>
          <a:xfrm>
            <a:off x="1490869" y="4375255"/>
            <a:ext cx="357809" cy="537742"/>
          </a:xfrm>
          <a:prstGeom prst="downArrow">
            <a:avLst/>
          </a:prstGeom>
          <a:solidFill>
            <a:schemeClr val="bg1">
              <a:lumMod val="7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98" name="Picture 2" descr="Istituto Veneto di Scienze, Lettere ed Arti - L&amp;#39;Istituto - Accademici - Alberto  Tenenti">
            <a:extLst>
              <a:ext uri="{FF2B5EF4-FFF2-40B4-BE49-F238E27FC236}">
                <a16:creationId xmlns:a16="http://schemas.microsoft.com/office/drawing/2014/main" id="{BE13A790-CF3B-4EF6-81E9-E0F3C92B1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1508" y="4247383"/>
            <a:ext cx="1504329" cy="2296830"/>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482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75569CC-71EE-4CA1-8F05-61447E9DABAA}"/>
              </a:ext>
            </a:extLst>
          </p:cNvPr>
          <p:cNvSpPr txBox="1"/>
          <p:nvPr/>
        </p:nvSpPr>
        <p:spPr>
          <a:xfrm>
            <a:off x="2366357" y="124932"/>
            <a:ext cx="7459286" cy="584775"/>
          </a:xfrm>
          <a:prstGeom prst="rect">
            <a:avLst/>
          </a:prstGeom>
          <a:noFill/>
        </p:spPr>
        <p:txBody>
          <a:bodyPr wrap="none" rtlCol="0">
            <a:spAutoFit/>
          </a:bodyPr>
          <a:lstStyle/>
          <a:p>
            <a:r>
              <a:rPr lang="it-IT" sz="3200" b="1" dirty="0">
                <a:solidFill>
                  <a:srgbClr val="C00000"/>
                </a:solidFill>
                <a:effectLst>
                  <a:outerShdw blurRad="38100" dist="38100" dir="2700000" algn="tl">
                    <a:srgbClr val="000000">
                      <a:alpha val="43137"/>
                    </a:srgbClr>
                  </a:outerShdw>
                </a:effectLst>
              </a:rPr>
              <a:t>2. L’INIZIO DELLA «LUNGA E</a:t>
            </a:r>
            <a:r>
              <a:rPr lang="it-IT" sz="3200" b="1" cap="all" dirty="0">
                <a:solidFill>
                  <a:srgbClr val="C00000"/>
                </a:solidFill>
                <a:effectLst>
                  <a:outerShdw blurRad="38100" dist="38100" dir="2700000" algn="tl">
                    <a:srgbClr val="000000">
                      <a:alpha val="43137"/>
                    </a:srgbClr>
                  </a:outerShdw>
                </a:effectLst>
              </a:rPr>
              <a:t>tà</a:t>
            </a:r>
            <a:r>
              <a:rPr lang="it-IT" sz="3200" b="1" dirty="0">
                <a:solidFill>
                  <a:srgbClr val="C00000"/>
                </a:solidFill>
                <a:effectLst>
                  <a:outerShdw blurRad="38100" dist="38100" dir="2700000" algn="tl">
                    <a:srgbClr val="000000">
                      <a:alpha val="43137"/>
                    </a:srgbClr>
                  </a:outerShdw>
                </a:effectLst>
              </a:rPr>
              <a:t>» MODERNA</a:t>
            </a:r>
          </a:p>
        </p:txBody>
      </p:sp>
      <p:sp>
        <p:nvSpPr>
          <p:cNvPr id="2" name="CasellaDiTesto 1">
            <a:extLst>
              <a:ext uri="{FF2B5EF4-FFF2-40B4-BE49-F238E27FC236}">
                <a16:creationId xmlns:a16="http://schemas.microsoft.com/office/drawing/2014/main" id="{50AB0C79-8041-4765-8DCB-F9100D00A781}"/>
              </a:ext>
            </a:extLst>
          </p:cNvPr>
          <p:cNvSpPr txBox="1"/>
          <p:nvPr/>
        </p:nvSpPr>
        <p:spPr>
          <a:xfrm>
            <a:off x="579781" y="583405"/>
            <a:ext cx="11032436" cy="830997"/>
          </a:xfrm>
          <a:prstGeom prst="rect">
            <a:avLst/>
          </a:prstGeom>
          <a:noFill/>
        </p:spPr>
        <p:txBody>
          <a:bodyPr wrap="square" rtlCol="0">
            <a:spAutoFit/>
          </a:bodyPr>
          <a:lstStyle/>
          <a:p>
            <a:pPr algn="ctr"/>
            <a:r>
              <a:rPr lang="it-IT" sz="2400" b="1" i="1" dirty="0"/>
              <a:t>Sia l’inizio dell’età moderna, sia il passaggio alla contemporaneità rappresentano per il Mediterraneo due fasi di ridefinizione degli equilibri geopolitici.</a:t>
            </a:r>
          </a:p>
        </p:txBody>
      </p:sp>
      <p:sp>
        <p:nvSpPr>
          <p:cNvPr id="3" name="CasellaDiTesto 2">
            <a:extLst>
              <a:ext uri="{FF2B5EF4-FFF2-40B4-BE49-F238E27FC236}">
                <a16:creationId xmlns:a16="http://schemas.microsoft.com/office/drawing/2014/main" id="{11F2503E-1415-4D28-9B26-955B08EB29E0}"/>
              </a:ext>
            </a:extLst>
          </p:cNvPr>
          <p:cNvSpPr txBox="1"/>
          <p:nvPr/>
        </p:nvSpPr>
        <p:spPr>
          <a:xfrm>
            <a:off x="579781" y="1485478"/>
            <a:ext cx="11194775" cy="2554545"/>
          </a:xfrm>
          <a:prstGeom prst="rect">
            <a:avLst/>
          </a:prstGeom>
          <a:noFill/>
        </p:spPr>
        <p:txBody>
          <a:bodyPr wrap="square" rtlCol="0">
            <a:spAutoFit/>
          </a:bodyPr>
          <a:lstStyle/>
          <a:p>
            <a:r>
              <a:rPr lang="it-IT" sz="2000" b="1" dirty="0">
                <a:solidFill>
                  <a:srgbClr val="0070C0"/>
                </a:solidFill>
                <a:effectLst>
                  <a:outerShdw blurRad="38100" dist="38100" dir="2700000" algn="tl">
                    <a:srgbClr val="000000">
                      <a:alpha val="43137"/>
                    </a:srgbClr>
                  </a:outerShdw>
                </a:effectLst>
              </a:rPr>
              <a:t>1442 </a:t>
            </a:r>
            <a:r>
              <a:rPr lang="it-IT" sz="2000" b="1" dirty="0"/>
              <a:t>→ Alfonso d’Aragona si impadronisce del Regno di Napoli ai danni degli Angioni, poi il figlio Ferrante (1458-1494)</a:t>
            </a:r>
          </a:p>
          <a:p>
            <a:r>
              <a:rPr lang="it-IT" sz="2000" b="1" dirty="0">
                <a:solidFill>
                  <a:srgbClr val="0070C0"/>
                </a:solidFill>
                <a:effectLst>
                  <a:outerShdw blurRad="38100" dist="38100" dir="2700000" algn="tl">
                    <a:srgbClr val="000000">
                      <a:alpha val="43137"/>
                    </a:srgbClr>
                  </a:outerShdw>
                </a:effectLst>
              </a:rPr>
              <a:t>1453</a:t>
            </a:r>
            <a:r>
              <a:rPr lang="it-IT" sz="2000" b="1" dirty="0"/>
              <a:t> → Conquista turca di Costantinopoli</a:t>
            </a:r>
          </a:p>
          <a:p>
            <a:r>
              <a:rPr lang="it-IT" sz="2000" b="1" dirty="0">
                <a:solidFill>
                  <a:srgbClr val="0070C0"/>
                </a:solidFill>
                <a:effectLst>
                  <a:outerShdw blurRad="38100" dist="38100" dir="2700000" algn="tl">
                    <a:srgbClr val="000000">
                      <a:alpha val="43137"/>
                    </a:srgbClr>
                  </a:outerShdw>
                </a:effectLst>
              </a:rPr>
              <a:t>1492</a:t>
            </a:r>
            <a:r>
              <a:rPr lang="it-IT" sz="2000" b="1" dirty="0"/>
              <a:t> → La Spagna completa la Reconquista con l’annessione del Regno di Granada</a:t>
            </a:r>
          </a:p>
          <a:p>
            <a:r>
              <a:rPr lang="it-IT" sz="2000" b="1" dirty="0">
                <a:solidFill>
                  <a:srgbClr val="0070C0"/>
                </a:solidFill>
                <a:effectLst>
                  <a:outerShdw blurRad="38100" dist="38100" dir="2700000" algn="tl">
                    <a:srgbClr val="000000">
                      <a:alpha val="43137"/>
                    </a:srgbClr>
                  </a:outerShdw>
                </a:effectLst>
              </a:rPr>
              <a:t>1492</a:t>
            </a:r>
            <a:r>
              <a:rPr lang="it-IT" sz="2000" b="1" dirty="0"/>
              <a:t> → Scoperta dell’America con la spedizione di Cristoforo Colombo</a:t>
            </a:r>
          </a:p>
          <a:p>
            <a:r>
              <a:rPr lang="it-IT" sz="2000" b="1" dirty="0">
                <a:solidFill>
                  <a:srgbClr val="0070C0"/>
                </a:solidFill>
                <a:effectLst>
                  <a:outerShdw blurRad="38100" dist="38100" dir="2700000" algn="tl">
                    <a:srgbClr val="000000">
                      <a:alpha val="43137"/>
                    </a:srgbClr>
                  </a:outerShdw>
                </a:effectLst>
              </a:rPr>
              <a:t>1571</a:t>
            </a:r>
            <a:r>
              <a:rPr lang="it-IT" sz="2000" b="1" dirty="0"/>
              <a:t> → Battaglia di Lepanto (Il successo della Santa Lega è di marginale significato. La Turchia ricostituisce rapidamente la propria flotta)</a:t>
            </a:r>
          </a:p>
          <a:p>
            <a:r>
              <a:rPr lang="it-IT" sz="2000" b="1" dirty="0">
                <a:solidFill>
                  <a:srgbClr val="0070C0"/>
                </a:solidFill>
                <a:effectLst>
                  <a:outerShdw blurRad="38100" dist="38100" dir="2700000" algn="tl">
                    <a:srgbClr val="000000">
                      <a:alpha val="43137"/>
                    </a:srgbClr>
                  </a:outerShdw>
                </a:effectLst>
              </a:rPr>
              <a:t>1588</a:t>
            </a:r>
            <a:r>
              <a:rPr lang="it-IT" sz="2000" b="1" dirty="0"/>
              <a:t> → L’Inghilterra distrugge l’invincibile armata spagnola di Filippo II</a:t>
            </a:r>
            <a:endParaRPr lang="it-IT" dirty="0"/>
          </a:p>
        </p:txBody>
      </p:sp>
      <p:sp>
        <p:nvSpPr>
          <p:cNvPr id="4" name="CasellaDiTesto 3">
            <a:extLst>
              <a:ext uri="{FF2B5EF4-FFF2-40B4-BE49-F238E27FC236}">
                <a16:creationId xmlns:a16="http://schemas.microsoft.com/office/drawing/2014/main" id="{0BE01471-DFC0-43F7-804A-FDFA26ED8B8F}"/>
              </a:ext>
            </a:extLst>
          </p:cNvPr>
          <p:cNvSpPr txBox="1"/>
          <p:nvPr/>
        </p:nvSpPr>
        <p:spPr>
          <a:xfrm>
            <a:off x="417442" y="4095249"/>
            <a:ext cx="11357114" cy="2554545"/>
          </a:xfrm>
          <a:prstGeom prst="rect">
            <a:avLst/>
          </a:prstGeom>
          <a:solidFill>
            <a:schemeClr val="accent5">
              <a:lumMod val="20000"/>
              <a:lumOff val="80000"/>
            </a:schemeClr>
          </a:solidFill>
          <a:ln w="19050">
            <a:solidFill>
              <a:schemeClr val="accent5">
                <a:lumMod val="75000"/>
              </a:schemeClr>
            </a:solidFill>
          </a:ln>
        </p:spPr>
        <p:txBody>
          <a:bodyPr wrap="square" rtlCol="0">
            <a:spAutoFit/>
          </a:bodyPr>
          <a:lstStyle/>
          <a:p>
            <a:pPr algn="ctr"/>
            <a:r>
              <a:rPr lang="it-IT" sz="2000" b="1" dirty="0"/>
              <a:t>La conquista di Costantinopoli rappresenta una lacerazione all’interno del Mediterraneo, mentre la scoperta dell’America rappresenta la piena modernità. L’Occidente europeo prende congedo definitivamente dal mondo antico; finisce l’unità mediterranea. Nasce per la prima volta uno spazio euro-mediterraneo. Il Rinascimento si propone come luogo di accoglienza europea della crisi che si apre nel mondo bizantino. L’Italia è il luogo di questa traslazione. Nella seconda metà del Quattrocento le città italiane si riempiono di letterati espulsi dalla Costantinopoli musulmana. La mediazione italiana è dentro un orizzonte concluso che si esaurisce con la decadenza della nostra penisola. Il declino dell’Italia sembra quasi necessario, dopo aver esaurito il compito di riportare in Europa la cultura bizantina.</a:t>
            </a:r>
          </a:p>
        </p:txBody>
      </p:sp>
    </p:spTree>
    <p:extLst>
      <p:ext uri="{BB962C8B-B14F-4D97-AF65-F5344CB8AC3E}">
        <p14:creationId xmlns:p14="http://schemas.microsoft.com/office/powerpoint/2010/main" val="406209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4546" y="206063"/>
            <a:ext cx="10061922" cy="461665"/>
          </a:xfrm>
          <a:prstGeom prst="rect">
            <a:avLst/>
          </a:prstGeom>
          <a:noFill/>
        </p:spPr>
        <p:txBody>
          <a:bodyPr wrap="none" rtlCol="0">
            <a:spAutoFit/>
          </a:bodyPr>
          <a:lstStyle/>
          <a:p>
            <a:r>
              <a:rPr lang="it-IT" sz="2400" b="1" dirty="0">
                <a:solidFill>
                  <a:srgbClr val="C00000"/>
                </a:solidFill>
              </a:rPr>
              <a:t>La potenza della Spagna tra la fine del Quattrocento e l’inizio del Cinquecento</a:t>
            </a: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6" y="856222"/>
            <a:ext cx="6791325" cy="4257675"/>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315199" y="856222"/>
            <a:ext cx="4662153" cy="4462760"/>
          </a:xfrm>
          <a:prstGeom prst="rect">
            <a:avLst/>
          </a:prstGeom>
          <a:noFill/>
        </p:spPr>
        <p:txBody>
          <a:bodyPr wrap="square" rtlCol="0">
            <a:spAutoFit/>
          </a:bodyPr>
          <a:lstStyle/>
          <a:p>
            <a:r>
              <a:rPr lang="it-IT" sz="2000" b="1" dirty="0">
                <a:solidFill>
                  <a:srgbClr val="C00000"/>
                </a:solidFill>
              </a:rPr>
              <a:t>1469</a:t>
            </a:r>
          </a:p>
          <a:p>
            <a:r>
              <a:rPr lang="it-IT" sz="2000" b="1" dirty="0"/>
              <a:t>Matrimonio tra Isabella, erede della corona di Castiglia (TERRITORIO CHE PRODUCE LANA) e l’erede al trono della corona di Aragona (LA CATALOGNA CON BARCELLONA SI CONFIGURA COME UNA REGIONE VITALE DAL PUNTO DI VISTA MERCANTILE)</a:t>
            </a:r>
          </a:p>
          <a:p>
            <a:endParaRPr lang="it-IT" sz="1200" b="1" dirty="0"/>
          </a:p>
          <a:p>
            <a:r>
              <a:rPr lang="it-IT" sz="2000" b="1" dirty="0">
                <a:solidFill>
                  <a:srgbClr val="C00000"/>
                </a:solidFill>
              </a:rPr>
              <a:t>1479</a:t>
            </a:r>
          </a:p>
          <a:p>
            <a:r>
              <a:rPr lang="it-IT" sz="2000" b="1" dirty="0"/>
              <a:t>Ferdinando sale al trono e nasce il regno di Spagna</a:t>
            </a:r>
          </a:p>
          <a:p>
            <a:endParaRPr lang="it-IT" sz="2800" b="1" dirty="0"/>
          </a:p>
          <a:p>
            <a:r>
              <a:rPr lang="it-IT" sz="2000" b="1" dirty="0"/>
              <a:t>I RE CATTOLICI FERDINANDO E ISABELLA:</a:t>
            </a:r>
          </a:p>
        </p:txBody>
      </p:sp>
      <p:sp>
        <p:nvSpPr>
          <p:cNvPr id="4" name="CasellaDiTesto 3"/>
          <p:cNvSpPr txBox="1"/>
          <p:nvPr/>
        </p:nvSpPr>
        <p:spPr>
          <a:xfrm>
            <a:off x="270456" y="5322810"/>
            <a:ext cx="11797048" cy="1323439"/>
          </a:xfrm>
          <a:prstGeom prst="rect">
            <a:avLst/>
          </a:prstGeom>
          <a:noFill/>
        </p:spPr>
        <p:txBody>
          <a:bodyPr wrap="square" rtlCol="0">
            <a:spAutoFit/>
          </a:bodyPr>
          <a:lstStyle/>
          <a:p>
            <a:pPr marL="342900" indent="-342900">
              <a:buAutoNum type="arabicParenR"/>
            </a:pPr>
            <a:r>
              <a:rPr lang="it-IT" sz="2000" b="1" dirty="0"/>
              <a:t>Completano la Reconquista con l’annessione del Regno di Granada nel 1492</a:t>
            </a:r>
          </a:p>
          <a:p>
            <a:pPr marL="342900" indent="-342900">
              <a:buAutoNum type="arabicParenR"/>
            </a:pPr>
            <a:r>
              <a:rPr lang="it-IT" sz="2000" b="1" dirty="0"/>
              <a:t>Finanziamento della spedizione di Cristoforo Colombo nel 1492 (espansione spagnola nell’Atlantico e definizione di un modello di economia-mondo</a:t>
            </a:r>
          </a:p>
          <a:p>
            <a:pPr marL="342900" indent="-342900">
              <a:buAutoNum type="arabicParenR"/>
            </a:pPr>
            <a:r>
              <a:rPr lang="it-IT" sz="2000" b="1" dirty="0"/>
              <a:t>Conquista del Regno di Napoli nei primi del Cinquecento (si tratta della «politica mediterranea» aragonese) </a:t>
            </a:r>
          </a:p>
        </p:txBody>
      </p:sp>
    </p:spTree>
    <p:extLst>
      <p:ext uri="{BB962C8B-B14F-4D97-AF65-F5344CB8AC3E}">
        <p14:creationId xmlns:p14="http://schemas.microsoft.com/office/powerpoint/2010/main" val="62966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824062" y="134956"/>
            <a:ext cx="2238113" cy="584775"/>
          </a:xfrm>
          <a:prstGeom prst="rect">
            <a:avLst/>
          </a:prstGeom>
          <a:noFill/>
        </p:spPr>
        <p:txBody>
          <a:bodyPr wrap="none" rtlCol="0">
            <a:spAutoFit/>
          </a:bodyPr>
          <a:lstStyle/>
          <a:p>
            <a:r>
              <a:rPr lang="it-IT" sz="3200" b="1" dirty="0">
                <a:solidFill>
                  <a:srgbClr val="C00000"/>
                </a:solidFill>
              </a:rPr>
              <a:t>Il Portogallo</a:t>
            </a:r>
          </a:p>
        </p:txBody>
      </p:sp>
      <p:sp>
        <p:nvSpPr>
          <p:cNvPr id="3" name="CasellaDiTesto 2"/>
          <p:cNvSpPr txBox="1"/>
          <p:nvPr/>
        </p:nvSpPr>
        <p:spPr>
          <a:xfrm>
            <a:off x="154547" y="790837"/>
            <a:ext cx="8126568" cy="5232202"/>
          </a:xfrm>
          <a:prstGeom prst="rect">
            <a:avLst/>
          </a:prstGeom>
          <a:noFill/>
        </p:spPr>
        <p:txBody>
          <a:bodyPr wrap="square" rtlCol="0">
            <a:spAutoFit/>
          </a:bodyPr>
          <a:lstStyle/>
          <a:p>
            <a:r>
              <a:rPr lang="it-IT" sz="2000" b="1" dirty="0"/>
              <a:t>Si tratta di uno stato solido dal punto di vista politico ed amministrativo; dato di fondamentale importanza per lo sviluppo economico.</a:t>
            </a:r>
          </a:p>
          <a:p>
            <a:r>
              <a:rPr lang="it-IT" sz="2000" b="1" dirty="0"/>
              <a:t>Il Portogallo non conosce l’anarchia nobiliare che per lungo tempo caratterizza l’Aragona e la Castiglia.</a:t>
            </a:r>
          </a:p>
          <a:p>
            <a:r>
              <a:rPr lang="it-IT" sz="2000" b="1" dirty="0"/>
              <a:t>Intorno alla metà del XV secolo, l’ordinamento politico fissato nelle ordinanze emanate da </a:t>
            </a:r>
            <a:r>
              <a:rPr lang="it-IT" sz="2000" b="1" dirty="0">
                <a:solidFill>
                  <a:srgbClr val="C00000"/>
                </a:solidFill>
              </a:rPr>
              <a:t>ALFONSO V</a:t>
            </a:r>
            <a:r>
              <a:rPr lang="it-IT" sz="2000" b="1" dirty="0"/>
              <a:t> (1438-1481) è solido ed equilibrato.</a:t>
            </a:r>
          </a:p>
          <a:p>
            <a:r>
              <a:rPr lang="it-IT" sz="2000" b="1" dirty="0"/>
              <a:t>La prosperità del Portogallo si basa sulla POLITICA MARITTIMA iniziata da GIOVANNI I. Suo figlio </a:t>
            </a:r>
            <a:r>
              <a:rPr lang="it-IT" sz="2000" b="1" dirty="0">
                <a:solidFill>
                  <a:srgbClr val="C00000"/>
                </a:solidFill>
              </a:rPr>
              <a:t>ENRICO IL NAVIGATORE </a:t>
            </a:r>
            <a:r>
              <a:rPr lang="it-IT" sz="2000" b="1" dirty="0"/>
              <a:t>(1394-1460) è colui che organizza la marineria portoghese ed è il promotore del potenziamento del commercio marittimo, delle esportazioni e della ricerca</a:t>
            </a:r>
          </a:p>
          <a:p>
            <a:r>
              <a:rPr lang="it-IT" sz="2000" b="1" dirty="0"/>
              <a:t>tecnico-scientifica relativa alla navigazione.</a:t>
            </a:r>
          </a:p>
          <a:p>
            <a:endParaRPr lang="it-IT" sz="1400" b="1" dirty="0"/>
          </a:p>
          <a:p>
            <a:r>
              <a:rPr lang="it-IT" sz="2000" b="1" dirty="0">
                <a:solidFill>
                  <a:srgbClr val="C00000"/>
                </a:solidFill>
              </a:rPr>
              <a:t>ENRICO IL NAVIGATORE RAGGIUNGE LE INDIE VIA MARE,</a:t>
            </a:r>
          </a:p>
          <a:p>
            <a:r>
              <a:rPr lang="it-IT" sz="2000" b="1" dirty="0">
                <a:solidFill>
                  <a:srgbClr val="C00000"/>
                </a:solidFill>
              </a:rPr>
              <a:t>NAVIGANDO LUNGO LE COSTE DELL’AFRICA.</a:t>
            </a:r>
          </a:p>
          <a:p>
            <a:endParaRPr lang="it-IT" sz="1400" b="1" dirty="0"/>
          </a:p>
          <a:p>
            <a:r>
              <a:rPr lang="it-IT" sz="2000" b="1" dirty="0"/>
              <a:t>LISBONA diventa il più importante centro europeo del</a:t>
            </a:r>
          </a:p>
          <a:p>
            <a:r>
              <a:rPr lang="it-IT" sz="2000" b="1" dirty="0"/>
              <a:t>commercio delle spezie.</a:t>
            </a:r>
          </a:p>
        </p:txBody>
      </p:sp>
      <p:pic>
        <p:nvPicPr>
          <p:cNvPr id="1026" name="Picture 2" descr="Risultati immagini per Alfonso V di portogal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1039" y="205051"/>
            <a:ext cx="3603365" cy="5290940"/>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54547" y="6008660"/>
            <a:ext cx="6211342" cy="707886"/>
          </a:xfrm>
          <a:prstGeom prst="rect">
            <a:avLst/>
          </a:prstGeom>
          <a:noFill/>
        </p:spPr>
        <p:txBody>
          <a:bodyPr wrap="square" rtlCol="0">
            <a:spAutoFit/>
          </a:bodyPr>
          <a:lstStyle/>
          <a:p>
            <a:r>
              <a:rPr lang="it-IT" sz="2000" b="1" dirty="0">
                <a:solidFill>
                  <a:srgbClr val="C00000"/>
                </a:solidFill>
              </a:rPr>
              <a:t>ESPANSIONE COLONIALE TRA IL 1415 E IL 1471</a:t>
            </a:r>
          </a:p>
          <a:p>
            <a:r>
              <a:rPr lang="it-IT" sz="2000" b="1" dirty="0">
                <a:solidFill>
                  <a:srgbClr val="C00000"/>
                </a:solidFill>
              </a:rPr>
              <a:t>(Ceuta, Madera, Azzorre, Isole del Capo Verde, Tangeri)</a:t>
            </a:r>
          </a:p>
        </p:txBody>
      </p:sp>
      <p:pic>
        <p:nvPicPr>
          <p:cNvPr id="7"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813" y="3749691"/>
            <a:ext cx="2363426" cy="2966855"/>
          </a:xfrm>
          <a:prstGeom prst="rect">
            <a:avLst/>
          </a:prstGeom>
          <a:noFill/>
          <a:ln w="28575">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0853077" y="5570585"/>
            <a:ext cx="1101327" cy="369332"/>
          </a:xfrm>
          <a:prstGeom prst="rect">
            <a:avLst/>
          </a:prstGeom>
          <a:noFill/>
        </p:spPr>
        <p:txBody>
          <a:bodyPr wrap="none" rtlCol="0">
            <a:spAutoFit/>
          </a:bodyPr>
          <a:lstStyle/>
          <a:p>
            <a:r>
              <a:rPr lang="it-IT" b="1" dirty="0">
                <a:solidFill>
                  <a:srgbClr val="002060"/>
                </a:solidFill>
              </a:rPr>
              <a:t>Alfonso V</a:t>
            </a:r>
          </a:p>
        </p:txBody>
      </p:sp>
      <p:sp>
        <p:nvSpPr>
          <p:cNvPr id="6" name="CasellaDiTesto 5"/>
          <p:cNvSpPr txBox="1"/>
          <p:nvPr/>
        </p:nvSpPr>
        <p:spPr>
          <a:xfrm>
            <a:off x="8869163" y="6347214"/>
            <a:ext cx="2035237" cy="369332"/>
          </a:xfrm>
          <a:prstGeom prst="rect">
            <a:avLst/>
          </a:prstGeom>
          <a:noFill/>
        </p:spPr>
        <p:txBody>
          <a:bodyPr wrap="none" rtlCol="0">
            <a:spAutoFit/>
          </a:bodyPr>
          <a:lstStyle/>
          <a:p>
            <a:r>
              <a:rPr lang="it-IT" b="1" dirty="0">
                <a:solidFill>
                  <a:srgbClr val="002060"/>
                </a:solidFill>
              </a:rPr>
              <a:t>Enrico il Navigatore</a:t>
            </a:r>
          </a:p>
        </p:txBody>
      </p:sp>
    </p:spTree>
    <p:extLst>
      <p:ext uri="{BB962C8B-B14F-4D97-AF65-F5344CB8AC3E}">
        <p14:creationId xmlns:p14="http://schemas.microsoft.com/office/powerpoint/2010/main" val="120101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72" y="244328"/>
            <a:ext cx="7366525" cy="6471467"/>
          </a:xfrm>
          <a:prstGeom prst="rect">
            <a:avLst/>
          </a:prstGeom>
          <a:ln w="38100">
            <a:solidFill>
              <a:srgbClr val="0070C0"/>
            </a:solidFill>
          </a:ln>
        </p:spPr>
      </p:pic>
      <p:pic>
        <p:nvPicPr>
          <p:cNvPr id="6"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465" y="244328"/>
            <a:ext cx="5829836" cy="412505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688687" y="5146135"/>
            <a:ext cx="3940935" cy="1569660"/>
          </a:xfrm>
          <a:prstGeom prst="rect">
            <a:avLst/>
          </a:prstGeom>
          <a:noFill/>
          <a:ln w="28575">
            <a:solidFill>
              <a:srgbClr val="0070C0"/>
            </a:solidFill>
          </a:ln>
        </p:spPr>
        <p:txBody>
          <a:bodyPr wrap="square" rtlCol="0">
            <a:spAutoFit/>
          </a:bodyPr>
          <a:lstStyle/>
          <a:p>
            <a:pPr algn="ctr"/>
            <a:r>
              <a:rPr lang="it-IT" sz="2400" b="1" dirty="0">
                <a:solidFill>
                  <a:srgbClr val="002060"/>
                </a:solidFill>
              </a:rPr>
              <a:t>Nel 1433 Enrico il Navigatore ottiene il diritto esclusivo delle esplorazioni oltre il Capo Bojador</a:t>
            </a:r>
          </a:p>
        </p:txBody>
      </p:sp>
      <p:cxnSp>
        <p:nvCxnSpPr>
          <p:cNvPr id="7" name="Connettore 2 6"/>
          <p:cNvCxnSpPr/>
          <p:nvPr/>
        </p:nvCxnSpPr>
        <p:spPr>
          <a:xfrm flipH="1" flipV="1">
            <a:off x="3528811" y="2588654"/>
            <a:ext cx="4159876" cy="3342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001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14375" y="156553"/>
            <a:ext cx="11224339" cy="1323439"/>
          </a:xfrm>
          <a:prstGeom prst="rect">
            <a:avLst/>
          </a:prstGeom>
        </p:spPr>
        <p:txBody>
          <a:bodyPr wrap="square">
            <a:spAutoFit/>
          </a:bodyPr>
          <a:lstStyle/>
          <a:p>
            <a:pPr>
              <a:buFont typeface="Arial" panose="020B0604020202020204" pitchFamily="34" charset="0"/>
              <a:buNone/>
            </a:pPr>
            <a:r>
              <a:rPr lang="it-IT" altLang="it-IT" sz="2000" b="1" dirty="0"/>
              <a:t>XV SECOLO – Nave a vela oceanica e progressi nel campo delle tecniche di navigazione in mare aperto (quadrante, astrolabio)</a:t>
            </a:r>
          </a:p>
          <a:p>
            <a:pPr>
              <a:buFont typeface="Arial" panose="020B0604020202020204" pitchFamily="34" charset="0"/>
              <a:buNone/>
            </a:pPr>
            <a:r>
              <a:rPr lang="it-IT" altLang="it-IT" sz="2000" b="1" dirty="0"/>
              <a:t>Barche a vela → Fino al Quattrocento la navigazione continuò a fondarsi prevalentemente sulla forza lavoro dell’uomo. La vela era complementare.</a:t>
            </a:r>
          </a:p>
        </p:txBody>
      </p:sp>
      <p:sp>
        <p:nvSpPr>
          <p:cNvPr id="3" name="Rettangolo 2"/>
          <p:cNvSpPr/>
          <p:nvPr/>
        </p:nvSpPr>
        <p:spPr>
          <a:xfrm>
            <a:off x="7486731" y="5316412"/>
            <a:ext cx="4174435" cy="923330"/>
          </a:xfrm>
          <a:prstGeom prst="rect">
            <a:avLst/>
          </a:prstGeom>
        </p:spPr>
        <p:txBody>
          <a:bodyPr wrap="square">
            <a:spAutoFit/>
          </a:bodyPr>
          <a:lstStyle/>
          <a:p>
            <a:r>
              <a:rPr lang="it-IT" b="1" i="1" dirty="0">
                <a:solidFill>
                  <a:srgbClr val="C00000"/>
                </a:solidFill>
                <a:effectLst/>
                <a:latin typeface="Calibri" panose="020F0502020204030204" pitchFamily="34" charset="0"/>
              </a:rPr>
              <a:t>Astrolabio di al-Sahlì, conservato a Toledo nel Museo Archeologico Nazionale di Spagna</a:t>
            </a:r>
            <a:endParaRPr lang="it-IT" b="1" i="1" dirty="0">
              <a:solidFill>
                <a:srgbClr val="C00000"/>
              </a:solidFill>
            </a:endParaRPr>
          </a:p>
        </p:txBody>
      </p:sp>
      <p:pic>
        <p:nvPicPr>
          <p:cNvPr id="2050" name="Picture 2" descr="http://static.oilproject.org/content/6470/514px-Astrolabio_andalus_Toledo_1067_(M_A_N_)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725" y="1627889"/>
            <a:ext cx="3038199" cy="3540626"/>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5" name="Immagine 1" descr="Caravella e velie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289" y="1627889"/>
            <a:ext cx="6967141" cy="494033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92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ale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1381" y="169840"/>
            <a:ext cx="7083380" cy="657225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50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avi nel Quattrocen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1719" y="1488201"/>
            <a:ext cx="8824269" cy="5177877"/>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Risultati immagini per galeoni spagnoli del cinquec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03" y="192227"/>
            <a:ext cx="4495938" cy="2997293"/>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29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7424" y="128787"/>
            <a:ext cx="11719775" cy="1538883"/>
          </a:xfrm>
          <a:prstGeom prst="rect">
            <a:avLst/>
          </a:prstGeom>
          <a:noFill/>
        </p:spPr>
        <p:txBody>
          <a:bodyPr wrap="square" rtlCol="0">
            <a:spAutoFit/>
          </a:bodyPr>
          <a:lstStyle/>
          <a:p>
            <a:r>
              <a:rPr lang="it-IT" sz="3200" b="1" dirty="0">
                <a:solidFill>
                  <a:srgbClr val="C00000"/>
                </a:solidFill>
              </a:rPr>
              <a:t>ORIENTE</a:t>
            </a:r>
          </a:p>
          <a:p>
            <a:endParaRPr lang="it-IT" sz="1200" b="1" dirty="0"/>
          </a:p>
          <a:p>
            <a:r>
              <a:rPr lang="it-IT" sz="2000" b="1" dirty="0"/>
              <a:t>Gli Ottomani di religione musulmana nei primi del Trecento si insediano sulle rive meridionali del Mar di Marmara, in Asia minore, di fronte a Costantinopoli: è il primo nucleo di un vasto impero.</a:t>
            </a:r>
          </a:p>
          <a:p>
            <a:endParaRPr lang="it-IT" sz="800" b="1" dirty="0"/>
          </a:p>
        </p:txBody>
      </p:sp>
      <p:pic>
        <p:nvPicPr>
          <p:cNvPr id="4098" name="Picture 2" descr="Risultati immagini per battaglia di koso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319" y="1667670"/>
            <a:ext cx="9326148" cy="4964949"/>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67424" y="5039793"/>
            <a:ext cx="2446986" cy="1631216"/>
          </a:xfrm>
          <a:prstGeom prst="rect">
            <a:avLst/>
          </a:prstGeom>
          <a:noFill/>
        </p:spPr>
        <p:txBody>
          <a:bodyPr wrap="square" rtlCol="0">
            <a:spAutoFit/>
          </a:bodyPr>
          <a:lstStyle/>
          <a:p>
            <a:r>
              <a:rPr lang="it-IT" sz="2000" b="1" dirty="0">
                <a:solidFill>
                  <a:srgbClr val="C00000"/>
                </a:solidFill>
              </a:rPr>
              <a:t>1453</a:t>
            </a:r>
            <a:r>
              <a:rPr lang="it-IT" sz="2000" b="1" dirty="0"/>
              <a:t> – Conquista di Costantinopoli da parte di Maometto II, che prende il nome di Istanbul.</a:t>
            </a:r>
          </a:p>
        </p:txBody>
      </p:sp>
      <p:sp>
        <p:nvSpPr>
          <p:cNvPr id="4" name="CasellaDiTesto 3"/>
          <p:cNvSpPr txBox="1"/>
          <p:nvPr/>
        </p:nvSpPr>
        <p:spPr>
          <a:xfrm>
            <a:off x="167424" y="1768682"/>
            <a:ext cx="2446986" cy="3170099"/>
          </a:xfrm>
          <a:prstGeom prst="rect">
            <a:avLst/>
          </a:prstGeom>
          <a:noFill/>
        </p:spPr>
        <p:txBody>
          <a:bodyPr wrap="square" rtlCol="0">
            <a:spAutoFit/>
          </a:bodyPr>
          <a:lstStyle/>
          <a:p>
            <a:r>
              <a:rPr lang="it-IT" sz="2000" b="1" dirty="0">
                <a:solidFill>
                  <a:srgbClr val="C00000"/>
                </a:solidFill>
              </a:rPr>
              <a:t>1389</a:t>
            </a:r>
            <a:r>
              <a:rPr lang="it-IT" sz="2000" b="1" dirty="0"/>
              <a:t> – Battaglia del Kosovo – I principi serbi, bosniaci, albanesi e valacchi vengono sconfitti dagli ottomani. Gran parte della penisola balcanica cade sotto il controllo dei musulmani.</a:t>
            </a:r>
          </a:p>
        </p:txBody>
      </p:sp>
    </p:spTree>
    <p:extLst>
      <p:ext uri="{BB962C8B-B14F-4D97-AF65-F5344CB8AC3E}">
        <p14:creationId xmlns:p14="http://schemas.microsoft.com/office/powerpoint/2010/main" val="292135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dessa - Wikiwand">
            <a:extLst>
              <a:ext uri="{FF2B5EF4-FFF2-40B4-BE49-F238E27FC236}">
                <a16:creationId xmlns:a16="http://schemas.microsoft.com/office/drawing/2014/main" id="{75ED63EC-8B06-436A-95D8-B5FB7E2B7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90" y="3063485"/>
            <a:ext cx="4568431" cy="3436707"/>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01846AB-D908-4B19-BE1D-8CE063F1B929}"/>
              </a:ext>
            </a:extLst>
          </p:cNvPr>
          <p:cNvSpPr txBox="1"/>
          <p:nvPr/>
        </p:nvSpPr>
        <p:spPr>
          <a:xfrm>
            <a:off x="347868" y="278296"/>
            <a:ext cx="10764079" cy="1200329"/>
          </a:xfrm>
          <a:prstGeom prst="rect">
            <a:avLst/>
          </a:prstGeom>
          <a:noFill/>
        </p:spPr>
        <p:txBody>
          <a:bodyPr wrap="square" rtlCol="0">
            <a:spAutoFit/>
          </a:bodyPr>
          <a:lstStyle/>
          <a:p>
            <a:r>
              <a:rPr lang="it-IT" sz="2400" b="1" dirty="0">
                <a:solidFill>
                  <a:srgbClr val="002060"/>
                </a:solidFill>
              </a:rPr>
              <a:t>Si tratta di una continuità di presenze di «lunga durata», le cui dinamiche risalgono al medioevo. Nel Mediterraneo orientale e meridionale (Turchia, Grecia, Libano, Egitto, Tunisia), nei primi anni del Novecento viveva quasi un milione di italiani.</a:t>
            </a:r>
          </a:p>
        </p:txBody>
      </p:sp>
      <p:sp>
        <p:nvSpPr>
          <p:cNvPr id="7" name="CasellaDiTesto 6">
            <a:extLst>
              <a:ext uri="{FF2B5EF4-FFF2-40B4-BE49-F238E27FC236}">
                <a16:creationId xmlns:a16="http://schemas.microsoft.com/office/drawing/2014/main" id="{C783A584-9C2A-4F8B-8DC0-A3F9610D132D}"/>
              </a:ext>
            </a:extLst>
          </p:cNvPr>
          <p:cNvSpPr txBox="1"/>
          <p:nvPr/>
        </p:nvSpPr>
        <p:spPr>
          <a:xfrm>
            <a:off x="442291" y="2119267"/>
            <a:ext cx="2230098" cy="461665"/>
          </a:xfrm>
          <a:prstGeom prst="rect">
            <a:avLst/>
          </a:prstGeom>
          <a:noFill/>
        </p:spPr>
        <p:txBody>
          <a:bodyPr wrap="none" rtlCol="0">
            <a:spAutoFit/>
          </a:bodyPr>
          <a:lstStyle/>
          <a:p>
            <a:r>
              <a:rPr lang="it-IT" sz="2400" b="1" dirty="0"/>
              <a:t>Metà Ottocento</a:t>
            </a:r>
          </a:p>
        </p:txBody>
      </p:sp>
      <p:sp>
        <p:nvSpPr>
          <p:cNvPr id="8" name="CasellaDiTesto 7">
            <a:extLst>
              <a:ext uri="{FF2B5EF4-FFF2-40B4-BE49-F238E27FC236}">
                <a16:creationId xmlns:a16="http://schemas.microsoft.com/office/drawing/2014/main" id="{98584571-4C0E-4414-BB56-83C86057CE52}"/>
              </a:ext>
            </a:extLst>
          </p:cNvPr>
          <p:cNvSpPr txBox="1"/>
          <p:nvPr/>
        </p:nvSpPr>
        <p:spPr>
          <a:xfrm>
            <a:off x="3399183" y="1749288"/>
            <a:ext cx="8627165" cy="1477328"/>
          </a:xfrm>
          <a:prstGeom prst="rect">
            <a:avLst/>
          </a:prstGeom>
          <a:noFill/>
        </p:spPr>
        <p:txBody>
          <a:bodyPr wrap="square" rtlCol="0">
            <a:spAutoFit/>
          </a:bodyPr>
          <a:lstStyle/>
          <a:p>
            <a:r>
              <a:rPr lang="it-IT" sz="2400" b="1" dirty="0"/>
              <a:t>In Egitto l’italiano è la lingua diplomatica.</a:t>
            </a:r>
          </a:p>
          <a:p>
            <a:endParaRPr lang="it-IT" dirty="0"/>
          </a:p>
          <a:p>
            <a:r>
              <a:rPr lang="it-IT" sz="2400" b="1" dirty="0"/>
              <a:t>                            A Odessa, sul Mar Nero, le strade sono segnate da</a:t>
            </a:r>
          </a:p>
          <a:p>
            <a:r>
              <a:rPr lang="it-IT" sz="2400" b="1" dirty="0"/>
              <a:t>                            doppia iscrizione (una è in italiano)</a:t>
            </a:r>
          </a:p>
        </p:txBody>
      </p:sp>
      <p:cxnSp>
        <p:nvCxnSpPr>
          <p:cNvPr id="10" name="Connettore 2 9">
            <a:extLst>
              <a:ext uri="{FF2B5EF4-FFF2-40B4-BE49-F238E27FC236}">
                <a16:creationId xmlns:a16="http://schemas.microsoft.com/office/drawing/2014/main" id="{04E42632-D093-4DF8-B68B-0BEE475E718E}"/>
              </a:ext>
            </a:extLst>
          </p:cNvPr>
          <p:cNvCxnSpPr>
            <a:stCxn id="7" idx="3"/>
          </p:cNvCxnSpPr>
          <p:nvPr/>
        </p:nvCxnSpPr>
        <p:spPr>
          <a:xfrm flipV="1">
            <a:off x="2672389" y="2119267"/>
            <a:ext cx="607524" cy="2308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Connettore 2 11">
            <a:extLst>
              <a:ext uri="{FF2B5EF4-FFF2-40B4-BE49-F238E27FC236}">
                <a16:creationId xmlns:a16="http://schemas.microsoft.com/office/drawing/2014/main" id="{B70ADD54-06C6-42BB-BAC8-894D964FA0C5}"/>
              </a:ext>
            </a:extLst>
          </p:cNvPr>
          <p:cNvCxnSpPr>
            <a:stCxn id="7" idx="3"/>
          </p:cNvCxnSpPr>
          <p:nvPr/>
        </p:nvCxnSpPr>
        <p:spPr>
          <a:xfrm>
            <a:off x="2672389" y="2350100"/>
            <a:ext cx="2426385" cy="4825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 name="CasellaDiTesto 1">
            <a:extLst>
              <a:ext uri="{FF2B5EF4-FFF2-40B4-BE49-F238E27FC236}">
                <a16:creationId xmlns:a16="http://schemas.microsoft.com/office/drawing/2014/main" id="{75D0EF0C-1D52-4BE2-B07C-4220F7D00C57}"/>
              </a:ext>
            </a:extLst>
          </p:cNvPr>
          <p:cNvSpPr txBox="1"/>
          <p:nvPr/>
        </p:nvSpPr>
        <p:spPr>
          <a:xfrm>
            <a:off x="5457282" y="3699425"/>
            <a:ext cx="6292428" cy="2800767"/>
          </a:xfrm>
          <a:prstGeom prst="rect">
            <a:avLst/>
          </a:prstGeom>
          <a:solidFill>
            <a:schemeClr val="accent4">
              <a:lumMod val="20000"/>
              <a:lumOff val="80000"/>
            </a:schemeClr>
          </a:solidFill>
          <a:ln w="19050">
            <a:solidFill>
              <a:schemeClr val="accent4">
                <a:lumMod val="50000"/>
              </a:schemeClr>
            </a:solidFill>
          </a:ln>
        </p:spPr>
        <p:txBody>
          <a:bodyPr wrap="square" rtlCol="0">
            <a:spAutoFit/>
          </a:bodyPr>
          <a:lstStyle/>
          <a:p>
            <a:endParaRPr lang="it-IT" sz="800" b="1" dirty="0"/>
          </a:p>
          <a:p>
            <a:r>
              <a:rPr lang="it-IT" sz="2000" b="1" dirty="0"/>
              <a:t>La Russia ottiene il controllo su tutto il litorale settentrionale del Mar Nero al termine della guerra con l’Impero ottomano del 1787-1791.</a:t>
            </a:r>
          </a:p>
          <a:p>
            <a:r>
              <a:rPr lang="it-IT" sz="2000" b="1" dirty="0"/>
              <a:t>La fondazione nel 1794 e il successivo sviluppo di Odessa si devono a molti italiani (architetti, mercanti, pittori), che arrivano in questo territorio all’inizio dell’Ottocento. Nel 1797 ci sono a Odessa 800 italiani, pari al 10% della popolazione.</a:t>
            </a:r>
          </a:p>
          <a:p>
            <a:endParaRPr lang="it-IT" sz="800" b="1" dirty="0"/>
          </a:p>
        </p:txBody>
      </p:sp>
    </p:spTree>
    <p:extLst>
      <p:ext uri="{BB962C8B-B14F-4D97-AF65-F5344CB8AC3E}">
        <p14:creationId xmlns:p14="http://schemas.microsoft.com/office/powerpoint/2010/main" val="1763526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autipedia.it/images/d/d1/Post-4-1117137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3" y="592573"/>
            <a:ext cx="7596843" cy="5731100"/>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945528" y="180303"/>
            <a:ext cx="4147734" cy="6555641"/>
          </a:xfrm>
          <a:prstGeom prst="rect">
            <a:avLst/>
          </a:prstGeom>
          <a:noFill/>
        </p:spPr>
        <p:txBody>
          <a:bodyPr wrap="square" rtlCol="0">
            <a:spAutoFit/>
          </a:bodyPr>
          <a:lstStyle/>
          <a:p>
            <a:r>
              <a:rPr lang="it-IT" sz="2000" b="1" dirty="0"/>
              <a:t>Una spinta alla navigazione oceanica viene dalla caduta dell’Impero Bizantino e dalla chiusura delle tradizionali vie commerciali del Mediterraneo orientale.</a:t>
            </a:r>
          </a:p>
          <a:p>
            <a:r>
              <a:rPr lang="it-IT" sz="2000" b="1" dirty="0"/>
              <a:t>La prima fase dell’espansione europea vede come protagonisti genovesi e portoghesi.</a:t>
            </a:r>
          </a:p>
          <a:p>
            <a:r>
              <a:rPr lang="it-IT" sz="2000" b="1" dirty="0"/>
              <a:t>1488 – Bartolomeo Diaz raggiunge la punta estrema dell’Africa meridionale</a:t>
            </a:r>
          </a:p>
          <a:p>
            <a:r>
              <a:rPr lang="it-IT" sz="2000" b="1" dirty="0"/>
              <a:t>1492 – Cristoforo Colombo in America</a:t>
            </a:r>
          </a:p>
          <a:p>
            <a:r>
              <a:rPr lang="it-IT" sz="2000" b="1" dirty="0"/>
              <a:t>1498 – Vasco da Gama arriva in India circumnavigando l’Africa</a:t>
            </a:r>
          </a:p>
          <a:p>
            <a:r>
              <a:rPr lang="it-IT" sz="2000" b="1" dirty="0"/>
              <a:t>1513 – Vasco Nuñez De Balboa attraversa a piedi l’istmo di Panama e «vede» l’Oceano Pacifico</a:t>
            </a:r>
          </a:p>
          <a:p>
            <a:r>
              <a:rPr lang="it-IT" sz="2000" b="1" dirty="0"/>
              <a:t>1519 – Ferdinando Magellano arriva alle Filippine passando a sud del continente americano.</a:t>
            </a:r>
          </a:p>
        </p:txBody>
      </p:sp>
    </p:spTree>
    <p:extLst>
      <p:ext uri="{BB962C8B-B14F-4D97-AF65-F5344CB8AC3E}">
        <p14:creationId xmlns:p14="http://schemas.microsoft.com/office/powerpoint/2010/main" val="205847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73" y="164644"/>
            <a:ext cx="10019764" cy="6596766"/>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299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C653BFD-8E06-40B0-9C84-415E7ACD454F}"/>
              </a:ext>
            </a:extLst>
          </p:cNvPr>
          <p:cNvSpPr/>
          <p:nvPr/>
        </p:nvSpPr>
        <p:spPr>
          <a:xfrm>
            <a:off x="347076" y="212735"/>
            <a:ext cx="4434625" cy="4154984"/>
          </a:xfrm>
          <a:prstGeom prst="rect">
            <a:avLst/>
          </a:prstGeom>
          <a:ln w="28575">
            <a:solidFill>
              <a:srgbClr val="C00000"/>
            </a:solidFill>
          </a:ln>
        </p:spPr>
        <p:txBody>
          <a:bodyPr wrap="square">
            <a:spAutoFit/>
          </a:bodyPr>
          <a:lstStyle/>
          <a:p>
            <a:pPr algn="ctr"/>
            <a:r>
              <a:rPr lang="it-IT" altLang="it-IT" sz="2000" b="1" dirty="0">
                <a:solidFill>
                  <a:srgbClr val="C00000"/>
                </a:solidFill>
              </a:rPr>
              <a:t>Il ribaltamento degli equilibri economici</a:t>
            </a:r>
          </a:p>
          <a:p>
            <a:pPr algn="ctr"/>
            <a:endParaRPr lang="it-IT" altLang="it-IT" sz="800" b="1" dirty="0"/>
          </a:p>
          <a:p>
            <a:pPr algn="ctr"/>
            <a:r>
              <a:rPr lang="it-IT" altLang="it-IT" sz="2000" b="1" dirty="0"/>
              <a:t>Fine ‘400 → L’area mediterranea e l’Italia centro settentrionale sono le zone più sviluppate dell’Europa.</a:t>
            </a:r>
          </a:p>
          <a:p>
            <a:pPr algn="ctr"/>
            <a:endParaRPr lang="it-IT" altLang="it-IT" sz="800" b="1" dirty="0"/>
          </a:p>
          <a:p>
            <a:pPr algn="ctr"/>
            <a:r>
              <a:rPr lang="it-IT" altLang="it-IT" sz="2000" b="1" dirty="0"/>
              <a:t>‘500 → Grazie ai tesori americani, la Spagna conosce uno splendore economico che consente all’area mediterranea di mantenere il suo primato.</a:t>
            </a:r>
          </a:p>
          <a:p>
            <a:pPr algn="ctr"/>
            <a:endParaRPr lang="it-IT" altLang="it-IT" sz="800" b="1" dirty="0"/>
          </a:p>
          <a:p>
            <a:pPr algn="ctr"/>
            <a:r>
              <a:rPr lang="it-IT" altLang="it-IT" sz="2000" b="1" dirty="0"/>
              <a:t>Fine ‘600 → Il Mediterraneo è un’area di crisi. Il baricentro dell’economia europea si sposta sul Mare del Nord.</a:t>
            </a:r>
            <a:endParaRPr lang="it-IT" sz="2000" dirty="0"/>
          </a:p>
        </p:txBody>
      </p:sp>
      <p:sp>
        <p:nvSpPr>
          <p:cNvPr id="3" name="CasellaDiTesto 2">
            <a:extLst>
              <a:ext uri="{FF2B5EF4-FFF2-40B4-BE49-F238E27FC236}">
                <a16:creationId xmlns:a16="http://schemas.microsoft.com/office/drawing/2014/main" id="{E2E180AD-0117-47D1-8B03-485A6AC2E8C6}"/>
              </a:ext>
            </a:extLst>
          </p:cNvPr>
          <p:cNvSpPr txBox="1"/>
          <p:nvPr/>
        </p:nvSpPr>
        <p:spPr>
          <a:xfrm>
            <a:off x="5088835" y="212735"/>
            <a:ext cx="6510131" cy="1323439"/>
          </a:xfrm>
          <a:prstGeom prst="rect">
            <a:avLst/>
          </a:prstGeom>
          <a:solidFill>
            <a:schemeClr val="accent4">
              <a:lumMod val="20000"/>
              <a:lumOff val="80000"/>
            </a:schemeClr>
          </a:solidFill>
          <a:ln w="28575">
            <a:solidFill>
              <a:srgbClr val="C00000"/>
            </a:solidFill>
          </a:ln>
        </p:spPr>
        <p:txBody>
          <a:bodyPr wrap="square" rtlCol="0">
            <a:spAutoFit/>
          </a:bodyPr>
          <a:lstStyle/>
          <a:p>
            <a:r>
              <a:rPr lang="it-IT" sz="2000" b="1" dirty="0"/>
              <a:t>BRAUDEL → «L’uscita del Mediterraneo dalla grande storia»</a:t>
            </a:r>
          </a:p>
          <a:p>
            <a:r>
              <a:rPr lang="it-IT" sz="2000" b="1" dirty="0"/>
              <a:t>WALLERSTEIN → «La semiperiferizzazione del Mediterraneo europeo»</a:t>
            </a:r>
          </a:p>
          <a:p>
            <a:r>
              <a:rPr lang="it-IT" sz="2000" b="1" dirty="0"/>
              <a:t>CIPOLLA → «Ribaltamento degli equilibri»</a:t>
            </a:r>
          </a:p>
        </p:txBody>
      </p:sp>
      <p:pic>
        <p:nvPicPr>
          <p:cNvPr id="1026" name="Picture 2" descr="Famoso storico francese Fernand Braudel: biografia, migliori libri e fatti  interessanti">
            <a:extLst>
              <a:ext uri="{FF2B5EF4-FFF2-40B4-BE49-F238E27FC236}">
                <a16:creationId xmlns:a16="http://schemas.microsoft.com/office/drawing/2014/main" id="{033F3608-C2E0-4584-ADCE-0A4639693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835" y="1689653"/>
            <a:ext cx="3956842" cy="2678066"/>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0D609FC-18A9-4ADD-B6A2-814119022392}"/>
              </a:ext>
            </a:extLst>
          </p:cNvPr>
          <p:cNvSpPr txBox="1"/>
          <p:nvPr/>
        </p:nvSpPr>
        <p:spPr>
          <a:xfrm>
            <a:off x="9144000" y="1689653"/>
            <a:ext cx="2700924" cy="2616101"/>
          </a:xfrm>
          <a:prstGeom prst="rect">
            <a:avLst/>
          </a:prstGeom>
          <a:noFill/>
        </p:spPr>
        <p:txBody>
          <a:bodyPr wrap="square" rtlCol="0">
            <a:spAutoFit/>
          </a:bodyPr>
          <a:lstStyle/>
          <a:p>
            <a:r>
              <a:rPr lang="it-IT" sz="2000" b="1" dirty="0"/>
              <a:t>Fernand Braudel</a:t>
            </a:r>
          </a:p>
          <a:p>
            <a:r>
              <a:rPr lang="it-IT" sz="2000" b="1" dirty="0"/>
              <a:t>(1902-1985)</a:t>
            </a:r>
          </a:p>
          <a:p>
            <a:endParaRPr lang="it-IT" sz="800" b="1" dirty="0"/>
          </a:p>
          <a:p>
            <a:r>
              <a:rPr lang="it-IT" sz="2000" b="1" i="1" dirty="0">
                <a:solidFill>
                  <a:srgbClr val="C00000"/>
                </a:solidFill>
              </a:rPr>
              <a:t>Civiltà e imperi del Mediterraneo nell’età di Filippo II (1946)</a:t>
            </a:r>
          </a:p>
          <a:p>
            <a:endParaRPr lang="it-IT" sz="800" b="1" i="1" dirty="0">
              <a:solidFill>
                <a:srgbClr val="C00000"/>
              </a:solidFill>
            </a:endParaRPr>
          </a:p>
          <a:p>
            <a:endParaRPr lang="it-IT" sz="800" b="1" i="1" dirty="0">
              <a:solidFill>
                <a:srgbClr val="C00000"/>
              </a:solidFill>
            </a:endParaRPr>
          </a:p>
          <a:p>
            <a:r>
              <a:rPr lang="it-IT" sz="2000" b="1" dirty="0"/>
              <a:t>TEORIA DEI TEMPI DELLA STORIA</a:t>
            </a:r>
          </a:p>
        </p:txBody>
      </p:sp>
      <p:sp>
        <p:nvSpPr>
          <p:cNvPr id="5" name="CasellaDiTesto 4">
            <a:extLst>
              <a:ext uri="{FF2B5EF4-FFF2-40B4-BE49-F238E27FC236}">
                <a16:creationId xmlns:a16="http://schemas.microsoft.com/office/drawing/2014/main" id="{3F0FCB06-ACCA-4074-AA92-C6C4D1ED5CD4}"/>
              </a:ext>
            </a:extLst>
          </p:cNvPr>
          <p:cNvSpPr txBox="1"/>
          <p:nvPr/>
        </p:nvSpPr>
        <p:spPr>
          <a:xfrm>
            <a:off x="347076" y="4706273"/>
            <a:ext cx="11728968" cy="1938992"/>
          </a:xfrm>
          <a:prstGeom prst="rect">
            <a:avLst/>
          </a:prstGeom>
          <a:noFill/>
        </p:spPr>
        <p:txBody>
          <a:bodyPr wrap="square" rtlCol="0">
            <a:spAutoFit/>
          </a:bodyPr>
          <a:lstStyle/>
          <a:p>
            <a:pPr marL="457200" indent="-457200">
              <a:buAutoNum type="arabicPeriod"/>
            </a:pPr>
            <a:r>
              <a:rPr lang="it-IT" sz="2000" b="1" dirty="0"/>
              <a:t>La prima è «una storia quasi immobile, quella dell’uomo nei suoi rapporti con l’ambiente: una storia di lento svolgimento e di lente trasformazioni».</a:t>
            </a:r>
          </a:p>
          <a:p>
            <a:pPr marL="457200" indent="-457200">
              <a:buAutoNum type="arabicPeriod"/>
            </a:pPr>
            <a:r>
              <a:rPr lang="it-IT" sz="2000" b="1" dirty="0"/>
              <a:t>La seconda è la storia che si potrebbe definire strutturale: «una storia sociale, quella dei gruppi e degli aggruppamenti».</a:t>
            </a:r>
          </a:p>
          <a:p>
            <a:pPr marL="457200" indent="-457200">
              <a:buAutoNum type="arabicPeriod"/>
            </a:pPr>
            <a:r>
              <a:rPr lang="it-IT" sz="2000" b="1" dirty="0"/>
              <a:t>La terza è la storia tradizionale: «la storia secondo la dimensione non dell’uomo, ma dell’individuo». È la storia degli eventi politici, delle guerre e delle rivoluzioni, «una storia dalle oscillazioni brevi».</a:t>
            </a:r>
          </a:p>
        </p:txBody>
      </p:sp>
      <p:sp>
        <p:nvSpPr>
          <p:cNvPr id="6" name="Freccia in giù 5">
            <a:extLst>
              <a:ext uri="{FF2B5EF4-FFF2-40B4-BE49-F238E27FC236}">
                <a16:creationId xmlns:a16="http://schemas.microsoft.com/office/drawing/2014/main" id="{1910A580-FA95-46C4-B862-2726D654989E}"/>
              </a:ext>
            </a:extLst>
          </p:cNvPr>
          <p:cNvSpPr/>
          <p:nvPr/>
        </p:nvSpPr>
        <p:spPr>
          <a:xfrm>
            <a:off x="11017525" y="4065104"/>
            <a:ext cx="387627" cy="566531"/>
          </a:xfrm>
          <a:prstGeom prst="downArrow">
            <a:avLst/>
          </a:prstGeom>
          <a:solidFill>
            <a:srgbClr val="FFC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17500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gr-assets.com/images/S/compressed.photo.goodr...">
            <a:extLst>
              <a:ext uri="{FF2B5EF4-FFF2-40B4-BE49-F238E27FC236}">
                <a16:creationId xmlns:a16="http://schemas.microsoft.com/office/drawing/2014/main" id="{5BE2546F-C1DB-4F75-8C9C-E7C3DEB35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784" y="300037"/>
            <a:ext cx="3050341" cy="4719224"/>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6335222-01D6-4012-9552-8623CF3BB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285" y="300037"/>
            <a:ext cx="2438946" cy="324823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2E2942CE-85C9-4A10-9B71-DB3BBEE63E14}"/>
              </a:ext>
            </a:extLst>
          </p:cNvPr>
          <p:cNvSpPr txBox="1"/>
          <p:nvPr/>
        </p:nvSpPr>
        <p:spPr>
          <a:xfrm>
            <a:off x="167580" y="188703"/>
            <a:ext cx="6045205" cy="5016758"/>
          </a:xfrm>
          <a:prstGeom prst="rect">
            <a:avLst/>
          </a:prstGeom>
          <a:noFill/>
        </p:spPr>
        <p:txBody>
          <a:bodyPr wrap="square">
            <a:spAutoFit/>
          </a:bodyPr>
          <a:lstStyle/>
          <a:p>
            <a:pPr algn="l"/>
            <a:r>
              <a:rPr lang="it-IT" sz="2000" b="1" i="0" dirty="0">
                <a:solidFill>
                  <a:srgbClr val="202122"/>
                </a:solidFill>
                <a:effectLst/>
              </a:rPr>
              <a:t>Due tipi di sistema-mondo: gli imperi-mondo (centralizzati e basati sulla ridistribuzione delle risorse che arrivano al centro dalla periferia, come i contributi fiscali) e le economie-mondo. Sono esistiti più imperi-mondo; l'economia-mondo, invece, è unica, e corrisponde al nostro attuale sistema-mondo. Prima del 1500 prevale il sistema impero-mondo; dal XVI secolo poi inizia a definirsi l'economia-mondo capitalistica. La </a:t>
            </a:r>
            <a:r>
              <a:rPr lang="it-IT" sz="2000" b="1" i="0" dirty="0">
                <a:solidFill>
                  <a:srgbClr val="C00000"/>
                </a:solidFill>
                <a:effectLst>
                  <a:outerShdw blurRad="38100" dist="38100" dir="2700000" algn="tl">
                    <a:srgbClr val="000000">
                      <a:alpha val="43137"/>
                    </a:srgbClr>
                  </a:outerShdw>
                </a:effectLst>
              </a:rPr>
              <a:t>Teoria del Sistema-mondo </a:t>
            </a:r>
            <a:r>
              <a:rPr lang="it-IT" sz="2000" b="1" i="0" dirty="0">
                <a:solidFill>
                  <a:srgbClr val="202122"/>
                </a:solidFill>
                <a:effectLst/>
              </a:rPr>
              <a:t>contiene tre passaggi fondamentali:</a:t>
            </a:r>
          </a:p>
          <a:p>
            <a:pPr marL="342900" indent="-342900" algn="l">
              <a:buAutoNum type="alphaLcParenR"/>
            </a:pPr>
            <a:r>
              <a:rPr lang="it-IT" sz="2000" b="1" dirty="0">
                <a:solidFill>
                  <a:srgbClr val="202122"/>
                </a:solidFill>
              </a:rPr>
              <a:t>u</a:t>
            </a:r>
            <a:r>
              <a:rPr lang="it-IT" sz="2000" b="1" i="0" dirty="0">
                <a:solidFill>
                  <a:srgbClr val="202122"/>
                </a:solidFill>
                <a:effectLst/>
              </a:rPr>
              <a:t>na scala di piani di ricerca che dal sistema mondo arriva fino all’economia domestica;</a:t>
            </a:r>
          </a:p>
          <a:p>
            <a:pPr marL="342900" indent="-342900" algn="l">
              <a:buAutoNum type="alphaLcParenR"/>
            </a:pPr>
            <a:r>
              <a:rPr lang="it-IT" sz="2000" b="1" i="0" dirty="0">
                <a:solidFill>
                  <a:srgbClr val="202122"/>
                </a:solidFill>
                <a:effectLst/>
              </a:rPr>
              <a:t>una prospettiva di incorporazione dei territori esterni all'economia-mondo capitalistica;</a:t>
            </a:r>
          </a:p>
          <a:p>
            <a:pPr marL="342900" indent="-342900" algn="l">
              <a:buAutoNum type="alphaLcParenR"/>
            </a:pPr>
            <a:r>
              <a:rPr lang="it-IT" sz="2000" b="1" i="0" dirty="0">
                <a:solidFill>
                  <a:srgbClr val="202122"/>
                </a:solidFill>
                <a:effectLst/>
              </a:rPr>
              <a:t>il concetto di semi-periferia, che indica una relazione tra le economie-mondo e le periferie.</a:t>
            </a:r>
          </a:p>
        </p:txBody>
      </p:sp>
      <p:sp>
        <p:nvSpPr>
          <p:cNvPr id="3" name="CasellaDiTesto 2">
            <a:extLst>
              <a:ext uri="{FF2B5EF4-FFF2-40B4-BE49-F238E27FC236}">
                <a16:creationId xmlns:a16="http://schemas.microsoft.com/office/drawing/2014/main" id="{AF77175E-660A-4E2B-B6E8-736FB4A2AFE3}"/>
              </a:ext>
            </a:extLst>
          </p:cNvPr>
          <p:cNvSpPr txBox="1"/>
          <p:nvPr/>
        </p:nvSpPr>
        <p:spPr>
          <a:xfrm>
            <a:off x="9405443" y="3592539"/>
            <a:ext cx="2530629" cy="1569660"/>
          </a:xfrm>
          <a:prstGeom prst="rect">
            <a:avLst/>
          </a:prstGeom>
          <a:noFill/>
        </p:spPr>
        <p:txBody>
          <a:bodyPr wrap="none" rtlCol="0">
            <a:spAutoFit/>
          </a:bodyPr>
          <a:lstStyle/>
          <a:p>
            <a:r>
              <a:rPr lang="it-IT" sz="2000" b="1" dirty="0"/>
              <a:t>Immanuel Wallerstein</a:t>
            </a:r>
          </a:p>
          <a:p>
            <a:r>
              <a:rPr lang="it-IT" sz="2000" b="1" dirty="0"/>
              <a:t>(1930-2019)</a:t>
            </a:r>
          </a:p>
          <a:p>
            <a:endParaRPr lang="it-IT" dirty="0"/>
          </a:p>
          <a:p>
            <a:endParaRPr lang="it-IT" sz="1600" dirty="0"/>
          </a:p>
          <a:p>
            <a:r>
              <a:rPr lang="it-IT" sz="2000" b="1" i="1" dirty="0">
                <a:solidFill>
                  <a:srgbClr val="C00000"/>
                </a:solidFill>
              </a:rPr>
              <a:t>Dal 1974</a:t>
            </a:r>
          </a:p>
        </p:txBody>
      </p:sp>
      <p:sp>
        <p:nvSpPr>
          <p:cNvPr id="8" name="CasellaDiTesto 7">
            <a:extLst>
              <a:ext uri="{FF2B5EF4-FFF2-40B4-BE49-F238E27FC236}">
                <a16:creationId xmlns:a16="http://schemas.microsoft.com/office/drawing/2014/main" id="{C847EBB5-722A-4378-B0E1-6B8DE852773B}"/>
              </a:ext>
            </a:extLst>
          </p:cNvPr>
          <p:cNvSpPr txBox="1"/>
          <p:nvPr/>
        </p:nvSpPr>
        <p:spPr>
          <a:xfrm>
            <a:off x="167580" y="5205461"/>
            <a:ext cx="11768492" cy="1477328"/>
          </a:xfrm>
          <a:prstGeom prst="rect">
            <a:avLst/>
          </a:prstGeom>
          <a:noFill/>
        </p:spPr>
        <p:txBody>
          <a:bodyPr wrap="square">
            <a:spAutoFit/>
          </a:bodyPr>
          <a:lstStyle/>
          <a:p>
            <a:r>
              <a:rPr lang="it-IT" b="1" i="1" dirty="0">
                <a:solidFill>
                  <a:srgbClr val="202122"/>
                </a:solidFill>
                <a:effectLst/>
              </a:rPr>
              <a:t>Wallerstein rifiuta il concetto di Terzo Mondo: il sistema-mondo, infatti, coinvolge tutti gli stati con ruoli diversi. In quest</a:t>
            </a:r>
            <a:r>
              <a:rPr lang="it-IT" b="1" i="1" dirty="0">
                <a:solidFill>
                  <a:srgbClr val="202122"/>
                </a:solidFill>
              </a:rPr>
              <a:t>a prospettiva si definiscono tre livelli: </a:t>
            </a:r>
            <a:r>
              <a:rPr lang="it-IT" b="1" i="1" dirty="0">
                <a:solidFill>
                  <a:srgbClr val="202122"/>
                </a:solidFill>
                <a:effectLst/>
              </a:rPr>
              <a:t>stati </a:t>
            </a:r>
            <a:r>
              <a:rPr lang="it-IT" b="1" i="1" dirty="0">
                <a:solidFill>
                  <a:srgbClr val="202122"/>
                </a:solidFill>
              </a:rPr>
              <a:t>c</a:t>
            </a:r>
            <a:r>
              <a:rPr lang="it-IT" b="1" i="1" dirty="0">
                <a:solidFill>
                  <a:srgbClr val="202122"/>
                </a:solidFill>
                <a:effectLst/>
              </a:rPr>
              <a:t>entrali, periferici e semi-periferici. La periferia fornisce al centro le materie prime, forza lavoro a basso costo e prodotti finiti. Questi ultimi sono poi immessi nel mercato. Attraverso questi passaggi si realizza lo scambio ineguale (il </a:t>
            </a:r>
            <a:r>
              <a:rPr lang="it-IT" b="1" i="1" dirty="0">
                <a:solidFill>
                  <a:srgbClr val="202122"/>
                </a:solidFill>
              </a:rPr>
              <a:t>c</a:t>
            </a:r>
            <a:r>
              <a:rPr lang="it-IT" b="1" i="1" dirty="0">
                <a:solidFill>
                  <a:srgbClr val="202122"/>
                </a:solidFill>
                <a:effectLst/>
              </a:rPr>
              <a:t>entro acquista dalla periferia a prezzi bassi le materie prime per la produzione di manufatti che sono poi rivenduti agli stessi paesi periferici a prezz</a:t>
            </a:r>
            <a:r>
              <a:rPr lang="it-IT" b="1" i="1" dirty="0">
                <a:solidFill>
                  <a:srgbClr val="202122"/>
                </a:solidFill>
              </a:rPr>
              <a:t>i superiori).</a:t>
            </a:r>
            <a:r>
              <a:rPr lang="it-IT" b="1" i="1" dirty="0">
                <a:solidFill>
                  <a:srgbClr val="202122"/>
                </a:solidFill>
                <a:effectLst/>
              </a:rPr>
              <a:t> Ciò determina sottosviluppo e dipendenza.</a:t>
            </a:r>
            <a:endParaRPr lang="it-IT" b="1" i="1" dirty="0"/>
          </a:p>
        </p:txBody>
      </p:sp>
    </p:spTree>
    <p:extLst>
      <p:ext uri="{BB962C8B-B14F-4D97-AF65-F5344CB8AC3E}">
        <p14:creationId xmlns:p14="http://schemas.microsoft.com/office/powerpoint/2010/main" val="1734617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721CA18-E2CD-44E2-AC80-AE6B7A694D89}"/>
              </a:ext>
            </a:extLst>
          </p:cNvPr>
          <p:cNvSpPr txBox="1"/>
          <p:nvPr/>
        </p:nvSpPr>
        <p:spPr>
          <a:xfrm>
            <a:off x="247319" y="117396"/>
            <a:ext cx="11697362" cy="1015663"/>
          </a:xfrm>
          <a:prstGeom prst="rect">
            <a:avLst/>
          </a:prstGeom>
          <a:noFill/>
        </p:spPr>
        <p:txBody>
          <a:bodyPr wrap="square" rtlCol="0">
            <a:spAutoFit/>
          </a:bodyPr>
          <a:lstStyle/>
          <a:p>
            <a:pPr algn="ctr"/>
            <a:r>
              <a:rPr lang="it-IT" sz="2000" b="1" dirty="0"/>
              <a:t>Il Mediterraneo conosce gli imperi-mondo dell’antichità (impero romano, quando il Mediterraneo diventa il </a:t>
            </a:r>
            <a:r>
              <a:rPr lang="it-IT" sz="2000" b="1" i="1" dirty="0"/>
              <a:t>Mare nostrum</a:t>
            </a:r>
            <a:r>
              <a:rPr lang="it-IT" sz="2000" b="1" dirty="0"/>
              <a:t>). Nel medioevo diventa il centro di un’economia-mondo «a più voci». All’inizio dell’età moderna è ormai la semi-periferia del sistema dell’economia-mondo definito da Wallerstein.</a:t>
            </a:r>
          </a:p>
        </p:txBody>
      </p:sp>
      <p:pic>
        <p:nvPicPr>
          <p:cNvPr id="3" name="Segnaposto contenuto 3" descr="Economia-mondo modello.jpg">
            <a:extLst>
              <a:ext uri="{FF2B5EF4-FFF2-40B4-BE49-F238E27FC236}">
                <a16:creationId xmlns:a16="http://schemas.microsoft.com/office/drawing/2014/main" id="{019FA9F8-1265-4015-8C96-58D8F4194E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23535" y="1284021"/>
            <a:ext cx="9744930" cy="5456583"/>
          </a:xfrm>
          <a:prstGeom prst="rect">
            <a:avLst/>
          </a:prstGeom>
        </p:spPr>
      </p:pic>
    </p:spTree>
    <p:extLst>
      <p:ext uri="{BB962C8B-B14F-4D97-AF65-F5344CB8AC3E}">
        <p14:creationId xmlns:p14="http://schemas.microsoft.com/office/powerpoint/2010/main" val="10676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Economia-mondo Venez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5441" y="191350"/>
            <a:ext cx="11844941" cy="6666650"/>
          </a:xfrm>
          <a:prstGeom prst="rect">
            <a:avLst/>
          </a:prstGeom>
        </p:spPr>
      </p:pic>
    </p:spTree>
    <p:extLst>
      <p:ext uri="{BB962C8B-B14F-4D97-AF65-F5344CB8AC3E}">
        <p14:creationId xmlns:p14="http://schemas.microsoft.com/office/powerpoint/2010/main" val="413329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6" y="90152"/>
            <a:ext cx="11758961" cy="6626101"/>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630" y="5151549"/>
            <a:ext cx="3028756" cy="1564704"/>
          </a:xfrm>
          <a:prstGeom prst="rect">
            <a:avLst/>
          </a:prstGeom>
          <a:ln w="28575">
            <a:solidFill>
              <a:schemeClr val="bg1">
                <a:lumMod val="95000"/>
              </a:schemeClr>
            </a:solidFill>
          </a:ln>
        </p:spPr>
      </p:pic>
    </p:spTree>
    <p:extLst>
      <p:ext uri="{BB962C8B-B14F-4D97-AF65-F5344CB8AC3E}">
        <p14:creationId xmlns:p14="http://schemas.microsoft.com/office/powerpoint/2010/main" val="924162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Economia europea nel Quattrocento.jpg">
            <a:extLst>
              <a:ext uri="{FF2B5EF4-FFF2-40B4-BE49-F238E27FC236}">
                <a16:creationId xmlns:a16="http://schemas.microsoft.com/office/drawing/2014/main" id="{EB042D7E-8311-4626-9984-BC99E4175B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81072" y="193183"/>
            <a:ext cx="9375818" cy="6565898"/>
          </a:xfrm>
          <a:prstGeom prst="rect">
            <a:avLst/>
          </a:prstGeom>
          <a:ln w="38100">
            <a:solidFill>
              <a:srgbClr val="002060"/>
            </a:solidFill>
          </a:ln>
        </p:spPr>
      </p:pic>
      <p:sp>
        <p:nvSpPr>
          <p:cNvPr id="3" name="Ovale 2">
            <a:extLst>
              <a:ext uri="{FF2B5EF4-FFF2-40B4-BE49-F238E27FC236}">
                <a16:creationId xmlns:a16="http://schemas.microsoft.com/office/drawing/2014/main" id="{E56000B0-1D6A-4D05-AF88-506640DDD78F}"/>
              </a:ext>
            </a:extLst>
          </p:cNvPr>
          <p:cNvSpPr/>
          <p:nvPr/>
        </p:nvSpPr>
        <p:spPr>
          <a:xfrm>
            <a:off x="3508512" y="1729407"/>
            <a:ext cx="2196548" cy="20971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2F018EA3-1DDB-4C83-858E-517406F05C0D}"/>
              </a:ext>
            </a:extLst>
          </p:cNvPr>
          <p:cNvSpPr/>
          <p:nvPr/>
        </p:nvSpPr>
        <p:spPr>
          <a:xfrm>
            <a:off x="6096000" y="3707296"/>
            <a:ext cx="3723861" cy="20971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57993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Commercio del grano nel '50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57738" y="222153"/>
            <a:ext cx="10495722" cy="6475622"/>
          </a:xfrm>
          <a:prstGeom prst="rect">
            <a:avLst/>
          </a:prstGeom>
          <a:ln w="38100">
            <a:solidFill>
              <a:schemeClr val="bg1">
                <a:lumMod val="65000"/>
              </a:schemeClr>
            </a:solidFill>
          </a:ln>
        </p:spPr>
      </p:pic>
      <p:sp>
        <p:nvSpPr>
          <p:cNvPr id="3" name="Rettangolo 2"/>
          <p:cNvSpPr/>
          <p:nvPr/>
        </p:nvSpPr>
        <p:spPr>
          <a:xfrm>
            <a:off x="6847537" y="6205534"/>
            <a:ext cx="5031570" cy="400110"/>
          </a:xfrm>
          <a:prstGeom prst="rect">
            <a:avLst/>
          </a:prstGeom>
          <a:solidFill>
            <a:schemeClr val="accent2">
              <a:lumMod val="40000"/>
              <a:lumOff val="60000"/>
            </a:schemeClr>
          </a:solidFill>
          <a:ln w="19050">
            <a:solidFill>
              <a:schemeClr val="tx1"/>
            </a:solidFill>
          </a:ln>
        </p:spPr>
        <p:txBody>
          <a:bodyPr wrap="none">
            <a:spAutoFit/>
          </a:bodyPr>
          <a:lstStyle/>
          <a:p>
            <a:r>
              <a:rPr lang="it-IT" altLang="it-IT" sz="2000" b="1" dirty="0"/>
              <a:t>Impero coloniale portoghese nel Cinquecento</a:t>
            </a:r>
          </a:p>
        </p:txBody>
      </p:sp>
      <p:sp>
        <p:nvSpPr>
          <p:cNvPr id="5" name="CasellaDiTesto 4">
            <a:extLst>
              <a:ext uri="{FF2B5EF4-FFF2-40B4-BE49-F238E27FC236}">
                <a16:creationId xmlns:a16="http://schemas.microsoft.com/office/drawing/2014/main" id="{617C98A9-0F0B-4604-BC16-63F7D7E3DF25}"/>
              </a:ext>
            </a:extLst>
          </p:cNvPr>
          <p:cNvSpPr txBox="1"/>
          <p:nvPr/>
        </p:nvSpPr>
        <p:spPr>
          <a:xfrm>
            <a:off x="6271867" y="580959"/>
            <a:ext cx="1201739" cy="400110"/>
          </a:xfrm>
          <a:prstGeom prst="rect">
            <a:avLst/>
          </a:prstGeom>
          <a:solidFill>
            <a:schemeClr val="accent4">
              <a:lumMod val="60000"/>
              <a:lumOff val="40000"/>
            </a:schemeClr>
          </a:solidFill>
          <a:ln w="19050">
            <a:solidFill>
              <a:schemeClr val="tx1"/>
            </a:solidFill>
          </a:ln>
        </p:spPr>
        <p:txBody>
          <a:bodyPr wrap="none" rtlCol="0">
            <a:spAutoFit/>
          </a:bodyPr>
          <a:lstStyle/>
          <a:p>
            <a:r>
              <a:rPr lang="it-IT" sz="2000" b="1" dirty="0"/>
              <a:t>ANVERSA</a:t>
            </a:r>
          </a:p>
        </p:txBody>
      </p:sp>
      <p:cxnSp>
        <p:nvCxnSpPr>
          <p:cNvPr id="7" name="Connettore 2 6">
            <a:extLst>
              <a:ext uri="{FF2B5EF4-FFF2-40B4-BE49-F238E27FC236}">
                <a16:creationId xmlns:a16="http://schemas.microsoft.com/office/drawing/2014/main" id="{14E71458-8809-4DA8-A264-7C9EF642D231}"/>
              </a:ext>
            </a:extLst>
          </p:cNvPr>
          <p:cNvCxnSpPr>
            <a:cxnSpLocks/>
          </p:cNvCxnSpPr>
          <p:nvPr/>
        </p:nvCxnSpPr>
        <p:spPr>
          <a:xfrm flipH="1">
            <a:off x="5570706" y="981069"/>
            <a:ext cx="978967" cy="16561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Ovale 7">
            <a:extLst>
              <a:ext uri="{FF2B5EF4-FFF2-40B4-BE49-F238E27FC236}">
                <a16:creationId xmlns:a16="http://schemas.microsoft.com/office/drawing/2014/main" id="{CBF4ECEB-6D66-4FA5-A174-AC62289BD1DA}"/>
              </a:ext>
            </a:extLst>
          </p:cNvPr>
          <p:cNvSpPr/>
          <p:nvPr/>
        </p:nvSpPr>
        <p:spPr>
          <a:xfrm>
            <a:off x="2226365" y="4200938"/>
            <a:ext cx="887896" cy="7553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DD8E2B46-A300-4D8D-B239-24BDB341FD75}"/>
              </a:ext>
            </a:extLst>
          </p:cNvPr>
          <p:cNvSpPr txBox="1"/>
          <p:nvPr/>
        </p:nvSpPr>
        <p:spPr>
          <a:xfrm>
            <a:off x="2921669" y="5711408"/>
            <a:ext cx="1891223" cy="646331"/>
          </a:xfrm>
          <a:prstGeom prst="rect">
            <a:avLst/>
          </a:prstGeom>
          <a:solidFill>
            <a:srgbClr val="FFFF00"/>
          </a:solidFill>
          <a:ln w="19050">
            <a:solidFill>
              <a:schemeClr val="tx1"/>
            </a:solidFill>
          </a:ln>
        </p:spPr>
        <p:txBody>
          <a:bodyPr wrap="none" rtlCol="0">
            <a:spAutoFit/>
          </a:bodyPr>
          <a:lstStyle/>
          <a:p>
            <a:pPr algn="ctr"/>
            <a:r>
              <a:rPr lang="it-IT" b="1" dirty="0"/>
              <a:t>Miniere d’argento</a:t>
            </a:r>
          </a:p>
          <a:p>
            <a:pPr algn="ctr"/>
            <a:r>
              <a:rPr lang="it-IT" b="1" dirty="0"/>
              <a:t>scoperte nel 1545</a:t>
            </a:r>
          </a:p>
        </p:txBody>
      </p:sp>
      <p:cxnSp>
        <p:nvCxnSpPr>
          <p:cNvPr id="12" name="Connettore 2 11">
            <a:extLst>
              <a:ext uri="{FF2B5EF4-FFF2-40B4-BE49-F238E27FC236}">
                <a16:creationId xmlns:a16="http://schemas.microsoft.com/office/drawing/2014/main" id="{4A22BDCE-CD81-4900-BDE0-1B22737D98D3}"/>
              </a:ext>
            </a:extLst>
          </p:cNvPr>
          <p:cNvCxnSpPr>
            <a:cxnSpLocks/>
            <a:stCxn id="10" idx="0"/>
          </p:cNvCxnSpPr>
          <p:nvPr/>
        </p:nvCxnSpPr>
        <p:spPr>
          <a:xfrm flipH="1" flipV="1">
            <a:off x="2764600" y="4784035"/>
            <a:ext cx="1102681" cy="9273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D66F952-E09A-4414-B37F-5C5504958410}"/>
              </a:ext>
            </a:extLst>
          </p:cNvPr>
          <p:cNvSpPr txBox="1"/>
          <p:nvPr/>
        </p:nvSpPr>
        <p:spPr>
          <a:xfrm>
            <a:off x="4785118" y="1019961"/>
            <a:ext cx="1125629" cy="400110"/>
          </a:xfrm>
          <a:prstGeom prst="rect">
            <a:avLst/>
          </a:prstGeom>
          <a:solidFill>
            <a:schemeClr val="accent2">
              <a:lumMod val="40000"/>
              <a:lumOff val="60000"/>
            </a:schemeClr>
          </a:solidFill>
          <a:ln w="19050">
            <a:solidFill>
              <a:schemeClr val="tx1"/>
            </a:solidFill>
          </a:ln>
        </p:spPr>
        <p:txBody>
          <a:bodyPr wrap="none" rtlCol="0">
            <a:spAutoFit/>
          </a:bodyPr>
          <a:lstStyle/>
          <a:p>
            <a:r>
              <a:rPr lang="it-IT" sz="2000" b="1" dirty="0"/>
              <a:t>LISBONA</a:t>
            </a:r>
          </a:p>
        </p:txBody>
      </p:sp>
      <p:cxnSp>
        <p:nvCxnSpPr>
          <p:cNvPr id="15" name="Connettore 2 14">
            <a:extLst>
              <a:ext uri="{FF2B5EF4-FFF2-40B4-BE49-F238E27FC236}">
                <a16:creationId xmlns:a16="http://schemas.microsoft.com/office/drawing/2014/main" id="{04B86C7A-4C02-481B-BA2B-D82166554CFD}"/>
              </a:ext>
            </a:extLst>
          </p:cNvPr>
          <p:cNvCxnSpPr>
            <a:cxnSpLocks/>
          </p:cNvCxnSpPr>
          <p:nvPr/>
        </p:nvCxnSpPr>
        <p:spPr>
          <a:xfrm>
            <a:off x="4960643" y="1420071"/>
            <a:ext cx="137606" cy="1521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e 21">
            <a:extLst>
              <a:ext uri="{FF2B5EF4-FFF2-40B4-BE49-F238E27FC236}">
                <a16:creationId xmlns:a16="http://schemas.microsoft.com/office/drawing/2014/main" id="{9127439D-E402-4E2A-9092-1B207F2E7310}"/>
              </a:ext>
            </a:extLst>
          </p:cNvPr>
          <p:cNvSpPr/>
          <p:nvPr/>
        </p:nvSpPr>
        <p:spPr>
          <a:xfrm rot="19984591">
            <a:off x="1597371" y="2367910"/>
            <a:ext cx="1340191" cy="18264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D075A138-0DA4-44B9-8C1F-8C4D8916142E}"/>
              </a:ext>
            </a:extLst>
          </p:cNvPr>
          <p:cNvSpPr txBox="1"/>
          <p:nvPr/>
        </p:nvSpPr>
        <p:spPr>
          <a:xfrm>
            <a:off x="199246" y="386167"/>
            <a:ext cx="2332382" cy="707886"/>
          </a:xfrm>
          <a:prstGeom prst="rect">
            <a:avLst/>
          </a:prstGeom>
          <a:solidFill>
            <a:schemeClr val="accent5">
              <a:lumMod val="20000"/>
              <a:lumOff val="80000"/>
            </a:schemeClr>
          </a:solidFill>
          <a:ln w="19050">
            <a:solidFill>
              <a:schemeClr val="tx1"/>
            </a:solidFill>
          </a:ln>
        </p:spPr>
        <p:txBody>
          <a:bodyPr wrap="square" rtlCol="0">
            <a:spAutoFit/>
          </a:bodyPr>
          <a:lstStyle/>
          <a:p>
            <a:pPr algn="ctr"/>
            <a:r>
              <a:rPr lang="it-IT" sz="2000" b="1" dirty="0"/>
              <a:t>Impero coloniale spagnolo</a:t>
            </a:r>
          </a:p>
        </p:txBody>
      </p:sp>
      <p:cxnSp>
        <p:nvCxnSpPr>
          <p:cNvPr id="25" name="Connettore 2 24">
            <a:extLst>
              <a:ext uri="{FF2B5EF4-FFF2-40B4-BE49-F238E27FC236}">
                <a16:creationId xmlns:a16="http://schemas.microsoft.com/office/drawing/2014/main" id="{EC6D5BEA-E500-49EF-AD2D-FC5D5AA48AC3}"/>
              </a:ext>
            </a:extLst>
          </p:cNvPr>
          <p:cNvCxnSpPr>
            <a:cxnSpLocks/>
          </p:cNvCxnSpPr>
          <p:nvPr/>
        </p:nvCxnSpPr>
        <p:spPr>
          <a:xfrm>
            <a:off x="803434" y="1146532"/>
            <a:ext cx="1118131" cy="17954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A2F6CA45-D17E-4252-A8CD-0A83BAB36E9E}"/>
              </a:ext>
            </a:extLst>
          </p:cNvPr>
          <p:cNvSpPr txBox="1"/>
          <p:nvPr/>
        </p:nvSpPr>
        <p:spPr>
          <a:xfrm>
            <a:off x="163255" y="3897210"/>
            <a:ext cx="1947914" cy="2308324"/>
          </a:xfrm>
          <a:prstGeom prst="rect">
            <a:avLst/>
          </a:prstGeom>
          <a:solidFill>
            <a:srgbClr val="92D050"/>
          </a:solidFill>
          <a:ln w="19050">
            <a:solidFill>
              <a:schemeClr val="tx1"/>
            </a:solidFill>
          </a:ln>
        </p:spPr>
        <p:txBody>
          <a:bodyPr wrap="square" rtlCol="0">
            <a:spAutoFit/>
          </a:bodyPr>
          <a:lstStyle/>
          <a:p>
            <a:pPr algn="ctr"/>
            <a:r>
              <a:rPr lang="it-IT" b="1" dirty="0"/>
              <a:t>Lo sfruttamento avviene con il lavoro coatto degli indios (Mita) già praticato dagli Inca nella loro organizzazione economica</a:t>
            </a:r>
          </a:p>
        </p:txBody>
      </p:sp>
      <p:cxnSp>
        <p:nvCxnSpPr>
          <p:cNvPr id="33" name="Connettore 2 32">
            <a:extLst>
              <a:ext uri="{FF2B5EF4-FFF2-40B4-BE49-F238E27FC236}">
                <a16:creationId xmlns:a16="http://schemas.microsoft.com/office/drawing/2014/main" id="{8FF36D03-2784-4D3D-9EE9-62CEE4FC6A7A}"/>
              </a:ext>
            </a:extLst>
          </p:cNvPr>
          <p:cNvCxnSpPr>
            <a:stCxn id="31" idx="3"/>
          </p:cNvCxnSpPr>
          <p:nvPr/>
        </p:nvCxnSpPr>
        <p:spPr>
          <a:xfrm flipV="1">
            <a:off x="2111169" y="4784035"/>
            <a:ext cx="420459" cy="267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e 3">
            <a:extLst>
              <a:ext uri="{FF2B5EF4-FFF2-40B4-BE49-F238E27FC236}">
                <a16:creationId xmlns:a16="http://schemas.microsoft.com/office/drawing/2014/main" id="{E4BB76A9-9DE3-44EB-8FE4-E255695404A7}"/>
              </a:ext>
            </a:extLst>
          </p:cNvPr>
          <p:cNvSpPr/>
          <p:nvPr/>
        </p:nvSpPr>
        <p:spPr>
          <a:xfrm>
            <a:off x="8932626" y="2163475"/>
            <a:ext cx="861392" cy="47370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03565007-72D9-4908-B3F3-14879596AA52}"/>
              </a:ext>
            </a:extLst>
          </p:cNvPr>
          <p:cNvSpPr/>
          <p:nvPr/>
        </p:nvSpPr>
        <p:spPr>
          <a:xfrm>
            <a:off x="8083826" y="3459964"/>
            <a:ext cx="728870" cy="43724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48E2B7C4-839B-4E3B-9665-4CCA03AB5455}"/>
              </a:ext>
            </a:extLst>
          </p:cNvPr>
          <p:cNvSpPr txBox="1"/>
          <p:nvPr/>
        </p:nvSpPr>
        <p:spPr>
          <a:xfrm>
            <a:off x="4229998" y="4398839"/>
            <a:ext cx="868251" cy="400110"/>
          </a:xfrm>
          <a:prstGeom prst="rect">
            <a:avLst/>
          </a:prstGeom>
          <a:solidFill>
            <a:schemeClr val="accent2">
              <a:lumMod val="20000"/>
              <a:lumOff val="80000"/>
            </a:schemeClr>
          </a:solidFill>
          <a:ln w="19050">
            <a:solidFill>
              <a:schemeClr val="tx1"/>
            </a:solidFill>
          </a:ln>
        </p:spPr>
        <p:txBody>
          <a:bodyPr wrap="none" rtlCol="0">
            <a:spAutoFit/>
          </a:bodyPr>
          <a:lstStyle/>
          <a:p>
            <a:r>
              <a:rPr lang="it-IT" sz="2000" b="1" dirty="0"/>
              <a:t>BAHIA</a:t>
            </a:r>
          </a:p>
        </p:txBody>
      </p:sp>
      <p:cxnSp>
        <p:nvCxnSpPr>
          <p:cNvPr id="18" name="Connettore 2 17">
            <a:extLst>
              <a:ext uri="{FF2B5EF4-FFF2-40B4-BE49-F238E27FC236}">
                <a16:creationId xmlns:a16="http://schemas.microsoft.com/office/drawing/2014/main" id="{3758FB61-8A29-4CF0-B952-316966E866FF}"/>
              </a:ext>
            </a:extLst>
          </p:cNvPr>
          <p:cNvCxnSpPr>
            <a:stCxn id="14" idx="1"/>
          </p:cNvCxnSpPr>
          <p:nvPr/>
        </p:nvCxnSpPr>
        <p:spPr>
          <a:xfrm flipH="1">
            <a:off x="3685421" y="4598894"/>
            <a:ext cx="544577" cy="209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A9A04428-F27A-4E20-AA5E-790F4ACFFF7E}"/>
              </a:ext>
            </a:extLst>
          </p:cNvPr>
          <p:cNvSpPr/>
          <p:nvPr/>
        </p:nvSpPr>
        <p:spPr>
          <a:xfrm>
            <a:off x="5238661" y="2545052"/>
            <a:ext cx="1714677" cy="10912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43007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2A87D33-5B95-4BD9-A8EE-E429D569AFAC}"/>
              </a:ext>
            </a:extLst>
          </p:cNvPr>
          <p:cNvSpPr txBox="1"/>
          <p:nvPr/>
        </p:nvSpPr>
        <p:spPr>
          <a:xfrm>
            <a:off x="3125764" y="132764"/>
            <a:ext cx="5940472" cy="523220"/>
          </a:xfrm>
          <a:prstGeom prst="rect">
            <a:avLst/>
          </a:prstGeom>
          <a:noFill/>
        </p:spPr>
        <p:txBody>
          <a:bodyPr wrap="none" rtlCol="0">
            <a:spAutoFit/>
          </a:bodyPr>
          <a:lstStyle/>
          <a:p>
            <a:r>
              <a:rPr lang="it-IT" sz="2800" b="1" dirty="0">
                <a:solidFill>
                  <a:srgbClr val="C00000"/>
                </a:solidFill>
              </a:rPr>
              <a:t>ESPANSIONE COLONIALE PORTOGHESE</a:t>
            </a:r>
          </a:p>
        </p:txBody>
      </p:sp>
      <p:sp>
        <p:nvSpPr>
          <p:cNvPr id="3" name="CasellaDiTesto 2">
            <a:extLst>
              <a:ext uri="{FF2B5EF4-FFF2-40B4-BE49-F238E27FC236}">
                <a16:creationId xmlns:a16="http://schemas.microsoft.com/office/drawing/2014/main" id="{331A5272-76DE-4549-B4F8-CDD341C359E1}"/>
              </a:ext>
            </a:extLst>
          </p:cNvPr>
          <p:cNvSpPr txBox="1"/>
          <p:nvPr/>
        </p:nvSpPr>
        <p:spPr>
          <a:xfrm>
            <a:off x="304800" y="687030"/>
            <a:ext cx="7805529" cy="3477875"/>
          </a:xfrm>
          <a:prstGeom prst="rect">
            <a:avLst/>
          </a:prstGeom>
          <a:noFill/>
        </p:spPr>
        <p:txBody>
          <a:bodyPr wrap="square" rtlCol="0">
            <a:spAutoFit/>
          </a:bodyPr>
          <a:lstStyle/>
          <a:p>
            <a:r>
              <a:rPr lang="it-IT" sz="2000" b="1" dirty="0"/>
              <a:t>A differenza degli spagnoli i portoghesi non mirano alla conquista di vasti domini territoriali. Si limitano a creare scali, porti e piazzeforti, soprattutto in Africa e India.</a:t>
            </a:r>
          </a:p>
          <a:p>
            <a:r>
              <a:rPr lang="it-IT" sz="2000" b="1" dirty="0"/>
              <a:t>1510 </a:t>
            </a:r>
            <a:r>
              <a:rPr lang="it-IT" sz="2000" b="1" dirty="0">
                <a:cs typeface="Times New Roman" panose="02020603050405020304" pitchFamily="18" charset="0"/>
              </a:rPr>
              <a:t>→ Nel territorio indiano viene conquistata </a:t>
            </a:r>
            <a:r>
              <a:rPr lang="it-IT" sz="2000" b="1" dirty="0">
                <a:solidFill>
                  <a:srgbClr val="C00000"/>
                </a:solidFill>
                <a:cs typeface="Times New Roman" panose="02020603050405020304" pitchFamily="18" charset="0"/>
              </a:rPr>
              <a:t>GOA</a:t>
            </a:r>
            <a:r>
              <a:rPr lang="it-IT" sz="2000" b="1" dirty="0">
                <a:cs typeface="Times New Roman" panose="02020603050405020304" pitchFamily="18" charset="0"/>
              </a:rPr>
              <a:t> che diventa il più importante centro commerciale del Portogallo in Oriente.</a:t>
            </a:r>
          </a:p>
          <a:p>
            <a:r>
              <a:rPr lang="it-IT" sz="2000" b="1" dirty="0">
                <a:cs typeface="Times New Roman" panose="02020603050405020304" pitchFamily="18" charset="0"/>
              </a:rPr>
              <a:t>1530 → All’entrata della baia di </a:t>
            </a:r>
            <a:r>
              <a:rPr lang="it-IT" sz="2000" b="1" dirty="0">
                <a:solidFill>
                  <a:srgbClr val="C00000"/>
                </a:solidFill>
                <a:cs typeface="Times New Roman" panose="02020603050405020304" pitchFamily="18" charset="0"/>
              </a:rPr>
              <a:t>CANTON</a:t>
            </a:r>
            <a:r>
              <a:rPr lang="it-IT" sz="2000" b="1" dirty="0">
                <a:cs typeface="Times New Roman" panose="02020603050405020304" pitchFamily="18" charset="0"/>
              </a:rPr>
              <a:t>, in Cina, si crea l’insediamento di </a:t>
            </a:r>
            <a:r>
              <a:rPr lang="it-IT" sz="2000" b="1" dirty="0">
                <a:solidFill>
                  <a:srgbClr val="C00000"/>
                </a:solidFill>
                <a:cs typeface="Times New Roman" panose="02020603050405020304" pitchFamily="18" charset="0"/>
              </a:rPr>
              <a:t>MACAO</a:t>
            </a:r>
            <a:r>
              <a:rPr lang="it-IT" sz="2000" b="1" dirty="0">
                <a:cs typeface="Times New Roman" panose="02020603050405020304" pitchFamily="18" charset="0"/>
              </a:rPr>
              <a:t>.</a:t>
            </a:r>
          </a:p>
          <a:p>
            <a:r>
              <a:rPr lang="it-IT" sz="2000" b="1" dirty="0">
                <a:cs typeface="Times New Roman" panose="02020603050405020304" pitchFamily="18" charset="0"/>
              </a:rPr>
              <a:t>Il dominio portoghese ha un impianto più duraturo in Brasile, dove assumono una notevole importanza le piantagioni di canna da zucchero, dove lavorano gli schiavi importati dall’Africa.</a:t>
            </a:r>
          </a:p>
          <a:p>
            <a:r>
              <a:rPr lang="it-IT" sz="2000" b="1" dirty="0">
                <a:cs typeface="Times New Roman" panose="02020603050405020304" pitchFamily="18" charset="0"/>
              </a:rPr>
              <a:t>1549 → La città di </a:t>
            </a:r>
            <a:r>
              <a:rPr lang="it-IT" sz="2000" b="1" dirty="0">
                <a:solidFill>
                  <a:srgbClr val="C00000"/>
                </a:solidFill>
                <a:cs typeface="Times New Roman" panose="02020603050405020304" pitchFamily="18" charset="0"/>
              </a:rPr>
              <a:t>BAHIA</a:t>
            </a:r>
            <a:r>
              <a:rPr lang="it-IT" sz="2000" b="1" dirty="0">
                <a:cs typeface="Times New Roman" panose="02020603050405020304" pitchFamily="18" charset="0"/>
              </a:rPr>
              <a:t> diventa la capitale del Brasile</a:t>
            </a:r>
          </a:p>
        </p:txBody>
      </p:sp>
      <p:sp>
        <p:nvSpPr>
          <p:cNvPr id="4" name="CasellaDiTesto 3">
            <a:extLst>
              <a:ext uri="{FF2B5EF4-FFF2-40B4-BE49-F238E27FC236}">
                <a16:creationId xmlns:a16="http://schemas.microsoft.com/office/drawing/2014/main" id="{30A6EB34-9FAC-48FF-8406-24019F2B6C3B}"/>
              </a:ext>
            </a:extLst>
          </p:cNvPr>
          <p:cNvSpPr txBox="1"/>
          <p:nvPr/>
        </p:nvSpPr>
        <p:spPr>
          <a:xfrm>
            <a:off x="8201533" y="765313"/>
            <a:ext cx="3657599" cy="5632311"/>
          </a:xfrm>
          <a:prstGeom prst="rect">
            <a:avLst/>
          </a:prstGeom>
          <a:noFill/>
          <a:ln w="28575">
            <a:solidFill>
              <a:srgbClr val="C00000"/>
            </a:solidFill>
          </a:ln>
        </p:spPr>
        <p:txBody>
          <a:bodyPr wrap="square" rtlCol="0">
            <a:spAutoFit/>
          </a:bodyPr>
          <a:lstStyle/>
          <a:p>
            <a:pPr algn="ctr"/>
            <a:r>
              <a:rPr lang="it-IT" sz="2400" b="1" dirty="0">
                <a:solidFill>
                  <a:srgbClr val="C00000"/>
                </a:solidFill>
              </a:rPr>
              <a:t>1580</a:t>
            </a:r>
          </a:p>
          <a:p>
            <a:pPr algn="ctr"/>
            <a:r>
              <a:rPr lang="it-IT" sz="2000" b="1" dirty="0"/>
              <a:t>Dopo la morte di re Sebastiano si apre una crisi dinastica</a:t>
            </a:r>
          </a:p>
          <a:p>
            <a:pPr algn="ctr"/>
            <a:r>
              <a:rPr lang="it-IT" sz="2000" b="1" dirty="0"/>
              <a:t>Filippo II annette alla corona spagnola il Portogallo, che riconquista l’indipendenza nel 1668, ma gli imperi coloniali restano separati.</a:t>
            </a:r>
          </a:p>
          <a:p>
            <a:pPr algn="ctr"/>
            <a:endParaRPr lang="it-IT" sz="800" b="1" dirty="0"/>
          </a:p>
          <a:p>
            <a:pPr algn="ctr"/>
            <a:r>
              <a:rPr lang="it-IT" sz="2000" b="1" dirty="0"/>
              <a:t>Successivamente i portoghesi perdono importanti posizioni in Africa e in Asia (pur mantenendo basi come Goa e Bombay) a vantaggio degli olandesi, ma rafforzano la loro presenza di Brasile. Tra il 1624 e il 1653 gli olandesi occupano una fascia del territorio brasiliano.</a:t>
            </a:r>
            <a:endParaRPr lang="it-IT" sz="800" b="1" dirty="0"/>
          </a:p>
          <a:p>
            <a:pPr algn="ctr"/>
            <a:endParaRPr lang="it-IT" sz="800" b="1" dirty="0"/>
          </a:p>
        </p:txBody>
      </p:sp>
      <p:pic>
        <p:nvPicPr>
          <p:cNvPr id="8" name="Immagine 7">
            <a:extLst>
              <a:ext uri="{FF2B5EF4-FFF2-40B4-BE49-F238E27FC236}">
                <a16:creationId xmlns:a16="http://schemas.microsoft.com/office/drawing/2014/main" id="{EDE26BDD-6D2E-43FE-A8FC-A686BD7451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03" y="4303644"/>
            <a:ext cx="7533861" cy="2093980"/>
          </a:xfrm>
          <a:prstGeom prst="rect">
            <a:avLst/>
          </a:prstGeom>
          <a:ln w="28575">
            <a:solidFill>
              <a:srgbClr val="C00000"/>
            </a:solidFill>
          </a:ln>
        </p:spPr>
      </p:pic>
    </p:spTree>
    <p:extLst>
      <p:ext uri="{BB962C8B-B14F-4D97-AF65-F5344CB8AC3E}">
        <p14:creationId xmlns:p14="http://schemas.microsoft.com/office/powerpoint/2010/main" val="233422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8CA3E98-A603-467C-8E96-B5B8D3A25A84}"/>
              </a:ext>
            </a:extLst>
          </p:cNvPr>
          <p:cNvSpPr txBox="1"/>
          <p:nvPr/>
        </p:nvSpPr>
        <p:spPr>
          <a:xfrm>
            <a:off x="457199" y="433505"/>
            <a:ext cx="11062252" cy="1200329"/>
          </a:xfrm>
          <a:prstGeom prst="rect">
            <a:avLst/>
          </a:prstGeom>
          <a:noFill/>
        </p:spPr>
        <p:txBody>
          <a:bodyPr wrap="square" rtlCol="0">
            <a:spAutoFit/>
          </a:bodyPr>
          <a:lstStyle/>
          <a:p>
            <a:r>
              <a:rPr lang="it-IT" sz="2400" b="1" dirty="0"/>
              <a:t>Di fronte alle perdita di una «memoria» mediterranea, perché l’Italia oggi dovrebbe essere più mediterranea?</a:t>
            </a:r>
          </a:p>
          <a:p>
            <a:r>
              <a:rPr lang="it-IT" sz="2400" b="1" dirty="0"/>
              <a:t>Lucio Caracciolo:  </a:t>
            </a:r>
          </a:p>
        </p:txBody>
      </p:sp>
      <p:pic>
        <p:nvPicPr>
          <p:cNvPr id="1026" name="Picture 2" descr="L&amp;#39;Italia è il mare - Limes">
            <a:extLst>
              <a:ext uri="{FF2B5EF4-FFF2-40B4-BE49-F238E27FC236}">
                <a16:creationId xmlns:a16="http://schemas.microsoft.com/office/drawing/2014/main" id="{DB46981C-BC0D-4E17-9AC2-9CA6066BE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74" y="1855747"/>
            <a:ext cx="3221391" cy="4568748"/>
          </a:xfrm>
          <a:prstGeom prst="rect">
            <a:avLst/>
          </a:prstGeom>
          <a:noFill/>
          <a:ln w="19050">
            <a:solidFill>
              <a:srgbClr val="00206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CFAF4E0-F4D2-422F-81E3-482D25066507}"/>
              </a:ext>
            </a:extLst>
          </p:cNvPr>
          <p:cNvSpPr txBox="1"/>
          <p:nvPr/>
        </p:nvSpPr>
        <p:spPr>
          <a:xfrm>
            <a:off x="4055165" y="1294042"/>
            <a:ext cx="7812157" cy="3231654"/>
          </a:xfrm>
          <a:prstGeom prst="rect">
            <a:avLst/>
          </a:prstGeom>
          <a:noFill/>
        </p:spPr>
        <p:txBody>
          <a:bodyPr wrap="square" rtlCol="0">
            <a:spAutoFit/>
          </a:bodyPr>
          <a:lstStyle/>
          <a:p>
            <a:r>
              <a:rPr lang="it-IT" sz="2400" b="1" dirty="0">
                <a:solidFill>
                  <a:srgbClr val="0070C0"/>
                </a:solidFill>
              </a:rPr>
              <a:t>QUESTIONI ECONOMICHE </a:t>
            </a:r>
          </a:p>
          <a:p>
            <a:endParaRPr lang="it-IT" sz="2000" b="1" dirty="0">
              <a:solidFill>
                <a:srgbClr val="0070C0"/>
              </a:solidFill>
            </a:endParaRPr>
          </a:p>
          <a:p>
            <a:pPr marL="285750" indent="-285750">
              <a:buFont typeface="Wingdings" panose="05000000000000000000" pitchFamily="2" charset="2"/>
              <a:buChar char="ü"/>
            </a:pPr>
            <a:r>
              <a:rPr lang="it-IT" sz="2000" b="1" dirty="0">
                <a:solidFill>
                  <a:srgbClr val="0070C0"/>
                </a:solidFill>
              </a:rPr>
              <a:t>Ruolo del Mediterraneo in riferimento allo sviluppo dei traffici commerciali marittimi (economie asiatiche come fabbriche del mondo, le quali devono accedere ai mercati europei) → La nuova via della seta → Il 30% dei traffici commerciali globali passa per il Mediterraneo e importanza del corridoio adriatico</a:t>
            </a:r>
          </a:p>
          <a:p>
            <a:pPr marL="285750" indent="-285750">
              <a:buFont typeface="Wingdings" panose="05000000000000000000" pitchFamily="2" charset="2"/>
              <a:buChar char="ü"/>
            </a:pPr>
            <a:endParaRPr lang="it-IT" sz="2000" b="1" dirty="0">
              <a:solidFill>
                <a:srgbClr val="0070C0"/>
              </a:solidFill>
            </a:endParaRPr>
          </a:p>
          <a:p>
            <a:pPr marL="285750" indent="-285750">
              <a:buFont typeface="Wingdings" panose="05000000000000000000" pitchFamily="2" charset="2"/>
              <a:buChar char="ü"/>
            </a:pPr>
            <a:r>
              <a:rPr lang="it-IT" sz="2000" b="1" dirty="0">
                <a:solidFill>
                  <a:srgbClr val="0070C0"/>
                </a:solidFill>
              </a:rPr>
              <a:t>L’Italia non riesce a intercettare questi traffici a vantaggio dei porti europei</a:t>
            </a:r>
          </a:p>
        </p:txBody>
      </p:sp>
      <p:sp>
        <p:nvSpPr>
          <p:cNvPr id="6" name="CasellaDiTesto 5">
            <a:extLst>
              <a:ext uri="{FF2B5EF4-FFF2-40B4-BE49-F238E27FC236}">
                <a16:creationId xmlns:a16="http://schemas.microsoft.com/office/drawing/2014/main" id="{01D2C234-ABC5-4B08-845C-35958515EC7A}"/>
              </a:ext>
            </a:extLst>
          </p:cNvPr>
          <p:cNvSpPr txBox="1"/>
          <p:nvPr/>
        </p:nvSpPr>
        <p:spPr>
          <a:xfrm>
            <a:off x="4144839" y="5408832"/>
            <a:ext cx="7708200" cy="1015663"/>
          </a:xfrm>
          <a:prstGeom prst="rect">
            <a:avLst/>
          </a:prstGeom>
          <a:noFill/>
        </p:spPr>
        <p:txBody>
          <a:bodyPr wrap="none" rtlCol="0">
            <a:spAutoFit/>
          </a:bodyPr>
          <a:lstStyle/>
          <a:p>
            <a:pPr marL="342900" indent="-342900">
              <a:buAutoNum type="alphaLcParenR"/>
            </a:pPr>
            <a:r>
              <a:rPr lang="it-IT" sz="2000" b="1" dirty="0">
                <a:solidFill>
                  <a:srgbClr val="002060"/>
                </a:solidFill>
              </a:rPr>
              <a:t>Debolezza del nostro sistema portuale</a:t>
            </a:r>
          </a:p>
          <a:p>
            <a:pPr marL="342900" indent="-342900">
              <a:buAutoNum type="alphaLcParenR"/>
            </a:pPr>
            <a:r>
              <a:rPr lang="it-IT" sz="2000" b="1" dirty="0">
                <a:solidFill>
                  <a:srgbClr val="002060"/>
                </a:solidFill>
              </a:rPr>
              <a:t>Debolezza del nostro sistema retroportuale (collegamenti efficienti)</a:t>
            </a:r>
          </a:p>
          <a:p>
            <a:pPr marL="342900" indent="-342900">
              <a:buAutoNum type="alphaLcParenR"/>
            </a:pPr>
            <a:r>
              <a:rPr lang="it-IT" sz="2000" b="1" dirty="0">
                <a:solidFill>
                  <a:srgbClr val="002060"/>
                </a:solidFill>
              </a:rPr>
              <a:t>Problema delle organizzazioni criminali che controllano i territori</a:t>
            </a:r>
          </a:p>
        </p:txBody>
      </p:sp>
      <p:sp>
        <p:nvSpPr>
          <p:cNvPr id="7" name="Freccia in giù 6">
            <a:extLst>
              <a:ext uri="{FF2B5EF4-FFF2-40B4-BE49-F238E27FC236}">
                <a16:creationId xmlns:a16="http://schemas.microsoft.com/office/drawing/2014/main" id="{88219589-3BD8-4E55-AAED-0CB564498D5D}"/>
              </a:ext>
            </a:extLst>
          </p:cNvPr>
          <p:cNvSpPr/>
          <p:nvPr/>
        </p:nvSpPr>
        <p:spPr>
          <a:xfrm>
            <a:off x="4683436" y="4597215"/>
            <a:ext cx="372718" cy="735496"/>
          </a:xfrm>
          <a:prstGeom prst="downArrow">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23622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Compagnie nel Trecen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6044" y="131997"/>
            <a:ext cx="11777417" cy="6626612"/>
          </a:xfrm>
          <a:prstGeom prst="rect">
            <a:avLst/>
          </a:prstGeom>
          <a:ln w="28575">
            <a:solidFill>
              <a:srgbClr val="FF0000"/>
            </a:solidFill>
          </a:ln>
        </p:spPr>
      </p:pic>
      <p:sp>
        <p:nvSpPr>
          <p:cNvPr id="3" name="CasellaDiTesto 2">
            <a:extLst>
              <a:ext uri="{FF2B5EF4-FFF2-40B4-BE49-F238E27FC236}">
                <a16:creationId xmlns:a16="http://schemas.microsoft.com/office/drawing/2014/main" id="{A6B81254-3A4E-4A28-B08E-DF73E79FDE8F}"/>
              </a:ext>
            </a:extLst>
          </p:cNvPr>
          <p:cNvSpPr txBox="1"/>
          <p:nvPr/>
        </p:nvSpPr>
        <p:spPr>
          <a:xfrm>
            <a:off x="304800" y="131997"/>
            <a:ext cx="450574" cy="369332"/>
          </a:xfrm>
          <a:prstGeom prst="rect">
            <a:avLst/>
          </a:prstGeom>
          <a:solidFill>
            <a:schemeClr val="bg1"/>
          </a:solidFill>
          <a:ln>
            <a:noFill/>
          </a:ln>
        </p:spPr>
        <p:txBody>
          <a:bodyPr wrap="square" rtlCol="0">
            <a:spAutoFit/>
          </a:bodyPr>
          <a:lstStyle/>
          <a:p>
            <a:endParaRPr lang="it-IT" dirty="0"/>
          </a:p>
        </p:txBody>
      </p:sp>
      <p:sp>
        <p:nvSpPr>
          <p:cNvPr id="4" name="Ovale 3">
            <a:extLst>
              <a:ext uri="{FF2B5EF4-FFF2-40B4-BE49-F238E27FC236}">
                <a16:creationId xmlns:a16="http://schemas.microsoft.com/office/drawing/2014/main" id="{590FA0C0-843A-4668-901C-7448504C7065}"/>
              </a:ext>
            </a:extLst>
          </p:cNvPr>
          <p:cNvSpPr/>
          <p:nvPr/>
        </p:nvSpPr>
        <p:spPr>
          <a:xfrm>
            <a:off x="5317435" y="1759226"/>
            <a:ext cx="1948069" cy="124239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64643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Economia-mondo Amster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8977" y="172278"/>
            <a:ext cx="7722083" cy="6573078"/>
          </a:xfrm>
          <a:prstGeom prst="rect">
            <a:avLst/>
          </a:prstGeom>
          <a:ln w="28575">
            <a:solidFill>
              <a:schemeClr val="accent4">
                <a:lumMod val="75000"/>
              </a:schemeClr>
            </a:solidFill>
          </a:ln>
        </p:spPr>
      </p:pic>
      <p:sp>
        <p:nvSpPr>
          <p:cNvPr id="3" name="CasellaDiTesto 2">
            <a:extLst>
              <a:ext uri="{FF2B5EF4-FFF2-40B4-BE49-F238E27FC236}">
                <a16:creationId xmlns:a16="http://schemas.microsoft.com/office/drawing/2014/main" id="{EB49678C-D474-4B1D-96AA-CA0AA68FBEF3}"/>
              </a:ext>
            </a:extLst>
          </p:cNvPr>
          <p:cNvSpPr txBox="1"/>
          <p:nvPr/>
        </p:nvSpPr>
        <p:spPr>
          <a:xfrm>
            <a:off x="8971723" y="1011993"/>
            <a:ext cx="2781724" cy="5016758"/>
          </a:xfrm>
          <a:prstGeom prst="rect">
            <a:avLst/>
          </a:prstGeom>
          <a:noFill/>
        </p:spPr>
        <p:txBody>
          <a:bodyPr wrap="none" rtlCol="0">
            <a:spAutoFit/>
          </a:bodyPr>
          <a:lstStyle/>
          <a:p>
            <a:r>
              <a:rPr lang="it-IT" sz="2400" b="1" dirty="0">
                <a:solidFill>
                  <a:srgbClr val="C00000"/>
                </a:solidFill>
              </a:rPr>
              <a:t>PERIFERIA</a:t>
            </a: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r>
              <a:rPr lang="it-IT" sz="2400" b="1" dirty="0">
                <a:solidFill>
                  <a:srgbClr val="C00000"/>
                </a:solidFill>
              </a:rPr>
              <a:t>CENTRO</a:t>
            </a: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endParaRPr lang="it-IT" sz="2400" b="1" dirty="0">
              <a:solidFill>
                <a:srgbClr val="C00000"/>
              </a:solidFill>
            </a:endParaRPr>
          </a:p>
          <a:p>
            <a:r>
              <a:rPr lang="it-IT" sz="2400" b="1" dirty="0">
                <a:solidFill>
                  <a:srgbClr val="C00000"/>
                </a:solidFill>
              </a:rPr>
              <a:t>FASCIA INTERMEDIA</a:t>
            </a:r>
          </a:p>
        </p:txBody>
      </p:sp>
      <p:sp>
        <p:nvSpPr>
          <p:cNvPr id="5" name="Freccia a sinistra 4">
            <a:extLst>
              <a:ext uri="{FF2B5EF4-FFF2-40B4-BE49-F238E27FC236}">
                <a16:creationId xmlns:a16="http://schemas.microsoft.com/office/drawing/2014/main" id="{04F0CA67-1496-468B-9662-E35ABC95CAD4}"/>
              </a:ext>
            </a:extLst>
          </p:cNvPr>
          <p:cNvSpPr/>
          <p:nvPr/>
        </p:nvSpPr>
        <p:spPr>
          <a:xfrm>
            <a:off x="8183218" y="1497495"/>
            <a:ext cx="1577009" cy="384313"/>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sinistra 5">
            <a:extLst>
              <a:ext uri="{FF2B5EF4-FFF2-40B4-BE49-F238E27FC236}">
                <a16:creationId xmlns:a16="http://schemas.microsoft.com/office/drawing/2014/main" id="{C37919B0-AE2C-46C4-B5AB-29654B71BEDE}"/>
              </a:ext>
            </a:extLst>
          </p:cNvPr>
          <p:cNvSpPr/>
          <p:nvPr/>
        </p:nvSpPr>
        <p:spPr>
          <a:xfrm>
            <a:off x="8183218" y="3756497"/>
            <a:ext cx="1577009" cy="404686"/>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sinistra 6">
            <a:extLst>
              <a:ext uri="{FF2B5EF4-FFF2-40B4-BE49-F238E27FC236}">
                <a16:creationId xmlns:a16="http://schemas.microsoft.com/office/drawing/2014/main" id="{8B4D3B02-9CF3-4472-8A77-D29A8654F97E}"/>
              </a:ext>
            </a:extLst>
          </p:cNvPr>
          <p:cNvSpPr/>
          <p:nvPr/>
        </p:nvSpPr>
        <p:spPr>
          <a:xfrm>
            <a:off x="8183217" y="5875425"/>
            <a:ext cx="1577009" cy="392853"/>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16984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5B0BE16-B675-4B44-87CD-FE0F5C96EA48}"/>
              </a:ext>
            </a:extLst>
          </p:cNvPr>
          <p:cNvSpPr txBox="1"/>
          <p:nvPr/>
        </p:nvSpPr>
        <p:spPr>
          <a:xfrm>
            <a:off x="2687182" y="298175"/>
            <a:ext cx="6817636" cy="584775"/>
          </a:xfrm>
          <a:prstGeom prst="rect">
            <a:avLst/>
          </a:prstGeom>
          <a:noFill/>
        </p:spPr>
        <p:txBody>
          <a:bodyPr wrap="none" rtlCol="0">
            <a:spAutoFit/>
          </a:bodyPr>
          <a:lstStyle/>
          <a:p>
            <a:r>
              <a:rPr lang="it-IT" sz="3200" b="1" dirty="0">
                <a:solidFill>
                  <a:srgbClr val="C00000"/>
                </a:solidFill>
                <a:effectLst>
                  <a:outerShdw blurRad="38100" dist="38100" dir="2700000" algn="tl">
                    <a:srgbClr val="000000">
                      <a:alpha val="43137"/>
                    </a:srgbClr>
                  </a:outerShdw>
                </a:effectLst>
              </a:rPr>
              <a:t>3. L’INIZIO DELL’E</a:t>
            </a:r>
            <a:r>
              <a:rPr lang="it-IT" sz="3200" b="1" cap="all" dirty="0">
                <a:solidFill>
                  <a:srgbClr val="C00000"/>
                </a:solidFill>
                <a:effectLst>
                  <a:outerShdw blurRad="38100" dist="38100" dir="2700000" algn="tl">
                    <a:srgbClr val="000000">
                      <a:alpha val="43137"/>
                    </a:srgbClr>
                  </a:outerShdw>
                </a:effectLst>
              </a:rPr>
              <a:t>tà</a:t>
            </a:r>
            <a:r>
              <a:rPr lang="it-IT" sz="3200" b="1" dirty="0">
                <a:solidFill>
                  <a:srgbClr val="C00000"/>
                </a:solidFill>
                <a:effectLst>
                  <a:outerShdw blurRad="38100" dist="38100" dir="2700000" algn="tl">
                    <a:srgbClr val="000000">
                      <a:alpha val="43137"/>
                    </a:srgbClr>
                  </a:outerShdw>
                </a:effectLst>
              </a:rPr>
              <a:t> CONTEMPORANEA</a:t>
            </a:r>
          </a:p>
        </p:txBody>
      </p:sp>
      <p:sp>
        <p:nvSpPr>
          <p:cNvPr id="5" name="CasellaDiTesto 4">
            <a:extLst>
              <a:ext uri="{FF2B5EF4-FFF2-40B4-BE49-F238E27FC236}">
                <a16:creationId xmlns:a16="http://schemas.microsoft.com/office/drawing/2014/main" id="{6A87CE3B-8CDE-4A3A-9A31-F86DA39C80E8}"/>
              </a:ext>
            </a:extLst>
          </p:cNvPr>
          <p:cNvSpPr txBox="1"/>
          <p:nvPr/>
        </p:nvSpPr>
        <p:spPr>
          <a:xfrm>
            <a:off x="369818" y="968274"/>
            <a:ext cx="11452363" cy="1015663"/>
          </a:xfrm>
          <a:prstGeom prst="rect">
            <a:avLst/>
          </a:prstGeom>
          <a:noFill/>
        </p:spPr>
        <p:txBody>
          <a:bodyPr wrap="square">
            <a:spAutoFit/>
          </a:bodyPr>
          <a:lstStyle/>
          <a:p>
            <a:r>
              <a:rPr lang="it-IT" sz="2000" b="1" dirty="0">
                <a:solidFill>
                  <a:srgbClr val="C00000"/>
                </a:solidFill>
              </a:rPr>
              <a:t>XVIII SECOLO – </a:t>
            </a:r>
            <a:r>
              <a:rPr lang="it-IT" sz="2000" b="1" dirty="0"/>
              <a:t>Alla progressiva decadenza ottomana e spagnola corrisponde la crescita delle presenze francesi e inglesi, nonché l’ascesa asburgica, che gradatamente recupera le posizioni già tenute dai turchi nei Balcani, mentre la Russia guarda sempre più intensamente al Mar Nero ed oltre.</a:t>
            </a:r>
            <a:endParaRPr lang="it-IT" sz="1800" b="1" dirty="0">
              <a:solidFill>
                <a:srgbClr val="C00000"/>
              </a:solidFill>
            </a:endParaRPr>
          </a:p>
        </p:txBody>
      </p:sp>
      <p:sp>
        <p:nvSpPr>
          <p:cNvPr id="3" name="CasellaDiTesto 2">
            <a:extLst>
              <a:ext uri="{FF2B5EF4-FFF2-40B4-BE49-F238E27FC236}">
                <a16:creationId xmlns:a16="http://schemas.microsoft.com/office/drawing/2014/main" id="{EE3CAE29-407C-483B-931F-E1B0235CEAA0}"/>
              </a:ext>
            </a:extLst>
          </p:cNvPr>
          <p:cNvSpPr txBox="1"/>
          <p:nvPr/>
        </p:nvSpPr>
        <p:spPr>
          <a:xfrm>
            <a:off x="369818" y="2069261"/>
            <a:ext cx="11452363" cy="707886"/>
          </a:xfrm>
          <a:prstGeom prst="rect">
            <a:avLst/>
          </a:prstGeom>
          <a:noFill/>
        </p:spPr>
        <p:txBody>
          <a:bodyPr wrap="square" rtlCol="0">
            <a:spAutoFit/>
          </a:bodyPr>
          <a:lstStyle/>
          <a:p>
            <a:r>
              <a:rPr lang="it-IT" sz="2000" b="1" dirty="0">
                <a:solidFill>
                  <a:srgbClr val="C00000"/>
                </a:solidFill>
              </a:rPr>
              <a:t>XIX SECOLO – </a:t>
            </a:r>
            <a:r>
              <a:rPr lang="it-IT" sz="2000" b="1" dirty="0"/>
              <a:t>L’insuccesso napoleonico volto a fare del Mediterraneo un «lago» francese è un segno del crescente interesse degli inglesi per questo mare.</a:t>
            </a:r>
          </a:p>
        </p:txBody>
      </p:sp>
      <p:pic>
        <p:nvPicPr>
          <p:cNvPr id="4098" name="Picture 2" descr="Età Moderna - Scoprinapoli.it">
            <a:extLst>
              <a:ext uri="{FF2B5EF4-FFF2-40B4-BE49-F238E27FC236}">
                <a16:creationId xmlns:a16="http://schemas.microsoft.com/office/drawing/2014/main" id="{DE7FF55C-9BEE-43CF-9DF8-3D45E0674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01" y="2961861"/>
            <a:ext cx="5543436" cy="3597964"/>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AD451C8D-997D-424E-8B93-88B5975B922B}"/>
              </a:ext>
            </a:extLst>
          </p:cNvPr>
          <p:cNvSpPr txBox="1"/>
          <p:nvPr/>
        </p:nvSpPr>
        <p:spPr>
          <a:xfrm>
            <a:off x="6174065" y="2862471"/>
            <a:ext cx="5862222" cy="3785652"/>
          </a:xfrm>
          <a:prstGeom prst="rect">
            <a:avLst/>
          </a:prstGeom>
          <a:noFill/>
        </p:spPr>
        <p:txBody>
          <a:bodyPr wrap="square" rtlCol="0">
            <a:spAutoFit/>
          </a:bodyPr>
          <a:lstStyle/>
          <a:p>
            <a:r>
              <a:rPr lang="it-IT" sz="2000" b="1" dirty="0"/>
              <a:t>«Nuovo Mediterraneo»</a:t>
            </a:r>
          </a:p>
          <a:p>
            <a:endParaRPr lang="it-IT" b="1" dirty="0"/>
          </a:p>
          <a:p>
            <a:pPr marL="457200" indent="-457200">
              <a:buAutoNum type="arabicPeriod"/>
            </a:pPr>
            <a:r>
              <a:rPr lang="it-IT" sz="2000" b="1" dirty="0"/>
              <a:t>Persistere di elementi conservatori volti alla difesa di quanto resta del passato</a:t>
            </a:r>
          </a:p>
          <a:p>
            <a:pPr marL="457200" indent="-457200">
              <a:buAutoNum type="arabicPeriod"/>
            </a:pPr>
            <a:r>
              <a:rPr lang="it-IT" sz="2000" b="1" dirty="0"/>
              <a:t>Ritardo di Spagna e Turchia. Le reggenze di Tripoli, Tunisi e Algeri sfuggono al controllo degli ottomani</a:t>
            </a:r>
          </a:p>
          <a:p>
            <a:pPr marL="457200" indent="-457200">
              <a:buAutoNum type="arabicPeriod"/>
            </a:pPr>
            <a:r>
              <a:rPr lang="it-IT" sz="2000" b="1" dirty="0"/>
              <a:t>Formazione di bacini economicamente più ristretti: mare Adriatico</a:t>
            </a:r>
          </a:p>
          <a:p>
            <a:pPr marL="457200" indent="-457200">
              <a:buAutoNum type="arabicPeriod"/>
            </a:pPr>
            <a:r>
              <a:rPr lang="it-IT" sz="2000" b="1" dirty="0"/>
              <a:t>Progressiva marginalizzazione del Mar Nero e «Questione d’Oriente» (esigenze russe di «uscire» dal Mar Nero)</a:t>
            </a:r>
          </a:p>
        </p:txBody>
      </p:sp>
    </p:spTree>
    <p:extLst>
      <p:ext uri="{BB962C8B-B14F-4D97-AF65-F5344CB8AC3E}">
        <p14:creationId xmlns:p14="http://schemas.microsoft.com/office/powerpoint/2010/main" val="2813795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AD1A8325-523D-4D64-AAB2-E5D8CDCB1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0" y="86374"/>
            <a:ext cx="11926957" cy="6654685"/>
          </a:xfrm>
          <a:prstGeom prst="rect">
            <a:avLst/>
          </a:prstGeom>
        </p:spPr>
      </p:pic>
    </p:spTree>
    <p:extLst>
      <p:ext uri="{BB962C8B-B14F-4D97-AF65-F5344CB8AC3E}">
        <p14:creationId xmlns:p14="http://schemas.microsoft.com/office/powerpoint/2010/main" val="212171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ccaddeoggi 17 novembre 1869: inaugurato il canale di Suez - Trentino  Cultura">
            <a:extLst>
              <a:ext uri="{FF2B5EF4-FFF2-40B4-BE49-F238E27FC236}">
                <a16:creationId xmlns:a16="http://schemas.microsoft.com/office/drawing/2014/main" id="{95849DD8-D7E7-448F-BE15-648666997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41" y="367747"/>
            <a:ext cx="7078689" cy="4293705"/>
          </a:xfrm>
          <a:prstGeom prst="rect">
            <a:avLst/>
          </a:prstGeom>
          <a:noFill/>
          <a:ln w="1905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C7FDFA9-4C92-4937-B63E-04B8CAC4F923}"/>
              </a:ext>
            </a:extLst>
          </p:cNvPr>
          <p:cNvSpPr txBox="1"/>
          <p:nvPr/>
        </p:nvSpPr>
        <p:spPr>
          <a:xfrm>
            <a:off x="7633252" y="258415"/>
            <a:ext cx="4343400" cy="6247864"/>
          </a:xfrm>
          <a:prstGeom prst="rect">
            <a:avLst/>
          </a:prstGeom>
          <a:noFill/>
        </p:spPr>
        <p:txBody>
          <a:bodyPr wrap="square" rtlCol="0">
            <a:spAutoFit/>
          </a:bodyPr>
          <a:lstStyle/>
          <a:p>
            <a:r>
              <a:rPr lang="it-IT" sz="2400" b="1" dirty="0">
                <a:solidFill>
                  <a:srgbClr val="C00000"/>
                </a:solidFill>
              </a:rPr>
              <a:t>1869</a:t>
            </a:r>
          </a:p>
          <a:p>
            <a:r>
              <a:rPr lang="it-IT" sz="2000" b="1" dirty="0">
                <a:solidFill>
                  <a:srgbClr val="C00000"/>
                </a:solidFill>
              </a:rPr>
              <a:t>Apertura del Canale di Suez</a:t>
            </a:r>
          </a:p>
          <a:p>
            <a:endParaRPr lang="it-IT" sz="800" b="1" dirty="0"/>
          </a:p>
          <a:p>
            <a:r>
              <a:rPr lang="it-IT" sz="2000" b="1" dirty="0"/>
              <a:t>Compresenza economica franco-inglese e consolidamento dei presidi militari inglesi (Gibilterra, Malta, Cipro).</a:t>
            </a:r>
          </a:p>
          <a:p>
            <a:endParaRPr lang="it-IT" sz="1000" b="1" dirty="0"/>
          </a:p>
          <a:p>
            <a:endParaRPr lang="it-IT" sz="1000" b="1" dirty="0"/>
          </a:p>
          <a:p>
            <a:r>
              <a:rPr lang="it-IT" sz="2000" b="1" dirty="0">
                <a:solidFill>
                  <a:srgbClr val="C00000"/>
                </a:solidFill>
              </a:rPr>
              <a:t>DECADENZA DELL’IMPERO OTTOMANO</a:t>
            </a:r>
          </a:p>
          <a:p>
            <a:endParaRPr lang="it-IT" sz="800" b="1" dirty="0"/>
          </a:p>
          <a:p>
            <a:pPr marL="342900" indent="-342900">
              <a:buFont typeface="Wingdings" panose="05000000000000000000" pitchFamily="2" charset="2"/>
              <a:buChar char="ü"/>
            </a:pPr>
            <a:r>
              <a:rPr lang="it-IT" sz="2000" b="1" dirty="0"/>
              <a:t>Ribellione della Serbia e indipendenza della Grecia (prima metà dell’Ottocento)</a:t>
            </a:r>
          </a:p>
          <a:p>
            <a:pPr marL="342900" indent="-342900">
              <a:buFont typeface="Wingdings" panose="05000000000000000000" pitchFamily="2" charset="2"/>
              <a:buChar char="ü"/>
            </a:pPr>
            <a:r>
              <a:rPr lang="it-IT" sz="2000" b="1" dirty="0"/>
              <a:t>Conquista francese dell’Algeria (prima metà dell’Ottocento)</a:t>
            </a:r>
          </a:p>
          <a:p>
            <a:pPr marL="342900" indent="-342900">
              <a:buFont typeface="Wingdings" panose="05000000000000000000" pitchFamily="2" charset="2"/>
              <a:buChar char="ü"/>
            </a:pPr>
            <a:r>
              <a:rPr lang="it-IT" sz="2000" b="1" dirty="0"/>
              <a:t>Lenta erosione degli stati barbareschi del Nordafrica:</a:t>
            </a:r>
            <a:endParaRPr lang="it-IT" sz="800" b="1" dirty="0"/>
          </a:p>
          <a:p>
            <a:r>
              <a:rPr lang="it-IT" sz="2000" b="1" dirty="0"/>
              <a:t>	1881 – Francia in Tunisia</a:t>
            </a:r>
          </a:p>
          <a:p>
            <a:r>
              <a:rPr lang="it-IT" sz="2000" b="1" dirty="0"/>
              <a:t>	1911 – Italia in Libia</a:t>
            </a:r>
          </a:p>
          <a:p>
            <a:r>
              <a:rPr lang="it-IT" sz="2000" b="1" dirty="0"/>
              <a:t>	1912 – Indipendenza dell’Albania</a:t>
            </a:r>
          </a:p>
          <a:p>
            <a:pPr marL="342900" indent="-342900">
              <a:buFont typeface="Wingdings" panose="05000000000000000000" pitchFamily="2" charset="2"/>
              <a:buChar char="ü"/>
            </a:pPr>
            <a:r>
              <a:rPr lang="it-IT" sz="2000" b="1" dirty="0"/>
              <a:t>Prima guerra mondiale</a:t>
            </a:r>
          </a:p>
        </p:txBody>
      </p:sp>
      <p:sp>
        <p:nvSpPr>
          <p:cNvPr id="3" name="CasellaDiTesto 2">
            <a:extLst>
              <a:ext uri="{FF2B5EF4-FFF2-40B4-BE49-F238E27FC236}">
                <a16:creationId xmlns:a16="http://schemas.microsoft.com/office/drawing/2014/main" id="{E02CFE5B-AF65-482F-8985-587ED6214654}"/>
              </a:ext>
            </a:extLst>
          </p:cNvPr>
          <p:cNvSpPr txBox="1"/>
          <p:nvPr/>
        </p:nvSpPr>
        <p:spPr>
          <a:xfrm>
            <a:off x="345841" y="4858701"/>
            <a:ext cx="7078689" cy="1631216"/>
          </a:xfrm>
          <a:prstGeom prst="rect">
            <a:avLst/>
          </a:prstGeom>
          <a:solidFill>
            <a:schemeClr val="accent2">
              <a:lumMod val="20000"/>
              <a:lumOff val="80000"/>
            </a:schemeClr>
          </a:solidFill>
          <a:ln w="19050">
            <a:solidFill>
              <a:schemeClr val="accent2">
                <a:lumMod val="60000"/>
                <a:lumOff val="40000"/>
              </a:schemeClr>
            </a:solidFill>
          </a:ln>
        </p:spPr>
        <p:txBody>
          <a:bodyPr wrap="square" rtlCol="0">
            <a:spAutoFit/>
          </a:bodyPr>
          <a:lstStyle/>
          <a:p>
            <a:r>
              <a:rPr lang="it-IT" sz="2000" b="1" dirty="0">
                <a:solidFill>
                  <a:srgbClr val="C00000"/>
                </a:solidFill>
              </a:rPr>
              <a:t>MARE ADRIATICO</a:t>
            </a:r>
          </a:p>
          <a:p>
            <a:r>
              <a:rPr lang="it-IT" sz="2000" b="1" dirty="0">
                <a:solidFill>
                  <a:srgbClr val="C00000"/>
                </a:solidFill>
              </a:rPr>
              <a:t>Braudel</a:t>
            </a:r>
            <a:r>
              <a:rPr lang="it-IT" sz="2000" b="1" dirty="0"/>
              <a:t> → Propone di vedere nell’Adriatico «forse la più coerente delle regioni del mare» Mediterraneo → PIANURA LIQUIDA → «Da sola e sul modo dell’analogia, pone tutti i problemi che implica lo studio del Mediterraneo intero»</a:t>
            </a:r>
          </a:p>
        </p:txBody>
      </p:sp>
    </p:spTree>
    <p:extLst>
      <p:ext uri="{BB962C8B-B14F-4D97-AF65-F5344CB8AC3E}">
        <p14:creationId xmlns:p14="http://schemas.microsoft.com/office/powerpoint/2010/main" val="3300811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9097388C-9FC6-47CE-A675-7F5F26FE7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13" y="236747"/>
            <a:ext cx="10565296" cy="6384505"/>
          </a:xfrm>
          <a:prstGeom prst="rect">
            <a:avLst/>
          </a:prstGeom>
          <a:ln w="19050">
            <a:solidFill>
              <a:schemeClr val="bg1">
                <a:lumMod val="50000"/>
              </a:schemeClr>
            </a:solidFill>
          </a:ln>
        </p:spPr>
      </p:pic>
    </p:spTree>
    <p:extLst>
      <p:ext uri="{BB962C8B-B14F-4D97-AF65-F5344CB8AC3E}">
        <p14:creationId xmlns:p14="http://schemas.microsoft.com/office/powerpoint/2010/main" val="244666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7E49F05-13CC-401D-8895-F16662105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2" y="2735934"/>
            <a:ext cx="11724861" cy="3783100"/>
          </a:xfrm>
          <a:prstGeom prst="rect">
            <a:avLst/>
          </a:prstGeom>
          <a:noFill/>
          <a:ln w="19050">
            <a:solidFill>
              <a:schemeClr val="accent3">
                <a:lumMod val="40000"/>
                <a:lumOff val="60000"/>
              </a:schemeClr>
            </a:solidFill>
          </a:ln>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B5DC9F9E-A25A-41F4-B5B1-4079D0B7FFBF}"/>
              </a:ext>
            </a:extLst>
          </p:cNvPr>
          <p:cNvSpPr txBox="1"/>
          <p:nvPr/>
        </p:nvSpPr>
        <p:spPr>
          <a:xfrm>
            <a:off x="313082" y="2735934"/>
            <a:ext cx="7448551" cy="400110"/>
          </a:xfrm>
          <a:prstGeom prst="rect">
            <a:avLst/>
          </a:prstGeom>
          <a:noFill/>
        </p:spPr>
        <p:txBody>
          <a:bodyPr wrap="square">
            <a:spAutoFit/>
          </a:bodyPr>
          <a:lstStyle/>
          <a:p>
            <a:r>
              <a:rPr lang="it-IT" sz="2000" b="1" i="1" dirty="0">
                <a:solidFill>
                  <a:srgbClr val="FFFF00"/>
                </a:solidFill>
                <a:effectLst>
                  <a:outerShdw blurRad="38100" dist="38100" dir="2700000" algn="tl">
                    <a:srgbClr val="000000">
                      <a:alpha val="43137"/>
                    </a:srgbClr>
                  </a:outerShdw>
                </a:effectLst>
              </a:rPr>
              <a:t>Tavola Strozzi</a:t>
            </a:r>
            <a:r>
              <a:rPr lang="it-IT" sz="2000" b="1" i="0" dirty="0">
                <a:solidFill>
                  <a:srgbClr val="FFFF00"/>
                </a:solidFill>
                <a:effectLst>
                  <a:outerShdw blurRad="38100" dist="38100" dir="2700000" algn="tl">
                    <a:srgbClr val="000000">
                      <a:alpha val="43137"/>
                    </a:srgbClr>
                  </a:outerShdw>
                </a:effectLst>
              </a:rPr>
              <a:t> (1472-1473), Museo nazionale </a:t>
            </a:r>
            <a:r>
              <a:rPr lang="it-IT" sz="2000" b="1" dirty="0">
                <a:solidFill>
                  <a:srgbClr val="FFFF00"/>
                </a:solidFill>
                <a:effectLst>
                  <a:outerShdw blurRad="38100" dist="38100" dir="2700000" algn="tl">
                    <a:srgbClr val="000000">
                      <a:alpha val="43137"/>
                    </a:srgbClr>
                  </a:outerShdw>
                </a:effectLst>
              </a:rPr>
              <a:t>di San Marino di Napoli</a:t>
            </a:r>
          </a:p>
        </p:txBody>
      </p:sp>
      <p:sp>
        <p:nvSpPr>
          <p:cNvPr id="5" name="CasellaDiTesto 4">
            <a:extLst>
              <a:ext uri="{FF2B5EF4-FFF2-40B4-BE49-F238E27FC236}">
                <a16:creationId xmlns:a16="http://schemas.microsoft.com/office/drawing/2014/main" id="{E923BBE4-4C49-4451-B4EC-3419BA65E2BD}"/>
              </a:ext>
            </a:extLst>
          </p:cNvPr>
          <p:cNvSpPr txBox="1"/>
          <p:nvPr/>
        </p:nvSpPr>
        <p:spPr>
          <a:xfrm flipH="1">
            <a:off x="224623" y="218661"/>
            <a:ext cx="11813319" cy="2431435"/>
          </a:xfrm>
          <a:prstGeom prst="rect">
            <a:avLst/>
          </a:prstGeom>
          <a:noFill/>
        </p:spPr>
        <p:txBody>
          <a:bodyPr wrap="square" rtlCol="0">
            <a:spAutoFit/>
          </a:bodyPr>
          <a:lstStyle/>
          <a:p>
            <a:r>
              <a:rPr lang="it-IT" sz="2400" b="1" dirty="0">
                <a:solidFill>
                  <a:srgbClr val="C00000"/>
                </a:solidFill>
              </a:rPr>
              <a:t>QUESTIONI CULTURALI E POLITICHE</a:t>
            </a:r>
          </a:p>
          <a:p>
            <a:endParaRPr lang="it-IT" sz="800" b="1" dirty="0">
              <a:solidFill>
                <a:srgbClr val="C00000"/>
              </a:solidFill>
            </a:endParaRPr>
          </a:p>
          <a:p>
            <a:r>
              <a:rPr lang="it-IT" sz="2400" b="1" dirty="0">
                <a:solidFill>
                  <a:srgbClr val="C00000"/>
                </a:solidFill>
              </a:rPr>
              <a:t>La storia del Mediterraneo è la storia d’Italia. Il nostro paese ha sempre avuto un ruolo centrale e fondamentale nella storia del Mediterraneo.</a:t>
            </a:r>
          </a:p>
          <a:p>
            <a:r>
              <a:rPr lang="it-IT" sz="2400" b="1" dirty="0">
                <a:solidFill>
                  <a:srgbClr val="C00000"/>
                </a:solidFill>
              </a:rPr>
              <a:t>Il futuro dell’Italia si gioca nel contesto euromediterraneo, si gioca nella nostra capacità di costruire un nuovo circuito di mercato con gli altri paesi di questo spazio economico, come avveniva nel basso medioevo e nel corso dell’età moderna.</a:t>
            </a:r>
          </a:p>
        </p:txBody>
      </p:sp>
    </p:spTree>
    <p:extLst>
      <p:ext uri="{BB962C8B-B14F-4D97-AF65-F5344CB8AC3E}">
        <p14:creationId xmlns:p14="http://schemas.microsoft.com/office/powerpoint/2010/main" val="1271005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8272998-A3D8-4464-99B8-B7E2093DB398}"/>
              </a:ext>
            </a:extLst>
          </p:cNvPr>
          <p:cNvSpPr txBox="1"/>
          <p:nvPr/>
        </p:nvSpPr>
        <p:spPr>
          <a:xfrm>
            <a:off x="2016646" y="204721"/>
            <a:ext cx="8158708" cy="646331"/>
          </a:xfrm>
          <a:prstGeom prst="rect">
            <a:avLst/>
          </a:prstGeom>
          <a:noFill/>
        </p:spPr>
        <p:txBody>
          <a:bodyPr wrap="none" rtlCol="0">
            <a:spAutoFit/>
          </a:bodyPr>
          <a:lstStyle/>
          <a:p>
            <a:pPr algn="ctr"/>
            <a:r>
              <a:rPr lang="it-IT" sz="3600" b="1" dirty="0">
                <a:solidFill>
                  <a:srgbClr val="C00000"/>
                </a:solidFill>
                <a:effectLst>
                  <a:outerShdw blurRad="38100" dist="38100" dir="2700000" algn="tl">
                    <a:srgbClr val="000000">
                      <a:alpha val="43137"/>
                    </a:srgbClr>
                  </a:outerShdw>
                </a:effectLst>
              </a:rPr>
              <a:t>Fasi e tappe della storia del Mediterraneo</a:t>
            </a:r>
          </a:p>
        </p:txBody>
      </p:sp>
      <p:pic>
        <p:nvPicPr>
          <p:cNvPr id="3074" name="Picture 2" descr="Mediterraneo e conflittualità endemiche. 1. | Osservatorio Analitico">
            <a:extLst>
              <a:ext uri="{FF2B5EF4-FFF2-40B4-BE49-F238E27FC236}">
                <a16:creationId xmlns:a16="http://schemas.microsoft.com/office/drawing/2014/main" id="{A47A12EB-BCCC-4F3A-826A-94989E544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36" y="930121"/>
            <a:ext cx="5845755" cy="3612062"/>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D96E4D1-DBB9-4185-9D3D-934DFFA71DA1}"/>
              </a:ext>
            </a:extLst>
          </p:cNvPr>
          <p:cNvSpPr txBox="1"/>
          <p:nvPr/>
        </p:nvSpPr>
        <p:spPr>
          <a:xfrm>
            <a:off x="6559826" y="851052"/>
            <a:ext cx="5039140" cy="2308324"/>
          </a:xfrm>
          <a:prstGeom prst="rect">
            <a:avLst/>
          </a:prstGeom>
          <a:noFill/>
        </p:spPr>
        <p:txBody>
          <a:bodyPr wrap="square" rtlCol="0">
            <a:spAutoFit/>
          </a:bodyPr>
          <a:lstStyle/>
          <a:p>
            <a:r>
              <a:rPr lang="it-IT" sz="2400" b="1" dirty="0"/>
              <a:t>Tutti i «mari tra terre» o «interni», come il Mediterraneo e l’Adriatico, hanno sempre svolto un ruolo economico e culturale di grande rilievo. Si tratta di aree di scambio e di convergenza.</a:t>
            </a:r>
          </a:p>
        </p:txBody>
      </p:sp>
      <p:sp>
        <p:nvSpPr>
          <p:cNvPr id="6" name="CasellaDiTesto 5">
            <a:extLst>
              <a:ext uri="{FF2B5EF4-FFF2-40B4-BE49-F238E27FC236}">
                <a16:creationId xmlns:a16="http://schemas.microsoft.com/office/drawing/2014/main" id="{B608F0B7-44DC-47FF-A870-90F99FB05D04}"/>
              </a:ext>
            </a:extLst>
          </p:cNvPr>
          <p:cNvSpPr txBox="1"/>
          <p:nvPr/>
        </p:nvSpPr>
        <p:spPr>
          <a:xfrm>
            <a:off x="304801" y="4717002"/>
            <a:ext cx="10449338" cy="1938992"/>
          </a:xfrm>
          <a:prstGeom prst="rect">
            <a:avLst/>
          </a:prstGeom>
          <a:solidFill>
            <a:schemeClr val="accent2">
              <a:lumMod val="20000"/>
              <a:lumOff val="80000"/>
            </a:schemeClr>
          </a:solidFill>
        </p:spPr>
        <p:txBody>
          <a:bodyPr wrap="square" rtlCol="0">
            <a:spAutoFit/>
          </a:bodyPr>
          <a:lstStyle/>
          <a:p>
            <a:r>
              <a:rPr lang="it-IT" sz="2000" b="1" dirty="0"/>
              <a:t>«Il Mediterraneo europeo-africano-asiatico, tagliato verticalmente dalla penisola italica è l’unico alla convergenza di tre continenti. Esso si presenta, per gli elementi storico-culturali che vi insistono, come un mare «antico» nel quale alcuni grandi fiumi, inclusi quelli del Mar Nero, portano, con le loro acque, influenze di lontane provenienza, e attraverso le quali non pochi tratti tipici delle terre marittime raggiungono remote aree interne».</a:t>
            </a:r>
          </a:p>
          <a:p>
            <a:r>
              <a:rPr lang="it-IT" sz="2000" b="1" dirty="0"/>
              <a:t>SERGIO ANSELMI</a:t>
            </a:r>
          </a:p>
        </p:txBody>
      </p:sp>
      <p:sp>
        <p:nvSpPr>
          <p:cNvPr id="7" name="CasellaDiTesto 6">
            <a:extLst>
              <a:ext uri="{FF2B5EF4-FFF2-40B4-BE49-F238E27FC236}">
                <a16:creationId xmlns:a16="http://schemas.microsoft.com/office/drawing/2014/main" id="{A0EC8047-8A7F-4470-8CAC-FF529D58C71A}"/>
              </a:ext>
            </a:extLst>
          </p:cNvPr>
          <p:cNvSpPr txBox="1"/>
          <p:nvPr/>
        </p:nvSpPr>
        <p:spPr>
          <a:xfrm>
            <a:off x="6559826" y="3218744"/>
            <a:ext cx="4194313" cy="1323439"/>
          </a:xfrm>
          <a:prstGeom prst="rect">
            <a:avLst/>
          </a:prstGeom>
          <a:solidFill>
            <a:schemeClr val="accent2">
              <a:lumMod val="20000"/>
              <a:lumOff val="80000"/>
            </a:schemeClr>
          </a:solidFill>
        </p:spPr>
        <p:txBody>
          <a:bodyPr wrap="square" rtlCol="0">
            <a:spAutoFit/>
          </a:bodyPr>
          <a:lstStyle/>
          <a:p>
            <a:r>
              <a:rPr lang="it-IT" sz="2000" b="1" dirty="0"/>
              <a:t>Mare tra montagne. Il Mediterraneo ha raccolto non pochi aspetti delle culture montane.</a:t>
            </a:r>
          </a:p>
          <a:p>
            <a:r>
              <a:rPr lang="it-IT" sz="2000" b="1" dirty="0"/>
              <a:t>FERNAND BRAUDEL </a:t>
            </a:r>
          </a:p>
        </p:txBody>
      </p:sp>
      <p:sp>
        <p:nvSpPr>
          <p:cNvPr id="11" name="Freccia curva 10">
            <a:extLst>
              <a:ext uri="{FF2B5EF4-FFF2-40B4-BE49-F238E27FC236}">
                <a16:creationId xmlns:a16="http://schemas.microsoft.com/office/drawing/2014/main" id="{D0A6013B-82CC-4E2B-89D1-3CE074CD7E43}"/>
              </a:ext>
            </a:extLst>
          </p:cNvPr>
          <p:cNvSpPr/>
          <p:nvPr/>
        </p:nvSpPr>
        <p:spPr>
          <a:xfrm rot="10800000">
            <a:off x="10952348" y="2895401"/>
            <a:ext cx="813816" cy="1938992"/>
          </a:xfrm>
          <a:prstGeom prst="bentArrow">
            <a:avLst/>
          </a:prstGeom>
          <a:solidFill>
            <a:schemeClr val="accent2">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05874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A9FE1C-BDB3-447E-8081-A14AB9609B81}"/>
              </a:ext>
            </a:extLst>
          </p:cNvPr>
          <p:cNvSpPr txBox="1"/>
          <p:nvPr/>
        </p:nvSpPr>
        <p:spPr>
          <a:xfrm>
            <a:off x="417444" y="377688"/>
            <a:ext cx="11489634" cy="6217087"/>
          </a:xfrm>
          <a:prstGeom prst="rect">
            <a:avLst/>
          </a:prstGeom>
          <a:noFill/>
        </p:spPr>
        <p:txBody>
          <a:bodyPr wrap="square" rtlCol="0">
            <a:spAutoFit/>
          </a:bodyPr>
          <a:lstStyle/>
          <a:p>
            <a:r>
              <a:rPr lang="it-IT" sz="2400" b="1" dirty="0"/>
              <a:t>Si tratta di un «mare interno» il cui spazio geografico presenta delle costanti temporali e degli elementi fortemente caratterizzanti:</a:t>
            </a:r>
          </a:p>
          <a:p>
            <a:endParaRPr lang="it-IT" sz="2000" b="1" dirty="0"/>
          </a:p>
          <a:p>
            <a:endParaRPr lang="it-IT" sz="1000" b="1" dirty="0"/>
          </a:p>
          <a:p>
            <a:pPr marL="457200" indent="-457200">
              <a:buAutoNum type="alphaLcParenR"/>
            </a:pPr>
            <a:r>
              <a:rPr lang="it-IT" sz="2000" b="1" dirty="0"/>
              <a:t>colture tipiche: vite, olivo, grano</a:t>
            </a:r>
          </a:p>
          <a:p>
            <a:pPr marL="457200" indent="-457200">
              <a:buAutoNum type="alphaLcParenR"/>
            </a:pPr>
            <a:r>
              <a:rPr lang="it-IT" sz="2000" b="1" dirty="0"/>
              <a:t>presenza antica e costante dell’uomo</a:t>
            </a:r>
          </a:p>
          <a:p>
            <a:pPr marL="457200" indent="-457200">
              <a:buAutoNum type="alphaLcParenR"/>
            </a:pPr>
            <a:r>
              <a:rPr lang="it-IT" sz="2000" b="1" dirty="0"/>
              <a:t>distanza mai eccessiva delle aree interne</a:t>
            </a:r>
          </a:p>
          <a:p>
            <a:r>
              <a:rPr lang="it-IT" sz="2000" b="1" dirty="0"/>
              <a:t>	(montuose) dal mare</a:t>
            </a:r>
          </a:p>
          <a:p>
            <a:pPr marL="457200" indent="-457200">
              <a:buAutoNum type="alphaLcParenR" startAt="4"/>
            </a:pPr>
            <a:r>
              <a:rPr lang="it-IT" sz="2000" b="1" dirty="0"/>
              <a:t>clima mai particolarmente ostile</a:t>
            </a:r>
          </a:p>
          <a:p>
            <a:pPr marL="457200" indent="-457200">
              <a:buAutoNum type="alphaLcParenR" startAt="4"/>
            </a:pPr>
            <a:r>
              <a:rPr lang="it-IT" sz="2000" b="1" dirty="0"/>
              <a:t>condizioni originarie di una forte socialità</a:t>
            </a:r>
          </a:p>
          <a:p>
            <a:r>
              <a:rPr lang="it-IT" sz="2000" b="1" dirty="0"/>
              <a:t>	umana (comunità mediterranea),</a:t>
            </a:r>
          </a:p>
          <a:p>
            <a:r>
              <a:rPr lang="it-IT" sz="2000" b="1" dirty="0"/>
              <a:t>	riconoscibile da alcuni tratti comuni:</a:t>
            </a:r>
          </a:p>
          <a:p>
            <a:r>
              <a:rPr lang="it-IT" sz="2000" b="1" dirty="0"/>
              <a:t>	comportamenti, concezione dell’esistenza,</a:t>
            </a:r>
          </a:p>
          <a:p>
            <a:r>
              <a:rPr lang="it-IT" sz="2000" b="1" dirty="0"/>
              <a:t>	immaginario (nonostante le differenze di</a:t>
            </a:r>
          </a:p>
          <a:p>
            <a:r>
              <a:rPr lang="it-IT" sz="2000" b="1" dirty="0"/>
              <a:t>	etnia, lingua e religione)</a:t>
            </a:r>
          </a:p>
          <a:p>
            <a:pPr marL="457200" indent="-457200">
              <a:buAutoNum type="alphaLcParenR" startAt="6"/>
            </a:pPr>
            <a:r>
              <a:rPr lang="it-IT" sz="2000" b="1" dirty="0"/>
              <a:t>civiltà i cui tratti culturali permangono anche oltre la loro origine (spazio della memoria)</a:t>
            </a:r>
          </a:p>
          <a:p>
            <a:pPr marL="457200" indent="-457200">
              <a:buAutoNum type="alphaLcParenR" startAt="6"/>
            </a:pPr>
            <a:r>
              <a:rPr lang="it-IT" sz="2000" b="1" dirty="0"/>
              <a:t>spazio dove hanno origine tre grandi religioni monoteiste: ebraismo, cristianesimo, islam</a:t>
            </a:r>
          </a:p>
          <a:p>
            <a:pPr marL="457200" indent="-457200">
              <a:buAutoNum type="alphaLcParenR" startAt="6"/>
            </a:pPr>
            <a:r>
              <a:rPr lang="it-IT" sz="2000" b="1" dirty="0"/>
              <a:t>gli avvenimenti politici determinano grandi scansioni cronologiche</a:t>
            </a:r>
          </a:p>
          <a:p>
            <a:pPr marL="457200" indent="-457200">
              <a:buAutoNum type="alphaLcParenR" startAt="6"/>
            </a:pPr>
            <a:r>
              <a:rPr lang="it-IT" sz="2000" b="1" dirty="0"/>
              <a:t>i tempi della vita economica segnano l’evoluzione delle tecnologie (mulini idraulici, tecniche di navigazione)</a:t>
            </a:r>
            <a:endParaRPr lang="it-IT" dirty="0"/>
          </a:p>
        </p:txBody>
      </p:sp>
      <p:pic>
        <p:nvPicPr>
          <p:cNvPr id="4" name="Immagine 3" descr="Immagine che contiene trasporto, barca, natante, parecchi&#10;&#10;Descrizione generata automaticamente">
            <a:extLst>
              <a:ext uri="{FF2B5EF4-FFF2-40B4-BE49-F238E27FC236}">
                <a16:creationId xmlns:a16="http://schemas.microsoft.com/office/drawing/2014/main" id="{09827BE7-D53B-4818-98C8-D62D7D088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2114" y="1464728"/>
            <a:ext cx="6026426" cy="3287211"/>
          </a:xfrm>
          <a:prstGeom prst="rect">
            <a:avLst/>
          </a:prstGeom>
          <a:ln w="19050">
            <a:solidFill>
              <a:schemeClr val="accent2">
                <a:lumMod val="50000"/>
              </a:schemeClr>
            </a:solidFill>
          </a:ln>
        </p:spPr>
      </p:pic>
    </p:spTree>
    <p:extLst>
      <p:ext uri="{BB962C8B-B14F-4D97-AF65-F5344CB8AC3E}">
        <p14:creationId xmlns:p14="http://schemas.microsoft.com/office/powerpoint/2010/main" val="767816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1918970-CC55-4B83-BF2E-9FDC7D480CA8}"/>
              </a:ext>
            </a:extLst>
          </p:cNvPr>
          <p:cNvSpPr txBox="1"/>
          <p:nvPr/>
        </p:nvSpPr>
        <p:spPr>
          <a:xfrm>
            <a:off x="2728291" y="168966"/>
            <a:ext cx="6735418" cy="584775"/>
          </a:xfrm>
          <a:prstGeom prst="rect">
            <a:avLst/>
          </a:prstGeom>
          <a:noFill/>
        </p:spPr>
        <p:txBody>
          <a:bodyPr wrap="square" rtlCol="0">
            <a:spAutoFit/>
          </a:bodyPr>
          <a:lstStyle/>
          <a:p>
            <a:r>
              <a:rPr lang="it-IT" sz="3200" b="1" dirty="0">
                <a:solidFill>
                  <a:srgbClr val="C00000"/>
                </a:solidFill>
                <a:effectLst>
                  <a:outerShdw blurRad="38100" dist="38100" dir="2700000" algn="tl">
                    <a:srgbClr val="000000">
                      <a:alpha val="43137"/>
                    </a:srgbClr>
                  </a:outerShdw>
                </a:effectLst>
              </a:rPr>
              <a:t>1. DAL MEDIOEVO ALL’ET</a:t>
            </a:r>
            <a:r>
              <a:rPr lang="it-IT" sz="3200" b="1" cap="all" dirty="0">
                <a:solidFill>
                  <a:srgbClr val="C00000"/>
                </a:solidFill>
                <a:effectLst>
                  <a:outerShdw blurRad="38100" dist="38100" dir="2700000" algn="tl">
                    <a:srgbClr val="000000">
                      <a:alpha val="43137"/>
                    </a:srgbClr>
                  </a:outerShdw>
                </a:effectLst>
              </a:rPr>
              <a:t>à Moderna</a:t>
            </a:r>
          </a:p>
        </p:txBody>
      </p:sp>
      <p:sp>
        <p:nvSpPr>
          <p:cNvPr id="6" name="CasellaDiTesto 5">
            <a:extLst>
              <a:ext uri="{FF2B5EF4-FFF2-40B4-BE49-F238E27FC236}">
                <a16:creationId xmlns:a16="http://schemas.microsoft.com/office/drawing/2014/main" id="{57675D36-0381-41E4-BB46-389945CC7CA4}"/>
              </a:ext>
            </a:extLst>
          </p:cNvPr>
          <p:cNvSpPr txBox="1"/>
          <p:nvPr/>
        </p:nvSpPr>
        <p:spPr>
          <a:xfrm>
            <a:off x="437322" y="928716"/>
            <a:ext cx="11754678" cy="1938992"/>
          </a:xfrm>
          <a:prstGeom prst="rect">
            <a:avLst/>
          </a:prstGeom>
          <a:noFill/>
        </p:spPr>
        <p:txBody>
          <a:bodyPr wrap="square" rtlCol="0">
            <a:spAutoFit/>
          </a:bodyPr>
          <a:lstStyle/>
          <a:p>
            <a:r>
              <a:rPr lang="it-IT" sz="2400" b="1" dirty="0">
                <a:solidFill>
                  <a:srgbClr val="002060"/>
                </a:solidFill>
              </a:rPr>
              <a:t>PLURALIT</a:t>
            </a:r>
            <a:r>
              <a:rPr lang="it-IT" sz="2400" b="1" cap="all" dirty="0">
                <a:solidFill>
                  <a:srgbClr val="002060"/>
                </a:solidFill>
              </a:rPr>
              <a:t>à</a:t>
            </a:r>
            <a:r>
              <a:rPr lang="it-IT" sz="2400" b="1" dirty="0">
                <a:solidFill>
                  <a:srgbClr val="002060"/>
                </a:solidFill>
              </a:rPr>
              <a:t> DEL MEDITERRANEO E «TEMPI A VELOCIT</a:t>
            </a:r>
            <a:r>
              <a:rPr lang="it-IT" sz="2400" b="1" cap="all" dirty="0">
                <a:solidFill>
                  <a:srgbClr val="002060"/>
                </a:solidFill>
              </a:rPr>
              <a:t>à</a:t>
            </a:r>
            <a:r>
              <a:rPr lang="it-IT" sz="2400" b="1" dirty="0">
                <a:solidFill>
                  <a:srgbClr val="002060"/>
                </a:solidFill>
              </a:rPr>
              <a:t> MULTIPLE»</a:t>
            </a:r>
          </a:p>
          <a:p>
            <a:r>
              <a:rPr lang="it-IT" sz="2400" b="1" dirty="0">
                <a:solidFill>
                  <a:srgbClr val="0070C0"/>
                </a:solidFill>
              </a:rPr>
              <a:t>Nel medioevo l’Europa nasce intorno a questo mare come sintesi di molte eredità e prospettive. La storia del Mediterraneo è storia di stratificazioni, sovrapposizioni, conflitti, ma anche di fusione tra culture, economie e spazi politici diversi.</a:t>
            </a:r>
          </a:p>
          <a:p>
            <a:r>
              <a:rPr lang="it-IT" sz="2400" b="1" dirty="0">
                <a:solidFill>
                  <a:srgbClr val="0070C0"/>
                </a:solidFill>
              </a:rPr>
              <a:t>↘ </a:t>
            </a:r>
            <a:r>
              <a:rPr lang="it-IT" sz="2400" b="1" i="1" dirty="0">
                <a:solidFill>
                  <a:srgbClr val="7030A0"/>
                </a:solidFill>
                <a:effectLst>
                  <a:outerShdw blurRad="38100" dist="38100" dir="2700000" algn="tl">
                    <a:srgbClr val="000000">
                      <a:alpha val="43137"/>
                    </a:srgbClr>
                  </a:outerShdw>
                </a:effectLst>
              </a:rPr>
              <a:t>romano-cristiana, islamica, germanica, greco-bizantina, ebraica</a:t>
            </a:r>
          </a:p>
        </p:txBody>
      </p:sp>
      <p:sp>
        <p:nvSpPr>
          <p:cNvPr id="7" name="CasellaDiTesto 6">
            <a:extLst>
              <a:ext uri="{FF2B5EF4-FFF2-40B4-BE49-F238E27FC236}">
                <a16:creationId xmlns:a16="http://schemas.microsoft.com/office/drawing/2014/main" id="{EBCF2E22-3A52-4FB7-8DFB-FE2C51E502B3}"/>
              </a:ext>
            </a:extLst>
          </p:cNvPr>
          <p:cNvSpPr txBox="1"/>
          <p:nvPr/>
        </p:nvSpPr>
        <p:spPr>
          <a:xfrm>
            <a:off x="2909681" y="2985097"/>
            <a:ext cx="5816876" cy="1938992"/>
          </a:xfrm>
          <a:prstGeom prst="rect">
            <a:avLst/>
          </a:prstGeom>
          <a:noFill/>
        </p:spPr>
        <p:txBody>
          <a:bodyPr wrap="square" rtlCol="0">
            <a:spAutoFit/>
          </a:bodyPr>
          <a:lstStyle/>
          <a:p>
            <a:r>
              <a:rPr lang="it-IT" sz="2000" b="1" dirty="0"/>
              <a:t>La fine della civiltà mediterranea nella sua dimensione classica si deve alle conquiste islamiche del VII e VIII secolo e non solo alle invasioni dei barbari da Nord. Il centro politico europeo si sposta verso Nord: Carlo Magno e poi formazione del Sacro Romano Impero in Germania (1157).</a:t>
            </a:r>
          </a:p>
        </p:txBody>
      </p:sp>
      <p:pic>
        <p:nvPicPr>
          <p:cNvPr id="4098" name="Picture 2" descr="Mohammed and Charlemagne (English Edition) eBook : Pirenne, Henri:  Amazon.it: Kindle Store">
            <a:extLst>
              <a:ext uri="{FF2B5EF4-FFF2-40B4-BE49-F238E27FC236}">
                <a16:creationId xmlns:a16="http://schemas.microsoft.com/office/drawing/2014/main" id="{644C27BF-1FD4-4310-84B3-6CF49A28F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23" y="2960141"/>
            <a:ext cx="2290968" cy="3624951"/>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4100" name="Picture 4" descr="Henri Pirenne - Wikipedia">
            <a:extLst>
              <a:ext uri="{FF2B5EF4-FFF2-40B4-BE49-F238E27FC236}">
                <a16:creationId xmlns:a16="http://schemas.microsoft.com/office/drawing/2014/main" id="{D453334C-E018-4764-BFEE-7AA4A77A1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818" y="2981739"/>
            <a:ext cx="2723530" cy="3597902"/>
          </a:xfrm>
          <a:prstGeom prst="rect">
            <a:avLst/>
          </a:prstGeom>
          <a:noFill/>
          <a:ln w="1905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9CEC231-5D87-4A26-8EFD-7C4D36BABF16}"/>
              </a:ext>
            </a:extLst>
          </p:cNvPr>
          <p:cNvSpPr txBox="1"/>
          <p:nvPr/>
        </p:nvSpPr>
        <p:spPr>
          <a:xfrm>
            <a:off x="2909681" y="5221398"/>
            <a:ext cx="6015658" cy="1446550"/>
          </a:xfrm>
          <a:prstGeom prst="rect">
            <a:avLst/>
          </a:prstGeom>
          <a:noFill/>
        </p:spPr>
        <p:txBody>
          <a:bodyPr wrap="square" rtlCol="0">
            <a:spAutoFit/>
          </a:bodyPr>
          <a:lstStyle/>
          <a:p>
            <a:pPr algn="r"/>
            <a:r>
              <a:rPr lang="it-IT" sz="2000" b="1" dirty="0">
                <a:solidFill>
                  <a:srgbClr val="002060"/>
                </a:solidFill>
              </a:rPr>
              <a:t>TESI DI HENRI PIRENNE (1937)</a:t>
            </a:r>
          </a:p>
          <a:p>
            <a:pPr algn="r"/>
            <a:endParaRPr lang="it-IT" sz="800" b="1" dirty="0">
              <a:solidFill>
                <a:srgbClr val="002060"/>
              </a:solidFill>
            </a:endParaRPr>
          </a:p>
          <a:p>
            <a:pPr algn="r"/>
            <a:r>
              <a:rPr lang="it-IT" sz="2000" b="1" dirty="0">
                <a:solidFill>
                  <a:srgbClr val="002060"/>
                </a:solidFill>
              </a:rPr>
              <a:t>È la conquista araba e non l’invasione germanica a determinare la crisi dei commerci, la scomparsa delle città e la presenza di un’economia totalmente agraria.</a:t>
            </a:r>
          </a:p>
        </p:txBody>
      </p:sp>
    </p:spTree>
    <p:extLst>
      <p:ext uri="{BB962C8B-B14F-4D97-AF65-F5344CB8AC3E}">
        <p14:creationId xmlns:p14="http://schemas.microsoft.com/office/powerpoint/2010/main" val="3785502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DE219CE-7F3F-427B-B76B-560ADB7B2AEE}"/>
              </a:ext>
            </a:extLst>
          </p:cNvPr>
          <p:cNvSpPr txBox="1"/>
          <p:nvPr/>
        </p:nvSpPr>
        <p:spPr>
          <a:xfrm>
            <a:off x="477079" y="149086"/>
            <a:ext cx="11499573" cy="2923877"/>
          </a:xfrm>
          <a:prstGeom prst="rect">
            <a:avLst/>
          </a:prstGeom>
          <a:noFill/>
        </p:spPr>
        <p:txBody>
          <a:bodyPr wrap="square" rtlCol="0">
            <a:spAutoFit/>
          </a:bodyPr>
          <a:lstStyle/>
          <a:p>
            <a:r>
              <a:rPr lang="it-IT" sz="2400" b="1" dirty="0"/>
              <a:t>Dall’alto al basso medioevo il Mediterraneo riassume dei tratti abbastanza omogenei, con tre grandi aree:</a:t>
            </a:r>
          </a:p>
          <a:p>
            <a:endParaRPr lang="it-IT" sz="800" b="1" dirty="0"/>
          </a:p>
          <a:p>
            <a:pPr marL="457200" indent="-457200">
              <a:buAutoNum type="alphaLcParenR"/>
            </a:pPr>
            <a:r>
              <a:rPr lang="it-IT" sz="2400" b="1" dirty="0"/>
              <a:t>Cristianesimo occidentale → Roma → MEDITERRANEO LATINO</a:t>
            </a:r>
          </a:p>
          <a:p>
            <a:pPr marL="457200" indent="-457200">
              <a:buAutoNum type="alphaLcParenR"/>
            </a:pPr>
            <a:r>
              <a:rPr lang="it-IT" sz="2400" b="1" dirty="0"/>
              <a:t>Cristianesimo orientale → Costantinopoli → MEDITERRANEO BIZANTINO</a:t>
            </a:r>
          </a:p>
          <a:p>
            <a:pPr marL="457200" indent="-457200">
              <a:buAutoNum type="alphaLcParenR"/>
            </a:pPr>
            <a:r>
              <a:rPr lang="it-IT" sz="2400" b="1" dirty="0"/>
              <a:t>Islam → Africa del Nord e Spagna meridionale → MEDITERRANEO ISLAMICO</a:t>
            </a:r>
          </a:p>
          <a:p>
            <a:endParaRPr lang="it-IT" sz="800" b="1" dirty="0"/>
          </a:p>
          <a:p>
            <a:r>
              <a:rPr lang="it-IT" sz="2400" b="1" dirty="0"/>
              <a:t>L’Occidente nel suo complesso è meno colto e raffinato delle città greche e musulmane e delle grandi civiltà asiatiche.</a:t>
            </a:r>
          </a:p>
        </p:txBody>
      </p:sp>
      <p:sp>
        <p:nvSpPr>
          <p:cNvPr id="5" name="CasellaDiTesto 4">
            <a:extLst>
              <a:ext uri="{FF2B5EF4-FFF2-40B4-BE49-F238E27FC236}">
                <a16:creationId xmlns:a16="http://schemas.microsoft.com/office/drawing/2014/main" id="{0AAA2593-B594-45B2-A96C-7C92E0523DC3}"/>
              </a:ext>
            </a:extLst>
          </p:cNvPr>
          <p:cNvSpPr txBox="1"/>
          <p:nvPr/>
        </p:nvSpPr>
        <p:spPr>
          <a:xfrm>
            <a:off x="477079" y="3201846"/>
            <a:ext cx="8378686" cy="3293209"/>
          </a:xfrm>
          <a:prstGeom prst="rect">
            <a:avLst/>
          </a:prstGeom>
          <a:solidFill>
            <a:schemeClr val="accent6">
              <a:lumMod val="20000"/>
              <a:lumOff val="80000"/>
            </a:schemeClr>
          </a:solidFill>
          <a:ln w="19050">
            <a:solidFill>
              <a:schemeClr val="accent6">
                <a:lumMod val="75000"/>
              </a:schemeClr>
            </a:solidFill>
          </a:ln>
        </p:spPr>
        <p:txBody>
          <a:bodyPr wrap="square" rtlCol="0">
            <a:spAutoFit/>
          </a:bodyPr>
          <a:lstStyle/>
          <a:p>
            <a:r>
              <a:rPr lang="it-IT" sz="2400" b="1" dirty="0"/>
              <a:t>AL CENTRO DI QUESTE TRE GRANDI AREE SI COLLOCA LA PENISOLA ITALIANA</a:t>
            </a:r>
          </a:p>
          <a:p>
            <a:endParaRPr lang="it-IT" sz="800" b="1" dirty="0"/>
          </a:p>
          <a:p>
            <a:r>
              <a:rPr lang="it-IT" sz="2000" b="1" dirty="0"/>
              <a:t>«Alla ricchezza culturale di un Sud arabo-normanno-tedesco-italico, espresso assai bene da Federico II di Svevia, corrisponde l’iniziativa di Genova, di Venezia e delle città toscane in cerca di mercati, spesso in lotta tra loro e totalmente forti da condizionare le imprese crociate volte anche a recuperare un primato occidentale nell’area bizantina e della prima penetrazione turca verso il Mediterraneo».</a:t>
            </a:r>
          </a:p>
          <a:p>
            <a:endParaRPr lang="it-IT" sz="800" b="1" dirty="0"/>
          </a:p>
          <a:p>
            <a:r>
              <a:rPr lang="it-IT" sz="2400" b="1" dirty="0"/>
              <a:t>SERGIO ANSELMI</a:t>
            </a:r>
          </a:p>
        </p:txBody>
      </p:sp>
      <p:pic>
        <p:nvPicPr>
          <p:cNvPr id="5122" name="Picture 2" descr="Biografia di Sergio Anselmi">
            <a:extLst>
              <a:ext uri="{FF2B5EF4-FFF2-40B4-BE49-F238E27FC236}">
                <a16:creationId xmlns:a16="http://schemas.microsoft.com/office/drawing/2014/main" id="{F684B60B-AAB4-4274-8996-96175C5B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9625" y="2857333"/>
            <a:ext cx="2596623" cy="3637722"/>
          </a:xfrm>
          <a:prstGeom prst="rect">
            <a:avLst/>
          </a:prstGeom>
          <a:noFill/>
          <a:ln w="19050">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389173"/>
      </p:ext>
    </p:extLst>
  </p:cSld>
  <p:clrMapOvr>
    <a:masterClrMapping/>
  </p:clrMapOvr>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TotalTime>
  <Words>3818</Words>
  <Application>Microsoft Office PowerPoint</Application>
  <PresentationFormat>Widescreen</PresentationFormat>
  <Paragraphs>283</Paragraphs>
  <Slides>45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45</vt:i4>
      </vt:variant>
    </vt:vector>
  </HeadingPairs>
  <TitlesOfParts>
    <vt:vector size="51" baseType="lpstr">
      <vt:lpstr>Arial</vt:lpstr>
      <vt:lpstr>Calibri</vt:lpstr>
      <vt:lpstr>Calibri Light</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Augusto Ciuffetti</dc:creator>
  <cp:lastModifiedBy>Augusto Ciuffetti</cp:lastModifiedBy>
  <cp:revision>36</cp:revision>
  <dcterms:created xsi:type="dcterms:W3CDTF">2022-01-04T11:01:59Z</dcterms:created>
  <dcterms:modified xsi:type="dcterms:W3CDTF">2024-02-22T15:56:31Z</dcterms:modified>
</cp:coreProperties>
</file>