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2"/>
  </p:notesMasterIdLst>
  <p:sldIdLst>
    <p:sldId id="256" r:id="rId2"/>
    <p:sldId id="284" r:id="rId3"/>
    <p:sldId id="257" r:id="rId4"/>
    <p:sldId id="285" r:id="rId5"/>
    <p:sldId id="258" r:id="rId6"/>
    <p:sldId id="259" r:id="rId7"/>
    <p:sldId id="287" r:id="rId8"/>
    <p:sldId id="286" r:id="rId9"/>
    <p:sldId id="260" r:id="rId10"/>
    <p:sldId id="262" r:id="rId11"/>
    <p:sldId id="261" r:id="rId12"/>
    <p:sldId id="288" r:id="rId13"/>
    <p:sldId id="297" r:id="rId14"/>
    <p:sldId id="298" r:id="rId15"/>
    <p:sldId id="289" r:id="rId16"/>
    <p:sldId id="263" r:id="rId17"/>
    <p:sldId id="264" r:id="rId18"/>
    <p:sldId id="265" r:id="rId19"/>
    <p:sldId id="266" r:id="rId20"/>
    <p:sldId id="282" r:id="rId21"/>
    <p:sldId id="267" r:id="rId22"/>
    <p:sldId id="290" r:id="rId23"/>
    <p:sldId id="292" r:id="rId24"/>
    <p:sldId id="293" r:id="rId25"/>
    <p:sldId id="294" r:id="rId26"/>
    <p:sldId id="291" r:id="rId27"/>
    <p:sldId id="296" r:id="rId28"/>
    <p:sldId id="295" r:id="rId29"/>
    <p:sldId id="268" r:id="rId30"/>
    <p:sldId id="269" r:id="rId31"/>
    <p:sldId id="270" r:id="rId32"/>
    <p:sldId id="271" r:id="rId33"/>
    <p:sldId id="272" r:id="rId34"/>
    <p:sldId id="273" r:id="rId35"/>
    <p:sldId id="280" r:id="rId36"/>
    <p:sldId id="277" r:id="rId37"/>
    <p:sldId id="281" r:id="rId38"/>
    <p:sldId id="283" r:id="rId39"/>
    <p:sldId id="278" r:id="rId40"/>
    <p:sldId id="279" r:id="rId41"/>
  </p:sldIdLst>
  <p:sldSz cx="12192000" cy="6858000"/>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82" d="100"/>
          <a:sy n="82" d="100"/>
        </p:scale>
        <p:origin x="720"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9F6E397-6BCE-4C56-B0C6-AC8299F3485E}" type="datetimeFigureOut">
              <a:rPr lang="it-IT" smtClean="0"/>
              <a:t>22/02/2024</a:t>
            </a:fld>
            <a:endParaRPr lang="it-IT"/>
          </a:p>
        </p:txBody>
      </p:sp>
      <p:sp>
        <p:nvSpPr>
          <p:cNvPr id="4" name="Segnaposto immagin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952A7E5-7537-486D-9E65-0BC78D1F8736}" type="slidenum">
              <a:rPr lang="it-IT" smtClean="0"/>
              <a:t>‹N›</a:t>
            </a:fld>
            <a:endParaRPr lang="it-IT"/>
          </a:p>
        </p:txBody>
      </p:sp>
    </p:spTree>
    <p:extLst>
      <p:ext uri="{BB962C8B-B14F-4D97-AF65-F5344CB8AC3E}">
        <p14:creationId xmlns:p14="http://schemas.microsoft.com/office/powerpoint/2010/main" val="240176674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F58D4D4-0268-4180-BC39-E0E93AEA065C}"/>
              </a:ext>
            </a:extLst>
          </p:cNvPr>
          <p:cNvSpPr>
            <a:spLocks noGrp="1"/>
          </p:cNvSpPr>
          <p:nvPr>
            <p:ph type="ctrTitle"/>
          </p:nvPr>
        </p:nvSpPr>
        <p:spPr>
          <a:xfrm>
            <a:off x="1524000" y="1122363"/>
            <a:ext cx="9144000" cy="2387600"/>
          </a:xfrm>
        </p:spPr>
        <p:txBody>
          <a:bodyPr anchor="b"/>
          <a:lstStyle>
            <a:lvl1pPr algn="ctr">
              <a:defRPr sz="6000"/>
            </a:lvl1pPr>
          </a:lstStyle>
          <a:p>
            <a:r>
              <a:rPr lang="it-IT"/>
              <a:t>Fare clic per modificare lo stile del titolo dello schema</a:t>
            </a:r>
          </a:p>
        </p:txBody>
      </p:sp>
      <p:sp>
        <p:nvSpPr>
          <p:cNvPr id="3" name="Sottotitolo 2">
            <a:extLst>
              <a:ext uri="{FF2B5EF4-FFF2-40B4-BE49-F238E27FC236}">
                <a16:creationId xmlns:a16="http://schemas.microsoft.com/office/drawing/2014/main" id="{75B25884-EDA3-47FB-B539-DB1BDB8A7FA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p>
        </p:txBody>
      </p:sp>
      <p:sp>
        <p:nvSpPr>
          <p:cNvPr id="4" name="Segnaposto data 3">
            <a:extLst>
              <a:ext uri="{FF2B5EF4-FFF2-40B4-BE49-F238E27FC236}">
                <a16:creationId xmlns:a16="http://schemas.microsoft.com/office/drawing/2014/main" id="{83098582-BD67-4F99-A61E-C2058E7E9F0B}"/>
              </a:ext>
            </a:extLst>
          </p:cNvPr>
          <p:cNvSpPr>
            <a:spLocks noGrp="1"/>
          </p:cNvSpPr>
          <p:nvPr>
            <p:ph type="dt" sz="half" idx="10"/>
          </p:nvPr>
        </p:nvSpPr>
        <p:spPr/>
        <p:txBody>
          <a:bodyPr/>
          <a:lstStyle/>
          <a:p>
            <a:fld id="{D6930795-B91A-4AEC-91C0-C7543696D3E9}" type="datetimeFigureOut">
              <a:rPr lang="it-IT" smtClean="0"/>
              <a:t>22/02/2024</a:t>
            </a:fld>
            <a:endParaRPr lang="it-IT"/>
          </a:p>
        </p:txBody>
      </p:sp>
      <p:sp>
        <p:nvSpPr>
          <p:cNvPr id="5" name="Segnaposto piè di pagina 4">
            <a:extLst>
              <a:ext uri="{FF2B5EF4-FFF2-40B4-BE49-F238E27FC236}">
                <a16:creationId xmlns:a16="http://schemas.microsoft.com/office/drawing/2014/main" id="{5B4D083D-20DE-4B4C-88AF-FC5C6C436F1A}"/>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29D94CD9-82C0-43F3-912D-35295261772C}"/>
              </a:ext>
            </a:extLst>
          </p:cNvPr>
          <p:cNvSpPr>
            <a:spLocks noGrp="1"/>
          </p:cNvSpPr>
          <p:nvPr>
            <p:ph type="sldNum" sz="quarter" idx="12"/>
          </p:nvPr>
        </p:nvSpPr>
        <p:spPr/>
        <p:txBody>
          <a:bodyPr/>
          <a:lstStyle/>
          <a:p>
            <a:fld id="{24889029-3DD4-4481-8789-F968CDA527BC}" type="slidenum">
              <a:rPr lang="it-IT" smtClean="0"/>
              <a:t>‹N›</a:t>
            </a:fld>
            <a:endParaRPr lang="it-IT"/>
          </a:p>
        </p:txBody>
      </p:sp>
    </p:spTree>
    <p:extLst>
      <p:ext uri="{BB962C8B-B14F-4D97-AF65-F5344CB8AC3E}">
        <p14:creationId xmlns:p14="http://schemas.microsoft.com/office/powerpoint/2010/main" val="14420343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B99BD23-93AD-4650-BED3-B8E6A688A576}"/>
              </a:ext>
            </a:extLst>
          </p:cNvPr>
          <p:cNvSpPr>
            <a:spLocks noGrp="1"/>
          </p:cNvSpPr>
          <p:nvPr>
            <p:ph type="title"/>
          </p:nvPr>
        </p:nvSpPr>
        <p:spPr/>
        <p:txBody>
          <a:bodyPr/>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08E1FB72-96D7-4105-94AF-70AC2225DFAB}"/>
              </a:ext>
            </a:extLst>
          </p:cNvPr>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8E5FB0A1-E10F-4321-A8A2-2B484415B262}"/>
              </a:ext>
            </a:extLst>
          </p:cNvPr>
          <p:cNvSpPr>
            <a:spLocks noGrp="1"/>
          </p:cNvSpPr>
          <p:nvPr>
            <p:ph type="dt" sz="half" idx="10"/>
          </p:nvPr>
        </p:nvSpPr>
        <p:spPr/>
        <p:txBody>
          <a:bodyPr/>
          <a:lstStyle/>
          <a:p>
            <a:fld id="{D6930795-B91A-4AEC-91C0-C7543696D3E9}" type="datetimeFigureOut">
              <a:rPr lang="it-IT" smtClean="0"/>
              <a:t>22/02/2024</a:t>
            </a:fld>
            <a:endParaRPr lang="it-IT"/>
          </a:p>
        </p:txBody>
      </p:sp>
      <p:sp>
        <p:nvSpPr>
          <p:cNvPr id="5" name="Segnaposto piè di pagina 4">
            <a:extLst>
              <a:ext uri="{FF2B5EF4-FFF2-40B4-BE49-F238E27FC236}">
                <a16:creationId xmlns:a16="http://schemas.microsoft.com/office/drawing/2014/main" id="{6CBCB943-543C-4C4C-9B96-E38A83E1F1D5}"/>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25D59A0D-561C-4107-8E0C-0C150375596E}"/>
              </a:ext>
            </a:extLst>
          </p:cNvPr>
          <p:cNvSpPr>
            <a:spLocks noGrp="1"/>
          </p:cNvSpPr>
          <p:nvPr>
            <p:ph type="sldNum" sz="quarter" idx="12"/>
          </p:nvPr>
        </p:nvSpPr>
        <p:spPr/>
        <p:txBody>
          <a:bodyPr/>
          <a:lstStyle/>
          <a:p>
            <a:fld id="{24889029-3DD4-4481-8789-F968CDA527BC}" type="slidenum">
              <a:rPr lang="it-IT" smtClean="0"/>
              <a:t>‹N›</a:t>
            </a:fld>
            <a:endParaRPr lang="it-IT"/>
          </a:p>
        </p:txBody>
      </p:sp>
    </p:spTree>
    <p:extLst>
      <p:ext uri="{BB962C8B-B14F-4D97-AF65-F5344CB8AC3E}">
        <p14:creationId xmlns:p14="http://schemas.microsoft.com/office/powerpoint/2010/main" val="21435077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a:extLst>
              <a:ext uri="{FF2B5EF4-FFF2-40B4-BE49-F238E27FC236}">
                <a16:creationId xmlns:a16="http://schemas.microsoft.com/office/drawing/2014/main" id="{7F3A383C-0A62-4BFA-B63A-B6E831B807AC}"/>
              </a:ext>
            </a:extLst>
          </p:cNvPr>
          <p:cNvSpPr>
            <a:spLocks noGrp="1"/>
          </p:cNvSpPr>
          <p:nvPr>
            <p:ph type="title" orient="vert"/>
          </p:nvPr>
        </p:nvSpPr>
        <p:spPr>
          <a:xfrm>
            <a:off x="8724900" y="365125"/>
            <a:ext cx="2628900" cy="5811838"/>
          </a:xfrm>
        </p:spPr>
        <p:txBody>
          <a:bodyPr vert="eaVert"/>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89F294EA-DA2B-412D-84A4-23F20C5A6409}"/>
              </a:ext>
            </a:extLst>
          </p:cNvPr>
          <p:cNvSpPr>
            <a:spLocks noGrp="1"/>
          </p:cNvSpPr>
          <p:nvPr>
            <p:ph type="body" orient="vert" idx="1"/>
          </p:nvPr>
        </p:nvSpPr>
        <p:spPr>
          <a:xfrm>
            <a:off x="838200" y="365125"/>
            <a:ext cx="7734300" cy="5811838"/>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581FC5C2-17ED-4A5C-9B98-B88D82BC3E49}"/>
              </a:ext>
            </a:extLst>
          </p:cNvPr>
          <p:cNvSpPr>
            <a:spLocks noGrp="1"/>
          </p:cNvSpPr>
          <p:nvPr>
            <p:ph type="dt" sz="half" idx="10"/>
          </p:nvPr>
        </p:nvSpPr>
        <p:spPr/>
        <p:txBody>
          <a:bodyPr/>
          <a:lstStyle/>
          <a:p>
            <a:fld id="{D6930795-B91A-4AEC-91C0-C7543696D3E9}" type="datetimeFigureOut">
              <a:rPr lang="it-IT" smtClean="0"/>
              <a:t>22/02/2024</a:t>
            </a:fld>
            <a:endParaRPr lang="it-IT"/>
          </a:p>
        </p:txBody>
      </p:sp>
      <p:sp>
        <p:nvSpPr>
          <p:cNvPr id="5" name="Segnaposto piè di pagina 4">
            <a:extLst>
              <a:ext uri="{FF2B5EF4-FFF2-40B4-BE49-F238E27FC236}">
                <a16:creationId xmlns:a16="http://schemas.microsoft.com/office/drawing/2014/main" id="{D80AB884-F999-4E7E-87FA-1D2BD75DBB63}"/>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8654B45A-1757-4C29-9E68-59C1DE9958C1}"/>
              </a:ext>
            </a:extLst>
          </p:cNvPr>
          <p:cNvSpPr>
            <a:spLocks noGrp="1"/>
          </p:cNvSpPr>
          <p:nvPr>
            <p:ph type="sldNum" sz="quarter" idx="12"/>
          </p:nvPr>
        </p:nvSpPr>
        <p:spPr/>
        <p:txBody>
          <a:bodyPr/>
          <a:lstStyle/>
          <a:p>
            <a:fld id="{24889029-3DD4-4481-8789-F968CDA527BC}" type="slidenum">
              <a:rPr lang="it-IT" smtClean="0"/>
              <a:t>‹N›</a:t>
            </a:fld>
            <a:endParaRPr lang="it-IT"/>
          </a:p>
        </p:txBody>
      </p:sp>
    </p:spTree>
    <p:extLst>
      <p:ext uri="{BB962C8B-B14F-4D97-AF65-F5344CB8AC3E}">
        <p14:creationId xmlns:p14="http://schemas.microsoft.com/office/powerpoint/2010/main" val="30406958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BAD8E7C-1BB6-4D8C-B4C0-1EDB09A85554}"/>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3DF95C46-5C93-450A-BD6E-B53B062AAF8F}"/>
              </a:ext>
            </a:extLst>
          </p:cNvPr>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05B3A8E6-726D-402E-8145-C0904D63BF66}"/>
              </a:ext>
            </a:extLst>
          </p:cNvPr>
          <p:cNvSpPr>
            <a:spLocks noGrp="1"/>
          </p:cNvSpPr>
          <p:nvPr>
            <p:ph type="dt" sz="half" idx="10"/>
          </p:nvPr>
        </p:nvSpPr>
        <p:spPr/>
        <p:txBody>
          <a:bodyPr/>
          <a:lstStyle/>
          <a:p>
            <a:fld id="{D6930795-B91A-4AEC-91C0-C7543696D3E9}" type="datetimeFigureOut">
              <a:rPr lang="it-IT" smtClean="0"/>
              <a:t>22/02/2024</a:t>
            </a:fld>
            <a:endParaRPr lang="it-IT"/>
          </a:p>
        </p:txBody>
      </p:sp>
      <p:sp>
        <p:nvSpPr>
          <p:cNvPr id="5" name="Segnaposto piè di pagina 4">
            <a:extLst>
              <a:ext uri="{FF2B5EF4-FFF2-40B4-BE49-F238E27FC236}">
                <a16:creationId xmlns:a16="http://schemas.microsoft.com/office/drawing/2014/main" id="{448896DB-C2FB-4B10-805C-48AE99696C61}"/>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8F5398F3-158E-49A8-8326-CDB8DF4DB9CF}"/>
              </a:ext>
            </a:extLst>
          </p:cNvPr>
          <p:cNvSpPr>
            <a:spLocks noGrp="1"/>
          </p:cNvSpPr>
          <p:nvPr>
            <p:ph type="sldNum" sz="quarter" idx="12"/>
          </p:nvPr>
        </p:nvSpPr>
        <p:spPr/>
        <p:txBody>
          <a:bodyPr/>
          <a:lstStyle/>
          <a:p>
            <a:fld id="{24889029-3DD4-4481-8789-F968CDA527BC}" type="slidenum">
              <a:rPr lang="it-IT" smtClean="0"/>
              <a:t>‹N›</a:t>
            </a:fld>
            <a:endParaRPr lang="it-IT"/>
          </a:p>
        </p:txBody>
      </p:sp>
    </p:spTree>
    <p:extLst>
      <p:ext uri="{BB962C8B-B14F-4D97-AF65-F5344CB8AC3E}">
        <p14:creationId xmlns:p14="http://schemas.microsoft.com/office/powerpoint/2010/main" val="23232453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0982940-AC0F-45BF-AFA0-4861C8A97A63}"/>
              </a:ext>
            </a:extLst>
          </p:cNvPr>
          <p:cNvSpPr>
            <a:spLocks noGrp="1"/>
          </p:cNvSpPr>
          <p:nvPr>
            <p:ph type="title"/>
          </p:nvPr>
        </p:nvSpPr>
        <p:spPr>
          <a:xfrm>
            <a:off x="831850" y="1709738"/>
            <a:ext cx="10515600" cy="2852737"/>
          </a:xfrm>
        </p:spPr>
        <p:txBody>
          <a:bodyPr anchor="b"/>
          <a:lstStyle>
            <a:lvl1pPr>
              <a:defRPr sz="6000"/>
            </a:lvl1pPr>
          </a:lstStyle>
          <a:p>
            <a:r>
              <a:rPr lang="it-IT"/>
              <a:t>Fare clic per modificare lo stile del titolo dello schema</a:t>
            </a:r>
          </a:p>
        </p:txBody>
      </p:sp>
      <p:sp>
        <p:nvSpPr>
          <p:cNvPr id="3" name="Segnaposto testo 2">
            <a:extLst>
              <a:ext uri="{FF2B5EF4-FFF2-40B4-BE49-F238E27FC236}">
                <a16:creationId xmlns:a16="http://schemas.microsoft.com/office/drawing/2014/main" id="{2C0D915B-EDE6-41AF-841B-4B1E0DD3FEC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a:t>Fare clic per modificare gli stili del testo dello schema</a:t>
            </a:r>
          </a:p>
        </p:txBody>
      </p:sp>
      <p:sp>
        <p:nvSpPr>
          <p:cNvPr id="4" name="Segnaposto data 3">
            <a:extLst>
              <a:ext uri="{FF2B5EF4-FFF2-40B4-BE49-F238E27FC236}">
                <a16:creationId xmlns:a16="http://schemas.microsoft.com/office/drawing/2014/main" id="{108530FA-C020-409A-BC02-800309B7455D}"/>
              </a:ext>
            </a:extLst>
          </p:cNvPr>
          <p:cNvSpPr>
            <a:spLocks noGrp="1"/>
          </p:cNvSpPr>
          <p:nvPr>
            <p:ph type="dt" sz="half" idx="10"/>
          </p:nvPr>
        </p:nvSpPr>
        <p:spPr/>
        <p:txBody>
          <a:bodyPr/>
          <a:lstStyle/>
          <a:p>
            <a:fld id="{D6930795-B91A-4AEC-91C0-C7543696D3E9}" type="datetimeFigureOut">
              <a:rPr lang="it-IT" smtClean="0"/>
              <a:t>22/02/2024</a:t>
            </a:fld>
            <a:endParaRPr lang="it-IT"/>
          </a:p>
        </p:txBody>
      </p:sp>
      <p:sp>
        <p:nvSpPr>
          <p:cNvPr id="5" name="Segnaposto piè di pagina 4">
            <a:extLst>
              <a:ext uri="{FF2B5EF4-FFF2-40B4-BE49-F238E27FC236}">
                <a16:creationId xmlns:a16="http://schemas.microsoft.com/office/drawing/2014/main" id="{5A834342-826C-4AEB-82BB-4E8120CB078C}"/>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8F1090CD-E28B-499E-90B8-50266D92B343}"/>
              </a:ext>
            </a:extLst>
          </p:cNvPr>
          <p:cNvSpPr>
            <a:spLocks noGrp="1"/>
          </p:cNvSpPr>
          <p:nvPr>
            <p:ph type="sldNum" sz="quarter" idx="12"/>
          </p:nvPr>
        </p:nvSpPr>
        <p:spPr/>
        <p:txBody>
          <a:bodyPr/>
          <a:lstStyle/>
          <a:p>
            <a:fld id="{24889029-3DD4-4481-8789-F968CDA527BC}" type="slidenum">
              <a:rPr lang="it-IT" smtClean="0"/>
              <a:t>‹N›</a:t>
            </a:fld>
            <a:endParaRPr lang="it-IT"/>
          </a:p>
        </p:txBody>
      </p:sp>
    </p:spTree>
    <p:extLst>
      <p:ext uri="{BB962C8B-B14F-4D97-AF65-F5344CB8AC3E}">
        <p14:creationId xmlns:p14="http://schemas.microsoft.com/office/powerpoint/2010/main" val="16249472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345D158-2991-4951-BB14-39D98FB2513C}"/>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45EE32F1-F1AB-4FEA-8F08-F5636D2B29C7}"/>
              </a:ext>
            </a:extLst>
          </p:cNvPr>
          <p:cNvSpPr>
            <a:spLocks noGrp="1"/>
          </p:cNvSpPr>
          <p:nvPr>
            <p:ph sz="half" idx="1"/>
          </p:nvPr>
        </p:nvSpPr>
        <p:spPr>
          <a:xfrm>
            <a:off x="838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a:extLst>
              <a:ext uri="{FF2B5EF4-FFF2-40B4-BE49-F238E27FC236}">
                <a16:creationId xmlns:a16="http://schemas.microsoft.com/office/drawing/2014/main" id="{7AC24C12-2CF8-48E0-995B-9A38CC19B184}"/>
              </a:ext>
            </a:extLst>
          </p:cNvPr>
          <p:cNvSpPr>
            <a:spLocks noGrp="1"/>
          </p:cNvSpPr>
          <p:nvPr>
            <p:ph sz="half" idx="2"/>
          </p:nvPr>
        </p:nvSpPr>
        <p:spPr>
          <a:xfrm>
            <a:off x="6172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a:extLst>
              <a:ext uri="{FF2B5EF4-FFF2-40B4-BE49-F238E27FC236}">
                <a16:creationId xmlns:a16="http://schemas.microsoft.com/office/drawing/2014/main" id="{4FDB3AF0-EF44-433E-B73B-82F03BEE01C0}"/>
              </a:ext>
            </a:extLst>
          </p:cNvPr>
          <p:cNvSpPr>
            <a:spLocks noGrp="1"/>
          </p:cNvSpPr>
          <p:nvPr>
            <p:ph type="dt" sz="half" idx="10"/>
          </p:nvPr>
        </p:nvSpPr>
        <p:spPr/>
        <p:txBody>
          <a:bodyPr/>
          <a:lstStyle/>
          <a:p>
            <a:fld id="{D6930795-B91A-4AEC-91C0-C7543696D3E9}" type="datetimeFigureOut">
              <a:rPr lang="it-IT" smtClean="0"/>
              <a:t>22/02/2024</a:t>
            </a:fld>
            <a:endParaRPr lang="it-IT"/>
          </a:p>
        </p:txBody>
      </p:sp>
      <p:sp>
        <p:nvSpPr>
          <p:cNvPr id="6" name="Segnaposto piè di pagina 5">
            <a:extLst>
              <a:ext uri="{FF2B5EF4-FFF2-40B4-BE49-F238E27FC236}">
                <a16:creationId xmlns:a16="http://schemas.microsoft.com/office/drawing/2014/main" id="{86051829-D808-4D8B-BED4-CD6CB3C6B81E}"/>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C266B779-3D2B-48AF-9C3E-A9DBA231A2E6}"/>
              </a:ext>
            </a:extLst>
          </p:cNvPr>
          <p:cNvSpPr>
            <a:spLocks noGrp="1"/>
          </p:cNvSpPr>
          <p:nvPr>
            <p:ph type="sldNum" sz="quarter" idx="12"/>
          </p:nvPr>
        </p:nvSpPr>
        <p:spPr/>
        <p:txBody>
          <a:bodyPr/>
          <a:lstStyle/>
          <a:p>
            <a:fld id="{24889029-3DD4-4481-8789-F968CDA527BC}" type="slidenum">
              <a:rPr lang="it-IT" smtClean="0"/>
              <a:t>‹N›</a:t>
            </a:fld>
            <a:endParaRPr lang="it-IT"/>
          </a:p>
        </p:txBody>
      </p:sp>
    </p:spTree>
    <p:extLst>
      <p:ext uri="{BB962C8B-B14F-4D97-AF65-F5344CB8AC3E}">
        <p14:creationId xmlns:p14="http://schemas.microsoft.com/office/powerpoint/2010/main" val="37001832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32C28F1-CBBF-4781-BEF8-84DD0564FF65}"/>
              </a:ext>
            </a:extLst>
          </p:cNvPr>
          <p:cNvSpPr>
            <a:spLocks noGrp="1"/>
          </p:cNvSpPr>
          <p:nvPr>
            <p:ph type="title"/>
          </p:nvPr>
        </p:nvSpPr>
        <p:spPr>
          <a:xfrm>
            <a:off x="839788" y="365125"/>
            <a:ext cx="10515600" cy="1325563"/>
          </a:xfrm>
        </p:spPr>
        <p:txBody>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B1E1A30C-9E7C-4C2B-BCDE-4343E056DA5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Segnaposto contenuto 3">
            <a:extLst>
              <a:ext uri="{FF2B5EF4-FFF2-40B4-BE49-F238E27FC236}">
                <a16:creationId xmlns:a16="http://schemas.microsoft.com/office/drawing/2014/main" id="{3DEE3C68-82FB-4687-8D8A-52604BA998D9}"/>
              </a:ext>
            </a:extLst>
          </p:cNvPr>
          <p:cNvSpPr>
            <a:spLocks noGrp="1"/>
          </p:cNvSpPr>
          <p:nvPr>
            <p:ph sz="half" idx="2"/>
          </p:nvPr>
        </p:nvSpPr>
        <p:spPr>
          <a:xfrm>
            <a:off x="839788" y="2505075"/>
            <a:ext cx="5157787"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a:extLst>
              <a:ext uri="{FF2B5EF4-FFF2-40B4-BE49-F238E27FC236}">
                <a16:creationId xmlns:a16="http://schemas.microsoft.com/office/drawing/2014/main" id="{38E99CA0-CC6A-4BEA-89C2-D6785FBE807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Segnaposto contenuto 5">
            <a:extLst>
              <a:ext uri="{FF2B5EF4-FFF2-40B4-BE49-F238E27FC236}">
                <a16:creationId xmlns:a16="http://schemas.microsoft.com/office/drawing/2014/main" id="{F0D15E06-B848-41E5-B299-2AD0BEF74C53}"/>
              </a:ext>
            </a:extLst>
          </p:cNvPr>
          <p:cNvSpPr>
            <a:spLocks noGrp="1"/>
          </p:cNvSpPr>
          <p:nvPr>
            <p:ph sz="quarter" idx="4"/>
          </p:nvPr>
        </p:nvSpPr>
        <p:spPr>
          <a:xfrm>
            <a:off x="6172200" y="2505075"/>
            <a:ext cx="5183188"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a:extLst>
              <a:ext uri="{FF2B5EF4-FFF2-40B4-BE49-F238E27FC236}">
                <a16:creationId xmlns:a16="http://schemas.microsoft.com/office/drawing/2014/main" id="{D33EEB04-5DB5-41A6-A5BB-9DCE92B10EF5}"/>
              </a:ext>
            </a:extLst>
          </p:cNvPr>
          <p:cNvSpPr>
            <a:spLocks noGrp="1"/>
          </p:cNvSpPr>
          <p:nvPr>
            <p:ph type="dt" sz="half" idx="10"/>
          </p:nvPr>
        </p:nvSpPr>
        <p:spPr/>
        <p:txBody>
          <a:bodyPr/>
          <a:lstStyle/>
          <a:p>
            <a:fld id="{D6930795-B91A-4AEC-91C0-C7543696D3E9}" type="datetimeFigureOut">
              <a:rPr lang="it-IT" smtClean="0"/>
              <a:t>22/02/2024</a:t>
            </a:fld>
            <a:endParaRPr lang="it-IT"/>
          </a:p>
        </p:txBody>
      </p:sp>
      <p:sp>
        <p:nvSpPr>
          <p:cNvPr id="8" name="Segnaposto piè di pagina 7">
            <a:extLst>
              <a:ext uri="{FF2B5EF4-FFF2-40B4-BE49-F238E27FC236}">
                <a16:creationId xmlns:a16="http://schemas.microsoft.com/office/drawing/2014/main" id="{4A342273-3329-4747-95BC-6D47AD4DFB87}"/>
              </a:ext>
            </a:extLst>
          </p:cNvPr>
          <p:cNvSpPr>
            <a:spLocks noGrp="1"/>
          </p:cNvSpPr>
          <p:nvPr>
            <p:ph type="ftr" sz="quarter" idx="11"/>
          </p:nvPr>
        </p:nvSpPr>
        <p:spPr/>
        <p:txBody>
          <a:bodyPr/>
          <a:lstStyle/>
          <a:p>
            <a:endParaRPr lang="it-IT"/>
          </a:p>
        </p:txBody>
      </p:sp>
      <p:sp>
        <p:nvSpPr>
          <p:cNvPr id="9" name="Segnaposto numero diapositiva 8">
            <a:extLst>
              <a:ext uri="{FF2B5EF4-FFF2-40B4-BE49-F238E27FC236}">
                <a16:creationId xmlns:a16="http://schemas.microsoft.com/office/drawing/2014/main" id="{3846E62B-0370-4CB6-BC8E-92F3F20C61BF}"/>
              </a:ext>
            </a:extLst>
          </p:cNvPr>
          <p:cNvSpPr>
            <a:spLocks noGrp="1"/>
          </p:cNvSpPr>
          <p:nvPr>
            <p:ph type="sldNum" sz="quarter" idx="12"/>
          </p:nvPr>
        </p:nvSpPr>
        <p:spPr/>
        <p:txBody>
          <a:bodyPr/>
          <a:lstStyle/>
          <a:p>
            <a:fld id="{24889029-3DD4-4481-8789-F968CDA527BC}" type="slidenum">
              <a:rPr lang="it-IT" smtClean="0"/>
              <a:t>‹N›</a:t>
            </a:fld>
            <a:endParaRPr lang="it-IT"/>
          </a:p>
        </p:txBody>
      </p:sp>
    </p:spTree>
    <p:extLst>
      <p:ext uri="{BB962C8B-B14F-4D97-AF65-F5344CB8AC3E}">
        <p14:creationId xmlns:p14="http://schemas.microsoft.com/office/powerpoint/2010/main" val="14105787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6987E85-05EF-4ABA-8C0B-2F621845AD77}"/>
              </a:ext>
            </a:extLst>
          </p:cNvPr>
          <p:cNvSpPr>
            <a:spLocks noGrp="1"/>
          </p:cNvSpPr>
          <p:nvPr>
            <p:ph type="title"/>
          </p:nvPr>
        </p:nvSpPr>
        <p:spPr/>
        <p:txBody>
          <a:bodyPr/>
          <a:lstStyle/>
          <a:p>
            <a:r>
              <a:rPr lang="it-IT"/>
              <a:t>Fare clic per modificare lo stile del titolo dello schema</a:t>
            </a:r>
          </a:p>
        </p:txBody>
      </p:sp>
      <p:sp>
        <p:nvSpPr>
          <p:cNvPr id="3" name="Segnaposto data 2">
            <a:extLst>
              <a:ext uri="{FF2B5EF4-FFF2-40B4-BE49-F238E27FC236}">
                <a16:creationId xmlns:a16="http://schemas.microsoft.com/office/drawing/2014/main" id="{31D13617-6064-452B-8E3E-739879B6A89D}"/>
              </a:ext>
            </a:extLst>
          </p:cNvPr>
          <p:cNvSpPr>
            <a:spLocks noGrp="1"/>
          </p:cNvSpPr>
          <p:nvPr>
            <p:ph type="dt" sz="half" idx="10"/>
          </p:nvPr>
        </p:nvSpPr>
        <p:spPr/>
        <p:txBody>
          <a:bodyPr/>
          <a:lstStyle/>
          <a:p>
            <a:fld id="{D6930795-B91A-4AEC-91C0-C7543696D3E9}" type="datetimeFigureOut">
              <a:rPr lang="it-IT" smtClean="0"/>
              <a:t>22/02/2024</a:t>
            </a:fld>
            <a:endParaRPr lang="it-IT"/>
          </a:p>
        </p:txBody>
      </p:sp>
      <p:sp>
        <p:nvSpPr>
          <p:cNvPr id="4" name="Segnaposto piè di pagina 3">
            <a:extLst>
              <a:ext uri="{FF2B5EF4-FFF2-40B4-BE49-F238E27FC236}">
                <a16:creationId xmlns:a16="http://schemas.microsoft.com/office/drawing/2014/main" id="{1D0C42AF-C14E-4300-B91F-531792EC1DAE}"/>
              </a:ext>
            </a:extLst>
          </p:cNvPr>
          <p:cNvSpPr>
            <a:spLocks noGrp="1"/>
          </p:cNvSpPr>
          <p:nvPr>
            <p:ph type="ftr" sz="quarter" idx="11"/>
          </p:nvPr>
        </p:nvSpPr>
        <p:spPr/>
        <p:txBody>
          <a:bodyPr/>
          <a:lstStyle/>
          <a:p>
            <a:endParaRPr lang="it-IT"/>
          </a:p>
        </p:txBody>
      </p:sp>
      <p:sp>
        <p:nvSpPr>
          <p:cNvPr id="5" name="Segnaposto numero diapositiva 4">
            <a:extLst>
              <a:ext uri="{FF2B5EF4-FFF2-40B4-BE49-F238E27FC236}">
                <a16:creationId xmlns:a16="http://schemas.microsoft.com/office/drawing/2014/main" id="{BE266308-FA03-4123-BE12-DB95F3C39C90}"/>
              </a:ext>
            </a:extLst>
          </p:cNvPr>
          <p:cNvSpPr>
            <a:spLocks noGrp="1"/>
          </p:cNvSpPr>
          <p:nvPr>
            <p:ph type="sldNum" sz="quarter" idx="12"/>
          </p:nvPr>
        </p:nvSpPr>
        <p:spPr/>
        <p:txBody>
          <a:bodyPr/>
          <a:lstStyle/>
          <a:p>
            <a:fld id="{24889029-3DD4-4481-8789-F968CDA527BC}" type="slidenum">
              <a:rPr lang="it-IT" smtClean="0"/>
              <a:t>‹N›</a:t>
            </a:fld>
            <a:endParaRPr lang="it-IT"/>
          </a:p>
        </p:txBody>
      </p:sp>
    </p:spTree>
    <p:extLst>
      <p:ext uri="{BB962C8B-B14F-4D97-AF65-F5344CB8AC3E}">
        <p14:creationId xmlns:p14="http://schemas.microsoft.com/office/powerpoint/2010/main" val="16011024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a:extLst>
              <a:ext uri="{FF2B5EF4-FFF2-40B4-BE49-F238E27FC236}">
                <a16:creationId xmlns:a16="http://schemas.microsoft.com/office/drawing/2014/main" id="{7682C5B5-C602-41FC-9ACD-2A7A84F7A981}"/>
              </a:ext>
            </a:extLst>
          </p:cNvPr>
          <p:cNvSpPr>
            <a:spLocks noGrp="1"/>
          </p:cNvSpPr>
          <p:nvPr>
            <p:ph type="dt" sz="half" idx="10"/>
          </p:nvPr>
        </p:nvSpPr>
        <p:spPr/>
        <p:txBody>
          <a:bodyPr/>
          <a:lstStyle/>
          <a:p>
            <a:fld id="{D6930795-B91A-4AEC-91C0-C7543696D3E9}" type="datetimeFigureOut">
              <a:rPr lang="it-IT" smtClean="0"/>
              <a:t>22/02/2024</a:t>
            </a:fld>
            <a:endParaRPr lang="it-IT"/>
          </a:p>
        </p:txBody>
      </p:sp>
      <p:sp>
        <p:nvSpPr>
          <p:cNvPr id="3" name="Segnaposto piè di pagina 2">
            <a:extLst>
              <a:ext uri="{FF2B5EF4-FFF2-40B4-BE49-F238E27FC236}">
                <a16:creationId xmlns:a16="http://schemas.microsoft.com/office/drawing/2014/main" id="{A8ED259A-76B9-471E-8F5E-D086C9A7C0A3}"/>
              </a:ext>
            </a:extLst>
          </p:cNvPr>
          <p:cNvSpPr>
            <a:spLocks noGrp="1"/>
          </p:cNvSpPr>
          <p:nvPr>
            <p:ph type="ftr" sz="quarter" idx="11"/>
          </p:nvPr>
        </p:nvSpPr>
        <p:spPr/>
        <p:txBody>
          <a:bodyPr/>
          <a:lstStyle/>
          <a:p>
            <a:endParaRPr lang="it-IT"/>
          </a:p>
        </p:txBody>
      </p:sp>
      <p:sp>
        <p:nvSpPr>
          <p:cNvPr id="4" name="Segnaposto numero diapositiva 3">
            <a:extLst>
              <a:ext uri="{FF2B5EF4-FFF2-40B4-BE49-F238E27FC236}">
                <a16:creationId xmlns:a16="http://schemas.microsoft.com/office/drawing/2014/main" id="{F74F212C-7D1B-4396-9B0B-869C99958B1E}"/>
              </a:ext>
            </a:extLst>
          </p:cNvPr>
          <p:cNvSpPr>
            <a:spLocks noGrp="1"/>
          </p:cNvSpPr>
          <p:nvPr>
            <p:ph type="sldNum" sz="quarter" idx="12"/>
          </p:nvPr>
        </p:nvSpPr>
        <p:spPr/>
        <p:txBody>
          <a:bodyPr/>
          <a:lstStyle/>
          <a:p>
            <a:fld id="{24889029-3DD4-4481-8789-F968CDA527BC}" type="slidenum">
              <a:rPr lang="it-IT" smtClean="0"/>
              <a:t>‹N›</a:t>
            </a:fld>
            <a:endParaRPr lang="it-IT"/>
          </a:p>
        </p:txBody>
      </p:sp>
    </p:spTree>
    <p:extLst>
      <p:ext uri="{BB962C8B-B14F-4D97-AF65-F5344CB8AC3E}">
        <p14:creationId xmlns:p14="http://schemas.microsoft.com/office/powerpoint/2010/main" val="40097880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3961B01-7B1B-4A3E-9EB8-1D3F1EB285C7}"/>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A9E73FEC-5CBD-4D51-927B-41106D51055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a:extLst>
              <a:ext uri="{FF2B5EF4-FFF2-40B4-BE49-F238E27FC236}">
                <a16:creationId xmlns:a16="http://schemas.microsoft.com/office/drawing/2014/main" id="{BF3F2493-C28B-4C22-9A46-5245D8E25FD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525EF939-8F16-4838-8A1F-2829D7F2EB8C}"/>
              </a:ext>
            </a:extLst>
          </p:cNvPr>
          <p:cNvSpPr>
            <a:spLocks noGrp="1"/>
          </p:cNvSpPr>
          <p:nvPr>
            <p:ph type="dt" sz="half" idx="10"/>
          </p:nvPr>
        </p:nvSpPr>
        <p:spPr/>
        <p:txBody>
          <a:bodyPr/>
          <a:lstStyle/>
          <a:p>
            <a:fld id="{D6930795-B91A-4AEC-91C0-C7543696D3E9}" type="datetimeFigureOut">
              <a:rPr lang="it-IT" smtClean="0"/>
              <a:t>22/02/2024</a:t>
            </a:fld>
            <a:endParaRPr lang="it-IT"/>
          </a:p>
        </p:txBody>
      </p:sp>
      <p:sp>
        <p:nvSpPr>
          <p:cNvPr id="6" name="Segnaposto piè di pagina 5">
            <a:extLst>
              <a:ext uri="{FF2B5EF4-FFF2-40B4-BE49-F238E27FC236}">
                <a16:creationId xmlns:a16="http://schemas.microsoft.com/office/drawing/2014/main" id="{7C51F8E4-FC9E-40DF-88C4-B9002BD18379}"/>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8B08ACE2-5174-4FB1-8365-4D1DFA9D3332}"/>
              </a:ext>
            </a:extLst>
          </p:cNvPr>
          <p:cNvSpPr>
            <a:spLocks noGrp="1"/>
          </p:cNvSpPr>
          <p:nvPr>
            <p:ph type="sldNum" sz="quarter" idx="12"/>
          </p:nvPr>
        </p:nvSpPr>
        <p:spPr/>
        <p:txBody>
          <a:bodyPr/>
          <a:lstStyle/>
          <a:p>
            <a:fld id="{24889029-3DD4-4481-8789-F968CDA527BC}" type="slidenum">
              <a:rPr lang="it-IT" smtClean="0"/>
              <a:t>‹N›</a:t>
            </a:fld>
            <a:endParaRPr lang="it-IT"/>
          </a:p>
        </p:txBody>
      </p:sp>
    </p:spTree>
    <p:extLst>
      <p:ext uri="{BB962C8B-B14F-4D97-AF65-F5344CB8AC3E}">
        <p14:creationId xmlns:p14="http://schemas.microsoft.com/office/powerpoint/2010/main" val="21060044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37F7E41-C54D-40BD-9E4E-FE20AB642166}"/>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immagine 2">
            <a:extLst>
              <a:ext uri="{FF2B5EF4-FFF2-40B4-BE49-F238E27FC236}">
                <a16:creationId xmlns:a16="http://schemas.microsoft.com/office/drawing/2014/main" id="{A872FA3A-C55A-4BC0-BD1F-6A9AAE74E07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a:extLst>
              <a:ext uri="{FF2B5EF4-FFF2-40B4-BE49-F238E27FC236}">
                <a16:creationId xmlns:a16="http://schemas.microsoft.com/office/drawing/2014/main" id="{5599C505-53BB-4322-8A30-DD9387ABD94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EE2838D2-E34C-4C0C-A916-FA0EDD35E02E}"/>
              </a:ext>
            </a:extLst>
          </p:cNvPr>
          <p:cNvSpPr>
            <a:spLocks noGrp="1"/>
          </p:cNvSpPr>
          <p:nvPr>
            <p:ph type="dt" sz="half" idx="10"/>
          </p:nvPr>
        </p:nvSpPr>
        <p:spPr/>
        <p:txBody>
          <a:bodyPr/>
          <a:lstStyle/>
          <a:p>
            <a:fld id="{D6930795-B91A-4AEC-91C0-C7543696D3E9}" type="datetimeFigureOut">
              <a:rPr lang="it-IT" smtClean="0"/>
              <a:t>22/02/2024</a:t>
            </a:fld>
            <a:endParaRPr lang="it-IT"/>
          </a:p>
        </p:txBody>
      </p:sp>
      <p:sp>
        <p:nvSpPr>
          <p:cNvPr id="6" name="Segnaposto piè di pagina 5">
            <a:extLst>
              <a:ext uri="{FF2B5EF4-FFF2-40B4-BE49-F238E27FC236}">
                <a16:creationId xmlns:a16="http://schemas.microsoft.com/office/drawing/2014/main" id="{51022F26-CE49-474B-8850-8630EFCEE476}"/>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23B48E52-83A6-4A9C-BE9F-1089202EB8EA}"/>
              </a:ext>
            </a:extLst>
          </p:cNvPr>
          <p:cNvSpPr>
            <a:spLocks noGrp="1"/>
          </p:cNvSpPr>
          <p:nvPr>
            <p:ph type="sldNum" sz="quarter" idx="12"/>
          </p:nvPr>
        </p:nvSpPr>
        <p:spPr/>
        <p:txBody>
          <a:bodyPr/>
          <a:lstStyle/>
          <a:p>
            <a:fld id="{24889029-3DD4-4481-8789-F968CDA527BC}" type="slidenum">
              <a:rPr lang="it-IT" smtClean="0"/>
              <a:t>‹N›</a:t>
            </a:fld>
            <a:endParaRPr lang="it-IT"/>
          </a:p>
        </p:txBody>
      </p:sp>
    </p:spTree>
    <p:extLst>
      <p:ext uri="{BB962C8B-B14F-4D97-AF65-F5344CB8AC3E}">
        <p14:creationId xmlns:p14="http://schemas.microsoft.com/office/powerpoint/2010/main" val="2252621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a:extLst>
              <a:ext uri="{FF2B5EF4-FFF2-40B4-BE49-F238E27FC236}">
                <a16:creationId xmlns:a16="http://schemas.microsoft.com/office/drawing/2014/main" id="{1EB099B0-4925-4817-BFD1-B9A7D415180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C36E46B6-054D-47B5-87F4-198BEC9F26B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DF4AA359-D694-4FEA-BD98-1E4D39586BF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6930795-B91A-4AEC-91C0-C7543696D3E9}" type="datetimeFigureOut">
              <a:rPr lang="it-IT" smtClean="0"/>
              <a:t>22/02/2024</a:t>
            </a:fld>
            <a:endParaRPr lang="it-IT"/>
          </a:p>
        </p:txBody>
      </p:sp>
      <p:sp>
        <p:nvSpPr>
          <p:cNvPr id="5" name="Segnaposto piè di pagina 4">
            <a:extLst>
              <a:ext uri="{FF2B5EF4-FFF2-40B4-BE49-F238E27FC236}">
                <a16:creationId xmlns:a16="http://schemas.microsoft.com/office/drawing/2014/main" id="{48619EEF-BA00-4D0B-A856-4E2D1D183C8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egnaposto numero diapositiva 5">
            <a:extLst>
              <a:ext uri="{FF2B5EF4-FFF2-40B4-BE49-F238E27FC236}">
                <a16:creationId xmlns:a16="http://schemas.microsoft.com/office/drawing/2014/main" id="{284BA2B2-06A9-4507-B6F7-E222BD72178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4889029-3DD4-4481-8789-F968CDA527BC}" type="slidenum">
              <a:rPr lang="it-IT" smtClean="0"/>
              <a:t>‹N›</a:t>
            </a:fld>
            <a:endParaRPr lang="it-IT"/>
          </a:p>
        </p:txBody>
      </p:sp>
    </p:spTree>
    <p:extLst>
      <p:ext uri="{BB962C8B-B14F-4D97-AF65-F5344CB8AC3E}">
        <p14:creationId xmlns:p14="http://schemas.microsoft.com/office/powerpoint/2010/main" val="192431758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3.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jp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image" Target="../media/image33.jp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7.xml"/><Relationship Id="rId4" Type="http://schemas.openxmlformats.org/officeDocument/2006/relationships/image" Target="../media/image47.jpeg"/></Relationships>
</file>

<file path=ppt/slides/_rels/slide37.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La caduta della Repubblica di Venezia">
            <a:extLst>
              <a:ext uri="{FF2B5EF4-FFF2-40B4-BE49-F238E27FC236}">
                <a16:creationId xmlns:a16="http://schemas.microsoft.com/office/drawing/2014/main" id="{302DB28C-2007-4CC1-A1AA-E96AF834B1A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32622" y="138908"/>
            <a:ext cx="10326756" cy="6580184"/>
          </a:xfrm>
          <a:prstGeom prst="rect">
            <a:avLst/>
          </a:prstGeom>
          <a:noFill/>
          <a:ln w="38100">
            <a:solidFill>
              <a:schemeClr val="accent4">
                <a:lumMod val="50000"/>
              </a:schemeClr>
            </a:solidFill>
          </a:ln>
          <a:extLst>
            <a:ext uri="{909E8E84-426E-40DD-AFC4-6F175D3DCCD1}">
              <a14:hiddenFill xmlns:a14="http://schemas.microsoft.com/office/drawing/2010/main">
                <a:solidFill>
                  <a:srgbClr val="FFFFFF"/>
                </a:solidFill>
              </a14:hiddenFill>
            </a:ext>
          </a:extLst>
        </p:spPr>
      </p:pic>
      <p:sp>
        <p:nvSpPr>
          <p:cNvPr id="6" name="CasellaDiTesto 5">
            <a:extLst>
              <a:ext uri="{FF2B5EF4-FFF2-40B4-BE49-F238E27FC236}">
                <a16:creationId xmlns:a16="http://schemas.microsoft.com/office/drawing/2014/main" id="{8F1FBF95-43C4-413D-98B8-CADE6B95D1ED}"/>
              </a:ext>
            </a:extLst>
          </p:cNvPr>
          <p:cNvSpPr txBox="1"/>
          <p:nvPr/>
        </p:nvSpPr>
        <p:spPr>
          <a:xfrm>
            <a:off x="2218496" y="302350"/>
            <a:ext cx="7755007" cy="646331"/>
          </a:xfrm>
          <a:prstGeom prst="rect">
            <a:avLst/>
          </a:prstGeom>
          <a:noFill/>
        </p:spPr>
        <p:txBody>
          <a:bodyPr wrap="square">
            <a:spAutoFit/>
          </a:bodyPr>
          <a:lstStyle/>
          <a:p>
            <a:r>
              <a:rPr lang="it-IT" sz="3600" b="1" dirty="0">
                <a:solidFill>
                  <a:srgbClr val="C00000"/>
                </a:solidFill>
                <a:effectLst>
                  <a:outerShdw blurRad="38100" dist="38100" dir="2700000" algn="tl">
                    <a:srgbClr val="000000">
                      <a:alpha val="43137"/>
                    </a:srgbClr>
                  </a:outerShdw>
                </a:effectLst>
              </a:rPr>
              <a:t>Storia dell’Adriatico e del Mediterraneo</a:t>
            </a:r>
          </a:p>
        </p:txBody>
      </p:sp>
      <p:sp>
        <p:nvSpPr>
          <p:cNvPr id="8" name="CasellaDiTesto 7">
            <a:extLst>
              <a:ext uri="{FF2B5EF4-FFF2-40B4-BE49-F238E27FC236}">
                <a16:creationId xmlns:a16="http://schemas.microsoft.com/office/drawing/2014/main" id="{25F3A1C5-CAC5-489B-ACCB-0C2B188D3CF2}"/>
              </a:ext>
            </a:extLst>
          </p:cNvPr>
          <p:cNvSpPr txBox="1"/>
          <p:nvPr/>
        </p:nvSpPr>
        <p:spPr>
          <a:xfrm>
            <a:off x="3047171" y="948681"/>
            <a:ext cx="6097656" cy="1015663"/>
          </a:xfrm>
          <a:prstGeom prst="rect">
            <a:avLst/>
          </a:prstGeom>
          <a:noFill/>
        </p:spPr>
        <p:txBody>
          <a:bodyPr wrap="square">
            <a:spAutoFit/>
          </a:bodyPr>
          <a:lstStyle/>
          <a:p>
            <a:pPr algn="ctr"/>
            <a:r>
              <a:rPr lang="it-IT" sz="2000" b="1" dirty="0">
                <a:solidFill>
                  <a:schemeClr val="tx1">
                    <a:lumMod val="65000"/>
                    <a:lumOff val="35000"/>
                  </a:schemeClr>
                </a:solidFill>
              </a:rPr>
              <a:t>Università degli studi di Macerata</a:t>
            </a:r>
          </a:p>
          <a:p>
            <a:pPr algn="ctr"/>
            <a:endParaRPr lang="it-IT" sz="800" dirty="0"/>
          </a:p>
          <a:p>
            <a:pPr algn="ctr"/>
            <a:r>
              <a:rPr lang="it-IT" sz="3200" b="1" dirty="0">
                <a:effectLst>
                  <a:outerShdw blurRad="38100" dist="38100" dir="2700000" algn="tl">
                    <a:srgbClr val="000000">
                      <a:alpha val="43137"/>
                    </a:srgbClr>
                  </a:outerShdw>
                </a:effectLst>
              </a:rPr>
              <a:t>Augusto Ciuffetti</a:t>
            </a:r>
            <a:endParaRPr lang="it-IT" sz="3200" dirty="0"/>
          </a:p>
        </p:txBody>
      </p:sp>
      <p:sp>
        <p:nvSpPr>
          <p:cNvPr id="10" name="CasellaDiTesto 9">
            <a:extLst>
              <a:ext uri="{FF2B5EF4-FFF2-40B4-BE49-F238E27FC236}">
                <a16:creationId xmlns:a16="http://schemas.microsoft.com/office/drawing/2014/main" id="{F7F57DCD-B5C5-411F-BA97-67231BD7789D}"/>
              </a:ext>
            </a:extLst>
          </p:cNvPr>
          <p:cNvSpPr txBox="1"/>
          <p:nvPr/>
        </p:nvSpPr>
        <p:spPr>
          <a:xfrm>
            <a:off x="3047171" y="6032430"/>
            <a:ext cx="6097656" cy="523220"/>
          </a:xfrm>
          <a:prstGeom prst="rect">
            <a:avLst/>
          </a:prstGeom>
          <a:noFill/>
        </p:spPr>
        <p:txBody>
          <a:bodyPr wrap="square">
            <a:spAutoFit/>
          </a:bodyPr>
          <a:lstStyle/>
          <a:p>
            <a:pPr algn="ctr"/>
            <a:r>
              <a:rPr lang="it-IT" sz="2800" b="1" dirty="0">
                <a:solidFill>
                  <a:srgbClr val="FFFF00"/>
                </a:solidFill>
                <a:effectLst>
                  <a:outerShdw blurRad="38100" dist="38100" dir="2700000" algn="tl">
                    <a:srgbClr val="000000">
                      <a:alpha val="43137"/>
                    </a:srgbClr>
                  </a:outerShdw>
                </a:effectLst>
              </a:rPr>
              <a:t>3. Il mare Adriatico</a:t>
            </a:r>
          </a:p>
        </p:txBody>
      </p:sp>
    </p:spTree>
    <p:extLst>
      <p:ext uri="{BB962C8B-B14F-4D97-AF65-F5344CB8AC3E}">
        <p14:creationId xmlns:p14="http://schemas.microsoft.com/office/powerpoint/2010/main" val="250547030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C3BA177F-DE22-40C1-8779-4C77E4857BB6}"/>
              </a:ext>
            </a:extLst>
          </p:cNvPr>
          <p:cNvSpPr txBox="1"/>
          <p:nvPr/>
        </p:nvSpPr>
        <p:spPr>
          <a:xfrm>
            <a:off x="298174" y="268357"/>
            <a:ext cx="11893826" cy="3170099"/>
          </a:xfrm>
          <a:prstGeom prst="rect">
            <a:avLst/>
          </a:prstGeom>
          <a:noFill/>
        </p:spPr>
        <p:txBody>
          <a:bodyPr wrap="square" rtlCol="0">
            <a:spAutoFit/>
          </a:bodyPr>
          <a:lstStyle/>
          <a:p>
            <a:pPr marL="457200" indent="-457200">
              <a:buAutoNum type="arabicPeriod"/>
            </a:pPr>
            <a:r>
              <a:rPr lang="it-IT" sz="2000" b="1" dirty="0"/>
              <a:t>Il passaggio di Senigallia sotto il diretto controllo di Roma con la devoluzione del Ducato di Urbino allo Stato pontificio nel 1631.</a:t>
            </a:r>
          </a:p>
          <a:p>
            <a:pPr marL="457200" indent="-457200">
              <a:buAutoNum type="arabicPeriod"/>
            </a:pPr>
            <a:r>
              <a:rPr lang="it-IT" sz="2000" b="1" dirty="0"/>
              <a:t>Presenza di una attiva e dinamica comunità ebraica nella fase in cui matura la crisi del sistema fieristico del medio Adriatico, che si era costituito nel basso medioevo.</a:t>
            </a:r>
          </a:p>
          <a:p>
            <a:pPr marL="457200" indent="-457200">
              <a:buAutoNum type="arabicPeriod"/>
            </a:pPr>
            <a:r>
              <a:rPr lang="it-IT" sz="2000" b="1" dirty="0"/>
              <a:t>Nuovo rapporto che si stabilisce con Ancona nel XVIII secolo: dalla rivalità (nel 1694 Senigallia protesta contro la concessione di una nuova fiera alla città dorica) alla complementarità, soprattutto dopo l’istituzione del porto franco di Ancona nel 1732 (favorisce la commercializzazione dei prodotti dell’agricoltura marchigiana).</a:t>
            </a:r>
          </a:p>
          <a:p>
            <a:pPr marL="457200" indent="-457200">
              <a:buAutoNum type="arabicPeriod"/>
            </a:pPr>
            <a:r>
              <a:rPr lang="it-IT" sz="2000" b="1" dirty="0"/>
              <a:t>Rapporti che si stabiliscono con i nuovi protagonisti dei commerci adriatici: triestini e «ponentini», cioè francesi, olandesi e inglesi.</a:t>
            </a:r>
          </a:p>
        </p:txBody>
      </p:sp>
      <p:pic>
        <p:nvPicPr>
          <p:cNvPr id="6146" name="Picture 2" descr="Nel centro storico di Senigallia - Foto di Senigallia, Provincia di Ancona  - Tripadvisor">
            <a:extLst>
              <a:ext uri="{FF2B5EF4-FFF2-40B4-BE49-F238E27FC236}">
                <a16:creationId xmlns:a16="http://schemas.microsoft.com/office/drawing/2014/main" id="{643C7023-2712-4575-8D8A-8EA2B1A1DF8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45087" y="3641981"/>
            <a:ext cx="4362036" cy="2947662"/>
          </a:xfrm>
          <a:prstGeom prst="rect">
            <a:avLst/>
          </a:prstGeom>
          <a:noFill/>
          <a:ln w="19050">
            <a:solidFill>
              <a:srgbClr val="00B0F0"/>
            </a:solidFill>
          </a:ln>
          <a:extLst>
            <a:ext uri="{909E8E84-426E-40DD-AFC4-6F175D3DCCD1}">
              <a14:hiddenFill xmlns:a14="http://schemas.microsoft.com/office/drawing/2010/main">
                <a:solidFill>
                  <a:srgbClr val="FFFFFF"/>
                </a:solidFill>
              </a14:hiddenFill>
            </a:ext>
          </a:extLst>
        </p:spPr>
      </p:pic>
      <p:pic>
        <p:nvPicPr>
          <p:cNvPr id="6148" name="Picture 4" descr="Senigallia - Senigallia: centro storico, le osservazioni del GSA">
            <a:extLst>
              <a:ext uri="{FF2B5EF4-FFF2-40B4-BE49-F238E27FC236}">
                <a16:creationId xmlns:a16="http://schemas.microsoft.com/office/drawing/2014/main" id="{A91E694A-1305-4A6F-8B29-69A575D8483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61662" y="3641981"/>
            <a:ext cx="4585252" cy="2947662"/>
          </a:xfrm>
          <a:prstGeom prst="rect">
            <a:avLst/>
          </a:prstGeom>
          <a:noFill/>
          <a:ln w="19050">
            <a:solidFill>
              <a:schemeClr val="bg1">
                <a:lumMod val="50000"/>
              </a:schemeClr>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8748370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descr="Immagine che contiene esterni, natura, parecchi&#10;&#10;Descrizione generata automaticamente">
            <a:extLst>
              <a:ext uri="{FF2B5EF4-FFF2-40B4-BE49-F238E27FC236}">
                <a16:creationId xmlns:a16="http://schemas.microsoft.com/office/drawing/2014/main" id="{D2F8DE55-410C-4405-96C5-9BAB306FECC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3300" y="347868"/>
            <a:ext cx="6056719" cy="4035287"/>
          </a:xfrm>
          <a:prstGeom prst="rect">
            <a:avLst/>
          </a:prstGeom>
          <a:ln w="19050">
            <a:solidFill>
              <a:srgbClr val="002060"/>
            </a:solidFill>
          </a:ln>
        </p:spPr>
      </p:pic>
      <p:sp>
        <p:nvSpPr>
          <p:cNvPr id="4" name="CasellaDiTesto 3">
            <a:extLst>
              <a:ext uri="{FF2B5EF4-FFF2-40B4-BE49-F238E27FC236}">
                <a16:creationId xmlns:a16="http://schemas.microsoft.com/office/drawing/2014/main" id="{9BB4D1BD-D1AB-4BD1-8B7B-A9BDF4B59B5A}"/>
              </a:ext>
            </a:extLst>
          </p:cNvPr>
          <p:cNvSpPr txBox="1"/>
          <p:nvPr/>
        </p:nvSpPr>
        <p:spPr>
          <a:xfrm>
            <a:off x="6669157" y="347868"/>
            <a:ext cx="4219553" cy="461665"/>
          </a:xfrm>
          <a:prstGeom prst="rect">
            <a:avLst/>
          </a:prstGeom>
          <a:noFill/>
        </p:spPr>
        <p:txBody>
          <a:bodyPr wrap="none" rtlCol="0">
            <a:spAutoFit/>
          </a:bodyPr>
          <a:lstStyle/>
          <a:p>
            <a:r>
              <a:rPr lang="it-IT" sz="2400" b="1" dirty="0">
                <a:solidFill>
                  <a:srgbClr val="002060"/>
                </a:solidFill>
              </a:rPr>
              <a:t>Il porto franco di Ancona (1732)</a:t>
            </a:r>
          </a:p>
        </p:txBody>
      </p:sp>
      <p:pic>
        <p:nvPicPr>
          <p:cNvPr id="5" name="Immagine 4" descr="Immagine che contiene testo, bigliettodavisita&#10;&#10;Descrizione generata automaticamente">
            <a:extLst>
              <a:ext uri="{FF2B5EF4-FFF2-40B4-BE49-F238E27FC236}">
                <a16:creationId xmlns:a16="http://schemas.microsoft.com/office/drawing/2014/main" id="{A1E3D3F6-A91F-4C9B-B94F-4E07E95BA34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41061" y="3339549"/>
            <a:ext cx="2316848" cy="3299791"/>
          </a:xfrm>
          <a:prstGeom prst="rect">
            <a:avLst/>
          </a:prstGeom>
          <a:ln w="19050">
            <a:solidFill>
              <a:srgbClr val="002060"/>
            </a:solidFill>
          </a:ln>
        </p:spPr>
      </p:pic>
      <p:sp>
        <p:nvSpPr>
          <p:cNvPr id="6" name="CasellaDiTesto 5">
            <a:extLst>
              <a:ext uri="{FF2B5EF4-FFF2-40B4-BE49-F238E27FC236}">
                <a16:creationId xmlns:a16="http://schemas.microsoft.com/office/drawing/2014/main" id="{50570688-CD67-416B-8E5B-A677C2A7B01D}"/>
              </a:ext>
            </a:extLst>
          </p:cNvPr>
          <p:cNvSpPr txBox="1"/>
          <p:nvPr/>
        </p:nvSpPr>
        <p:spPr>
          <a:xfrm>
            <a:off x="6669157" y="912815"/>
            <a:ext cx="5522843" cy="3785652"/>
          </a:xfrm>
          <a:prstGeom prst="rect">
            <a:avLst/>
          </a:prstGeom>
          <a:noFill/>
        </p:spPr>
        <p:txBody>
          <a:bodyPr wrap="square" rtlCol="0">
            <a:spAutoFit/>
          </a:bodyPr>
          <a:lstStyle/>
          <a:p>
            <a:r>
              <a:rPr lang="it-IT" sz="2000" b="1" dirty="0"/>
              <a:t>Intorno alla metà del Settecento, da classico emporio levantino, il sistema Fiera di Senigallia-Porto di Ancona diventa testa di ponte dei traffici d’Inghilterra e del Ponente. L’affermazione della piazza marchigiana è effimera e durante la Restaurazione i traffici tornano a diminuire: pesano la collocazione geografica di Ancona, il sistema politico e</a:t>
            </a:r>
          </a:p>
          <a:p>
            <a:r>
              <a:rPr lang="it-IT" sz="2000" b="1" dirty="0"/>
              <a:t>amministrativo dello</a:t>
            </a:r>
          </a:p>
          <a:p>
            <a:r>
              <a:rPr lang="it-IT" sz="2000" b="1" dirty="0"/>
              <a:t>Stato pontificio, l’assenza</a:t>
            </a:r>
          </a:p>
          <a:p>
            <a:r>
              <a:rPr lang="it-IT" sz="2000" b="1" dirty="0"/>
              <a:t>di un retroterra agricolo e</a:t>
            </a:r>
          </a:p>
          <a:p>
            <a:r>
              <a:rPr lang="it-IT" sz="2000" b="1" dirty="0"/>
              <a:t>industriale in grado di </a:t>
            </a:r>
          </a:p>
        </p:txBody>
      </p:sp>
      <p:sp>
        <p:nvSpPr>
          <p:cNvPr id="7" name="CasellaDiTesto 6">
            <a:extLst>
              <a:ext uri="{FF2B5EF4-FFF2-40B4-BE49-F238E27FC236}">
                <a16:creationId xmlns:a16="http://schemas.microsoft.com/office/drawing/2014/main" id="{0233A888-1F9C-4F79-B1DA-47FC51E3FE06}"/>
              </a:ext>
            </a:extLst>
          </p:cNvPr>
          <p:cNvSpPr txBox="1"/>
          <p:nvPr/>
        </p:nvSpPr>
        <p:spPr>
          <a:xfrm>
            <a:off x="261729" y="4522303"/>
            <a:ext cx="9379331" cy="2246769"/>
          </a:xfrm>
          <a:prstGeom prst="rect">
            <a:avLst/>
          </a:prstGeom>
          <a:noFill/>
        </p:spPr>
        <p:txBody>
          <a:bodyPr wrap="square" rtlCol="0">
            <a:spAutoFit/>
          </a:bodyPr>
          <a:lstStyle/>
          <a:p>
            <a:r>
              <a:rPr lang="it-IT" sz="2000" b="1" dirty="0"/>
              <a:t>svilupparsi e progredire. In ogni caso, Ancona cessa di appartenere soltanto al Levante e al mondo adriatico per aprirsi verso l’Occidente e l’Impero asburgico, anche se in una posizione subalterna. Il porto viene ampliato (Lazzaretto, nuovo molo, via clementina). L’agricoltura marchigiana conosce una significativa crescita e un sempre maggiore accesso ai mercati, ma in assenza di reali mutamenti strutturali. Ciò comporta una maggiore pressione sui contadini e il loro impoverimento (processo di mercantilizzazione).</a:t>
            </a:r>
          </a:p>
        </p:txBody>
      </p:sp>
    </p:spTree>
    <p:extLst>
      <p:ext uri="{BB962C8B-B14F-4D97-AF65-F5344CB8AC3E}">
        <p14:creationId xmlns:p14="http://schemas.microsoft.com/office/powerpoint/2010/main" val="243918831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sellaDiTesto 4">
            <a:extLst>
              <a:ext uri="{FF2B5EF4-FFF2-40B4-BE49-F238E27FC236}">
                <a16:creationId xmlns:a16="http://schemas.microsoft.com/office/drawing/2014/main" id="{A2C84180-0EE8-4E57-BB36-07D597650AB3}"/>
              </a:ext>
            </a:extLst>
          </p:cNvPr>
          <p:cNvSpPr txBox="1"/>
          <p:nvPr/>
        </p:nvSpPr>
        <p:spPr>
          <a:xfrm>
            <a:off x="5516218" y="753880"/>
            <a:ext cx="6559825" cy="3170099"/>
          </a:xfrm>
          <a:prstGeom prst="rect">
            <a:avLst/>
          </a:prstGeom>
          <a:noFill/>
        </p:spPr>
        <p:txBody>
          <a:bodyPr wrap="square">
            <a:spAutoFit/>
          </a:bodyPr>
          <a:lstStyle/>
          <a:p>
            <a:r>
              <a:rPr lang="it-IT" sz="2000" b="1" i="0" dirty="0">
                <a:effectLst/>
              </a:rPr>
              <a:t>Nel IX secolo Ragusa passa sotto il dominio dell’Impero bizantino, pur godendo di una certa libertà e indipendenza. </a:t>
            </a:r>
            <a:r>
              <a:rPr lang="it-IT" sz="2000" b="1" dirty="0"/>
              <a:t>Nei quattro secoli successivi la città cresce </a:t>
            </a:r>
            <a:r>
              <a:rPr lang="it-IT" sz="2000" b="1" i="0" dirty="0">
                <a:effectLst/>
              </a:rPr>
              <a:t>diventando uno dei porti più prosperi dell’Adriatico. Nel XIII secolo si costruiscono le mura per difendere la città e il porto. Dopo aver conquistato altri centri vicini, Venezia si impadronisce di Dubrovnik nel 1205, durante la IV crociata. La città accetta l’imposizione di un vescovo e adotta l’italiano come lingua ufficiale. Si libera dal dominio veneto nel 1358 (veneziani sconfitti dall’Ungheria). Inizia il periodo più prospero per la</a:t>
            </a:r>
            <a:endParaRPr lang="it-IT" sz="2000" b="1" dirty="0"/>
          </a:p>
        </p:txBody>
      </p:sp>
      <p:sp>
        <p:nvSpPr>
          <p:cNvPr id="3" name="CasellaDiTesto 2">
            <a:extLst>
              <a:ext uri="{FF2B5EF4-FFF2-40B4-BE49-F238E27FC236}">
                <a16:creationId xmlns:a16="http://schemas.microsoft.com/office/drawing/2014/main" id="{66DED72C-1E12-4E40-964E-111325116C44}"/>
              </a:ext>
            </a:extLst>
          </p:cNvPr>
          <p:cNvSpPr txBox="1"/>
          <p:nvPr/>
        </p:nvSpPr>
        <p:spPr>
          <a:xfrm>
            <a:off x="5516218" y="258417"/>
            <a:ext cx="4969437" cy="461665"/>
          </a:xfrm>
          <a:prstGeom prst="rect">
            <a:avLst/>
          </a:prstGeom>
          <a:noFill/>
        </p:spPr>
        <p:txBody>
          <a:bodyPr wrap="none" rtlCol="0">
            <a:spAutoFit/>
          </a:bodyPr>
          <a:lstStyle/>
          <a:p>
            <a:r>
              <a:rPr lang="it-IT" sz="2400" b="1" dirty="0">
                <a:solidFill>
                  <a:srgbClr val="C00000"/>
                </a:solidFill>
              </a:rPr>
              <a:t>Ragusa tra medioevo ed età moderna</a:t>
            </a:r>
          </a:p>
        </p:txBody>
      </p:sp>
      <p:sp>
        <p:nvSpPr>
          <p:cNvPr id="8" name="CasellaDiTesto 7">
            <a:extLst>
              <a:ext uri="{FF2B5EF4-FFF2-40B4-BE49-F238E27FC236}">
                <a16:creationId xmlns:a16="http://schemas.microsoft.com/office/drawing/2014/main" id="{EEC491A2-03A3-454B-A2CF-30C86480A6C5}"/>
              </a:ext>
            </a:extLst>
          </p:cNvPr>
          <p:cNvSpPr txBox="1"/>
          <p:nvPr/>
        </p:nvSpPr>
        <p:spPr>
          <a:xfrm>
            <a:off x="233570" y="3797043"/>
            <a:ext cx="11842473" cy="2862322"/>
          </a:xfrm>
          <a:prstGeom prst="rect">
            <a:avLst/>
          </a:prstGeom>
          <a:noFill/>
        </p:spPr>
        <p:txBody>
          <a:bodyPr wrap="square">
            <a:spAutoFit/>
          </a:bodyPr>
          <a:lstStyle/>
          <a:p>
            <a:r>
              <a:rPr lang="it-IT" sz="2000" b="1" dirty="0"/>
              <a:t>c</a:t>
            </a:r>
            <a:r>
              <a:rPr lang="it-IT" sz="2000" b="1" i="0" dirty="0">
                <a:effectLst/>
              </a:rPr>
              <a:t>ittà, che corrisponde alla fondazione della Repubblica: una Repubblica aristocratica indipendente, con proprie autorità e la possibilità di battere moneta. Lo smembramento dell’Ungheria tra l’Impero ottomano e l’Austria, come conseguenza della battaglia di Moh</a:t>
            </a:r>
            <a:r>
              <a:rPr lang="it-IT" sz="2000" b="1" i="0" dirty="0">
                <a:effectLst/>
                <a:cs typeface="Calibri" panose="020F0502020204030204" pitchFamily="34" charset="0"/>
              </a:rPr>
              <a:t>ács (1526), porta Ragusa ad allearsi con gli ottomani. La città, dietro il pagamento di un tributo, mantiene la sua indipendenza e le sua rete commerciale. </a:t>
            </a:r>
            <a:r>
              <a:rPr lang="it-IT" sz="2000" b="1" i="0" dirty="0">
                <a:effectLst/>
              </a:rPr>
              <a:t>I secoli XVI e XVII sono importati per la vita marinara ragusea: circa 500 grosse navi solcano i mari europei spingendosi per conto della Spagna nelle Americhe. Si accentuano però anche i sintomi della decadenza. Nel 1667 la città è devastata da un terremoto e muore il 40% della popolazione. L’evento, in concomitanza con una crisi politica ed economica, segna l’inizio del declino della città. Le truppe di Napoleone pongono fine dalla Repubblica di Ragusa. Con il Congresso di Vienna nasce il Regno della Dalmazia, sotto il controllo dell’Impero austro-ungarico.</a:t>
            </a:r>
            <a:endParaRPr lang="it-IT" sz="2000" b="1" dirty="0"/>
          </a:p>
        </p:txBody>
      </p:sp>
      <p:pic>
        <p:nvPicPr>
          <p:cNvPr id="1030" name="Picture 6">
            <a:extLst>
              <a:ext uri="{FF2B5EF4-FFF2-40B4-BE49-F238E27FC236}">
                <a16:creationId xmlns:a16="http://schemas.microsoft.com/office/drawing/2014/main" id="{5F4DF5F2-C880-4361-978F-A17882900C6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1426" y="258417"/>
            <a:ext cx="5105400" cy="3488690"/>
          </a:xfrm>
          <a:prstGeom prst="rect">
            <a:avLst/>
          </a:prstGeom>
          <a:noFill/>
          <a:ln w="19050">
            <a:solidFill>
              <a:schemeClr val="accent4">
                <a:lumMod val="50000"/>
              </a:schemeClr>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7230451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L&amp;#39;impero di San Biagio. Ragusa e i commerci balcanici dopo la conquista  turca (1521-1620) : Moroni, Marco: Amazon.it: Libri">
            <a:extLst>
              <a:ext uri="{FF2B5EF4-FFF2-40B4-BE49-F238E27FC236}">
                <a16:creationId xmlns:a16="http://schemas.microsoft.com/office/drawing/2014/main" id="{C43573C6-1615-490B-A1D5-DF19D20000C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7444" y="266258"/>
            <a:ext cx="4041292" cy="6204116"/>
          </a:xfrm>
          <a:prstGeom prst="rect">
            <a:avLst/>
          </a:prstGeom>
          <a:noFill/>
          <a:ln w="19050">
            <a:solidFill>
              <a:srgbClr val="C00000"/>
            </a:solidFill>
          </a:ln>
          <a:extLst>
            <a:ext uri="{909E8E84-426E-40DD-AFC4-6F175D3DCCD1}">
              <a14:hiddenFill xmlns:a14="http://schemas.microsoft.com/office/drawing/2010/main">
                <a:solidFill>
                  <a:srgbClr val="FFFFFF"/>
                </a:solidFill>
              </a14:hiddenFill>
            </a:ext>
          </a:extLst>
        </p:spPr>
      </p:pic>
      <p:sp>
        <p:nvSpPr>
          <p:cNvPr id="3" name="CasellaDiTesto 2">
            <a:extLst>
              <a:ext uri="{FF2B5EF4-FFF2-40B4-BE49-F238E27FC236}">
                <a16:creationId xmlns:a16="http://schemas.microsoft.com/office/drawing/2014/main" id="{A8048A33-5E6D-49C5-8EB8-18649FE07AE3}"/>
              </a:ext>
            </a:extLst>
          </p:cNvPr>
          <p:cNvSpPr txBox="1"/>
          <p:nvPr/>
        </p:nvSpPr>
        <p:spPr>
          <a:xfrm>
            <a:off x="4634948" y="244281"/>
            <a:ext cx="7557052" cy="6309420"/>
          </a:xfrm>
          <a:prstGeom prst="rect">
            <a:avLst/>
          </a:prstGeom>
          <a:noFill/>
        </p:spPr>
        <p:txBody>
          <a:bodyPr wrap="square" rtlCol="0">
            <a:spAutoFit/>
          </a:bodyPr>
          <a:lstStyle/>
          <a:p>
            <a:r>
              <a:rPr lang="it-IT" sz="2400" b="1" dirty="0">
                <a:solidFill>
                  <a:srgbClr val="C00000"/>
                </a:solidFill>
              </a:rPr>
              <a:t>1521 (presa di Belgrado)-1620</a:t>
            </a:r>
          </a:p>
          <a:p>
            <a:r>
              <a:rPr lang="it-IT" sz="2000" b="1" dirty="0"/>
              <a:t>La Repubblica di San Biagio si muove con centinaia di imbarcazioni grandi e piccole in un vorticoso giro di affari che intreccia  l’attività mercantile terrestre con quella armatoriale. Tutti i ragusei vivono direttamente o indirettamente di transizioni commerciali. Ragusa è in grado di gareggiare con Venezia, ma soprattutto svolge un ruolo centrale nel coordinare i traffici mercantili con le aree interne dei Balcani.</a:t>
            </a:r>
          </a:p>
          <a:p>
            <a:r>
              <a:rPr lang="it-IT" sz="2000" b="1" dirty="0"/>
              <a:t>Dopo la presa di Belgrado e Buda la presenza ottomana diventa una realtà dal carattere plurisecolare che lascia un’impronta profonda. Tale passaggio non rappresenta una frattura netta: «Il sistema militare-amministrativo del TIMAR, consistente in assegnazioni di terre da parte del sultano che ne conservava la proprietà eminente, permise di integrare molte delle precedenti aristocrazie locali all’interno del nuovo impero». La riduzione della frammentazione feudale, ottenuta grazie alla riorganizzazione e alla lenta osmosi della </a:t>
            </a:r>
            <a:r>
              <a:rPr lang="it-IT" sz="2000" b="1" i="1" dirty="0"/>
              <a:t>pax turcica</a:t>
            </a:r>
            <a:r>
              <a:rPr lang="it-IT" sz="2000" b="1" dirty="0"/>
              <a:t>, favorisce una positiva evoluzione delle strutture economiche e sociali. «La conquista turca, migliorando la rete stradale e unificando territori prima divisi […] portò alla formazione di un’area economicamente più omogenea».</a:t>
            </a:r>
          </a:p>
        </p:txBody>
      </p:sp>
    </p:spTree>
    <p:extLst>
      <p:ext uri="{BB962C8B-B14F-4D97-AF65-F5344CB8AC3E}">
        <p14:creationId xmlns:p14="http://schemas.microsoft.com/office/powerpoint/2010/main" val="15042970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descr="Immagine che contiene mappa&#10;&#10;Descrizione generata automaticamente">
            <a:extLst>
              <a:ext uri="{FF2B5EF4-FFF2-40B4-BE49-F238E27FC236}">
                <a16:creationId xmlns:a16="http://schemas.microsoft.com/office/drawing/2014/main" id="{C5B4B063-75E9-4AC5-B84C-D911B8C3C93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26965" y="310511"/>
            <a:ext cx="4819551" cy="6219405"/>
          </a:xfrm>
          <a:prstGeom prst="rect">
            <a:avLst/>
          </a:prstGeom>
          <a:ln w="19050">
            <a:solidFill>
              <a:schemeClr val="tx1"/>
            </a:solidFill>
          </a:ln>
        </p:spPr>
      </p:pic>
      <p:sp>
        <p:nvSpPr>
          <p:cNvPr id="4" name="CasellaDiTesto 3">
            <a:extLst>
              <a:ext uri="{FF2B5EF4-FFF2-40B4-BE49-F238E27FC236}">
                <a16:creationId xmlns:a16="http://schemas.microsoft.com/office/drawing/2014/main" id="{606BE9CC-D0EF-40E5-8F9E-3085121C6AFB}"/>
              </a:ext>
            </a:extLst>
          </p:cNvPr>
          <p:cNvSpPr txBox="1"/>
          <p:nvPr/>
        </p:nvSpPr>
        <p:spPr>
          <a:xfrm>
            <a:off x="178905" y="310511"/>
            <a:ext cx="6848060" cy="6555641"/>
          </a:xfrm>
          <a:prstGeom prst="rect">
            <a:avLst/>
          </a:prstGeom>
          <a:noFill/>
        </p:spPr>
        <p:txBody>
          <a:bodyPr wrap="square" rtlCol="0">
            <a:spAutoFit/>
          </a:bodyPr>
          <a:lstStyle/>
          <a:p>
            <a:r>
              <a:rPr lang="it-IT" sz="2000" b="1" dirty="0"/>
              <a:t>«Di tutto questo seppe approfittare Ragusa che, dopo aver ottenuto già a metà Quattrocento di tornare a operare nell’entroterra balcanico passato sotto il controllo ottomano, ovviamente in cambio di un consistente tributo annuo alla Sublime Porta, nel Cinquecento riuscì ad assicurarsi, oltre alla protezione del sultano per i propri cittadini, riuniti in colonie mercantili insediate nelle principali città balcaniche, anche la libertà di commercio in tutto il territorio dell’impero secondo un regime privilegiato, che li favoriva rispetto a tutti gli altri concorrenti, compresi i veneziani».</a:t>
            </a:r>
          </a:p>
          <a:p>
            <a:endParaRPr lang="it-IT" sz="1400" b="1" dirty="0"/>
          </a:p>
          <a:p>
            <a:r>
              <a:rPr lang="it-IT" sz="2000" b="1" dirty="0">
                <a:solidFill>
                  <a:srgbClr val="C00000"/>
                </a:solidFill>
                <a:effectLst>
                  <a:outerShdw blurRad="38100" dist="38100" dir="2700000" algn="tl">
                    <a:srgbClr val="000000">
                      <a:alpha val="43137"/>
                    </a:srgbClr>
                  </a:outerShdw>
                </a:effectLst>
              </a:rPr>
              <a:t>GLI ANNI VENTI DEL SEICENTO SI CONFIGURANO COME MOMENTO DI SVOLTA PER LA STORIA DEL MEDITERRANEO: DECADENZA DI VENEZIA E CRESCITA DELLE MARINERIE PONENTINE: INGHILTERRA, OLANDA, FRANCIA.</a:t>
            </a:r>
          </a:p>
          <a:p>
            <a:endParaRPr lang="it-IT" sz="1400" b="1" dirty="0"/>
          </a:p>
          <a:p>
            <a:r>
              <a:rPr lang="it-IT" sz="2000" b="1" dirty="0"/>
              <a:t>Gli anni 1521-1620 si possono considerare il secolo d’oro dei commerci ragusei nell’entroterra balcanico: «svolgendo il ruolo di intermediario economico privilegiato tra il colosso ottomano e i regni dell’Occidente europeo, nel Cinquecento Ragusa vive un periodo di grande prosperità».</a:t>
            </a:r>
          </a:p>
        </p:txBody>
      </p:sp>
    </p:spTree>
    <p:extLst>
      <p:ext uri="{BB962C8B-B14F-4D97-AF65-F5344CB8AC3E}">
        <p14:creationId xmlns:p14="http://schemas.microsoft.com/office/powerpoint/2010/main" val="126650389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6335DE9B-7BF5-4D59-898D-B8154AE8CBE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4032" y="895251"/>
            <a:ext cx="10644811" cy="5683724"/>
          </a:xfrm>
          <a:prstGeom prst="rect">
            <a:avLst/>
          </a:prstGeom>
          <a:noFill/>
          <a:ln w="19050">
            <a:solidFill>
              <a:schemeClr val="bg1">
                <a:lumMod val="50000"/>
              </a:schemeClr>
            </a:solidFill>
          </a:ln>
          <a:extLst>
            <a:ext uri="{909E8E84-426E-40DD-AFC4-6F175D3DCCD1}">
              <a14:hiddenFill xmlns:a14="http://schemas.microsoft.com/office/drawing/2010/main">
                <a:solidFill>
                  <a:srgbClr val="FFFFFF"/>
                </a:solidFill>
              </a14:hiddenFill>
            </a:ext>
          </a:extLst>
        </p:spPr>
      </p:pic>
      <p:sp>
        <p:nvSpPr>
          <p:cNvPr id="4" name="CasellaDiTesto 3">
            <a:extLst>
              <a:ext uri="{FF2B5EF4-FFF2-40B4-BE49-F238E27FC236}">
                <a16:creationId xmlns:a16="http://schemas.microsoft.com/office/drawing/2014/main" id="{B4516B1E-CABC-4DB6-94CA-5F36B4502CC5}"/>
              </a:ext>
            </a:extLst>
          </p:cNvPr>
          <p:cNvSpPr txBox="1"/>
          <p:nvPr/>
        </p:nvSpPr>
        <p:spPr>
          <a:xfrm>
            <a:off x="1136373" y="279025"/>
            <a:ext cx="9919254" cy="461665"/>
          </a:xfrm>
          <a:prstGeom prst="rect">
            <a:avLst/>
          </a:prstGeom>
          <a:noFill/>
        </p:spPr>
        <p:txBody>
          <a:bodyPr wrap="square">
            <a:spAutoFit/>
          </a:bodyPr>
          <a:lstStyle/>
          <a:p>
            <a:pPr algn="ctr"/>
            <a:r>
              <a:rPr lang="it-IT" sz="2400" b="1" i="0" dirty="0">
                <a:solidFill>
                  <a:srgbClr val="C00000"/>
                </a:solidFill>
                <a:effectLst/>
              </a:rPr>
              <a:t>Vie commerciali, sedi di consolati e fondachi ragusei all’inizio del XVI secolo</a:t>
            </a:r>
            <a:endParaRPr lang="it-IT" sz="2400" b="1" dirty="0">
              <a:solidFill>
                <a:srgbClr val="C00000"/>
              </a:solidFill>
            </a:endParaRPr>
          </a:p>
        </p:txBody>
      </p:sp>
    </p:spTree>
    <p:extLst>
      <p:ext uri="{BB962C8B-B14F-4D97-AF65-F5344CB8AC3E}">
        <p14:creationId xmlns:p14="http://schemas.microsoft.com/office/powerpoint/2010/main" val="304873333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CD0B7F5F-B64B-4452-90E6-FD3F14A76AD5}"/>
              </a:ext>
            </a:extLst>
          </p:cNvPr>
          <p:cNvSpPr txBox="1"/>
          <p:nvPr/>
        </p:nvSpPr>
        <p:spPr>
          <a:xfrm>
            <a:off x="467139" y="246187"/>
            <a:ext cx="3393045" cy="461665"/>
          </a:xfrm>
          <a:prstGeom prst="rect">
            <a:avLst/>
          </a:prstGeom>
          <a:noFill/>
        </p:spPr>
        <p:txBody>
          <a:bodyPr wrap="none" rtlCol="0">
            <a:spAutoFit/>
          </a:bodyPr>
          <a:lstStyle/>
          <a:p>
            <a:r>
              <a:rPr lang="it-IT" sz="2400" b="1" dirty="0">
                <a:solidFill>
                  <a:srgbClr val="002060"/>
                </a:solidFill>
              </a:rPr>
              <a:t>L’adriatico di Egidio Ivetic</a:t>
            </a:r>
          </a:p>
        </p:txBody>
      </p:sp>
      <p:pic>
        <p:nvPicPr>
          <p:cNvPr id="4" name="Immagine 3" descr="Immagine che contiene persona, cravatta, uomo, parete&#10;&#10;Descrizione generata automaticamente">
            <a:extLst>
              <a:ext uri="{FF2B5EF4-FFF2-40B4-BE49-F238E27FC236}">
                <a16:creationId xmlns:a16="http://schemas.microsoft.com/office/drawing/2014/main" id="{A2B0E866-BA38-427C-AA02-A543530B275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2680" y="844825"/>
            <a:ext cx="2061128" cy="2822713"/>
          </a:xfrm>
          <a:prstGeom prst="rect">
            <a:avLst/>
          </a:prstGeom>
          <a:ln w="19050">
            <a:solidFill>
              <a:srgbClr val="C00000"/>
            </a:solidFill>
          </a:ln>
        </p:spPr>
      </p:pic>
      <p:pic>
        <p:nvPicPr>
          <p:cNvPr id="6" name="Immagine 5" descr="Immagine che contiene testo, vecchio&#10;&#10;Descrizione generata automaticamente">
            <a:extLst>
              <a:ext uri="{FF2B5EF4-FFF2-40B4-BE49-F238E27FC236}">
                <a16:creationId xmlns:a16="http://schemas.microsoft.com/office/drawing/2014/main" id="{0CA8C22A-8A90-4E6F-8CF6-7B2D691511F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2680" y="3896023"/>
            <a:ext cx="2061128" cy="2586581"/>
          </a:xfrm>
          <a:prstGeom prst="rect">
            <a:avLst/>
          </a:prstGeom>
          <a:ln w="19050">
            <a:solidFill>
              <a:srgbClr val="002060"/>
            </a:solidFill>
          </a:ln>
        </p:spPr>
      </p:pic>
      <p:sp>
        <p:nvSpPr>
          <p:cNvPr id="3" name="CasellaDiTesto 2">
            <a:extLst>
              <a:ext uri="{FF2B5EF4-FFF2-40B4-BE49-F238E27FC236}">
                <a16:creationId xmlns:a16="http://schemas.microsoft.com/office/drawing/2014/main" id="{A0B4687F-133D-4BAD-B184-7A358CA77374}"/>
              </a:ext>
            </a:extLst>
          </p:cNvPr>
          <p:cNvSpPr txBox="1"/>
          <p:nvPr/>
        </p:nvSpPr>
        <p:spPr>
          <a:xfrm>
            <a:off x="2852529" y="747607"/>
            <a:ext cx="9114183" cy="2492990"/>
          </a:xfrm>
          <a:prstGeom prst="rect">
            <a:avLst/>
          </a:prstGeom>
          <a:noFill/>
        </p:spPr>
        <p:txBody>
          <a:bodyPr wrap="square" rtlCol="0">
            <a:spAutoFit/>
          </a:bodyPr>
          <a:lstStyle/>
          <a:p>
            <a:r>
              <a:rPr lang="it-IT" sz="2000" b="1" dirty="0"/>
              <a:t>È possibile pensare un Adriatico «unico» ben oltre le memorie divise, i contesti nazionali e gli eventi politici e militari del XIX e del XX secolo, nella prospettiva di «un sistema culturale adriatico, ovviamente plurilingue e transnazionale»?</a:t>
            </a:r>
          </a:p>
          <a:p>
            <a:endParaRPr lang="it-IT" sz="800" b="1" dirty="0"/>
          </a:p>
          <a:p>
            <a:r>
              <a:rPr lang="it-IT" sz="2000" b="1" dirty="0"/>
              <a:t>Grazie alla «lunga» storia dell’Adriatico si possono superare le frammentazioni, i confini e le divisioni della contemporaneità.</a:t>
            </a:r>
          </a:p>
          <a:p>
            <a:endParaRPr lang="it-IT" sz="800" b="1" dirty="0"/>
          </a:p>
          <a:p>
            <a:r>
              <a:rPr lang="it-IT" sz="2000" b="1" dirty="0"/>
              <a:t>Un’attenzione particolare è rivolta alle vicende politiche e se il modello braudeliano è un riferimento continuo, nello stesso tempo da questo si prendono le distanze.</a:t>
            </a:r>
          </a:p>
        </p:txBody>
      </p:sp>
      <p:sp>
        <p:nvSpPr>
          <p:cNvPr id="5" name="CasellaDiTesto 4">
            <a:extLst>
              <a:ext uri="{FF2B5EF4-FFF2-40B4-BE49-F238E27FC236}">
                <a16:creationId xmlns:a16="http://schemas.microsoft.com/office/drawing/2014/main" id="{7D5C6100-988E-4E49-8582-E496AB4B1186}"/>
              </a:ext>
            </a:extLst>
          </p:cNvPr>
          <p:cNvSpPr txBox="1"/>
          <p:nvPr/>
        </p:nvSpPr>
        <p:spPr>
          <a:xfrm>
            <a:off x="2852529" y="3240597"/>
            <a:ext cx="9253332" cy="3416320"/>
          </a:xfrm>
          <a:prstGeom prst="rect">
            <a:avLst/>
          </a:prstGeom>
          <a:noFill/>
        </p:spPr>
        <p:txBody>
          <a:bodyPr wrap="square" rtlCol="0">
            <a:spAutoFit/>
          </a:bodyPr>
          <a:lstStyle/>
          <a:p>
            <a:r>
              <a:rPr lang="it-IT" sz="2400" b="1" i="1" dirty="0">
                <a:solidFill>
                  <a:srgbClr val="C00000"/>
                </a:solidFill>
              </a:rPr>
              <a:t>Un mediterraneo minimo</a:t>
            </a:r>
          </a:p>
          <a:p>
            <a:r>
              <a:rPr lang="it-IT" sz="2000" b="1" dirty="0"/>
              <a:t>Lo spazio → Si tratta di un ambiente in evoluzione con molte asimmetrie di profondità marina, di correnti, di pescosità, di costituzione di comunità litorali, di accesso al mare per i diversi entroterra montani o rurali, di circolazione marittima e di comunicazione (scambi di merci, uomini, tecniche, idee).</a:t>
            </a:r>
          </a:p>
          <a:p>
            <a:endParaRPr lang="it-IT" sz="800" b="1" dirty="0"/>
          </a:p>
          <a:p>
            <a:r>
              <a:rPr lang="it-IT" sz="2400" b="1" i="1" dirty="0">
                <a:solidFill>
                  <a:srgbClr val="C00000"/>
                </a:solidFill>
              </a:rPr>
              <a:t>Il mare superiore (1000 a.C. – 500 d.C.)</a:t>
            </a:r>
          </a:p>
          <a:p>
            <a:r>
              <a:rPr lang="it-IT" sz="2000" b="1" dirty="0"/>
              <a:t>Un mare ancora «da formare» fino alla romanizzazione di entrambe le coste. La crisi dei secoli III e IV non intacca la centralità amministrativa e istituzionale adriatica dell’Impero, sia nella fase dei generali illirici (Diocleziano), sia nella fase della divisione in due dell’Impero, con Ravenna capitale della parte Occidentale.</a:t>
            </a:r>
          </a:p>
        </p:txBody>
      </p:sp>
    </p:spTree>
    <p:extLst>
      <p:ext uri="{BB962C8B-B14F-4D97-AF65-F5344CB8AC3E}">
        <p14:creationId xmlns:p14="http://schemas.microsoft.com/office/powerpoint/2010/main" val="84253007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Diocleziano - Wikipedia">
            <a:extLst>
              <a:ext uri="{FF2B5EF4-FFF2-40B4-BE49-F238E27FC236}">
                <a16:creationId xmlns:a16="http://schemas.microsoft.com/office/drawing/2014/main" id="{7CA1B999-2C53-448F-B145-58BD511243B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471991" y="308113"/>
            <a:ext cx="2349638" cy="3128988"/>
          </a:xfrm>
          <a:prstGeom prst="rect">
            <a:avLst/>
          </a:prstGeom>
          <a:noFill/>
          <a:ln w="19050">
            <a:solidFill>
              <a:schemeClr val="accent1">
                <a:lumMod val="75000"/>
              </a:schemeClr>
            </a:solidFill>
          </a:ln>
          <a:extLst>
            <a:ext uri="{909E8E84-426E-40DD-AFC4-6F175D3DCCD1}">
              <a14:hiddenFill xmlns:a14="http://schemas.microsoft.com/office/drawing/2010/main">
                <a:solidFill>
                  <a:srgbClr val="FFFFFF"/>
                </a:solidFill>
              </a14:hiddenFill>
            </a:ext>
          </a:extLst>
        </p:spPr>
      </p:pic>
      <p:sp>
        <p:nvSpPr>
          <p:cNvPr id="4" name="CasellaDiTesto 3">
            <a:extLst>
              <a:ext uri="{FF2B5EF4-FFF2-40B4-BE49-F238E27FC236}">
                <a16:creationId xmlns:a16="http://schemas.microsoft.com/office/drawing/2014/main" id="{AD80A88B-5F75-4F96-BABC-EAB3722E45FE}"/>
              </a:ext>
            </a:extLst>
          </p:cNvPr>
          <p:cNvSpPr txBox="1"/>
          <p:nvPr/>
        </p:nvSpPr>
        <p:spPr>
          <a:xfrm>
            <a:off x="278296" y="209869"/>
            <a:ext cx="9024731" cy="3354765"/>
          </a:xfrm>
          <a:prstGeom prst="rect">
            <a:avLst/>
          </a:prstGeom>
          <a:noFill/>
        </p:spPr>
        <p:txBody>
          <a:bodyPr wrap="square" rtlCol="0">
            <a:spAutoFit/>
          </a:bodyPr>
          <a:lstStyle/>
          <a:p>
            <a:r>
              <a:rPr lang="it-IT" sz="2000" b="1" dirty="0"/>
              <a:t>«[…] era l’anticipo di una centralità dell’Adriatico che si sarebbe riproposta nel Medioevo, ma altresì la costituzione o riproposizione di un confine tra Occidente e Oriente che avrebbe segnato indelebilmente il mare» (p. 78).</a:t>
            </a:r>
          </a:p>
          <a:p>
            <a:endParaRPr lang="it-IT" sz="800" b="1" dirty="0"/>
          </a:p>
          <a:p>
            <a:r>
              <a:rPr lang="it-IT" sz="2400" b="1" i="1" dirty="0">
                <a:solidFill>
                  <a:srgbClr val="C00000"/>
                </a:solidFill>
              </a:rPr>
              <a:t>La «terza antichità» (500-1000 d.C.)</a:t>
            </a:r>
          </a:p>
          <a:p>
            <a:r>
              <a:rPr lang="it-IT" sz="2000" b="1" dirty="0"/>
              <a:t>Prevalgono le divisioni: bizantini e longobardi sulla costa occidentale, bizantini e slavi ad Oriente. Con i franchi si arriva ad una demarcazione più netta, che corre proprio lungo il mare Adriatico.</a:t>
            </a:r>
          </a:p>
          <a:p>
            <a:r>
              <a:rPr lang="it-IT" sz="2000" b="1" dirty="0"/>
              <a:t>È in questa fase che prende forma il ruolo politico e territoriale di Venezia (fase di preparazione di un dominio che diventa effettivo nel basso medioevo).</a:t>
            </a:r>
          </a:p>
          <a:p>
            <a:r>
              <a:rPr lang="it-IT" sz="2000" b="1" dirty="0"/>
              <a:t>812 → Pace di Aquisgrana tra Carlo Magno e i bizantini.</a:t>
            </a:r>
          </a:p>
        </p:txBody>
      </p:sp>
      <p:pic>
        <p:nvPicPr>
          <p:cNvPr id="7" name="Picture 4" descr="Giustiniano E La Renovatio Imperii - Lessons - Blendspace">
            <a:extLst>
              <a:ext uri="{FF2B5EF4-FFF2-40B4-BE49-F238E27FC236}">
                <a16:creationId xmlns:a16="http://schemas.microsoft.com/office/drawing/2014/main" id="{4578A57B-7981-4221-A709-5001C0A3D40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43351" y="3765329"/>
            <a:ext cx="4278277" cy="2772066"/>
          </a:xfrm>
          <a:prstGeom prst="rect">
            <a:avLst/>
          </a:prstGeom>
          <a:noFill/>
          <a:ln w="19050">
            <a:solidFill>
              <a:srgbClr val="FFFF00"/>
            </a:solidFill>
          </a:ln>
          <a:extLst>
            <a:ext uri="{909E8E84-426E-40DD-AFC4-6F175D3DCCD1}">
              <a14:hiddenFill xmlns:a14="http://schemas.microsoft.com/office/drawing/2010/main">
                <a:solidFill>
                  <a:srgbClr val="FFFFFF"/>
                </a:solidFill>
              </a14:hiddenFill>
            </a:ext>
          </a:extLst>
        </p:spPr>
      </p:pic>
      <p:sp>
        <p:nvSpPr>
          <p:cNvPr id="5" name="CasellaDiTesto 4">
            <a:extLst>
              <a:ext uri="{FF2B5EF4-FFF2-40B4-BE49-F238E27FC236}">
                <a16:creationId xmlns:a16="http://schemas.microsoft.com/office/drawing/2014/main" id="{B060EE80-4080-4290-93E1-3FD63E28093F}"/>
              </a:ext>
            </a:extLst>
          </p:cNvPr>
          <p:cNvSpPr txBox="1"/>
          <p:nvPr/>
        </p:nvSpPr>
        <p:spPr>
          <a:xfrm>
            <a:off x="278296" y="3765328"/>
            <a:ext cx="7126356" cy="2862322"/>
          </a:xfrm>
          <a:prstGeom prst="rect">
            <a:avLst/>
          </a:prstGeom>
          <a:noFill/>
        </p:spPr>
        <p:txBody>
          <a:bodyPr wrap="square" rtlCol="0">
            <a:spAutoFit/>
          </a:bodyPr>
          <a:lstStyle/>
          <a:p>
            <a:r>
              <a:rPr lang="it-IT" sz="2000" b="1" dirty="0"/>
              <a:t>Riconoscimento carolingio di Venezia e della Dalmazia sotto protezione bizantina. Questi territori acquistano un’autonomia funzionale al loro ruolo di area di contatto tra Occidente e Oriente. Il X secolo è segnato dal protagonismo di Venezia. La costruzione del potere veneziano lungo la costa orientale è legata alla vicenda dei popoli slavi:</a:t>
            </a:r>
          </a:p>
          <a:p>
            <a:pPr marL="457200" indent="-457200">
              <a:buAutoNum type="alphaLcParenR"/>
            </a:pPr>
            <a:r>
              <a:rPr lang="it-IT" sz="2000" b="1" dirty="0"/>
              <a:t>Il punto di partenza del movimento migratorio che arriva alle spalle delle coste adriatiche orientali è il Danubio (VI secolo)</a:t>
            </a:r>
          </a:p>
          <a:p>
            <a:pPr marL="457200" indent="-457200">
              <a:buAutoNum type="alphaLcParenR"/>
            </a:pPr>
            <a:r>
              <a:rPr lang="it-IT" sz="2000" b="1" dirty="0"/>
              <a:t>Non c’è rottura tra civilizzazione slava e mondo precedente</a:t>
            </a:r>
          </a:p>
        </p:txBody>
      </p:sp>
      <p:sp>
        <p:nvSpPr>
          <p:cNvPr id="6" name="Freccia in giù 5">
            <a:extLst>
              <a:ext uri="{FF2B5EF4-FFF2-40B4-BE49-F238E27FC236}">
                <a16:creationId xmlns:a16="http://schemas.microsoft.com/office/drawing/2014/main" id="{CAA8B8E4-B367-4EED-9F71-600D89A87F0C}"/>
              </a:ext>
            </a:extLst>
          </p:cNvPr>
          <p:cNvSpPr/>
          <p:nvPr/>
        </p:nvSpPr>
        <p:spPr>
          <a:xfrm>
            <a:off x="3379304" y="3518452"/>
            <a:ext cx="278296" cy="298174"/>
          </a:xfrm>
          <a:prstGeom prst="downArrow">
            <a:avLst/>
          </a:prstGeom>
          <a:solidFill>
            <a:schemeClr val="accent2"/>
          </a:solid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390846891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id="{6829FDA2-7378-49A3-B323-D8E13F72DE19}"/>
              </a:ext>
            </a:extLst>
          </p:cNvPr>
          <p:cNvSpPr txBox="1"/>
          <p:nvPr/>
        </p:nvSpPr>
        <p:spPr>
          <a:xfrm>
            <a:off x="228601" y="119269"/>
            <a:ext cx="11963399" cy="1692771"/>
          </a:xfrm>
          <a:prstGeom prst="rect">
            <a:avLst/>
          </a:prstGeom>
          <a:noFill/>
        </p:spPr>
        <p:txBody>
          <a:bodyPr wrap="square" rtlCol="0">
            <a:spAutoFit/>
          </a:bodyPr>
          <a:lstStyle/>
          <a:p>
            <a:r>
              <a:rPr lang="it-IT" sz="2400" b="1" i="1" dirty="0">
                <a:solidFill>
                  <a:srgbClr val="C00000"/>
                </a:solidFill>
              </a:rPr>
              <a:t>Il mare vettore (1000-1500)</a:t>
            </a:r>
          </a:p>
          <a:p>
            <a:r>
              <a:rPr lang="it-IT" sz="2000" b="1" dirty="0"/>
              <a:t>È la fase di maggiore espansione economica dell’area. Evidente capacità dei comuni di proiettarsi sul mare attraverso accordi, concessioni doganali, alleanze fieristiche, con una fitta trama di rapporti politici.</a:t>
            </a:r>
          </a:p>
          <a:p>
            <a:r>
              <a:rPr lang="it-IT" sz="2000" b="1" dirty="0"/>
              <a:t>Emerge definitivamente Venezia che conquista il dominio sulla Dalmazia, nonostante l’opposizione di Genova, del Regno d’Ungheria, degli Angioini. Il rapporto con il mare e lo sbocco dell’Adriatico sono fondamentali per</a:t>
            </a:r>
            <a:endParaRPr lang="it-IT" dirty="0"/>
          </a:p>
        </p:txBody>
      </p:sp>
      <p:pic>
        <p:nvPicPr>
          <p:cNvPr id="2052" name="Picture 4" descr="Tolomazi a Venezia | Storia Prime Guide Turistiche">
            <a:extLst>
              <a:ext uri="{FF2B5EF4-FFF2-40B4-BE49-F238E27FC236}">
                <a16:creationId xmlns:a16="http://schemas.microsoft.com/office/drawing/2014/main" id="{D10A33A7-1892-4C19-9212-404383345DE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1122" y="1898375"/>
            <a:ext cx="6076121" cy="4666420"/>
          </a:xfrm>
          <a:prstGeom prst="rect">
            <a:avLst/>
          </a:prstGeom>
          <a:noFill/>
          <a:ln w="19050">
            <a:solidFill>
              <a:srgbClr val="C00000"/>
            </a:solidFill>
          </a:ln>
          <a:extLst>
            <a:ext uri="{909E8E84-426E-40DD-AFC4-6F175D3DCCD1}">
              <a14:hiddenFill xmlns:a14="http://schemas.microsoft.com/office/drawing/2010/main">
                <a:solidFill>
                  <a:srgbClr val="FFFFFF"/>
                </a:solidFill>
              </a14:hiddenFill>
            </a:ext>
          </a:extLst>
        </p:spPr>
      </p:pic>
      <p:sp>
        <p:nvSpPr>
          <p:cNvPr id="4" name="CasellaDiTesto 3">
            <a:extLst>
              <a:ext uri="{FF2B5EF4-FFF2-40B4-BE49-F238E27FC236}">
                <a16:creationId xmlns:a16="http://schemas.microsoft.com/office/drawing/2014/main" id="{13A669FC-6148-4E99-9E12-92D401BD130C}"/>
              </a:ext>
            </a:extLst>
          </p:cNvPr>
          <p:cNvSpPr txBox="1"/>
          <p:nvPr/>
        </p:nvSpPr>
        <p:spPr>
          <a:xfrm>
            <a:off x="6609520" y="1698320"/>
            <a:ext cx="5582479" cy="5016758"/>
          </a:xfrm>
          <a:prstGeom prst="rect">
            <a:avLst/>
          </a:prstGeom>
          <a:noFill/>
        </p:spPr>
        <p:txBody>
          <a:bodyPr wrap="square" rtlCol="0">
            <a:spAutoFit/>
          </a:bodyPr>
          <a:lstStyle/>
          <a:p>
            <a:r>
              <a:rPr lang="it-IT" sz="2000" b="1" dirty="0"/>
              <a:t>lo sviluppo della Repubblica di San Marco.</a:t>
            </a:r>
          </a:p>
          <a:p>
            <a:r>
              <a:rPr lang="it-IT" sz="2000" b="1" dirty="0"/>
              <a:t>Nello stesso tempo l’Adriatico si configura sempre di più come un insieme di città in forte rivalità. Venezia è l’unica metropoli e i centri urbani che crescono lungo le sponde non riesco a mettere in discussione la sua supremazia, almeno fino al XVIII secolo.</a:t>
            </a:r>
          </a:p>
          <a:p>
            <a:r>
              <a:rPr lang="it-IT" sz="2000" b="1" dirty="0"/>
              <a:t>Questa è la fase in cui si definiscono anche nuovi assetti istituzionali: lo Stato pontificio, le signorie sulla sponda orientale, il Regno di Napoli. L’arrivo dell’Impero ottomano nei Balcani e sull’Adriatico altera questi equilibri.</a:t>
            </a:r>
          </a:p>
          <a:p>
            <a:r>
              <a:rPr lang="it-IT" sz="2000" b="1" dirty="0"/>
              <a:t>Si definiscono nuove organizzazioni negli assetti urbani e nelle relazioni fra le minoranze religiose e statutali (Ragusa) inglobate o ai confini dell’Impero.</a:t>
            </a:r>
          </a:p>
        </p:txBody>
      </p:sp>
    </p:spTree>
    <p:extLst>
      <p:ext uri="{BB962C8B-B14F-4D97-AF65-F5344CB8AC3E}">
        <p14:creationId xmlns:p14="http://schemas.microsoft.com/office/powerpoint/2010/main" val="266429929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id="{898E7CA6-45B5-486B-8733-19302FE93313}"/>
              </a:ext>
            </a:extLst>
          </p:cNvPr>
          <p:cNvSpPr txBox="1"/>
          <p:nvPr/>
        </p:nvSpPr>
        <p:spPr>
          <a:xfrm>
            <a:off x="367747" y="184109"/>
            <a:ext cx="11678479" cy="1815882"/>
          </a:xfrm>
          <a:prstGeom prst="rect">
            <a:avLst/>
          </a:prstGeom>
          <a:noFill/>
        </p:spPr>
        <p:txBody>
          <a:bodyPr wrap="square" rtlCol="0">
            <a:spAutoFit/>
          </a:bodyPr>
          <a:lstStyle/>
          <a:p>
            <a:r>
              <a:rPr lang="it-IT" sz="2400" b="1" i="1" dirty="0">
                <a:solidFill>
                  <a:srgbClr val="C00000"/>
                </a:solidFill>
              </a:rPr>
              <a:t>L’antemurale (1500-1797)</a:t>
            </a:r>
          </a:p>
          <a:p>
            <a:r>
              <a:rPr lang="it-IT" sz="2000" b="1" dirty="0"/>
              <a:t>L’Adriatico diventa spazio di competizione egemonica:</a:t>
            </a:r>
          </a:p>
          <a:p>
            <a:endParaRPr lang="it-IT" sz="800" b="1" dirty="0"/>
          </a:p>
          <a:p>
            <a:pPr marL="457200" indent="-457200">
              <a:buFont typeface="+mj-lt"/>
              <a:buAutoNum type="alphaLcParenR"/>
            </a:pPr>
            <a:r>
              <a:rPr lang="it-IT" sz="2000" b="1" dirty="0"/>
              <a:t>Impero ottomano e Venezia, che si disinteressa degli entroterra fino alla perdita di Candia/Creta. Gli esiti di questa competizione sono rappresentati dalle due trattative di pace di </a:t>
            </a:r>
            <a:r>
              <a:rPr lang="it-IT" sz="2000" b="1" dirty="0">
                <a:solidFill>
                  <a:srgbClr val="0070C0"/>
                </a:solidFill>
              </a:rPr>
              <a:t>Carlowitz</a:t>
            </a:r>
            <a:r>
              <a:rPr lang="it-IT" sz="2000" b="1" dirty="0"/>
              <a:t> (1699) e di </a:t>
            </a:r>
            <a:r>
              <a:rPr lang="it-IT" sz="2000" b="1" dirty="0">
                <a:solidFill>
                  <a:srgbClr val="0070C0"/>
                </a:solidFill>
              </a:rPr>
              <a:t>Passarowitz</a:t>
            </a:r>
            <a:r>
              <a:rPr lang="it-IT" sz="2000" b="1" dirty="0"/>
              <a:t> (1718).        </a:t>
            </a:r>
            <a:endParaRPr lang="it-IT" sz="2000" b="1" i="0" dirty="0">
              <a:effectLst/>
            </a:endParaRPr>
          </a:p>
        </p:txBody>
      </p:sp>
      <p:sp>
        <p:nvSpPr>
          <p:cNvPr id="2" name="CasellaDiTesto 1">
            <a:extLst>
              <a:ext uri="{FF2B5EF4-FFF2-40B4-BE49-F238E27FC236}">
                <a16:creationId xmlns:a16="http://schemas.microsoft.com/office/drawing/2014/main" id="{2D44C0CE-21EB-4977-B377-3D48D6819368}"/>
              </a:ext>
            </a:extLst>
          </p:cNvPr>
          <p:cNvSpPr txBox="1"/>
          <p:nvPr/>
        </p:nvSpPr>
        <p:spPr>
          <a:xfrm>
            <a:off x="6096000" y="1690132"/>
            <a:ext cx="5840896" cy="4093428"/>
          </a:xfrm>
          <a:prstGeom prst="rect">
            <a:avLst/>
          </a:prstGeom>
          <a:noFill/>
        </p:spPr>
        <p:txBody>
          <a:bodyPr wrap="square" rtlCol="0">
            <a:spAutoFit/>
          </a:bodyPr>
          <a:lstStyle/>
          <a:p>
            <a:r>
              <a:rPr lang="it-IT" sz="2000" b="1" i="0" dirty="0">
                <a:solidFill>
                  <a:srgbClr val="202122"/>
                </a:solidFill>
                <a:effectLst/>
              </a:rPr>
              <a:t>La </a:t>
            </a:r>
            <a:r>
              <a:rPr lang="it-IT" sz="2000" b="1" i="0" dirty="0">
                <a:solidFill>
                  <a:srgbClr val="0070C0"/>
                </a:solidFill>
                <a:effectLst>
                  <a:outerShdw blurRad="38100" dist="38100" dir="2700000" algn="tl">
                    <a:srgbClr val="000000">
                      <a:alpha val="43137"/>
                    </a:srgbClr>
                  </a:outerShdw>
                </a:effectLst>
              </a:rPr>
              <a:t>guerra di Candia </a:t>
            </a:r>
            <a:r>
              <a:rPr lang="it-IT" sz="2000" b="1" i="0" dirty="0">
                <a:solidFill>
                  <a:srgbClr val="202122"/>
                </a:solidFill>
                <a:effectLst/>
              </a:rPr>
              <a:t>viene combattuta tra il 1645 e il 1669. La maggior parte di Creta viene conquistata dagli ottomani nei primi anni di guerra, ma la piazzaforte di Candia (la moderna Iraklio), capitale dell’isola resiste. Il conflitto danneggia fortemente l’economia di Venezia che si basava proprio sui commerci con l’Impero ottomano. La capitale cretese, dopo 22 anni d'assedio, è costretta ad arrendersi e </a:t>
            </a:r>
            <a:r>
              <a:rPr lang="it-IT" sz="2000" b="1" dirty="0">
                <a:solidFill>
                  <a:srgbClr val="202122"/>
                </a:solidFill>
              </a:rPr>
              <a:t>al termine di un lungo negoziato l’intera isola è lasciata in mano ai turchi. </a:t>
            </a:r>
            <a:r>
              <a:rPr lang="it-IT" sz="2000" b="1" i="0" dirty="0">
                <a:solidFill>
                  <a:srgbClr val="202122"/>
                </a:solidFill>
                <a:effectLst/>
              </a:rPr>
              <a:t>Con il trattato di pace Venezia ottiene la possibilità di mantenere qualche fortezza su alcune isole al largo di Creta, nonché delle piccole concessioni territoriali in Dalmazia. Il desiderio di</a:t>
            </a:r>
            <a:endParaRPr lang="it-IT" sz="2000" b="1" dirty="0"/>
          </a:p>
        </p:txBody>
      </p:sp>
      <p:pic>
        <p:nvPicPr>
          <p:cNvPr id="1026" name="Picture 2" descr="La sconfitta di Venezia nella guerra di Candia e il crollo dello Stato da  Mar | CroniStoria">
            <a:extLst>
              <a:ext uri="{FF2B5EF4-FFF2-40B4-BE49-F238E27FC236}">
                <a16:creationId xmlns:a16="http://schemas.microsoft.com/office/drawing/2014/main" id="{C6895F29-A1A0-45D2-8BED-B918711DF8B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8199" y="2156540"/>
            <a:ext cx="5352222" cy="3345138"/>
          </a:xfrm>
          <a:prstGeom prst="rect">
            <a:avLst/>
          </a:prstGeom>
          <a:noFill/>
          <a:ln w="19050">
            <a:solidFill>
              <a:schemeClr val="accent4">
                <a:lumMod val="60000"/>
                <a:lumOff val="40000"/>
              </a:schemeClr>
            </a:solidFill>
          </a:ln>
          <a:extLst>
            <a:ext uri="{909E8E84-426E-40DD-AFC4-6F175D3DCCD1}">
              <a14:hiddenFill xmlns:a14="http://schemas.microsoft.com/office/drawing/2010/main">
                <a:solidFill>
                  <a:srgbClr val="FFFFFF"/>
                </a:solidFill>
              </a14:hiddenFill>
            </a:ext>
          </a:extLst>
        </p:spPr>
      </p:pic>
      <p:sp>
        <p:nvSpPr>
          <p:cNvPr id="5" name="CasellaDiTesto 4">
            <a:extLst>
              <a:ext uri="{FF2B5EF4-FFF2-40B4-BE49-F238E27FC236}">
                <a16:creationId xmlns:a16="http://schemas.microsoft.com/office/drawing/2014/main" id="{65534CBC-404A-431C-8D3E-E8AE56C4D020}"/>
              </a:ext>
            </a:extLst>
          </p:cNvPr>
          <p:cNvSpPr txBox="1"/>
          <p:nvPr/>
        </p:nvSpPr>
        <p:spPr>
          <a:xfrm>
            <a:off x="252620" y="5658228"/>
            <a:ext cx="11569148" cy="1015663"/>
          </a:xfrm>
          <a:prstGeom prst="rect">
            <a:avLst/>
          </a:prstGeom>
          <a:noFill/>
        </p:spPr>
        <p:txBody>
          <a:bodyPr wrap="square" rtlCol="0">
            <a:spAutoFit/>
          </a:bodyPr>
          <a:lstStyle/>
          <a:p>
            <a:r>
              <a:rPr lang="it-IT" sz="2000" b="1" i="0" dirty="0">
                <a:solidFill>
                  <a:srgbClr val="202122"/>
                </a:solidFill>
                <a:effectLst/>
              </a:rPr>
              <a:t>rivincita di Venezia, dopo 15 anni, porta ad una nuova guerra in Grecia, che vede la Serenissima vincere. Nonostante ciò, Creta è persa per sempre e rimane sotto il controllo ottomano fino alla sua riunificazione con la Grecia avvenuta nel 1898.</a:t>
            </a:r>
            <a:endParaRPr lang="it-IT" sz="2000" dirty="0"/>
          </a:p>
        </p:txBody>
      </p:sp>
    </p:spTree>
    <p:extLst>
      <p:ext uri="{BB962C8B-B14F-4D97-AF65-F5344CB8AC3E}">
        <p14:creationId xmlns:p14="http://schemas.microsoft.com/office/powerpoint/2010/main" val="232762017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hi sono – Alessandro Vanoli">
            <a:extLst>
              <a:ext uri="{FF2B5EF4-FFF2-40B4-BE49-F238E27FC236}">
                <a16:creationId xmlns:a16="http://schemas.microsoft.com/office/drawing/2014/main" id="{66B23D65-A6E1-47D0-B339-B565D246EEE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0103" y="601317"/>
            <a:ext cx="4168213" cy="5655365"/>
          </a:xfrm>
          <a:prstGeom prst="rect">
            <a:avLst/>
          </a:prstGeom>
          <a:noFill/>
          <a:ln w="19050">
            <a:solidFill>
              <a:schemeClr val="accent2">
                <a:lumMod val="50000"/>
              </a:schemeClr>
            </a:solidFill>
          </a:ln>
          <a:extLst>
            <a:ext uri="{909E8E84-426E-40DD-AFC4-6F175D3DCCD1}">
              <a14:hiddenFill xmlns:a14="http://schemas.microsoft.com/office/drawing/2010/main">
                <a:solidFill>
                  <a:srgbClr val="FFFFFF"/>
                </a:solidFill>
              </a14:hiddenFill>
            </a:ext>
          </a:extLst>
        </p:spPr>
      </p:pic>
      <p:sp>
        <p:nvSpPr>
          <p:cNvPr id="2" name="CasellaDiTesto 1">
            <a:extLst>
              <a:ext uri="{FF2B5EF4-FFF2-40B4-BE49-F238E27FC236}">
                <a16:creationId xmlns:a16="http://schemas.microsoft.com/office/drawing/2014/main" id="{32A0986B-ADED-4EF5-9196-C820F8EF5F27}"/>
              </a:ext>
            </a:extLst>
          </p:cNvPr>
          <p:cNvSpPr txBox="1"/>
          <p:nvPr/>
        </p:nvSpPr>
        <p:spPr>
          <a:xfrm>
            <a:off x="4810539" y="490403"/>
            <a:ext cx="7185991" cy="5940088"/>
          </a:xfrm>
          <a:prstGeom prst="rect">
            <a:avLst/>
          </a:prstGeom>
          <a:noFill/>
        </p:spPr>
        <p:txBody>
          <a:bodyPr wrap="square" rtlCol="0">
            <a:spAutoFit/>
          </a:bodyPr>
          <a:lstStyle/>
          <a:p>
            <a:r>
              <a:rPr lang="it-IT" sz="2000" b="1" dirty="0">
                <a:solidFill>
                  <a:srgbClr val="002060"/>
                </a:solidFill>
              </a:rPr>
              <a:t>«Ci sono pochi posti come l’Adriatico in cui, anche a una prima occhiata, si capisce di essere su un confine. Lo vedete anche da qui, navigando: una costa occidentale piatta, monotona e sabbiosa con pochi approdi; mentre a oriente, da Trieste all’Albania, una costa rocciosa, piena di isolette, scogli e insenature. C’è di tutto in questo mare: il mondo balcanico, l’estrema propaggine dell’Europa centrale, un po’ di Italia, e un inestricabile intreccio di varie culture, croate, albanesi, slovene, bosniache e montenegrine. E in tutto questo i turchi stanno arrivando. L’urto militare ottomano che ha spazzato via gli ultimi resti dell’impero bizantino ha risalito il Danubio scontrandosi con i poteri del mondo balcanico: Albania, Serbia e Bosnia. Con loro, con gli ottomani, Venezia ha dovuto stipulare una pace durissima, cedendo Zante, Lemno, Negroponte e Morea. Ovunque aleggia un senso di incertezza e di paura, mentre si moltiplicano gli assalti di pirati e di corsari. Ecco dove siamo finiti in questo Cinquecento appena cominciato». </a:t>
            </a:r>
          </a:p>
          <a:p>
            <a:endParaRPr lang="it-IT" b="1" dirty="0">
              <a:solidFill>
                <a:srgbClr val="002060"/>
              </a:solidFill>
            </a:endParaRPr>
          </a:p>
          <a:p>
            <a:r>
              <a:rPr lang="it-IT" sz="2000" b="1" dirty="0">
                <a:solidFill>
                  <a:srgbClr val="002060"/>
                </a:solidFill>
              </a:rPr>
              <a:t>(Alessandro Vanoli)</a:t>
            </a:r>
          </a:p>
        </p:txBody>
      </p:sp>
    </p:spTree>
    <p:extLst>
      <p:ext uri="{BB962C8B-B14F-4D97-AF65-F5344CB8AC3E}">
        <p14:creationId xmlns:p14="http://schemas.microsoft.com/office/powerpoint/2010/main" val="118012799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id="{F6E990D2-2877-42C7-BBFC-78AA3B93CF3D}"/>
              </a:ext>
            </a:extLst>
          </p:cNvPr>
          <p:cNvSpPr txBox="1"/>
          <p:nvPr/>
        </p:nvSpPr>
        <p:spPr>
          <a:xfrm>
            <a:off x="415787" y="218087"/>
            <a:ext cx="8027503" cy="1938992"/>
          </a:xfrm>
          <a:prstGeom prst="rect">
            <a:avLst/>
          </a:prstGeom>
          <a:noFill/>
        </p:spPr>
        <p:txBody>
          <a:bodyPr wrap="square">
            <a:spAutoFit/>
          </a:bodyPr>
          <a:lstStyle/>
          <a:p>
            <a:r>
              <a:rPr lang="it-IT" sz="2000" b="1" dirty="0">
                <a:solidFill>
                  <a:srgbClr val="0070C0"/>
                </a:solidFill>
                <a:effectLst>
                  <a:outerShdw blurRad="38100" dist="38100" dir="2700000" algn="tl">
                    <a:srgbClr val="000000">
                      <a:alpha val="43137"/>
                    </a:srgbClr>
                  </a:outerShdw>
                </a:effectLst>
              </a:rPr>
              <a:t>Carlowitz (1699)</a:t>
            </a:r>
            <a:r>
              <a:rPr lang="it-IT" sz="2000" b="1" dirty="0"/>
              <a:t> – stipulata fra i paesi aderenti alla Lega Santa, cioè Austria, Venezia, Polonia e Russia, e l’Impero ottomano. Quest’ultimo deve cedere la Podolia alla Polonia, l’Ungheria e la Transilvania all’Austria, la Dalmazia e la Morea a Venezia. Per la Russia si tratta di un armistizio, poiché le sue trattative con i turchi si concludono con la pace di Costantinopoli del 1700.</a:t>
            </a:r>
          </a:p>
        </p:txBody>
      </p:sp>
      <p:sp>
        <p:nvSpPr>
          <p:cNvPr id="5" name="CasellaDiTesto 4">
            <a:extLst>
              <a:ext uri="{FF2B5EF4-FFF2-40B4-BE49-F238E27FC236}">
                <a16:creationId xmlns:a16="http://schemas.microsoft.com/office/drawing/2014/main" id="{AC67B7EF-AC10-449A-A873-499A151D7F83}"/>
              </a:ext>
            </a:extLst>
          </p:cNvPr>
          <p:cNvSpPr txBox="1"/>
          <p:nvPr/>
        </p:nvSpPr>
        <p:spPr>
          <a:xfrm>
            <a:off x="381001" y="2157079"/>
            <a:ext cx="8027502" cy="4401205"/>
          </a:xfrm>
          <a:prstGeom prst="rect">
            <a:avLst/>
          </a:prstGeom>
          <a:noFill/>
        </p:spPr>
        <p:txBody>
          <a:bodyPr wrap="square">
            <a:spAutoFit/>
          </a:bodyPr>
          <a:lstStyle/>
          <a:p>
            <a:r>
              <a:rPr lang="it-IT" sz="2000" b="1" dirty="0">
                <a:solidFill>
                  <a:srgbClr val="0070C0"/>
                </a:solidFill>
                <a:effectLst>
                  <a:outerShdw blurRad="38100" dist="38100" dir="2700000" algn="tl">
                    <a:srgbClr val="000000">
                      <a:alpha val="43137"/>
                    </a:srgbClr>
                  </a:outerShdw>
                </a:effectLst>
              </a:rPr>
              <a:t>Passarowitz (1718)</a:t>
            </a:r>
            <a:r>
              <a:rPr lang="it-IT" sz="2000" b="1" dirty="0"/>
              <a:t> – Passarowitz è il nome tedesco della città serba di </a:t>
            </a:r>
            <a:r>
              <a:rPr lang="it-IT" sz="2000" b="1" i="0" dirty="0">
                <a:effectLst/>
              </a:rPr>
              <a:t>Požarevac. La pace pone fine alla guerra iniziata nel</a:t>
            </a:r>
          </a:p>
          <a:p>
            <a:r>
              <a:rPr lang="it-IT" sz="2000" b="1" i="0" dirty="0">
                <a:effectLst/>
              </a:rPr>
              <a:t>1714 fra la Turchia e Venezia (cui nel 1716 si era unito l’Impero asburgico), nella quale i veneziani difendono Corfù, mentre Eugenio di Savoia riporta le vittorie di Temesvár (1716) e Belgrado (1717). L’Austria ottiene il Banato e la Serbia del nord fino al Danubio, Venezia perde la Morea e le isole dell’arcipelago, ma ottiene</a:t>
            </a:r>
          </a:p>
          <a:p>
            <a:r>
              <a:rPr lang="it-IT" sz="2000" b="1" i="0" dirty="0">
                <a:effectLst/>
              </a:rPr>
              <a:t>compensi in Dalmazia e</a:t>
            </a:r>
          </a:p>
          <a:p>
            <a:r>
              <a:rPr lang="it-IT" sz="2000" b="1" i="0" dirty="0">
                <a:effectLst/>
              </a:rPr>
              <a:t>Albania. La pace segna un</a:t>
            </a:r>
          </a:p>
          <a:p>
            <a:r>
              <a:rPr lang="it-IT" sz="2000" b="1" i="0" dirty="0">
                <a:effectLst/>
              </a:rPr>
              <a:t>ulteriore allontanamento</a:t>
            </a:r>
          </a:p>
          <a:p>
            <a:r>
              <a:rPr lang="it-IT" sz="2000" b="1" i="0" dirty="0">
                <a:effectLst/>
              </a:rPr>
              <a:t>dei Turchi dai Balcani e</a:t>
            </a:r>
          </a:p>
          <a:p>
            <a:r>
              <a:rPr lang="it-IT" sz="2000" b="1" i="0" dirty="0">
                <a:effectLst/>
              </a:rPr>
              <a:t>l’inizio della penetrazione</a:t>
            </a:r>
          </a:p>
          <a:p>
            <a:r>
              <a:rPr lang="it-IT" sz="2000" b="1" i="0" dirty="0">
                <a:effectLst/>
              </a:rPr>
              <a:t>austriaca lungo il Danubio</a:t>
            </a:r>
          </a:p>
          <a:p>
            <a:r>
              <a:rPr lang="it-IT" sz="2000" b="1" i="0" dirty="0">
                <a:effectLst/>
              </a:rPr>
              <a:t>e verso l’Adriatico.</a:t>
            </a:r>
            <a:endParaRPr lang="it-IT" sz="2000" dirty="0"/>
          </a:p>
        </p:txBody>
      </p:sp>
      <p:pic>
        <p:nvPicPr>
          <p:cNvPr id="6" name="Picture 2" descr="Terzo centenario della Pace di Passarowitz (1718-2018): conferenze di  storia e spettacoli - TRIESTE.news">
            <a:extLst>
              <a:ext uri="{FF2B5EF4-FFF2-40B4-BE49-F238E27FC236}">
                <a16:creationId xmlns:a16="http://schemas.microsoft.com/office/drawing/2014/main" id="{8C745BFB-AD02-4DD9-BE3D-7017D1C8DF3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78077" y="317690"/>
            <a:ext cx="3402495" cy="3385254"/>
          </a:xfrm>
          <a:prstGeom prst="rect">
            <a:avLst/>
          </a:prstGeom>
          <a:noFill/>
          <a:ln w="19050">
            <a:solidFill>
              <a:schemeClr val="accent2">
                <a:lumMod val="60000"/>
                <a:lumOff val="40000"/>
              </a:schemeClr>
            </a:solidFill>
          </a:ln>
          <a:extLst>
            <a:ext uri="{909E8E84-426E-40DD-AFC4-6F175D3DCCD1}">
              <a14:hiddenFill xmlns:a14="http://schemas.microsoft.com/office/drawing/2010/main">
                <a:solidFill>
                  <a:srgbClr val="FFFFFF"/>
                </a:solidFill>
              </a14:hiddenFill>
            </a:ext>
          </a:extLst>
        </p:spPr>
      </p:pic>
      <p:pic>
        <p:nvPicPr>
          <p:cNvPr id="8" name="Immagine 7" descr="Immagine che contiene testo, lenzuola&#10;&#10;Descrizione generata automaticamente">
            <a:extLst>
              <a:ext uri="{FF2B5EF4-FFF2-40B4-BE49-F238E27FC236}">
                <a16:creationId xmlns:a16="http://schemas.microsoft.com/office/drawing/2014/main" id="{2C03CC3C-7269-4837-9708-B1D5ED36010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47051" y="4204252"/>
            <a:ext cx="8133521" cy="2354032"/>
          </a:xfrm>
          <a:prstGeom prst="rect">
            <a:avLst/>
          </a:prstGeom>
          <a:ln w="19050">
            <a:solidFill>
              <a:schemeClr val="accent4">
                <a:lumMod val="75000"/>
              </a:schemeClr>
            </a:solidFill>
          </a:ln>
        </p:spPr>
      </p:pic>
    </p:spTree>
    <p:extLst>
      <p:ext uri="{BB962C8B-B14F-4D97-AF65-F5344CB8AC3E}">
        <p14:creationId xmlns:p14="http://schemas.microsoft.com/office/powerpoint/2010/main" val="194564555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F9BE5CB4-43AB-4E48-88CF-603C823FCC15}"/>
              </a:ext>
            </a:extLst>
          </p:cNvPr>
          <p:cNvSpPr txBox="1"/>
          <p:nvPr/>
        </p:nvSpPr>
        <p:spPr>
          <a:xfrm>
            <a:off x="218661" y="218661"/>
            <a:ext cx="5178287" cy="5262979"/>
          </a:xfrm>
          <a:prstGeom prst="rect">
            <a:avLst/>
          </a:prstGeom>
          <a:noFill/>
        </p:spPr>
        <p:txBody>
          <a:bodyPr wrap="square" rtlCol="0">
            <a:spAutoFit/>
          </a:bodyPr>
          <a:lstStyle/>
          <a:p>
            <a:r>
              <a:rPr lang="it-IT" sz="2000" b="1" dirty="0"/>
              <a:t>b) Emergere di un terzo attore, l’Impero</a:t>
            </a:r>
          </a:p>
          <a:p>
            <a:r>
              <a:rPr lang="it-IT" sz="2000" b="1" dirty="0"/>
              <a:t>     asburgico, prima presente in sordina con il</a:t>
            </a:r>
          </a:p>
          <a:p>
            <a:r>
              <a:rPr lang="it-IT" sz="2000" b="1" dirty="0"/>
              <a:t>     sostegno ai pirati uscocchi, poi sempre più</a:t>
            </a:r>
          </a:p>
          <a:p>
            <a:r>
              <a:rPr lang="it-IT" sz="2000" b="1" dirty="0"/>
              <a:t>     forte e consapevole, con la proclamazione</a:t>
            </a:r>
          </a:p>
          <a:p>
            <a:r>
              <a:rPr lang="it-IT" sz="2000" b="1" dirty="0"/>
              <a:t>     dei porti franchi di Fiume e Trieste (1719).</a:t>
            </a:r>
          </a:p>
          <a:p>
            <a:endParaRPr lang="it-IT" sz="800" b="1" dirty="0"/>
          </a:p>
          <a:p>
            <a:r>
              <a:rPr lang="it-IT" sz="2000" b="1" dirty="0"/>
              <a:t>La svolta arriva alla fine del XVIII secolo, quando l’idea di un mare austriaco alimenta strade, rotte commerciali, istituzioni politiche che nell’Adriatico cercano il modo di «essere, tramite il mare, civiltà mondiale» (p. 250), al contrario di Venezia, che venendo dal mare, o quanto meno evocando Bisanzio e l’Oriente, ha nella Terraferma un approdo complementare alla sua natura marittima.</a:t>
            </a:r>
          </a:p>
          <a:p>
            <a:endParaRPr lang="it-IT" sz="800" b="1" dirty="0"/>
          </a:p>
          <a:p>
            <a:r>
              <a:rPr lang="it-IT" sz="2000" b="1" dirty="0"/>
              <a:t>Questa «lunga» età moderna non prevede per l’Adriatico fasi di decadenza o di ripiegamento.</a:t>
            </a:r>
          </a:p>
        </p:txBody>
      </p:sp>
      <p:pic>
        <p:nvPicPr>
          <p:cNvPr id="4098" name="Picture 2" descr="1719-2019. Il Porto Franco di Trieste festeggia 300 anni di storia - TRIESTE .news">
            <a:extLst>
              <a:ext uri="{FF2B5EF4-FFF2-40B4-BE49-F238E27FC236}">
                <a16:creationId xmlns:a16="http://schemas.microsoft.com/office/drawing/2014/main" id="{36F046E6-B209-47C4-B79E-C12AED029EC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6948" y="357809"/>
            <a:ext cx="6412396" cy="4809297"/>
          </a:xfrm>
          <a:prstGeom prst="rect">
            <a:avLst/>
          </a:prstGeom>
          <a:noFill/>
          <a:ln w="19050">
            <a:solidFill>
              <a:schemeClr val="accent1">
                <a:lumMod val="50000"/>
              </a:schemeClr>
            </a:solidFill>
          </a:ln>
          <a:extLst>
            <a:ext uri="{909E8E84-426E-40DD-AFC4-6F175D3DCCD1}">
              <a14:hiddenFill xmlns:a14="http://schemas.microsoft.com/office/drawing/2010/main">
                <a:solidFill>
                  <a:srgbClr val="FFFFFF"/>
                </a:solidFill>
              </a14:hiddenFill>
            </a:ext>
          </a:extLst>
        </p:spPr>
      </p:pic>
      <p:sp>
        <p:nvSpPr>
          <p:cNvPr id="3" name="CasellaDiTesto 2">
            <a:extLst>
              <a:ext uri="{FF2B5EF4-FFF2-40B4-BE49-F238E27FC236}">
                <a16:creationId xmlns:a16="http://schemas.microsoft.com/office/drawing/2014/main" id="{4DF02591-E60D-4FE3-A8B8-4F7A4F5662BD}"/>
              </a:ext>
            </a:extLst>
          </p:cNvPr>
          <p:cNvSpPr txBox="1"/>
          <p:nvPr/>
        </p:nvSpPr>
        <p:spPr>
          <a:xfrm>
            <a:off x="5557633" y="413266"/>
            <a:ext cx="6091026" cy="338554"/>
          </a:xfrm>
          <a:prstGeom prst="rect">
            <a:avLst/>
          </a:prstGeom>
          <a:noFill/>
        </p:spPr>
        <p:txBody>
          <a:bodyPr wrap="none" rtlCol="0">
            <a:spAutoFit/>
          </a:bodyPr>
          <a:lstStyle/>
          <a:p>
            <a:r>
              <a:rPr lang="it-IT" sz="1600" b="1" dirty="0">
                <a:solidFill>
                  <a:srgbClr val="FFFF00"/>
                </a:solidFill>
                <a:effectLst>
                  <a:outerShdw blurRad="38100" dist="38100" dir="2700000" algn="tl">
                    <a:srgbClr val="000000">
                      <a:alpha val="43137"/>
                    </a:srgbClr>
                  </a:outerShdw>
                </a:effectLst>
              </a:rPr>
              <a:t>Cesare dell’Acqua, </a:t>
            </a:r>
            <a:r>
              <a:rPr lang="it-IT" sz="1600" b="1" i="1" dirty="0">
                <a:solidFill>
                  <a:srgbClr val="FFFF00"/>
                </a:solidFill>
                <a:effectLst>
                  <a:outerShdw blurRad="38100" dist="38100" dir="2700000" algn="tl">
                    <a:srgbClr val="000000">
                      <a:alpha val="43137"/>
                    </a:srgbClr>
                  </a:outerShdw>
                </a:effectLst>
              </a:rPr>
              <a:t>La proclamazione del porto franco di Trieste </a:t>
            </a:r>
            <a:r>
              <a:rPr lang="it-IT" sz="1600" b="1" dirty="0">
                <a:solidFill>
                  <a:srgbClr val="FFFF00"/>
                </a:solidFill>
                <a:effectLst>
                  <a:outerShdw blurRad="38100" dist="38100" dir="2700000" algn="tl">
                    <a:srgbClr val="000000">
                      <a:alpha val="43137"/>
                    </a:srgbClr>
                  </a:outerShdw>
                </a:effectLst>
              </a:rPr>
              <a:t>(1855)</a:t>
            </a:r>
          </a:p>
        </p:txBody>
      </p:sp>
      <p:sp>
        <p:nvSpPr>
          <p:cNvPr id="4" name="CasellaDiTesto 3">
            <a:extLst>
              <a:ext uri="{FF2B5EF4-FFF2-40B4-BE49-F238E27FC236}">
                <a16:creationId xmlns:a16="http://schemas.microsoft.com/office/drawing/2014/main" id="{70604D79-B2ED-45E2-9241-8EB36634DF99}"/>
              </a:ext>
            </a:extLst>
          </p:cNvPr>
          <p:cNvSpPr txBox="1"/>
          <p:nvPr/>
        </p:nvSpPr>
        <p:spPr>
          <a:xfrm>
            <a:off x="2463492" y="5356560"/>
            <a:ext cx="9509847" cy="707886"/>
          </a:xfrm>
          <a:prstGeom prst="rect">
            <a:avLst/>
          </a:prstGeom>
          <a:noFill/>
        </p:spPr>
        <p:txBody>
          <a:bodyPr wrap="square" rtlCol="0">
            <a:spAutoFit/>
          </a:bodyPr>
          <a:lstStyle/>
          <a:p>
            <a:r>
              <a:rPr lang="it-IT" sz="2000" b="1" dirty="0"/>
              <a:t>Crescente vitalità di Venezia, sia sotto il profilo economico, sia dal punto di vista politico</a:t>
            </a:r>
          </a:p>
          <a:p>
            <a:r>
              <a:rPr lang="it-IT" sz="2000" b="1" dirty="0"/>
              <a:t>Neoclassicismo che investe la crescita urbanistica di tutte le città adriatiche </a:t>
            </a:r>
          </a:p>
        </p:txBody>
      </p:sp>
      <p:sp>
        <p:nvSpPr>
          <p:cNvPr id="5" name="Freccia angolare in su 4">
            <a:extLst>
              <a:ext uri="{FF2B5EF4-FFF2-40B4-BE49-F238E27FC236}">
                <a16:creationId xmlns:a16="http://schemas.microsoft.com/office/drawing/2014/main" id="{120CEAC6-64B5-4ED5-A562-6576B727DA33}"/>
              </a:ext>
            </a:extLst>
          </p:cNvPr>
          <p:cNvSpPr/>
          <p:nvPr/>
        </p:nvSpPr>
        <p:spPr>
          <a:xfrm rot="5400000">
            <a:off x="2023464" y="5420750"/>
            <a:ext cx="397809" cy="482246"/>
          </a:xfrm>
          <a:prstGeom prst="bentUpArrow">
            <a:avLst/>
          </a:prstGeom>
          <a:solidFill>
            <a:schemeClr val="accent2"/>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 name="CasellaDiTesto 5">
            <a:extLst>
              <a:ext uri="{FF2B5EF4-FFF2-40B4-BE49-F238E27FC236}">
                <a16:creationId xmlns:a16="http://schemas.microsoft.com/office/drawing/2014/main" id="{03CAF166-A66D-41F5-95ED-324A0C798FDC}"/>
              </a:ext>
            </a:extLst>
          </p:cNvPr>
          <p:cNvSpPr txBox="1"/>
          <p:nvPr/>
        </p:nvSpPr>
        <p:spPr>
          <a:xfrm>
            <a:off x="218661" y="6163102"/>
            <a:ext cx="6473439" cy="400110"/>
          </a:xfrm>
          <a:prstGeom prst="rect">
            <a:avLst/>
          </a:prstGeom>
          <a:noFill/>
        </p:spPr>
        <p:txBody>
          <a:bodyPr wrap="none" rtlCol="0">
            <a:spAutoFit/>
          </a:bodyPr>
          <a:lstStyle/>
          <a:p>
            <a:r>
              <a:rPr lang="it-IT" sz="2000" b="1" i="1" dirty="0">
                <a:solidFill>
                  <a:srgbClr val="C00000"/>
                </a:solidFill>
              </a:rPr>
              <a:t>È la successiva modernità che pone fine alla Koiné adriatica</a:t>
            </a:r>
          </a:p>
        </p:txBody>
      </p:sp>
      <p:sp>
        <p:nvSpPr>
          <p:cNvPr id="7" name="CasellaDiTesto 6">
            <a:extLst>
              <a:ext uri="{FF2B5EF4-FFF2-40B4-BE49-F238E27FC236}">
                <a16:creationId xmlns:a16="http://schemas.microsoft.com/office/drawing/2014/main" id="{1F361BA9-2FA2-48FC-9463-43A4D553FC41}"/>
              </a:ext>
            </a:extLst>
          </p:cNvPr>
          <p:cNvSpPr txBox="1"/>
          <p:nvPr/>
        </p:nvSpPr>
        <p:spPr>
          <a:xfrm>
            <a:off x="6929241" y="6039991"/>
            <a:ext cx="4806957" cy="646331"/>
          </a:xfrm>
          <a:prstGeom prst="rect">
            <a:avLst/>
          </a:prstGeom>
          <a:noFill/>
        </p:spPr>
        <p:txBody>
          <a:bodyPr wrap="none" rtlCol="0">
            <a:spAutoFit/>
          </a:bodyPr>
          <a:lstStyle/>
          <a:p>
            <a:r>
              <a:rPr lang="it-IT" b="1" dirty="0"/>
              <a:t>Nazionalismi, Venezia all’Austria e fine di Ragusa</a:t>
            </a:r>
          </a:p>
          <a:p>
            <a:r>
              <a:rPr lang="it-IT" b="1" dirty="0"/>
              <a:t>Civiltà industriale: strade, ferrovie, porti, battelli</a:t>
            </a:r>
          </a:p>
        </p:txBody>
      </p:sp>
      <p:sp>
        <p:nvSpPr>
          <p:cNvPr id="8" name="Parentesi graffa aperta 7">
            <a:extLst>
              <a:ext uri="{FF2B5EF4-FFF2-40B4-BE49-F238E27FC236}">
                <a16:creationId xmlns:a16="http://schemas.microsoft.com/office/drawing/2014/main" id="{AB64F2E5-6021-462A-9509-E2316016BCB5}"/>
              </a:ext>
            </a:extLst>
          </p:cNvPr>
          <p:cNvSpPr/>
          <p:nvPr/>
        </p:nvSpPr>
        <p:spPr>
          <a:xfrm>
            <a:off x="6591823" y="6158849"/>
            <a:ext cx="337418" cy="457523"/>
          </a:xfrm>
          <a:prstGeom prst="leftBrace">
            <a:avLst/>
          </a:prstGeom>
          <a:ln w="28575">
            <a:solidFill>
              <a:schemeClr val="tx1"/>
            </a:solidFill>
          </a:ln>
        </p:spPr>
        <p:style>
          <a:lnRef idx="1">
            <a:schemeClr val="dk1"/>
          </a:lnRef>
          <a:fillRef idx="0">
            <a:schemeClr val="dk1"/>
          </a:fillRef>
          <a:effectRef idx="0">
            <a:schemeClr val="dk1"/>
          </a:effectRef>
          <a:fontRef idx="minor">
            <a:schemeClr val="tx1"/>
          </a:fontRef>
        </p:style>
        <p:txBody>
          <a:bodyPr rtlCol="0" anchor="ctr"/>
          <a:lstStyle/>
          <a:p>
            <a:pPr algn="ctr"/>
            <a:endParaRPr lang="it-IT"/>
          </a:p>
        </p:txBody>
      </p:sp>
    </p:spTree>
    <p:extLst>
      <p:ext uri="{BB962C8B-B14F-4D97-AF65-F5344CB8AC3E}">
        <p14:creationId xmlns:p14="http://schemas.microsoft.com/office/powerpoint/2010/main" val="349963013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descr="Immagine che contiene testo&#10;&#10;Descrizione generata automaticamente">
            <a:extLst>
              <a:ext uri="{FF2B5EF4-FFF2-40B4-BE49-F238E27FC236}">
                <a16:creationId xmlns:a16="http://schemas.microsoft.com/office/drawing/2014/main" id="{08F2D2CA-2193-435B-852F-707736C323C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87236" y="3212315"/>
            <a:ext cx="5401182" cy="3382170"/>
          </a:xfrm>
          <a:prstGeom prst="rect">
            <a:avLst/>
          </a:prstGeom>
          <a:ln w="19050">
            <a:solidFill>
              <a:schemeClr val="accent4">
                <a:lumMod val="50000"/>
              </a:schemeClr>
            </a:solidFill>
          </a:ln>
        </p:spPr>
      </p:pic>
      <p:sp>
        <p:nvSpPr>
          <p:cNvPr id="4" name="CasellaDiTesto 3">
            <a:extLst>
              <a:ext uri="{FF2B5EF4-FFF2-40B4-BE49-F238E27FC236}">
                <a16:creationId xmlns:a16="http://schemas.microsoft.com/office/drawing/2014/main" id="{F4C4AE22-A9E8-4A60-8FE2-2947DE077EBF}"/>
              </a:ext>
            </a:extLst>
          </p:cNvPr>
          <p:cNvSpPr txBox="1"/>
          <p:nvPr/>
        </p:nvSpPr>
        <p:spPr>
          <a:xfrm>
            <a:off x="5459895" y="163916"/>
            <a:ext cx="1272209" cy="461665"/>
          </a:xfrm>
          <a:prstGeom prst="rect">
            <a:avLst/>
          </a:prstGeom>
          <a:noFill/>
        </p:spPr>
        <p:txBody>
          <a:bodyPr wrap="square" rtlCol="0">
            <a:spAutoFit/>
          </a:bodyPr>
          <a:lstStyle/>
          <a:p>
            <a:pPr algn="ctr"/>
            <a:r>
              <a:rPr lang="it-IT" sz="2400" b="1" dirty="0">
                <a:solidFill>
                  <a:srgbClr val="C00000"/>
                </a:solidFill>
              </a:rPr>
              <a:t>Trieste</a:t>
            </a:r>
          </a:p>
        </p:txBody>
      </p:sp>
      <p:sp>
        <p:nvSpPr>
          <p:cNvPr id="5" name="CasellaDiTesto 4">
            <a:extLst>
              <a:ext uri="{FF2B5EF4-FFF2-40B4-BE49-F238E27FC236}">
                <a16:creationId xmlns:a16="http://schemas.microsoft.com/office/drawing/2014/main" id="{4DCE9FD6-8413-4F3A-BCB3-B736571C6D32}"/>
              </a:ext>
            </a:extLst>
          </p:cNvPr>
          <p:cNvSpPr txBox="1"/>
          <p:nvPr/>
        </p:nvSpPr>
        <p:spPr>
          <a:xfrm>
            <a:off x="288785" y="575301"/>
            <a:ext cx="11767380" cy="2554545"/>
          </a:xfrm>
          <a:prstGeom prst="rect">
            <a:avLst/>
          </a:prstGeom>
          <a:noFill/>
        </p:spPr>
        <p:txBody>
          <a:bodyPr wrap="square" rtlCol="0">
            <a:spAutoFit/>
          </a:bodyPr>
          <a:lstStyle/>
          <a:p>
            <a:r>
              <a:rPr lang="it-IT" sz="2000" b="1" dirty="0"/>
              <a:t>Agli inizi del Settecento Trieste è un municipio dei domini asburgici e con questi condivide una condizione di arretratezza. L’istituzione del porto franco nel 1719 da parte di Carlo VI segna l’inizio di un processo di crescita ed espansione. Nei successivi decenni prende forma il progetto di un arsenale, di un porto militare, di un emporio e di un lazzaretto: «Il Porto franco avrebbe dovuto configurarsi come uno spazio di controllo delle merci, esso divenne invece un luogo di scambio capace di riprodursi autonomamente e nel quale il controllo poteva essere effettuato, di fatto, soltanto dai mercanti». L’imperatore decide, infatti, di esentare negozianti, fabbricanti e artigiani giunti in città da qualsiasi tassa, lavoro comandato e impiego militare. Intorno alla metà del Settecento inizia la costruzione di una nuova città: il </a:t>
            </a:r>
            <a:r>
              <a:rPr lang="it-IT" sz="2000" b="1" dirty="0">
                <a:solidFill>
                  <a:srgbClr val="002060"/>
                </a:solidFill>
                <a:effectLst>
                  <a:outerShdw blurRad="38100" dist="38100" dir="2700000" algn="tl">
                    <a:srgbClr val="000000">
                      <a:alpha val="43137"/>
                    </a:srgbClr>
                  </a:outerShdw>
                </a:effectLst>
              </a:rPr>
              <a:t>Borgo Teresiano</a:t>
            </a:r>
            <a:r>
              <a:rPr lang="it-IT" sz="2000" b="1" dirty="0"/>
              <a:t>, nell’area occupata dalle saline.</a:t>
            </a:r>
          </a:p>
        </p:txBody>
      </p:sp>
      <p:pic>
        <p:nvPicPr>
          <p:cNvPr id="3076" name="Picture 4">
            <a:extLst>
              <a:ext uri="{FF2B5EF4-FFF2-40B4-BE49-F238E27FC236}">
                <a16:creationId xmlns:a16="http://schemas.microsoft.com/office/drawing/2014/main" id="{31CCFB98-C5D3-4984-ACFB-B7BCC567221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8789" y="3200191"/>
            <a:ext cx="5624446" cy="3394293"/>
          </a:xfrm>
          <a:prstGeom prst="rect">
            <a:avLst/>
          </a:prstGeom>
          <a:noFill/>
          <a:ln w="19050">
            <a:solidFill>
              <a:schemeClr val="accent2">
                <a:lumMod val="40000"/>
                <a:lumOff val="60000"/>
              </a:schemeClr>
            </a:solidFill>
          </a:ln>
          <a:extLst>
            <a:ext uri="{909E8E84-426E-40DD-AFC4-6F175D3DCCD1}">
              <a14:hiddenFill xmlns:a14="http://schemas.microsoft.com/office/drawing/2010/main">
                <a:solidFill>
                  <a:srgbClr val="FFFFFF"/>
                </a:solidFill>
              </a14:hiddenFill>
            </a:ext>
          </a:extLst>
        </p:spPr>
      </p:pic>
      <p:sp>
        <p:nvSpPr>
          <p:cNvPr id="6" name="Ovale 5">
            <a:extLst>
              <a:ext uri="{FF2B5EF4-FFF2-40B4-BE49-F238E27FC236}">
                <a16:creationId xmlns:a16="http://schemas.microsoft.com/office/drawing/2014/main" id="{DC7F0014-5DE7-4730-9F24-7E753853E055}"/>
              </a:ext>
            </a:extLst>
          </p:cNvPr>
          <p:cNvSpPr/>
          <p:nvPr/>
        </p:nvSpPr>
        <p:spPr>
          <a:xfrm>
            <a:off x="1205947" y="3995531"/>
            <a:ext cx="1404731" cy="1232452"/>
          </a:xfrm>
          <a:prstGeom prst="ellipse">
            <a:avLst/>
          </a:prstGeom>
          <a:noFill/>
          <a:ln w="381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7" name="Ovale 6">
            <a:extLst>
              <a:ext uri="{FF2B5EF4-FFF2-40B4-BE49-F238E27FC236}">
                <a16:creationId xmlns:a16="http://schemas.microsoft.com/office/drawing/2014/main" id="{F96F035F-A968-4E1F-B07E-48B7E17B0029}"/>
              </a:ext>
            </a:extLst>
          </p:cNvPr>
          <p:cNvSpPr/>
          <p:nvPr/>
        </p:nvSpPr>
        <p:spPr>
          <a:xfrm>
            <a:off x="6287236" y="3637721"/>
            <a:ext cx="1749287" cy="1490870"/>
          </a:xfrm>
          <a:prstGeom prst="ellipse">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243843072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Immagine 1 - Fulvio Caputo, ..TRIESTE E L&amp;#039;IMPERO : LA FORMAZIONE DI UNA CITTà EUROPEA">
            <a:extLst>
              <a:ext uri="{FF2B5EF4-FFF2-40B4-BE49-F238E27FC236}">
                <a16:creationId xmlns:a16="http://schemas.microsoft.com/office/drawing/2014/main" id="{092BD5C0-3D4F-4051-9173-B0FCB537C0E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2569" y="278296"/>
            <a:ext cx="3068049" cy="4283766"/>
          </a:xfrm>
          <a:prstGeom prst="rect">
            <a:avLst/>
          </a:prstGeom>
          <a:noFill/>
          <a:ln w="19050">
            <a:solidFill>
              <a:schemeClr val="accent2">
                <a:lumMod val="75000"/>
              </a:schemeClr>
            </a:solidFill>
          </a:ln>
          <a:extLst>
            <a:ext uri="{909E8E84-426E-40DD-AFC4-6F175D3DCCD1}">
              <a14:hiddenFill xmlns:a14="http://schemas.microsoft.com/office/drawing/2010/main">
                <a:solidFill>
                  <a:srgbClr val="FFFFFF"/>
                </a:solidFill>
              </a14:hiddenFill>
            </a:ext>
          </a:extLst>
        </p:spPr>
      </p:pic>
      <p:sp>
        <p:nvSpPr>
          <p:cNvPr id="2" name="CasellaDiTesto 1">
            <a:extLst>
              <a:ext uri="{FF2B5EF4-FFF2-40B4-BE49-F238E27FC236}">
                <a16:creationId xmlns:a16="http://schemas.microsoft.com/office/drawing/2014/main" id="{91723401-4CBF-4538-9D85-8E75763D86D6}"/>
              </a:ext>
            </a:extLst>
          </p:cNvPr>
          <p:cNvSpPr txBox="1"/>
          <p:nvPr/>
        </p:nvSpPr>
        <p:spPr>
          <a:xfrm>
            <a:off x="3438939" y="149085"/>
            <a:ext cx="8623852" cy="5016758"/>
          </a:xfrm>
          <a:prstGeom prst="rect">
            <a:avLst/>
          </a:prstGeom>
          <a:noFill/>
        </p:spPr>
        <p:txBody>
          <a:bodyPr wrap="square" rtlCol="0">
            <a:spAutoFit/>
          </a:bodyPr>
          <a:lstStyle/>
          <a:p>
            <a:r>
              <a:rPr lang="it-IT" sz="2000" b="1" dirty="0"/>
              <a:t>Contemporaneamente si migliorano i collegamenti stradali tra Trieste, l’Austria Interiore, la Stiria, la Carinzia, la Carniola. La città esce dal suo isolamento e diventa il terminale marittimo di queste province. Fiume serve la Croazia e l’Ungheria.</a:t>
            </a:r>
          </a:p>
          <a:p>
            <a:r>
              <a:rPr lang="it-IT" sz="2000" b="1" dirty="0"/>
              <a:t>Nel 1719 viene creata anche la Società Privilegiata per il Commercio con l’Oriente, la quale ottiene di fatto il monopolio economico su gran parte dei domini asburgici. Due anni prima Carlo VI emana una patente per proclamare la libertà di navigazione nell’Adriatico, limitando il ruolo di Venezia: «Alla fine del suo regno Carlo VI si comporta come il capo di stato di una grande nazione quale la Francia o l’Inghilterra capace di spregiudicate e geniali iniziative politiche anche se l’apparato statale risente delle proprie origini medievali».</a:t>
            </a:r>
          </a:p>
          <a:p>
            <a:r>
              <a:rPr lang="it-IT" sz="2000" b="1" dirty="0"/>
              <a:t>All’interno dello stato austriaco, dagli anni Quaranta del Settecento in poi, Trieste ha una posizione di privilegio: tramite l’Intendenza e sino alla sua soppressione nel 1776, la città ha un’autonomia sconosciuta alle altre città.</a:t>
            </a:r>
          </a:p>
          <a:p>
            <a:r>
              <a:rPr lang="it-IT" sz="2000" b="1" dirty="0"/>
              <a:t>Nel 1749 la nuova città (il Borgo Teresiano) e Trieste diventano un’unica entità.</a:t>
            </a:r>
          </a:p>
          <a:p>
            <a:endParaRPr lang="it-IT" sz="2000" b="1" dirty="0"/>
          </a:p>
        </p:txBody>
      </p:sp>
      <p:sp>
        <p:nvSpPr>
          <p:cNvPr id="5" name="CasellaDiTesto 4">
            <a:extLst>
              <a:ext uri="{FF2B5EF4-FFF2-40B4-BE49-F238E27FC236}">
                <a16:creationId xmlns:a16="http://schemas.microsoft.com/office/drawing/2014/main" id="{DBD811A8-3EFD-4301-9ABE-5EF105924D00}"/>
              </a:ext>
            </a:extLst>
          </p:cNvPr>
          <p:cNvSpPr txBox="1"/>
          <p:nvPr/>
        </p:nvSpPr>
        <p:spPr>
          <a:xfrm>
            <a:off x="195889" y="4745792"/>
            <a:ext cx="11800222" cy="1938992"/>
          </a:xfrm>
          <a:prstGeom prst="rect">
            <a:avLst/>
          </a:prstGeom>
          <a:noFill/>
        </p:spPr>
        <p:txBody>
          <a:bodyPr wrap="square">
            <a:spAutoFit/>
          </a:bodyPr>
          <a:lstStyle/>
          <a:p>
            <a:r>
              <a:rPr lang="it-IT" sz="2000" b="1" dirty="0"/>
              <a:t>Si abbattono anche le vecchie mura cittadine. Negli anni Sessanta si abbandona il progetto della città-arsenale a favore della realizzazione di una città commerciale.</a:t>
            </a:r>
          </a:p>
          <a:p>
            <a:r>
              <a:rPr lang="it-IT" sz="2000" b="1" dirty="0"/>
              <a:t>Evoluzione demografica: 3.865 abitanti nel 1735, 6.518 nel 1765, 10.664 nel 1775, 20.900 nel 1800, 29.908 nel 1810.</a:t>
            </a:r>
          </a:p>
          <a:p>
            <a:r>
              <a:rPr lang="it-IT" sz="2000" b="1" dirty="0"/>
              <a:t>Numero delle navi: 698 nel 1753, 4.835 nel 1768, 5.232 nel 1777. Trasportano soprattutto generi alimentari e provengono in maggioranza da Venezia e dall’Istria Veneta.</a:t>
            </a:r>
          </a:p>
        </p:txBody>
      </p:sp>
    </p:spTree>
    <p:extLst>
      <p:ext uri="{BB962C8B-B14F-4D97-AF65-F5344CB8AC3E}">
        <p14:creationId xmlns:p14="http://schemas.microsoft.com/office/powerpoint/2010/main" val="400584905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2B0CCFED-E1BC-43CF-92D5-A4218C8CEBB5}"/>
              </a:ext>
            </a:extLst>
          </p:cNvPr>
          <p:cNvSpPr txBox="1"/>
          <p:nvPr/>
        </p:nvSpPr>
        <p:spPr>
          <a:xfrm>
            <a:off x="271670" y="168965"/>
            <a:ext cx="11648660" cy="6617196"/>
          </a:xfrm>
          <a:prstGeom prst="rect">
            <a:avLst/>
          </a:prstGeom>
          <a:noFill/>
        </p:spPr>
        <p:txBody>
          <a:bodyPr wrap="square" rtlCol="0">
            <a:spAutoFit/>
          </a:bodyPr>
          <a:lstStyle/>
          <a:p>
            <a:r>
              <a:rPr lang="it-IT" sz="2000" b="1" dirty="0">
                <a:solidFill>
                  <a:srgbClr val="0070C0"/>
                </a:solidFill>
              </a:rPr>
              <a:t>Marineria battente bandiera austriaca: «Tralasciando un circoscritto numero di imbarcazioni spintesi verso Smirne, Livorno e la Puglia, la maggior parte dei loro viaggi si svolgeva nell’alto bacino dell’Adriatico. Gli scali preferiti erano quelli del Friuli e dell’Istria, sia dalla parte austriaca sia da quella veneta delle due regioni, dei porti di Fiume e da quelli più vicini della Dalmazia. Anche le barche austriache trasportavano, nella assoluta maggioranza dei casi, generi alimentari».</a:t>
            </a:r>
          </a:p>
          <a:p>
            <a:r>
              <a:rPr lang="it-IT" sz="2000" b="1" dirty="0">
                <a:solidFill>
                  <a:srgbClr val="0070C0"/>
                </a:solidFill>
              </a:rPr>
              <a:t>«Quelle con bandiera napoletana giungevano principalmente da Napoli, Messina e dalla costa pugliese di Molfetta, Bari, Nola, quelle pontificie in massima parte da Goro, Ferrara, Ancona. Vi erano poi Ragusei e Turchi in arrivo dal bacino orientale del Mediterraneo e quindi Inglesi, Francesi, Olandesi e Danesi salpati principalmente dai porti oceanici di Londra, Glasgow, Le Havre, Amsterdam e da quello più vicino di Marsiglia. Trasportavano molte merci, in particolare spezie, caffè, cacao, zucchero, pesce seccato, minerali».</a:t>
            </a:r>
          </a:p>
          <a:p>
            <a:endParaRPr lang="it-IT" sz="1200" b="1" dirty="0">
              <a:solidFill>
                <a:srgbClr val="0070C0"/>
              </a:solidFill>
            </a:endParaRPr>
          </a:p>
          <a:p>
            <a:r>
              <a:rPr lang="it-IT" sz="2000" b="1" dirty="0">
                <a:solidFill>
                  <a:srgbClr val="002060"/>
                </a:solidFill>
              </a:rPr>
              <a:t>«Dai domini asburgici e da altri territori dell’Europa centrale e orientale giungevano in città, via terra, prodotti ferrosi in forma di chiodi, coltelli, filo di ferro, lamierini, padelle e minerali come l’argento vivo (il mercurio), l’antimonio […] e le monete, generalmente talleri, destinate all’esportazione».</a:t>
            </a:r>
          </a:p>
          <a:p>
            <a:endParaRPr lang="it-IT" sz="1200" b="1" dirty="0">
              <a:solidFill>
                <a:srgbClr val="002060"/>
              </a:solidFill>
            </a:endParaRPr>
          </a:p>
          <a:p>
            <a:r>
              <a:rPr lang="it-IT" sz="2000" b="1" dirty="0">
                <a:solidFill>
                  <a:srgbClr val="7030A0"/>
                </a:solidFill>
              </a:rPr>
              <a:t>«Tutte le merci provenienti dal bacino mediterraneo e dirette verso i mercati dei territori tedeschi meridionali, verso le regioni austriache e verso il mar Baltico erano state per secoli sbarcate a Venezia e dai mercanti operanti su quella piazza spediti oltre le Alpi. Difficile far concorrenza a Venezia per ragioni politiche, militari, economiche e anche perché da là partivano le due strade di grande traffico commerciale capaci, sin dalla seconda metà del Quattrocento, di raggiungere i mercati dell’Europa centrale».</a:t>
            </a:r>
          </a:p>
          <a:p>
            <a:endParaRPr lang="it-IT" sz="1200" b="1" dirty="0"/>
          </a:p>
          <a:p>
            <a:r>
              <a:rPr lang="it-IT" sz="2000" b="1" dirty="0">
                <a:solidFill>
                  <a:srgbClr val="002060"/>
                </a:solidFill>
              </a:rPr>
              <a:t>«Trieste stava lentamente sostituendo la città lagunare nella rete dei traffici».</a:t>
            </a:r>
          </a:p>
        </p:txBody>
      </p:sp>
    </p:spTree>
    <p:extLst>
      <p:ext uri="{BB962C8B-B14F-4D97-AF65-F5344CB8AC3E}">
        <p14:creationId xmlns:p14="http://schemas.microsoft.com/office/powerpoint/2010/main" val="7954575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Trieste xe stada fata in piera de Muja!&amp;quot; Le cave tra &amp;#39;700 e &amp;#39;800 - TRIESTE .news">
            <a:extLst>
              <a:ext uri="{FF2B5EF4-FFF2-40B4-BE49-F238E27FC236}">
                <a16:creationId xmlns:a16="http://schemas.microsoft.com/office/drawing/2014/main" id="{061E57BE-D145-4445-9BA1-6331DCD48D6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8417" y="268357"/>
            <a:ext cx="7017027" cy="4190922"/>
          </a:xfrm>
          <a:prstGeom prst="rect">
            <a:avLst/>
          </a:prstGeom>
          <a:noFill/>
          <a:ln w="19050">
            <a:solidFill>
              <a:schemeClr val="bg2">
                <a:lumMod val="50000"/>
              </a:schemeClr>
            </a:solidFill>
          </a:ln>
          <a:extLst>
            <a:ext uri="{909E8E84-426E-40DD-AFC4-6F175D3DCCD1}">
              <a14:hiddenFill xmlns:a14="http://schemas.microsoft.com/office/drawing/2010/main">
                <a:solidFill>
                  <a:srgbClr val="FFFFFF"/>
                </a:solidFill>
              </a14:hiddenFill>
            </a:ext>
          </a:extLst>
        </p:spPr>
      </p:pic>
      <p:sp>
        <p:nvSpPr>
          <p:cNvPr id="2" name="CasellaDiTesto 1">
            <a:extLst>
              <a:ext uri="{FF2B5EF4-FFF2-40B4-BE49-F238E27FC236}">
                <a16:creationId xmlns:a16="http://schemas.microsoft.com/office/drawing/2014/main" id="{9ED36CF1-F3F2-406D-998E-36BBA6C9C823}"/>
              </a:ext>
            </a:extLst>
          </p:cNvPr>
          <p:cNvSpPr txBox="1"/>
          <p:nvPr/>
        </p:nvSpPr>
        <p:spPr>
          <a:xfrm>
            <a:off x="7444409" y="151663"/>
            <a:ext cx="4747591" cy="4647426"/>
          </a:xfrm>
          <a:prstGeom prst="rect">
            <a:avLst/>
          </a:prstGeom>
          <a:noFill/>
        </p:spPr>
        <p:txBody>
          <a:bodyPr wrap="square" rtlCol="0">
            <a:spAutoFit/>
          </a:bodyPr>
          <a:lstStyle/>
          <a:p>
            <a:r>
              <a:rPr lang="it-IT" sz="2000" b="1" dirty="0">
                <a:solidFill>
                  <a:srgbClr val="C00000"/>
                </a:solidFill>
              </a:rPr>
              <a:t>Nella seconda metà del Settecento «Si dirigevano verso il nuovo emporio le merci degli stati italiani meridionali e di quelli del bacino orientale del Mediterraneo, mentre la nuova situazione politica portava a dirottare dalle regioni padane, principalmente dallo Stato di Milano, i traffici diretti in Germania. Molti legami commerciali stretti da secoli fra Milano e Venezia si allentavano».</a:t>
            </a:r>
          </a:p>
          <a:p>
            <a:endParaRPr lang="it-IT" sz="800" b="1" dirty="0"/>
          </a:p>
          <a:p>
            <a:r>
              <a:rPr lang="it-IT" sz="2000" b="1" dirty="0"/>
              <a:t>«Al commercio con l’Impero si affianca l’apertura verso l’Ungheria e la Croazia, l’irrobustimento, attraverso Ragusa e la Dalmazia, degli scambi con la Bosnia Turca</a:t>
            </a:r>
          </a:p>
        </p:txBody>
      </p:sp>
      <p:sp>
        <p:nvSpPr>
          <p:cNvPr id="3" name="CasellaDiTesto 2">
            <a:extLst>
              <a:ext uri="{FF2B5EF4-FFF2-40B4-BE49-F238E27FC236}">
                <a16:creationId xmlns:a16="http://schemas.microsoft.com/office/drawing/2014/main" id="{7906334B-E168-43F8-98B4-E300A16CDF44}"/>
              </a:ext>
            </a:extLst>
          </p:cNvPr>
          <p:cNvSpPr txBox="1"/>
          <p:nvPr/>
        </p:nvSpPr>
        <p:spPr>
          <a:xfrm>
            <a:off x="168965" y="4519203"/>
            <a:ext cx="12023035" cy="2062103"/>
          </a:xfrm>
          <a:prstGeom prst="rect">
            <a:avLst/>
          </a:prstGeom>
          <a:noFill/>
        </p:spPr>
        <p:txBody>
          <a:bodyPr wrap="square" rtlCol="0">
            <a:spAutoFit/>
          </a:bodyPr>
          <a:lstStyle/>
          <a:p>
            <a:r>
              <a:rPr lang="it-IT" sz="2000" b="1" dirty="0"/>
              <a:t>e la Porta Ottomana e i rinnovati accordi commerciali con la Spagna». Negli anni Settanta e Ottanta del Settecento Trieste rafforza «la sua posizione di emporio principale per gli approvvigionamenti e trasporti militari». Il Borgo Teresiano continua ad espandersi richiamando investimenti, attività e attrezzature.</a:t>
            </a:r>
          </a:p>
          <a:p>
            <a:endParaRPr lang="it-IT" sz="800" b="1" dirty="0"/>
          </a:p>
          <a:p>
            <a:r>
              <a:rPr lang="it-IT" sz="2000" b="1" i="1" dirty="0">
                <a:solidFill>
                  <a:srgbClr val="C00000"/>
                </a:solidFill>
                <a:effectLst>
                  <a:outerShdw blurRad="38100" dist="38100" dir="2700000" algn="tl">
                    <a:srgbClr val="000000">
                      <a:alpha val="43137"/>
                    </a:srgbClr>
                  </a:outerShdw>
                </a:effectLst>
              </a:rPr>
              <a:t>«Trieste sarà luogo dove tutti vivranno l’esperienza dell’essere liberi di fronte al progetto e quella dell’essere minoranza tra minoranze, sia coloro che cercavano lavoro e investivano nelle imprese commerciali, sia gli antichi abitanti del borgo: i patrizi, gli artigiani, i contadini».</a:t>
            </a:r>
          </a:p>
        </p:txBody>
      </p:sp>
    </p:spTree>
    <p:extLst>
      <p:ext uri="{BB962C8B-B14F-4D97-AF65-F5344CB8AC3E}">
        <p14:creationId xmlns:p14="http://schemas.microsoft.com/office/powerpoint/2010/main" val="148559764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Flumen Sancti Viti-Rijeka (Fiume) di San Vito - Visit Rijeka">
            <a:extLst>
              <a:ext uri="{FF2B5EF4-FFF2-40B4-BE49-F238E27FC236}">
                <a16:creationId xmlns:a16="http://schemas.microsoft.com/office/drawing/2014/main" id="{BA45363D-8F07-4B50-B1F8-55CC8C67CBD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67129" y="271212"/>
            <a:ext cx="6525867" cy="4093428"/>
          </a:xfrm>
          <a:prstGeom prst="rect">
            <a:avLst/>
          </a:prstGeom>
          <a:noFill/>
          <a:ln w="19050">
            <a:solidFill>
              <a:schemeClr val="accent3">
                <a:lumMod val="50000"/>
              </a:schemeClr>
            </a:solidFill>
          </a:ln>
          <a:extLst>
            <a:ext uri="{909E8E84-426E-40DD-AFC4-6F175D3DCCD1}">
              <a14:hiddenFill xmlns:a14="http://schemas.microsoft.com/office/drawing/2010/main">
                <a:solidFill>
                  <a:srgbClr val="FFFFFF"/>
                </a:solidFill>
              </a14:hiddenFill>
            </a:ext>
          </a:extLst>
        </p:spPr>
      </p:pic>
      <p:sp>
        <p:nvSpPr>
          <p:cNvPr id="2" name="CasellaDiTesto 1">
            <a:extLst>
              <a:ext uri="{FF2B5EF4-FFF2-40B4-BE49-F238E27FC236}">
                <a16:creationId xmlns:a16="http://schemas.microsoft.com/office/drawing/2014/main" id="{D3B3EFAF-64D6-479B-864B-D75E57F1E87F}"/>
              </a:ext>
            </a:extLst>
          </p:cNvPr>
          <p:cNvSpPr txBox="1"/>
          <p:nvPr/>
        </p:nvSpPr>
        <p:spPr>
          <a:xfrm>
            <a:off x="4206545" y="121184"/>
            <a:ext cx="971741" cy="461665"/>
          </a:xfrm>
          <a:prstGeom prst="rect">
            <a:avLst/>
          </a:prstGeom>
          <a:noFill/>
        </p:spPr>
        <p:txBody>
          <a:bodyPr wrap="none" rtlCol="0">
            <a:spAutoFit/>
          </a:bodyPr>
          <a:lstStyle/>
          <a:p>
            <a:r>
              <a:rPr lang="it-IT" sz="2400" b="1" dirty="0">
                <a:solidFill>
                  <a:srgbClr val="C00000"/>
                </a:solidFill>
              </a:rPr>
              <a:t>Fiume</a:t>
            </a:r>
          </a:p>
        </p:txBody>
      </p:sp>
      <p:sp>
        <p:nvSpPr>
          <p:cNvPr id="4" name="CasellaDiTesto 3">
            <a:extLst>
              <a:ext uri="{FF2B5EF4-FFF2-40B4-BE49-F238E27FC236}">
                <a16:creationId xmlns:a16="http://schemas.microsoft.com/office/drawing/2014/main" id="{5F4EF62A-3F81-4D0D-BFF1-991D1694DF08}"/>
              </a:ext>
            </a:extLst>
          </p:cNvPr>
          <p:cNvSpPr txBox="1"/>
          <p:nvPr/>
        </p:nvSpPr>
        <p:spPr>
          <a:xfrm>
            <a:off x="178906" y="549472"/>
            <a:ext cx="5088833" cy="4093428"/>
          </a:xfrm>
          <a:prstGeom prst="rect">
            <a:avLst/>
          </a:prstGeom>
          <a:noFill/>
        </p:spPr>
        <p:txBody>
          <a:bodyPr wrap="square" rtlCol="0">
            <a:spAutoFit/>
          </a:bodyPr>
          <a:lstStyle/>
          <a:p>
            <a:r>
              <a:rPr lang="it-IT" sz="2000" b="1" dirty="0"/>
              <a:t>Quando nel 1719 viene concesso il porto franco, la città non ha un rapporto diretto con il mare. Solo nel corso dell’Ottocento e in particolare alla fine del secolo Fiume diventa un centro marittimo. Il peso del commercio di Fiume è scarso: nel 1802 nella fiera di Senigallia, il volume di scambi alimentato dalle barche fiumane è pari al 4% del totale, contro una presenza triestina che oscilla tra il 10 e il 20%. Nei decenni successivi, però, Fiume si sviluppa come un «centro dotato di una sua specifica caratura politico-commerciale sviluppatasi all’ombra del nuovo</a:t>
            </a:r>
          </a:p>
        </p:txBody>
      </p:sp>
      <p:sp>
        <p:nvSpPr>
          <p:cNvPr id="6" name="CasellaDiTesto 5">
            <a:extLst>
              <a:ext uri="{FF2B5EF4-FFF2-40B4-BE49-F238E27FC236}">
                <a16:creationId xmlns:a16="http://schemas.microsoft.com/office/drawing/2014/main" id="{3E411BF6-502D-49C4-B386-11DC41F54AA8}"/>
              </a:ext>
            </a:extLst>
          </p:cNvPr>
          <p:cNvSpPr txBox="1"/>
          <p:nvPr/>
        </p:nvSpPr>
        <p:spPr>
          <a:xfrm>
            <a:off x="178906" y="4483843"/>
            <a:ext cx="11917016" cy="2246769"/>
          </a:xfrm>
          <a:prstGeom prst="rect">
            <a:avLst/>
          </a:prstGeom>
          <a:noFill/>
        </p:spPr>
        <p:txBody>
          <a:bodyPr wrap="square" rtlCol="0">
            <a:spAutoFit/>
          </a:bodyPr>
          <a:lstStyle/>
          <a:p>
            <a:r>
              <a:rPr lang="it-IT" sz="2000" b="1" dirty="0"/>
              <a:t>Concept di porto dell’Ungheria» (Zucconi). Nel 1779 l’imperatrice Maria Teresa a Fiume una sostanziale autonomia: «Benignamente accordiamo che la commerciale di San Vito (Fiume) col suo distretto, si debba anche per innanzi considerare </a:t>
            </a:r>
            <a:r>
              <a:rPr lang="it-IT" sz="2000" b="1" i="1" dirty="0"/>
              <a:t>corpus separatum </a:t>
            </a:r>
            <a:r>
              <a:rPr lang="it-IT" sz="2000" b="1" dirty="0"/>
              <a:t>annesso alla sacra corona del regno ungarico […]». Si tratta di una sorta di autonomia sotto tutela. Dopo la fase del dominio croato (1848-1868) la città viene collocata in modo definito nel Regno d’Ungheria fino alla prima guerra mondiale. Fiume viene amministrata da un élite borghese legata al commercio, all’industria e alla speculazione immobiliare. Dopo il 1868 si sviluppa in maniera notevole il commercio e cresce anche il settore creditizio. </a:t>
            </a:r>
          </a:p>
        </p:txBody>
      </p:sp>
    </p:spTree>
    <p:extLst>
      <p:ext uri="{BB962C8B-B14F-4D97-AF65-F5344CB8AC3E}">
        <p14:creationId xmlns:p14="http://schemas.microsoft.com/office/powerpoint/2010/main" val="24963060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0061AF9F-3EBF-43D5-82EA-901146DDE4F9}"/>
              </a:ext>
            </a:extLst>
          </p:cNvPr>
          <p:cNvSpPr txBox="1"/>
          <p:nvPr/>
        </p:nvSpPr>
        <p:spPr>
          <a:xfrm>
            <a:off x="159026" y="188844"/>
            <a:ext cx="12032974" cy="1631216"/>
          </a:xfrm>
          <a:prstGeom prst="rect">
            <a:avLst/>
          </a:prstGeom>
          <a:noFill/>
        </p:spPr>
        <p:txBody>
          <a:bodyPr wrap="square" rtlCol="0">
            <a:spAutoFit/>
          </a:bodyPr>
          <a:lstStyle/>
          <a:p>
            <a:r>
              <a:rPr lang="it-IT" sz="2000" b="1" dirty="0"/>
              <a:t>La collocazione istituzionale del porto gli permette di godere di privilegi e franchigie particolari, di una politica tariffaria agevolata e di alcune prerogative di tipo monopolistico: per alcune merci ungheresi c’è l’obbligo di transitare per il porto di Fiume. Nel 1880-1881 nasce la società di navigazione Adria interamente controllata dal governo ungherese; successivamente nasce la compagnia Ungaro-Croata. Sulla città converge una sempre più fitta rete di comunicazioni con i centri dell’Adriatico orientale.</a:t>
            </a:r>
          </a:p>
        </p:txBody>
      </p:sp>
      <p:pic>
        <p:nvPicPr>
          <p:cNvPr id="4" name="Immagine 3">
            <a:extLst>
              <a:ext uri="{FF2B5EF4-FFF2-40B4-BE49-F238E27FC236}">
                <a16:creationId xmlns:a16="http://schemas.microsoft.com/office/drawing/2014/main" id="{16F949CC-F3CB-46AD-BAC2-3259D473D09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8418" y="1933906"/>
            <a:ext cx="2981212" cy="4606042"/>
          </a:xfrm>
          <a:prstGeom prst="rect">
            <a:avLst/>
          </a:prstGeom>
          <a:ln w="19050">
            <a:solidFill>
              <a:srgbClr val="002060"/>
            </a:solidFill>
          </a:ln>
        </p:spPr>
      </p:pic>
      <p:sp>
        <p:nvSpPr>
          <p:cNvPr id="5" name="CasellaDiTesto 4">
            <a:extLst>
              <a:ext uri="{FF2B5EF4-FFF2-40B4-BE49-F238E27FC236}">
                <a16:creationId xmlns:a16="http://schemas.microsoft.com/office/drawing/2014/main" id="{94252486-33C8-45AB-9564-E22C6D81CC9F}"/>
              </a:ext>
            </a:extLst>
          </p:cNvPr>
          <p:cNvSpPr txBox="1"/>
          <p:nvPr/>
        </p:nvSpPr>
        <p:spPr>
          <a:xfrm>
            <a:off x="3369365" y="5037941"/>
            <a:ext cx="8822635" cy="1938992"/>
          </a:xfrm>
          <a:prstGeom prst="rect">
            <a:avLst/>
          </a:prstGeom>
          <a:noFill/>
        </p:spPr>
        <p:txBody>
          <a:bodyPr wrap="square" rtlCol="0">
            <a:spAutoFit/>
          </a:bodyPr>
          <a:lstStyle/>
          <a:p>
            <a:r>
              <a:rPr lang="it-IT" sz="2000" b="1" dirty="0"/>
              <a:t>In questo modo, Fiume si «avvia a svolgere un doppio ruolo di protagonista nella regione: da una parte quello di porto emporiale del Mediterraneo orientale, strettamente legato alla pianura pannonica e al Regno d’Ungheria, dall’altra quello di snodo fondamentale tra l’area alpino-orientale e i Balcani settentrionali, secondo in questo soltanto a Trieste» (Zucconi).</a:t>
            </a:r>
          </a:p>
          <a:p>
            <a:endParaRPr lang="it-IT" sz="2000" b="1" dirty="0"/>
          </a:p>
        </p:txBody>
      </p:sp>
      <p:pic>
        <p:nvPicPr>
          <p:cNvPr id="7" name="Immagine 6">
            <a:extLst>
              <a:ext uri="{FF2B5EF4-FFF2-40B4-BE49-F238E27FC236}">
                <a16:creationId xmlns:a16="http://schemas.microsoft.com/office/drawing/2014/main" id="{384D3E5D-8D3F-4D91-B88C-9ACDCEDD741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17843" y="1933906"/>
            <a:ext cx="8100391" cy="3049194"/>
          </a:xfrm>
          <a:prstGeom prst="rect">
            <a:avLst/>
          </a:prstGeom>
          <a:ln w="19050">
            <a:solidFill>
              <a:schemeClr val="bg1">
                <a:lumMod val="50000"/>
              </a:schemeClr>
            </a:solidFill>
          </a:ln>
        </p:spPr>
      </p:pic>
    </p:spTree>
    <p:extLst>
      <p:ext uri="{BB962C8B-B14F-4D97-AF65-F5344CB8AC3E}">
        <p14:creationId xmlns:p14="http://schemas.microsoft.com/office/powerpoint/2010/main" val="142426704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Fiume città di passione Book Cover">
            <a:extLst>
              <a:ext uri="{FF2B5EF4-FFF2-40B4-BE49-F238E27FC236}">
                <a16:creationId xmlns:a16="http://schemas.microsoft.com/office/drawing/2014/main" id="{3398E7EA-882B-4126-8BD0-0A98DA3BF0B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8294" y="250303"/>
            <a:ext cx="2941984" cy="4270623"/>
          </a:xfrm>
          <a:prstGeom prst="rect">
            <a:avLst/>
          </a:prstGeom>
          <a:noFill/>
          <a:ln w="19050">
            <a:solidFill>
              <a:schemeClr val="accent6">
                <a:lumMod val="60000"/>
                <a:lumOff val="40000"/>
              </a:schemeClr>
            </a:solidFill>
          </a:ln>
          <a:extLst>
            <a:ext uri="{909E8E84-426E-40DD-AFC4-6F175D3DCCD1}">
              <a14:hiddenFill xmlns:a14="http://schemas.microsoft.com/office/drawing/2010/main">
                <a:solidFill>
                  <a:srgbClr val="FFFFFF"/>
                </a:solidFill>
              </a14:hiddenFill>
            </a:ext>
          </a:extLst>
        </p:spPr>
      </p:pic>
      <p:pic>
        <p:nvPicPr>
          <p:cNvPr id="4" name="Immagine 3" descr="Immagine che contiene tavolo&#10;&#10;Descrizione generata automaticamente">
            <a:extLst>
              <a:ext uri="{FF2B5EF4-FFF2-40B4-BE49-F238E27FC236}">
                <a16:creationId xmlns:a16="http://schemas.microsoft.com/office/drawing/2014/main" id="{F2A64268-7BF7-43CC-A9CF-E320F965A8E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12546" y="204593"/>
            <a:ext cx="4381500" cy="5715000"/>
          </a:xfrm>
          <a:prstGeom prst="rect">
            <a:avLst/>
          </a:prstGeom>
          <a:ln w="19050">
            <a:solidFill>
              <a:schemeClr val="accent2">
                <a:lumMod val="40000"/>
                <a:lumOff val="60000"/>
              </a:schemeClr>
            </a:solidFill>
          </a:ln>
        </p:spPr>
      </p:pic>
      <p:sp>
        <p:nvSpPr>
          <p:cNvPr id="6" name="CasellaDiTesto 5">
            <a:extLst>
              <a:ext uri="{FF2B5EF4-FFF2-40B4-BE49-F238E27FC236}">
                <a16:creationId xmlns:a16="http://schemas.microsoft.com/office/drawing/2014/main" id="{F4E76A6D-500E-48DF-9751-FC0DD1ADE544}"/>
              </a:ext>
            </a:extLst>
          </p:cNvPr>
          <p:cNvSpPr txBox="1"/>
          <p:nvPr/>
        </p:nvSpPr>
        <p:spPr>
          <a:xfrm>
            <a:off x="7227819" y="6008997"/>
            <a:ext cx="5150954" cy="584775"/>
          </a:xfrm>
          <a:prstGeom prst="rect">
            <a:avLst/>
          </a:prstGeom>
          <a:noFill/>
        </p:spPr>
        <p:txBody>
          <a:bodyPr wrap="square">
            <a:spAutoFit/>
          </a:bodyPr>
          <a:lstStyle/>
          <a:p>
            <a:pPr algn="ctr"/>
            <a:r>
              <a:rPr lang="it-IT" sz="1600" b="1" i="1" dirty="0">
                <a:solidFill>
                  <a:srgbClr val="002060"/>
                </a:solidFill>
                <a:effectLst/>
              </a:rPr>
              <a:t>Archivio di Stato di Trieste, Intendenza commerciale</a:t>
            </a:r>
          </a:p>
          <a:p>
            <a:pPr algn="ctr"/>
            <a:r>
              <a:rPr lang="it-IT" sz="1600" b="1" i="1" dirty="0">
                <a:solidFill>
                  <a:srgbClr val="002060"/>
                </a:solidFill>
                <a:effectLst/>
              </a:rPr>
              <a:t>per il Litorale in Trieste, ﬁlza 540, carta 286</a:t>
            </a:r>
            <a:r>
              <a:rPr lang="it-IT" sz="1600" b="1" i="1" dirty="0">
                <a:effectLst/>
              </a:rPr>
              <a:t>.</a:t>
            </a:r>
            <a:endParaRPr lang="it-IT" sz="1600" b="1" i="1" dirty="0"/>
          </a:p>
        </p:txBody>
      </p:sp>
      <p:sp>
        <p:nvSpPr>
          <p:cNvPr id="5" name="CasellaDiTesto 4">
            <a:extLst>
              <a:ext uri="{FF2B5EF4-FFF2-40B4-BE49-F238E27FC236}">
                <a16:creationId xmlns:a16="http://schemas.microsoft.com/office/drawing/2014/main" id="{C71B6F02-4776-45BA-BFFC-57D79809C87F}"/>
              </a:ext>
            </a:extLst>
          </p:cNvPr>
          <p:cNvSpPr txBox="1"/>
          <p:nvPr/>
        </p:nvSpPr>
        <p:spPr>
          <a:xfrm>
            <a:off x="3390898" y="204593"/>
            <a:ext cx="4221648" cy="4462760"/>
          </a:xfrm>
          <a:prstGeom prst="rect">
            <a:avLst/>
          </a:prstGeom>
          <a:noFill/>
        </p:spPr>
        <p:txBody>
          <a:bodyPr wrap="square" rtlCol="0">
            <a:spAutoFit/>
          </a:bodyPr>
          <a:lstStyle/>
          <a:p>
            <a:r>
              <a:rPr lang="it-IT" sz="2000" b="1" dirty="0"/>
              <a:t>All’inizio del Novecento Fiume ha ormai guadagnato un posto di rilievo tra i porti mediterranei, entrando nel novero dei maggiori approdi continentali. Nel 1912 con 19,8 milioni di quintali di merci trattate, la città risulta il quinto porto del Mediterraneo e il decimo d’Europa. Fiume si colloca dietro ai due porti concorrenti dell’Adriatico: Venezia (traffico di 28,7 milioni di quintali di merci) e Trieste (30 milioni).</a:t>
            </a:r>
          </a:p>
          <a:p>
            <a:endParaRPr lang="it-IT" sz="2400" b="1" dirty="0"/>
          </a:p>
          <a:p>
            <a:r>
              <a:rPr lang="it-IT" sz="2000" b="1" i="1" dirty="0">
                <a:solidFill>
                  <a:srgbClr val="C00000"/>
                </a:solidFill>
              </a:rPr>
              <a:t>Classifica:</a:t>
            </a:r>
          </a:p>
        </p:txBody>
      </p:sp>
      <p:sp>
        <p:nvSpPr>
          <p:cNvPr id="7" name="CasellaDiTesto 6">
            <a:extLst>
              <a:ext uri="{FF2B5EF4-FFF2-40B4-BE49-F238E27FC236}">
                <a16:creationId xmlns:a16="http://schemas.microsoft.com/office/drawing/2014/main" id="{825C46BF-6C9B-438E-9458-B3AB8F0EEB91}"/>
              </a:ext>
            </a:extLst>
          </p:cNvPr>
          <p:cNvSpPr txBox="1"/>
          <p:nvPr/>
        </p:nvSpPr>
        <p:spPr>
          <a:xfrm>
            <a:off x="427382" y="4585587"/>
            <a:ext cx="7276271" cy="707886"/>
          </a:xfrm>
          <a:prstGeom prst="rect">
            <a:avLst/>
          </a:prstGeom>
          <a:noFill/>
        </p:spPr>
        <p:txBody>
          <a:bodyPr wrap="square" rtlCol="0">
            <a:spAutoFit/>
          </a:bodyPr>
          <a:lstStyle/>
          <a:p>
            <a:pPr algn="ctr"/>
            <a:r>
              <a:rPr lang="it-IT" sz="2000" b="1" i="1" dirty="0">
                <a:solidFill>
                  <a:srgbClr val="C00000"/>
                </a:solidFill>
              </a:rPr>
              <a:t>1. Amburgo, 2. Anversa, 3. Marsiglia, 4. Genova, 5. Brema, 6. Amsterdam, 7. Le Havre, 8. Trieste, 9. Venezia, 10. Fiume</a:t>
            </a:r>
          </a:p>
        </p:txBody>
      </p:sp>
      <p:sp>
        <p:nvSpPr>
          <p:cNvPr id="11" name="CasellaDiTesto 10">
            <a:extLst>
              <a:ext uri="{FF2B5EF4-FFF2-40B4-BE49-F238E27FC236}">
                <a16:creationId xmlns:a16="http://schemas.microsoft.com/office/drawing/2014/main" id="{A25852FA-B38B-424C-AC69-34D1DADBC30C}"/>
              </a:ext>
            </a:extLst>
          </p:cNvPr>
          <p:cNvSpPr txBox="1"/>
          <p:nvPr/>
        </p:nvSpPr>
        <p:spPr>
          <a:xfrm>
            <a:off x="197954" y="5358134"/>
            <a:ext cx="7137124" cy="1323439"/>
          </a:xfrm>
          <a:prstGeom prst="rect">
            <a:avLst/>
          </a:prstGeom>
          <a:noFill/>
        </p:spPr>
        <p:txBody>
          <a:bodyPr wrap="square">
            <a:spAutoFit/>
          </a:bodyPr>
          <a:lstStyle/>
          <a:p>
            <a:r>
              <a:rPr lang="it-IT" sz="2000" b="1" dirty="0"/>
              <a:t>Tra il 1868 e il 1912 il volume di traffico dello scalo fiumano conosce un incremento del 300%, ma perduto il ruolo di porto dell’Ungheria, dopo la prima guerra mondiale, la città resta ferma agli sviluppi raggiunti nel 1914.</a:t>
            </a:r>
          </a:p>
        </p:txBody>
      </p:sp>
    </p:spTree>
    <p:extLst>
      <p:ext uri="{BB962C8B-B14F-4D97-AF65-F5344CB8AC3E}">
        <p14:creationId xmlns:p14="http://schemas.microsoft.com/office/powerpoint/2010/main" val="190234431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B7A11A47-4B49-4D7E-9CCD-7A83E31687D2}"/>
              </a:ext>
            </a:extLst>
          </p:cNvPr>
          <p:cNvSpPr txBox="1"/>
          <p:nvPr/>
        </p:nvSpPr>
        <p:spPr>
          <a:xfrm>
            <a:off x="357808" y="278296"/>
            <a:ext cx="11509514" cy="1815882"/>
          </a:xfrm>
          <a:prstGeom prst="rect">
            <a:avLst/>
          </a:prstGeom>
          <a:noFill/>
        </p:spPr>
        <p:txBody>
          <a:bodyPr wrap="square" rtlCol="0">
            <a:spAutoFit/>
          </a:bodyPr>
          <a:lstStyle/>
          <a:p>
            <a:r>
              <a:rPr lang="it-IT" sz="2400" b="1" i="1" dirty="0">
                <a:solidFill>
                  <a:srgbClr val="C00000"/>
                </a:solidFill>
              </a:rPr>
              <a:t>Confini imperiali, frontiere nazionali (1797-1914)</a:t>
            </a:r>
          </a:p>
          <a:p>
            <a:endParaRPr lang="it-IT" sz="800" b="1" dirty="0"/>
          </a:p>
          <a:p>
            <a:r>
              <a:rPr lang="it-IT" sz="2000" b="1" dirty="0"/>
              <a:t>È la fase in cui l’Adriatico diventa un problema politico. Su di esso si proiettano le mire italiane, frustrate nella battaglia di Lissa (luglio 1866), ma soddisfatte in seguito alla relazioni diplomatiche. Il programma politico italiano sull’Adriatico è una delle motivazioni della partecipazione dell’Italia alla prima guerra mondiale.</a:t>
            </a:r>
          </a:p>
        </p:txBody>
      </p:sp>
      <p:sp>
        <p:nvSpPr>
          <p:cNvPr id="3" name="CasellaDiTesto 2">
            <a:extLst>
              <a:ext uri="{FF2B5EF4-FFF2-40B4-BE49-F238E27FC236}">
                <a16:creationId xmlns:a16="http://schemas.microsoft.com/office/drawing/2014/main" id="{48D9C14E-78F3-4320-99DB-C8543438F85D}"/>
              </a:ext>
            </a:extLst>
          </p:cNvPr>
          <p:cNvSpPr txBox="1"/>
          <p:nvPr/>
        </p:nvSpPr>
        <p:spPr>
          <a:xfrm>
            <a:off x="357808" y="1996158"/>
            <a:ext cx="5267740" cy="3170099"/>
          </a:xfrm>
          <a:prstGeom prst="rect">
            <a:avLst/>
          </a:prstGeom>
          <a:noFill/>
        </p:spPr>
        <p:txBody>
          <a:bodyPr wrap="square" rtlCol="0">
            <a:spAutoFit/>
          </a:bodyPr>
          <a:lstStyle/>
          <a:p>
            <a:pPr algn="l"/>
            <a:r>
              <a:rPr lang="it-IT" sz="2000" b="1" i="0" dirty="0">
                <a:solidFill>
                  <a:srgbClr val="000000"/>
                </a:solidFill>
                <a:effectLst/>
              </a:rPr>
              <a:t>La battaglia di Lissa è teatro dell'ultima vittoria navale degli equipaggi della Serenissima. La flotta austriaca, infatti, era composta quasi completamente da equipaggi provenienti dalle terre una volta soggette alla Repubblica di Venezia: Veneto, Friuli, Istria, Dalmazia, oltre che da Trieste. Tutti gli ufficiali avevano studiato presso il Collegio Navale di Venezia. Prima del 1797 non esisteva una marina austriaca. È dopo questa data che nasce con il nome di Marina</a:t>
            </a:r>
          </a:p>
        </p:txBody>
      </p:sp>
      <p:pic>
        <p:nvPicPr>
          <p:cNvPr id="1028" name="Picture 4" descr="20 luglio 1866: sconfitta italiana nella battaglia di Lissa -">
            <a:extLst>
              <a:ext uri="{FF2B5EF4-FFF2-40B4-BE49-F238E27FC236}">
                <a16:creationId xmlns:a16="http://schemas.microsoft.com/office/drawing/2014/main" id="{4F376FF5-1585-4F16-9619-98B85862013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80651" y="1843951"/>
            <a:ext cx="5830957" cy="3170098"/>
          </a:xfrm>
          <a:prstGeom prst="rect">
            <a:avLst/>
          </a:prstGeom>
          <a:noFill/>
          <a:ln w="19050">
            <a:solidFill>
              <a:srgbClr val="C00000"/>
            </a:solidFill>
          </a:ln>
          <a:extLst>
            <a:ext uri="{909E8E84-426E-40DD-AFC4-6F175D3DCCD1}">
              <a14:hiddenFill xmlns:a14="http://schemas.microsoft.com/office/drawing/2010/main">
                <a:solidFill>
                  <a:srgbClr val="FFFFFF"/>
                </a:solidFill>
              </a14:hiddenFill>
            </a:ext>
          </a:extLst>
        </p:spPr>
      </p:pic>
      <p:sp>
        <p:nvSpPr>
          <p:cNvPr id="4" name="CasellaDiTesto 3">
            <a:extLst>
              <a:ext uri="{FF2B5EF4-FFF2-40B4-BE49-F238E27FC236}">
                <a16:creationId xmlns:a16="http://schemas.microsoft.com/office/drawing/2014/main" id="{7BA86D65-D0F3-4B85-9B01-34F3BC28BF6A}"/>
              </a:ext>
            </a:extLst>
          </p:cNvPr>
          <p:cNvSpPr txBox="1"/>
          <p:nvPr/>
        </p:nvSpPr>
        <p:spPr>
          <a:xfrm>
            <a:off x="357808" y="5111803"/>
            <a:ext cx="11608904" cy="1323439"/>
          </a:xfrm>
          <a:prstGeom prst="rect">
            <a:avLst/>
          </a:prstGeom>
          <a:noFill/>
        </p:spPr>
        <p:txBody>
          <a:bodyPr wrap="square" rtlCol="0">
            <a:spAutoFit/>
          </a:bodyPr>
          <a:lstStyle/>
          <a:p>
            <a:pPr algn="l"/>
            <a:r>
              <a:rPr lang="it-IT" sz="2000" b="1" i="0" dirty="0">
                <a:solidFill>
                  <a:srgbClr val="000000"/>
                </a:solidFill>
                <a:effectLst/>
              </a:rPr>
              <a:t>Austro-Veneta, composta da ufficiali e marinai provenienti dalle terre della ex Repubblica di Venezia, i quali avevano ben recepite le sue millenarie tradizioni marinare, militari, culturali e storiche. Nel 1849, dopo la rivoluzione Veneta capitanata da Daniele Manin l'espressione "Veneta" viene tolta. Il tedesco diventa la lingua primaria, ma non fra gli equipaggi. I nuovi marinai continuano ad essere reclutati nelle terre venete.</a:t>
            </a:r>
          </a:p>
        </p:txBody>
      </p:sp>
    </p:spTree>
    <p:extLst>
      <p:ext uri="{BB962C8B-B14F-4D97-AF65-F5344CB8AC3E}">
        <p14:creationId xmlns:p14="http://schemas.microsoft.com/office/powerpoint/2010/main" val="427410072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D833CD20-D48E-4099-B772-3AD2C31C5EB6}"/>
              </a:ext>
            </a:extLst>
          </p:cNvPr>
          <p:cNvSpPr txBox="1"/>
          <p:nvPr/>
        </p:nvSpPr>
        <p:spPr>
          <a:xfrm>
            <a:off x="407505" y="417443"/>
            <a:ext cx="11300791" cy="6032421"/>
          </a:xfrm>
          <a:prstGeom prst="rect">
            <a:avLst/>
          </a:prstGeom>
          <a:noFill/>
        </p:spPr>
        <p:txBody>
          <a:bodyPr wrap="square" rtlCol="0">
            <a:spAutoFit/>
          </a:bodyPr>
          <a:lstStyle/>
          <a:p>
            <a:r>
              <a:rPr lang="it-IT" sz="2400" b="1" dirty="0">
                <a:solidFill>
                  <a:srgbClr val="FF0000"/>
                </a:solidFill>
              </a:rPr>
              <a:t>Fernand Braudel vede ancora l’Adriatico della prima età moderna dal punto di vista di Venezia:</a:t>
            </a:r>
          </a:p>
          <a:p>
            <a:endParaRPr lang="it-IT" sz="800" b="1" dirty="0">
              <a:solidFill>
                <a:srgbClr val="FF0000"/>
              </a:solidFill>
            </a:endParaRPr>
          </a:p>
          <a:p>
            <a:r>
              <a:rPr lang="it-IT" sz="2000" b="1" dirty="0"/>
              <a:t>Almeno fino alla prima metà del Seicento Venezia mantiene un ruolo economico determinante nel Mediterraneo. Trieste sostituisce Venezia nella funzione di polo ordinatore del commercio adriatico soltanto nel primo Ottocento.</a:t>
            </a:r>
          </a:p>
          <a:p>
            <a:endParaRPr lang="it-IT" sz="1000" b="1" dirty="0"/>
          </a:p>
          <a:p>
            <a:pPr marL="457200" indent="-457200">
              <a:buAutoNum type="alphaLcParenR"/>
            </a:pPr>
            <a:r>
              <a:rPr lang="it-IT" sz="2000" b="1" dirty="0"/>
              <a:t>Prima della fine del medioevo Venezia vince la lotta contro l’Ungheria per il predominio dell’Adriatico</a:t>
            </a:r>
          </a:p>
          <a:p>
            <a:pPr marL="457200" indent="-457200">
              <a:buAutoNum type="alphaLcParenR"/>
            </a:pPr>
            <a:r>
              <a:rPr lang="it-IT" sz="2000" b="1" dirty="0"/>
              <a:t>Poi mantiene questo predominio, nonostante la spinta ottomana e mantiene il controllo di Corfù «la chiave di casa»</a:t>
            </a:r>
          </a:p>
          <a:p>
            <a:pPr marL="457200" indent="-457200">
              <a:buAutoNum type="alphaLcParenR"/>
            </a:pPr>
            <a:r>
              <a:rPr lang="it-IT" sz="2000" b="1" dirty="0"/>
              <a:t>Venezia riesce a far fronte alla concorrenza di Ragusa</a:t>
            </a:r>
          </a:p>
          <a:p>
            <a:r>
              <a:rPr lang="it-IT" sz="2000" b="1" dirty="0"/>
              <a:t>        e Ancona: con l’appoggio delle autorità ottomane,</a:t>
            </a:r>
          </a:p>
          <a:p>
            <a:r>
              <a:rPr lang="it-IT" sz="2000" b="1" dirty="0"/>
              <a:t>        tra Cinquecento e Seicento, Venezia crea</a:t>
            </a:r>
          </a:p>
          <a:p>
            <a:r>
              <a:rPr lang="it-IT" sz="2000" b="1" dirty="0"/>
              <a:t>        la «Scala di Spalato» e in questo modo riesce a</a:t>
            </a:r>
          </a:p>
          <a:p>
            <a:r>
              <a:rPr lang="it-IT" sz="2000" b="1" dirty="0"/>
              <a:t>        frenare la concorrenza ragusea, favorendovi il</a:t>
            </a:r>
          </a:p>
          <a:p>
            <a:r>
              <a:rPr lang="it-IT" sz="2000" b="1" dirty="0"/>
              <a:t>        trasferimento di mercanti, artigiani e professionisti,</a:t>
            </a:r>
          </a:p>
          <a:p>
            <a:r>
              <a:rPr lang="it-IT" sz="2000" b="1" dirty="0"/>
              <a:t>        soprattutto dal ghetto della città</a:t>
            </a:r>
          </a:p>
          <a:p>
            <a:r>
              <a:rPr lang="it-IT" sz="2000" b="1" dirty="0"/>
              <a:t>d)    Con le sue posizioni in Dalmazia, Venezia controlla</a:t>
            </a:r>
          </a:p>
          <a:p>
            <a:r>
              <a:rPr lang="it-IT" sz="2000" b="1" dirty="0"/>
              <a:t>        la strada marittima principale del Levante (segue la</a:t>
            </a:r>
          </a:p>
          <a:p>
            <a:r>
              <a:rPr lang="it-IT" sz="2000" b="1" dirty="0"/>
              <a:t>        costa orientale del mare)</a:t>
            </a:r>
          </a:p>
        </p:txBody>
      </p:sp>
      <p:pic>
        <p:nvPicPr>
          <p:cNvPr id="2050" name="Picture 2" descr="Mostra Maria Teresa e Trieste. Storia e culture della città e del suo porto">
            <a:extLst>
              <a:ext uri="{FF2B5EF4-FFF2-40B4-BE49-F238E27FC236}">
                <a16:creationId xmlns:a16="http://schemas.microsoft.com/office/drawing/2014/main" id="{965CCA93-9F59-4F4E-B55B-CC3D06AE611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26503" y="3269974"/>
            <a:ext cx="5150759" cy="3179891"/>
          </a:xfrm>
          <a:prstGeom prst="rect">
            <a:avLst/>
          </a:prstGeom>
          <a:noFill/>
          <a:ln w="19050">
            <a:solidFill>
              <a:schemeClr val="accent4"/>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4454399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2611EE16-629B-402B-8F2F-B5FC8A172F6F}"/>
              </a:ext>
            </a:extLst>
          </p:cNvPr>
          <p:cNvSpPr txBox="1"/>
          <p:nvPr/>
        </p:nvSpPr>
        <p:spPr>
          <a:xfrm>
            <a:off x="322432" y="327992"/>
            <a:ext cx="11793368" cy="1323439"/>
          </a:xfrm>
          <a:prstGeom prst="rect">
            <a:avLst/>
          </a:prstGeom>
          <a:noFill/>
        </p:spPr>
        <p:txBody>
          <a:bodyPr wrap="square" rtlCol="0">
            <a:spAutoFit/>
          </a:bodyPr>
          <a:lstStyle/>
          <a:p>
            <a:r>
              <a:rPr lang="it-IT" sz="2400" b="1" i="1" dirty="0">
                <a:solidFill>
                  <a:srgbClr val="C00000"/>
                </a:solidFill>
              </a:rPr>
              <a:t>Contrapposizioni e integrazioni (1914-2018)</a:t>
            </a:r>
          </a:p>
          <a:p>
            <a:endParaRPr lang="it-IT" sz="800" b="1" dirty="0"/>
          </a:p>
          <a:p>
            <a:r>
              <a:rPr lang="it-IT" sz="2000" b="1" dirty="0"/>
              <a:t>Sui contorni «mistici» (p. 278) del controllo dei territori istriani e dalmati, antichi possedimenti veneziani, si alimentano le iniziative più controverse e violente del Novecento adriatico.</a:t>
            </a:r>
          </a:p>
          <a:p>
            <a:endParaRPr lang="it-IT" sz="800" b="1" dirty="0"/>
          </a:p>
        </p:txBody>
      </p:sp>
      <p:pic>
        <p:nvPicPr>
          <p:cNvPr id="2050" name="Picture 2" descr="L&amp;#39;impresa di Fiume un secolo dopo: la profezia delle nubi populiste">
            <a:extLst>
              <a:ext uri="{FF2B5EF4-FFF2-40B4-BE49-F238E27FC236}">
                <a16:creationId xmlns:a16="http://schemas.microsoft.com/office/drawing/2014/main" id="{801BD79A-0630-405D-907E-5998323CB61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6760" y="1877404"/>
            <a:ext cx="4161183" cy="3014336"/>
          </a:xfrm>
          <a:prstGeom prst="rect">
            <a:avLst/>
          </a:prstGeom>
          <a:noFill/>
          <a:ln w="19050">
            <a:solidFill>
              <a:schemeClr val="bg1">
                <a:lumMod val="50000"/>
              </a:schemeClr>
            </a:solidFill>
          </a:ln>
          <a:extLst>
            <a:ext uri="{909E8E84-426E-40DD-AFC4-6F175D3DCCD1}">
              <a14:hiddenFill xmlns:a14="http://schemas.microsoft.com/office/drawing/2010/main">
                <a:solidFill>
                  <a:srgbClr val="FFFFFF"/>
                </a:solidFill>
              </a14:hiddenFill>
            </a:ext>
          </a:extLst>
        </p:spPr>
      </p:pic>
      <p:sp>
        <p:nvSpPr>
          <p:cNvPr id="3" name="CasellaDiTesto 2">
            <a:extLst>
              <a:ext uri="{FF2B5EF4-FFF2-40B4-BE49-F238E27FC236}">
                <a16:creationId xmlns:a16="http://schemas.microsoft.com/office/drawing/2014/main" id="{E956AF79-5979-454D-833C-B69E54F3D42A}"/>
              </a:ext>
            </a:extLst>
          </p:cNvPr>
          <p:cNvSpPr txBox="1"/>
          <p:nvPr/>
        </p:nvSpPr>
        <p:spPr>
          <a:xfrm>
            <a:off x="4780722" y="1522524"/>
            <a:ext cx="7225748" cy="3724096"/>
          </a:xfrm>
          <a:prstGeom prst="rect">
            <a:avLst/>
          </a:prstGeom>
          <a:noFill/>
        </p:spPr>
        <p:txBody>
          <a:bodyPr wrap="square" rtlCol="0">
            <a:spAutoFit/>
          </a:bodyPr>
          <a:lstStyle/>
          <a:p>
            <a:r>
              <a:rPr lang="it-IT" sz="2000" b="1" i="1" dirty="0">
                <a:solidFill>
                  <a:srgbClr val="002060"/>
                </a:solidFill>
                <a:effectLst>
                  <a:outerShdw blurRad="38100" dist="38100" dir="2700000" algn="tl">
                    <a:srgbClr val="000000">
                      <a:alpha val="43137"/>
                    </a:srgbClr>
                  </a:outerShdw>
                </a:effectLst>
              </a:rPr>
              <a:t>L’impresa di Fiume </a:t>
            </a:r>
            <a:r>
              <a:rPr lang="it-IT" sz="1800" b="1" i="0" dirty="0">
                <a:solidFill>
                  <a:srgbClr val="222222"/>
                </a:solidFill>
                <a:effectLst/>
              </a:rPr>
              <a:t>→ Il 12 settembre 1919, Gabriele d’Annunzio si mette alla testa di alcuni reparti militari ammutinati (i suoi «legionari») e occupa Fiume (oggi parte della Croazia con il nome di Rijeka), rivendicandone l’annessione all’Italia, a causa della maggioranza dei </a:t>
            </a:r>
            <a:r>
              <a:rPr lang="it-IT" sz="1800" b="1" dirty="0">
                <a:solidFill>
                  <a:srgbClr val="222222"/>
                </a:solidFill>
              </a:rPr>
              <a:t>suoi abitanti che parlano l’italiano, </a:t>
            </a:r>
            <a:r>
              <a:rPr lang="it-IT" sz="1800" b="1" i="0" dirty="0">
                <a:solidFill>
                  <a:srgbClr val="222222"/>
                </a:solidFill>
                <a:effectLst/>
              </a:rPr>
              <a:t>anche se gli accordi del 1915 non prevedono il suo passaggio sotto la sovranità del Regno sabaudo dopo la fine della Prima guerra mondiale.</a:t>
            </a:r>
            <a:r>
              <a:rPr lang="it-IT" sz="1800" b="1" dirty="0"/>
              <a:t> Il 12 agosto 1920 D’Annunzio decide di trasformare il territorio fiumano in uno stato indipendente, proclamandovi la Reggenza Italiana del Carnaro. Lo Stato Libero del Carnaro fu il primo a riconoscere la Repubblica Socialista Federativa Sovietica Russa. Dopo la firma del Trattato di Rapallo (12 novembre 1920) che definisce Fiume città libera, le truppe italiane entrano a Fiume e costringono D’Annunzio alla resa.</a:t>
            </a:r>
          </a:p>
        </p:txBody>
      </p:sp>
      <p:sp>
        <p:nvSpPr>
          <p:cNvPr id="4" name="CasellaDiTesto 3">
            <a:extLst>
              <a:ext uri="{FF2B5EF4-FFF2-40B4-BE49-F238E27FC236}">
                <a16:creationId xmlns:a16="http://schemas.microsoft.com/office/drawing/2014/main" id="{D58DD3B6-A053-4E28-B090-CBE950197955}"/>
              </a:ext>
            </a:extLst>
          </p:cNvPr>
          <p:cNvSpPr txBox="1"/>
          <p:nvPr/>
        </p:nvSpPr>
        <p:spPr>
          <a:xfrm>
            <a:off x="253981" y="5176107"/>
            <a:ext cx="11684038" cy="1508105"/>
          </a:xfrm>
          <a:prstGeom prst="rect">
            <a:avLst/>
          </a:prstGeom>
          <a:noFill/>
        </p:spPr>
        <p:txBody>
          <a:bodyPr wrap="square" rtlCol="0">
            <a:spAutoFit/>
          </a:bodyPr>
          <a:lstStyle/>
          <a:p>
            <a:r>
              <a:rPr lang="it-IT" sz="2000" b="1" i="1" dirty="0">
                <a:solidFill>
                  <a:srgbClr val="002060"/>
                </a:solidFill>
                <a:effectLst>
                  <a:outerShdw blurRad="38100" dist="38100" dir="2700000" algn="tl">
                    <a:srgbClr val="000000">
                      <a:alpha val="43137"/>
                    </a:srgbClr>
                  </a:outerShdw>
                </a:effectLst>
              </a:rPr>
              <a:t>L'azione del governo fascista </a:t>
            </a:r>
            <a:r>
              <a:rPr lang="it-IT" b="1" i="0" dirty="0">
                <a:solidFill>
                  <a:srgbClr val="202122"/>
                </a:solidFill>
                <a:effectLst/>
              </a:rPr>
              <a:t>→ Si mette in atto il tentativo di </a:t>
            </a:r>
            <a:r>
              <a:rPr lang="it-IT" b="1" dirty="0">
                <a:solidFill>
                  <a:srgbClr val="202122"/>
                </a:solidFill>
              </a:rPr>
              <a:t>eradicare la cultura croata e slovena. Si annulla l’autonomia culturale </a:t>
            </a:r>
            <a:r>
              <a:rPr lang="it-IT" b="1" i="0" dirty="0">
                <a:solidFill>
                  <a:srgbClr val="202122"/>
                </a:solidFill>
                <a:effectLst/>
              </a:rPr>
              <a:t>e linguistica di cui le popolazioni slave avevano goduto durante la dominazione asburgica. Ciò esaspera i sentimenti di avversione nei confronti dell'Italia: «era questione di tempo e la resa dei conti tra italiani, sloveni e croati sarebbe arrivata» (p. 285). Non si tratta di una peculiarità italiana. In Jugoslavia nemmeno albanesi e macedoni hanno rappresentanza, né spazi culturali o linguistici.</a:t>
            </a:r>
            <a:endParaRPr lang="it-IT" b="1" dirty="0"/>
          </a:p>
        </p:txBody>
      </p:sp>
    </p:spTree>
    <p:extLst>
      <p:ext uri="{BB962C8B-B14F-4D97-AF65-F5344CB8AC3E}">
        <p14:creationId xmlns:p14="http://schemas.microsoft.com/office/powerpoint/2010/main" val="104387648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A72454C2-1D8C-4BDC-BC90-132B59F35190}"/>
              </a:ext>
            </a:extLst>
          </p:cNvPr>
          <p:cNvSpPr txBox="1"/>
          <p:nvPr/>
        </p:nvSpPr>
        <p:spPr>
          <a:xfrm>
            <a:off x="357808" y="288234"/>
            <a:ext cx="7245627" cy="6155531"/>
          </a:xfrm>
          <a:prstGeom prst="rect">
            <a:avLst/>
          </a:prstGeom>
          <a:noFill/>
        </p:spPr>
        <p:txBody>
          <a:bodyPr wrap="square" rtlCol="0">
            <a:spAutoFit/>
          </a:bodyPr>
          <a:lstStyle/>
          <a:p>
            <a:r>
              <a:rPr lang="it-IT" sz="2000" b="1" i="1" dirty="0">
                <a:solidFill>
                  <a:srgbClr val="002060"/>
                </a:solidFill>
                <a:effectLst>
                  <a:outerShdw blurRad="38100" dist="38100" dir="2700000" algn="tl">
                    <a:srgbClr val="000000">
                      <a:alpha val="43137"/>
                    </a:srgbClr>
                  </a:outerShdw>
                </a:effectLst>
              </a:rPr>
              <a:t>Repressione italiana durante la seconda guerra mondiale </a:t>
            </a:r>
            <a:r>
              <a:rPr lang="it-IT" b="1" dirty="0"/>
              <a:t>→ </a:t>
            </a:r>
            <a:r>
              <a:rPr lang="it-IT" b="1" dirty="0">
                <a:solidFill>
                  <a:srgbClr val="202122"/>
                </a:solidFill>
              </a:rPr>
              <a:t>I</a:t>
            </a:r>
            <a:r>
              <a:rPr lang="it-IT" b="1" i="0" dirty="0">
                <a:solidFill>
                  <a:srgbClr val="202122"/>
                </a:solidFill>
                <a:effectLst/>
              </a:rPr>
              <a:t>n molti casi vengono commessi crimini di guerra con devastazioni di villaggi e rappresaglie contro la popolazione civile.</a:t>
            </a:r>
            <a:r>
              <a:rPr lang="it-IT" b="1" dirty="0"/>
              <a:t> </a:t>
            </a:r>
            <a:r>
              <a:rPr lang="it-IT" b="1" i="0" dirty="0">
                <a:solidFill>
                  <a:srgbClr val="202122"/>
                </a:solidFill>
                <a:effectLst/>
              </a:rPr>
              <a:t>A scopo repressivo, numerosi civili sloveni vengono deportati nei campi di concentramento di Arbe e Gonars. Nei territori annessi, accorpati alla provincia di Fiume ed al Governatorato della Dalmazia, viene avviata una politica di italianizzazione forzata del territorio e della popolazione. Nello Stato Indipendente di Croazia, il regime ustascia scatena una feroce pulizia etnica nei confronti dei serbi, nonché di zingari ed ebrei, simboleggiata dall'istituzione del campo di concentramento di Jasenovac e contro gli occupanti prendono le armi i partigiani di Tito.</a:t>
            </a:r>
          </a:p>
          <a:p>
            <a:endParaRPr lang="it-IT" sz="800" b="1" dirty="0">
              <a:solidFill>
                <a:srgbClr val="202122"/>
              </a:solidFill>
            </a:endParaRPr>
          </a:p>
          <a:p>
            <a:r>
              <a:rPr lang="it-IT" sz="2000" b="1" i="1" dirty="0">
                <a:solidFill>
                  <a:srgbClr val="002060"/>
                </a:solidFill>
                <a:effectLst>
                  <a:outerShdw blurRad="38100" dist="38100" dir="2700000" algn="tl">
                    <a:srgbClr val="000000">
                      <a:alpha val="43137"/>
                    </a:srgbClr>
                  </a:outerShdw>
                </a:effectLst>
              </a:rPr>
              <a:t>I massacri delle foibe </a:t>
            </a:r>
            <a:r>
              <a:rPr lang="it-IT" b="1" i="0" dirty="0">
                <a:solidFill>
                  <a:srgbClr val="202122"/>
                </a:solidFill>
                <a:effectLst/>
              </a:rPr>
              <a:t>→ eccidi ai danni della popolazione italiana commessi tra il 1943 e il 1945.</a:t>
            </a:r>
          </a:p>
          <a:p>
            <a:endParaRPr lang="it-IT" sz="800" b="1" dirty="0">
              <a:solidFill>
                <a:srgbClr val="202122"/>
              </a:solidFill>
            </a:endParaRPr>
          </a:p>
          <a:p>
            <a:r>
              <a:rPr lang="it-IT" sz="2000" b="1" i="0" dirty="0">
                <a:solidFill>
                  <a:srgbClr val="202122"/>
                </a:solidFill>
                <a:effectLst/>
              </a:rPr>
              <a:t>Il trattato del 1947 che pone fine alla seconda guerra mondiale è «punitivo» (p. 298) per l’Italia repubblicana, che non contempla l’Istria. Trieste passa sotto l’amministrazione italiana nel 1954, mentre il confine viene stabilizzato in modo definitivo con il trattato di Osimo del 1975.</a:t>
            </a:r>
          </a:p>
          <a:p>
            <a:r>
              <a:rPr lang="it-IT" sz="2000" b="1" dirty="0">
                <a:solidFill>
                  <a:srgbClr val="202122"/>
                </a:solidFill>
              </a:rPr>
              <a:t>L’ultimo travaglio politico e culturale dell’Adriatico è rappresentato dalla logica nazionalistica ed etnica di definizione di spazi, confini.</a:t>
            </a:r>
            <a:endParaRPr lang="it-IT" sz="2000" b="1" i="0" dirty="0">
              <a:solidFill>
                <a:srgbClr val="202122"/>
              </a:solidFill>
              <a:effectLst/>
            </a:endParaRPr>
          </a:p>
        </p:txBody>
      </p:sp>
      <p:pic>
        <p:nvPicPr>
          <p:cNvPr id="3074" name="Picture 2" descr="Campo di concentramento di Arbe - Wikipedia">
            <a:extLst>
              <a:ext uri="{FF2B5EF4-FFF2-40B4-BE49-F238E27FC236}">
                <a16:creationId xmlns:a16="http://schemas.microsoft.com/office/drawing/2014/main" id="{288E58F1-065C-435A-983D-CD60C87181E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41954" y="288234"/>
            <a:ext cx="3992238" cy="2903446"/>
          </a:xfrm>
          <a:prstGeom prst="rect">
            <a:avLst/>
          </a:prstGeom>
          <a:noFill/>
          <a:ln w="19050">
            <a:solidFill>
              <a:schemeClr val="bg1">
                <a:lumMod val="50000"/>
              </a:schemeClr>
            </a:solidFill>
          </a:ln>
          <a:extLst>
            <a:ext uri="{909E8E84-426E-40DD-AFC4-6F175D3DCCD1}">
              <a14:hiddenFill xmlns:a14="http://schemas.microsoft.com/office/drawing/2010/main">
                <a:solidFill>
                  <a:srgbClr val="FFFFFF"/>
                </a:solidFill>
              </a14:hiddenFill>
            </a:ext>
          </a:extLst>
        </p:spPr>
      </p:pic>
      <p:pic>
        <p:nvPicPr>
          <p:cNvPr id="3076" name="Picture 4" descr="Io, a 97 anni ultimo testimone oculare delle stragi delle foibe»">
            <a:extLst>
              <a:ext uri="{FF2B5EF4-FFF2-40B4-BE49-F238E27FC236}">
                <a16:creationId xmlns:a16="http://schemas.microsoft.com/office/drawing/2014/main" id="{35D06C30-0929-4853-9330-DF54E4BF62F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42808" y="3666321"/>
            <a:ext cx="3991384" cy="2658324"/>
          </a:xfrm>
          <a:prstGeom prst="rect">
            <a:avLst/>
          </a:prstGeom>
          <a:noFill/>
          <a:ln w="19050">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123411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3B170820-03EC-4440-94EB-C9C66E792515}"/>
              </a:ext>
            </a:extLst>
          </p:cNvPr>
          <p:cNvSpPr txBox="1"/>
          <p:nvPr/>
        </p:nvSpPr>
        <p:spPr>
          <a:xfrm>
            <a:off x="437321" y="278296"/>
            <a:ext cx="6372770" cy="461665"/>
          </a:xfrm>
          <a:prstGeom prst="rect">
            <a:avLst/>
          </a:prstGeom>
          <a:solidFill>
            <a:schemeClr val="bg1"/>
          </a:solidFill>
        </p:spPr>
        <p:txBody>
          <a:bodyPr wrap="none" rtlCol="0">
            <a:spAutoFit/>
          </a:bodyPr>
          <a:lstStyle/>
          <a:p>
            <a:r>
              <a:rPr lang="it-IT" sz="2400" b="1" dirty="0">
                <a:solidFill>
                  <a:srgbClr val="C00000"/>
                </a:solidFill>
              </a:rPr>
              <a:t>Civiltà adriatica e superamento del nazionalismo</a:t>
            </a:r>
          </a:p>
        </p:txBody>
      </p:sp>
      <p:sp>
        <p:nvSpPr>
          <p:cNvPr id="3" name="CasellaDiTesto 2">
            <a:extLst>
              <a:ext uri="{FF2B5EF4-FFF2-40B4-BE49-F238E27FC236}">
                <a16:creationId xmlns:a16="http://schemas.microsoft.com/office/drawing/2014/main" id="{2457A520-DF3F-42FC-AC1B-085A6E72B346}"/>
              </a:ext>
            </a:extLst>
          </p:cNvPr>
          <p:cNvSpPr txBox="1"/>
          <p:nvPr/>
        </p:nvSpPr>
        <p:spPr>
          <a:xfrm>
            <a:off x="437320" y="894523"/>
            <a:ext cx="11754679" cy="1938992"/>
          </a:xfrm>
          <a:prstGeom prst="rect">
            <a:avLst/>
          </a:prstGeom>
          <a:noFill/>
        </p:spPr>
        <p:txBody>
          <a:bodyPr wrap="square" rtlCol="0">
            <a:spAutoFit/>
          </a:bodyPr>
          <a:lstStyle/>
          <a:p>
            <a:r>
              <a:rPr lang="it-IT" sz="2000" b="1" dirty="0"/>
              <a:t>La civiltà adriatica evocata nel titolo «magari non ancora consapevole ma comunque presente» (p. 21), secondo Ivetic merita di essere mostrata e narrata nel lungo periodo, in modo che possa diventare il fondamento della politica culturale di oggi.</a:t>
            </a:r>
          </a:p>
          <a:p>
            <a:r>
              <a:rPr lang="it-IT" sz="2000" b="1" dirty="0"/>
              <a:t>Per realizzare questa prospettiva è necessario uscire dai quadri territoriali che hanno al centro le vicende degli stati nazionali per concentrarsi sull’area adriatica colta nel suo insieme e nei suoi tratti comuni e di continuità.</a:t>
            </a:r>
          </a:p>
        </p:txBody>
      </p:sp>
      <p:sp>
        <p:nvSpPr>
          <p:cNvPr id="4" name="CasellaDiTesto 3">
            <a:extLst>
              <a:ext uri="{FF2B5EF4-FFF2-40B4-BE49-F238E27FC236}">
                <a16:creationId xmlns:a16="http://schemas.microsoft.com/office/drawing/2014/main" id="{FF8A2B63-C3DB-4E71-BB73-D668F94DB219}"/>
              </a:ext>
            </a:extLst>
          </p:cNvPr>
          <p:cNvSpPr txBox="1"/>
          <p:nvPr/>
        </p:nvSpPr>
        <p:spPr>
          <a:xfrm>
            <a:off x="437319" y="3378155"/>
            <a:ext cx="5658680" cy="3170099"/>
          </a:xfrm>
          <a:prstGeom prst="rect">
            <a:avLst/>
          </a:prstGeom>
          <a:noFill/>
        </p:spPr>
        <p:txBody>
          <a:bodyPr wrap="square" rtlCol="0">
            <a:spAutoFit/>
          </a:bodyPr>
          <a:lstStyle/>
          <a:p>
            <a:r>
              <a:rPr lang="it-IT" sz="2000" b="1" dirty="0">
                <a:solidFill>
                  <a:srgbClr val="C00000"/>
                </a:solidFill>
              </a:rPr>
              <a:t>Minoranze e civiltà</a:t>
            </a:r>
          </a:p>
          <a:p>
            <a:r>
              <a:rPr lang="it-IT" sz="2000" b="1" dirty="0"/>
              <a:t>Se la civiltà nei termini braudeliani cari a Ivetic è spazio e poi «raggruppamento regolare» di tecniche, tratti culturali, circolazione di oggetti e di modi di trattarli e lavorarli, agglomerati linguistici, la presenza di comunità etniche e religiose diverse, su entrambe le sponde adriatiche, potrebbe condurre a negare la realizzazione dell’unità. Eppure questa molteplicità di presenze costituisce uno dei tratti peculiari delle popolazioni adriatiche.</a:t>
            </a:r>
          </a:p>
        </p:txBody>
      </p:sp>
      <p:sp>
        <p:nvSpPr>
          <p:cNvPr id="5" name="Freccia in giù 4">
            <a:extLst>
              <a:ext uri="{FF2B5EF4-FFF2-40B4-BE49-F238E27FC236}">
                <a16:creationId xmlns:a16="http://schemas.microsoft.com/office/drawing/2014/main" id="{9791443D-7FC1-4EC6-A5EE-9E9370435B11}"/>
              </a:ext>
            </a:extLst>
          </p:cNvPr>
          <p:cNvSpPr/>
          <p:nvPr/>
        </p:nvSpPr>
        <p:spPr>
          <a:xfrm>
            <a:off x="964096" y="2833515"/>
            <a:ext cx="377687" cy="544640"/>
          </a:xfrm>
          <a:prstGeom prst="downArrow">
            <a:avLst/>
          </a:prstGeom>
          <a:solidFill>
            <a:schemeClr val="accent4">
              <a:lumMod val="75000"/>
            </a:schemeClr>
          </a:solidFill>
          <a:ln w="19050">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1026" name="Picture 2" descr="Le origini della comunità ebraica di Trieste - Tra il medioevo e l&amp;#39;età  moderna - TRIESTE.news">
            <a:extLst>
              <a:ext uri="{FF2B5EF4-FFF2-40B4-BE49-F238E27FC236}">
                <a16:creationId xmlns:a16="http://schemas.microsoft.com/office/drawing/2014/main" id="{0497945C-172D-49D0-8CE9-81F0FA64F2A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01392" y="2729432"/>
            <a:ext cx="5658680" cy="3720003"/>
          </a:xfrm>
          <a:prstGeom prst="rect">
            <a:avLst/>
          </a:prstGeom>
          <a:noFill/>
          <a:ln w="19050">
            <a:solidFill>
              <a:schemeClr val="accent4">
                <a:lumMod val="75000"/>
              </a:schemeClr>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6797981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03EC27A8-A0B4-4EF2-A9E5-A03DF3E3FA63}"/>
              </a:ext>
            </a:extLst>
          </p:cNvPr>
          <p:cNvSpPr txBox="1"/>
          <p:nvPr/>
        </p:nvSpPr>
        <p:spPr>
          <a:xfrm>
            <a:off x="6619461" y="218661"/>
            <a:ext cx="5002695" cy="6309420"/>
          </a:xfrm>
          <a:prstGeom prst="rect">
            <a:avLst/>
          </a:prstGeom>
          <a:noFill/>
        </p:spPr>
        <p:txBody>
          <a:bodyPr wrap="square" rtlCol="0">
            <a:spAutoFit/>
          </a:bodyPr>
          <a:lstStyle/>
          <a:p>
            <a:r>
              <a:rPr lang="it-IT" sz="2000" b="1" dirty="0"/>
              <a:t>L’Adriatico accentua i caratteri comuni del Mediterraneo anche in riferimento alle presenza, lungo i suoi bordi, di una molteplicità di minoranze etniche e linguistiche inserite in più estesi sistemi sociali e demografici:</a:t>
            </a:r>
          </a:p>
          <a:p>
            <a:endParaRPr lang="it-IT" sz="2000" b="1" dirty="0"/>
          </a:p>
          <a:p>
            <a:r>
              <a:rPr lang="it-IT" sz="2400" b="1" dirty="0">
                <a:solidFill>
                  <a:srgbClr val="0070C0"/>
                </a:solidFill>
              </a:rPr>
              <a:t>«la regola non è forse costituita dallo stretto intrecciarsi delle comunità etniche e religiose, a volte giustapposte e a volte sovrapposte a seconda dei flussi e dei riflussi del popolamento e del potere, e quindi della loro coesistenza? È proprio tale coesistenza difficile, perennemente costellata di scontri e conflitti, che l’affermarsi degli stati nazionali rende oggi impossibile» (Maurice Aymard)</a:t>
            </a:r>
          </a:p>
        </p:txBody>
      </p:sp>
      <p:pic>
        <p:nvPicPr>
          <p:cNvPr id="2050" name="Picture 2" descr="Medioevo Mediterraneo: reti commerciali e divisioni politiche nel Trecento  attorno al &amp;#39;Mare nostrum&amp;#39;">
            <a:extLst>
              <a:ext uri="{FF2B5EF4-FFF2-40B4-BE49-F238E27FC236}">
                <a16:creationId xmlns:a16="http://schemas.microsoft.com/office/drawing/2014/main" id="{BDDD3DB9-EF98-4C11-B674-0F9B965717B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7667" y="308114"/>
            <a:ext cx="5904523" cy="4164496"/>
          </a:xfrm>
          <a:prstGeom prst="rect">
            <a:avLst/>
          </a:prstGeom>
          <a:noFill/>
          <a:ln w="19050">
            <a:solidFill>
              <a:schemeClr val="accent4">
                <a:lumMod val="50000"/>
              </a:schemeClr>
            </a:solidFill>
          </a:ln>
          <a:extLst>
            <a:ext uri="{909E8E84-426E-40DD-AFC4-6F175D3DCCD1}">
              <a14:hiddenFill xmlns:a14="http://schemas.microsoft.com/office/drawing/2010/main">
                <a:solidFill>
                  <a:srgbClr val="FFFFFF"/>
                </a:solidFill>
              </a14:hiddenFill>
            </a:ext>
          </a:extLst>
        </p:spPr>
      </p:pic>
      <p:sp>
        <p:nvSpPr>
          <p:cNvPr id="5" name="CasellaDiTesto 4">
            <a:extLst>
              <a:ext uri="{FF2B5EF4-FFF2-40B4-BE49-F238E27FC236}">
                <a16:creationId xmlns:a16="http://schemas.microsoft.com/office/drawing/2014/main" id="{D0CC7E59-1BC7-46E8-9CFA-38E674362077}"/>
              </a:ext>
            </a:extLst>
          </p:cNvPr>
          <p:cNvSpPr txBox="1"/>
          <p:nvPr/>
        </p:nvSpPr>
        <p:spPr>
          <a:xfrm>
            <a:off x="281608" y="4752058"/>
            <a:ext cx="6119191" cy="1938992"/>
          </a:xfrm>
          <a:prstGeom prst="rect">
            <a:avLst/>
          </a:prstGeom>
          <a:noFill/>
        </p:spPr>
        <p:txBody>
          <a:bodyPr wrap="square">
            <a:spAutoFit/>
          </a:bodyPr>
          <a:lstStyle/>
          <a:p>
            <a:r>
              <a:rPr lang="it-IT" sz="2400" b="1" dirty="0"/>
              <a:t>L’Adriatico medievale e moderna esiste ed è definito dalla presenza delle minoranze. In tal senso, la nascita degli stati nazionali e la diffusione dei nazionalismi rappresentano delle cesure molto nette.</a:t>
            </a:r>
          </a:p>
        </p:txBody>
      </p:sp>
    </p:spTree>
    <p:extLst>
      <p:ext uri="{BB962C8B-B14F-4D97-AF65-F5344CB8AC3E}">
        <p14:creationId xmlns:p14="http://schemas.microsoft.com/office/powerpoint/2010/main" val="362763002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493473A8-6E8E-4439-9C1C-65DEAC060775}"/>
              </a:ext>
            </a:extLst>
          </p:cNvPr>
          <p:cNvSpPr txBox="1"/>
          <p:nvPr/>
        </p:nvSpPr>
        <p:spPr>
          <a:xfrm>
            <a:off x="477077" y="141504"/>
            <a:ext cx="11598966" cy="2862322"/>
          </a:xfrm>
          <a:prstGeom prst="rect">
            <a:avLst/>
          </a:prstGeom>
          <a:noFill/>
        </p:spPr>
        <p:txBody>
          <a:bodyPr wrap="square" rtlCol="0">
            <a:spAutoFit/>
          </a:bodyPr>
          <a:lstStyle/>
          <a:p>
            <a:r>
              <a:rPr lang="it-IT" sz="2000" b="1" dirty="0">
                <a:solidFill>
                  <a:srgbClr val="0070C0"/>
                </a:solidFill>
              </a:rPr>
              <a:t>Questione delle minoranze</a:t>
            </a:r>
          </a:p>
          <a:p>
            <a:r>
              <a:rPr lang="it-IT" sz="2000" b="1" dirty="0"/>
              <a:t>Non si tratta di leggere lo spazio adriatico (e del Mediterraneo) attraverso le minoranze (ma nella costruzione dell’immagine culturale ed economica di Venezia hanno un ruolo fondamentale), ma di comprendere «uno dei meccanismi di costruzione (e poi di frattura) dell’unità adriatica e di funzionamento dei circuiti di scambio delle merci e di movimento degli individui. I circuiti commerciali non erano disconnessi , o almeno alcuni di essi in via prioritaria, dai puntelli comunitari delle minoranze: bergamaschi, veneziani, ebrei, greci, armeni, turchi […]. L’economia come pavimento comune che rende possibile la circolazione, che emerge in più punti del libro [di Ivetic], appare come una delle chiavi promettenti per comprendere il grado profondo di integrazione (Luca Andreoni).</a:t>
            </a:r>
          </a:p>
        </p:txBody>
      </p:sp>
      <p:pic>
        <p:nvPicPr>
          <p:cNvPr id="3074" name="Picture 2" descr="Canal Grande | Venipedia®">
            <a:extLst>
              <a:ext uri="{FF2B5EF4-FFF2-40B4-BE49-F238E27FC236}">
                <a16:creationId xmlns:a16="http://schemas.microsoft.com/office/drawing/2014/main" id="{D31C32BA-33C3-49E8-8259-80EEEFD7478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2365" y="3091070"/>
            <a:ext cx="10787269" cy="3508513"/>
          </a:xfrm>
          <a:prstGeom prst="rect">
            <a:avLst/>
          </a:prstGeom>
          <a:noFill/>
          <a:ln w="19050">
            <a:solidFill>
              <a:srgbClr val="FFC000"/>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1265896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descr="Immagine che contiene mappa&#10;&#10;Descrizione generata automaticamente">
            <a:extLst>
              <a:ext uri="{FF2B5EF4-FFF2-40B4-BE49-F238E27FC236}">
                <a16:creationId xmlns:a16="http://schemas.microsoft.com/office/drawing/2014/main" id="{E14AD7CE-6416-4003-9A01-F80A41DADEF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96582" y="158364"/>
            <a:ext cx="7798835" cy="6541273"/>
          </a:xfrm>
          <a:prstGeom prst="rect">
            <a:avLst/>
          </a:prstGeom>
          <a:ln w="19050">
            <a:solidFill>
              <a:srgbClr val="FF0000"/>
            </a:solidFill>
          </a:ln>
        </p:spPr>
      </p:pic>
      <p:sp>
        <p:nvSpPr>
          <p:cNvPr id="4" name="Ovale 3">
            <a:extLst>
              <a:ext uri="{FF2B5EF4-FFF2-40B4-BE49-F238E27FC236}">
                <a16:creationId xmlns:a16="http://schemas.microsoft.com/office/drawing/2014/main" id="{490558AF-FEC0-4846-AF66-1F8A6ED8E169}"/>
              </a:ext>
            </a:extLst>
          </p:cNvPr>
          <p:cNvSpPr/>
          <p:nvPr/>
        </p:nvSpPr>
        <p:spPr>
          <a:xfrm>
            <a:off x="4373218" y="1033670"/>
            <a:ext cx="854765" cy="815008"/>
          </a:xfrm>
          <a:prstGeom prst="ellipse">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 name="Ovale 4">
            <a:extLst>
              <a:ext uri="{FF2B5EF4-FFF2-40B4-BE49-F238E27FC236}">
                <a16:creationId xmlns:a16="http://schemas.microsoft.com/office/drawing/2014/main" id="{C2B71519-1837-4958-AE9B-BEF52184F07F}"/>
              </a:ext>
            </a:extLst>
          </p:cNvPr>
          <p:cNvSpPr/>
          <p:nvPr/>
        </p:nvSpPr>
        <p:spPr>
          <a:xfrm>
            <a:off x="6281530" y="2733260"/>
            <a:ext cx="447261" cy="417443"/>
          </a:xfrm>
          <a:prstGeom prst="ellipse">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7" name="CasellaDiTesto 6">
            <a:extLst>
              <a:ext uri="{FF2B5EF4-FFF2-40B4-BE49-F238E27FC236}">
                <a16:creationId xmlns:a16="http://schemas.microsoft.com/office/drawing/2014/main" id="{3C180B06-836C-42F9-A197-DC0166F9EB00}"/>
              </a:ext>
            </a:extLst>
          </p:cNvPr>
          <p:cNvSpPr txBox="1"/>
          <p:nvPr/>
        </p:nvSpPr>
        <p:spPr>
          <a:xfrm>
            <a:off x="224721" y="633560"/>
            <a:ext cx="1767087" cy="400110"/>
          </a:xfrm>
          <a:prstGeom prst="rect">
            <a:avLst/>
          </a:prstGeom>
          <a:solidFill>
            <a:srgbClr val="FFFF00"/>
          </a:solidFill>
          <a:ln w="19050">
            <a:solidFill>
              <a:srgbClr val="FFC000"/>
            </a:solidFill>
          </a:ln>
        </p:spPr>
        <p:txBody>
          <a:bodyPr wrap="none" rtlCol="0">
            <a:spAutoFit/>
          </a:bodyPr>
          <a:lstStyle/>
          <a:p>
            <a:pPr algn="ctr"/>
            <a:r>
              <a:rPr lang="it-IT" sz="2000" b="1" dirty="0"/>
              <a:t>Ghetto ebraico</a:t>
            </a:r>
          </a:p>
        </p:txBody>
      </p:sp>
      <p:cxnSp>
        <p:nvCxnSpPr>
          <p:cNvPr id="9" name="Connettore 2 8">
            <a:extLst>
              <a:ext uri="{FF2B5EF4-FFF2-40B4-BE49-F238E27FC236}">
                <a16:creationId xmlns:a16="http://schemas.microsoft.com/office/drawing/2014/main" id="{05147A33-DAC6-44E9-B3E5-63D3A6DB717D}"/>
              </a:ext>
            </a:extLst>
          </p:cNvPr>
          <p:cNvCxnSpPr>
            <a:stCxn id="7" idx="3"/>
          </p:cNvCxnSpPr>
          <p:nvPr/>
        </p:nvCxnSpPr>
        <p:spPr>
          <a:xfrm>
            <a:off x="1991808" y="833615"/>
            <a:ext cx="2202505" cy="438594"/>
          </a:xfrm>
          <a:prstGeom prst="straightConnector1">
            <a:avLst/>
          </a:prstGeom>
          <a:ln w="38100">
            <a:solidFill>
              <a:srgbClr val="FFFF00"/>
            </a:solidFill>
            <a:tailEnd type="triangle"/>
          </a:ln>
        </p:spPr>
        <p:style>
          <a:lnRef idx="1">
            <a:schemeClr val="accent1"/>
          </a:lnRef>
          <a:fillRef idx="0">
            <a:schemeClr val="accent1"/>
          </a:fillRef>
          <a:effectRef idx="0">
            <a:schemeClr val="accent1"/>
          </a:effectRef>
          <a:fontRef idx="minor">
            <a:schemeClr val="tx1"/>
          </a:fontRef>
        </p:style>
      </p:cxnSp>
      <p:sp>
        <p:nvSpPr>
          <p:cNvPr id="10" name="CasellaDiTesto 9">
            <a:extLst>
              <a:ext uri="{FF2B5EF4-FFF2-40B4-BE49-F238E27FC236}">
                <a16:creationId xmlns:a16="http://schemas.microsoft.com/office/drawing/2014/main" id="{D5952F4A-4F63-43F6-8772-8DEA312F3A82}"/>
              </a:ext>
            </a:extLst>
          </p:cNvPr>
          <p:cNvSpPr txBox="1"/>
          <p:nvPr/>
        </p:nvSpPr>
        <p:spPr>
          <a:xfrm>
            <a:off x="2196582" y="6176416"/>
            <a:ext cx="1679679" cy="523220"/>
          </a:xfrm>
          <a:prstGeom prst="rect">
            <a:avLst/>
          </a:prstGeom>
          <a:solidFill>
            <a:srgbClr val="FFC000"/>
          </a:solidFill>
          <a:ln w="19050">
            <a:solidFill>
              <a:schemeClr val="accent4">
                <a:lumMod val="75000"/>
              </a:schemeClr>
            </a:solidFill>
          </a:ln>
        </p:spPr>
        <p:txBody>
          <a:bodyPr wrap="square" rtlCol="0">
            <a:spAutoFit/>
          </a:bodyPr>
          <a:lstStyle/>
          <a:p>
            <a:pPr algn="ctr"/>
            <a:r>
              <a:rPr lang="it-IT" sz="2800" b="1" dirty="0"/>
              <a:t>VENEZIA</a:t>
            </a:r>
          </a:p>
        </p:txBody>
      </p:sp>
      <p:sp>
        <p:nvSpPr>
          <p:cNvPr id="11" name="CasellaDiTesto 10">
            <a:extLst>
              <a:ext uri="{FF2B5EF4-FFF2-40B4-BE49-F238E27FC236}">
                <a16:creationId xmlns:a16="http://schemas.microsoft.com/office/drawing/2014/main" id="{306020F6-306E-4C08-9434-FEC005B3CEF6}"/>
              </a:ext>
            </a:extLst>
          </p:cNvPr>
          <p:cNvSpPr txBox="1"/>
          <p:nvPr/>
        </p:nvSpPr>
        <p:spPr>
          <a:xfrm>
            <a:off x="9434005" y="833615"/>
            <a:ext cx="2421305" cy="400110"/>
          </a:xfrm>
          <a:prstGeom prst="rect">
            <a:avLst/>
          </a:prstGeom>
          <a:solidFill>
            <a:srgbClr val="FFFF00"/>
          </a:solidFill>
          <a:ln w="19050">
            <a:solidFill>
              <a:schemeClr val="accent4">
                <a:lumMod val="75000"/>
              </a:schemeClr>
            </a:solidFill>
          </a:ln>
        </p:spPr>
        <p:txBody>
          <a:bodyPr wrap="none" rtlCol="0">
            <a:spAutoFit/>
          </a:bodyPr>
          <a:lstStyle/>
          <a:p>
            <a:pPr algn="ctr"/>
            <a:r>
              <a:rPr lang="it-IT" sz="2000" b="1" dirty="0"/>
              <a:t>Fondaco dei tedeschi</a:t>
            </a:r>
          </a:p>
        </p:txBody>
      </p:sp>
      <p:cxnSp>
        <p:nvCxnSpPr>
          <p:cNvPr id="13" name="Connettore 2 12">
            <a:extLst>
              <a:ext uri="{FF2B5EF4-FFF2-40B4-BE49-F238E27FC236}">
                <a16:creationId xmlns:a16="http://schemas.microsoft.com/office/drawing/2014/main" id="{34D7A637-2C93-4E7A-ADC7-BD340F5FC742}"/>
              </a:ext>
            </a:extLst>
          </p:cNvPr>
          <p:cNvCxnSpPr/>
          <p:nvPr/>
        </p:nvCxnSpPr>
        <p:spPr>
          <a:xfrm flipH="1">
            <a:off x="6828183" y="1052912"/>
            <a:ext cx="2605822" cy="1680348"/>
          </a:xfrm>
          <a:prstGeom prst="straightConnector1">
            <a:avLst/>
          </a:prstGeom>
          <a:ln w="38100">
            <a:solidFill>
              <a:srgbClr val="FFFF00"/>
            </a:solidFill>
            <a:tailEnd type="triangle"/>
          </a:ln>
        </p:spPr>
        <p:style>
          <a:lnRef idx="1">
            <a:schemeClr val="accent1"/>
          </a:lnRef>
          <a:fillRef idx="0">
            <a:schemeClr val="accent1"/>
          </a:fillRef>
          <a:effectRef idx="0">
            <a:schemeClr val="accent1"/>
          </a:effectRef>
          <a:fontRef idx="minor">
            <a:schemeClr val="tx1"/>
          </a:fontRef>
        </p:style>
      </p:cxnSp>
      <p:sp>
        <p:nvSpPr>
          <p:cNvPr id="14" name="Ovale 13">
            <a:extLst>
              <a:ext uri="{FF2B5EF4-FFF2-40B4-BE49-F238E27FC236}">
                <a16:creationId xmlns:a16="http://schemas.microsoft.com/office/drawing/2014/main" id="{1B5C444E-6EBC-4231-BE39-5F3C0DF4248A}"/>
              </a:ext>
            </a:extLst>
          </p:cNvPr>
          <p:cNvSpPr/>
          <p:nvPr/>
        </p:nvSpPr>
        <p:spPr>
          <a:xfrm>
            <a:off x="4968290" y="1893086"/>
            <a:ext cx="404192" cy="377687"/>
          </a:xfrm>
          <a:prstGeom prst="ellipse">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5" name="CasellaDiTesto 14">
            <a:extLst>
              <a:ext uri="{FF2B5EF4-FFF2-40B4-BE49-F238E27FC236}">
                <a16:creationId xmlns:a16="http://schemas.microsoft.com/office/drawing/2014/main" id="{DA7E2933-AC0C-4246-81C4-6191F4F271AA}"/>
              </a:ext>
            </a:extLst>
          </p:cNvPr>
          <p:cNvSpPr txBox="1"/>
          <p:nvPr/>
        </p:nvSpPr>
        <p:spPr>
          <a:xfrm>
            <a:off x="665922" y="2885608"/>
            <a:ext cx="2149884" cy="400110"/>
          </a:xfrm>
          <a:prstGeom prst="rect">
            <a:avLst/>
          </a:prstGeom>
          <a:solidFill>
            <a:srgbClr val="FFFF00"/>
          </a:solidFill>
          <a:ln w="19050">
            <a:solidFill>
              <a:srgbClr val="FFC000"/>
            </a:solidFill>
          </a:ln>
        </p:spPr>
        <p:txBody>
          <a:bodyPr wrap="none" rtlCol="0">
            <a:spAutoFit/>
          </a:bodyPr>
          <a:lstStyle/>
          <a:p>
            <a:r>
              <a:rPr lang="it-IT" sz="2000" b="1" dirty="0"/>
              <a:t>Fondaco dei turchi</a:t>
            </a:r>
          </a:p>
        </p:txBody>
      </p:sp>
      <p:cxnSp>
        <p:nvCxnSpPr>
          <p:cNvPr id="17" name="Connettore 2 16">
            <a:extLst>
              <a:ext uri="{FF2B5EF4-FFF2-40B4-BE49-F238E27FC236}">
                <a16:creationId xmlns:a16="http://schemas.microsoft.com/office/drawing/2014/main" id="{77019B98-2897-4E4F-A256-AC686D11804C}"/>
              </a:ext>
            </a:extLst>
          </p:cNvPr>
          <p:cNvCxnSpPr/>
          <p:nvPr/>
        </p:nvCxnSpPr>
        <p:spPr>
          <a:xfrm flipV="1">
            <a:off x="2862470" y="2270773"/>
            <a:ext cx="2007704" cy="879930"/>
          </a:xfrm>
          <a:prstGeom prst="straightConnector1">
            <a:avLst/>
          </a:prstGeom>
          <a:ln w="38100">
            <a:solidFill>
              <a:srgbClr val="FFFF00"/>
            </a:solidFill>
            <a:tailEnd type="triangle"/>
          </a:ln>
        </p:spPr>
        <p:style>
          <a:lnRef idx="1">
            <a:schemeClr val="accent1"/>
          </a:lnRef>
          <a:fillRef idx="0">
            <a:schemeClr val="accent1"/>
          </a:fillRef>
          <a:effectRef idx="0">
            <a:schemeClr val="accent1"/>
          </a:effectRef>
          <a:fontRef idx="minor">
            <a:schemeClr val="tx1"/>
          </a:fontRef>
        </p:style>
      </p:cxnSp>
      <p:sp>
        <p:nvSpPr>
          <p:cNvPr id="18" name="Ovale 17">
            <a:extLst>
              <a:ext uri="{FF2B5EF4-FFF2-40B4-BE49-F238E27FC236}">
                <a16:creationId xmlns:a16="http://schemas.microsoft.com/office/drawing/2014/main" id="{232D1BC3-D712-4544-A1F0-61461C39D22B}"/>
              </a:ext>
            </a:extLst>
          </p:cNvPr>
          <p:cNvSpPr/>
          <p:nvPr/>
        </p:nvSpPr>
        <p:spPr>
          <a:xfrm>
            <a:off x="7702826" y="3369418"/>
            <a:ext cx="278296" cy="258391"/>
          </a:xfrm>
          <a:prstGeom prst="ellipse">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9" name="CasellaDiTesto 18">
            <a:extLst>
              <a:ext uri="{FF2B5EF4-FFF2-40B4-BE49-F238E27FC236}">
                <a16:creationId xmlns:a16="http://schemas.microsoft.com/office/drawing/2014/main" id="{9593938E-1257-42C1-9AFD-05DF40D14134}"/>
              </a:ext>
            </a:extLst>
          </p:cNvPr>
          <p:cNvSpPr txBox="1"/>
          <p:nvPr/>
        </p:nvSpPr>
        <p:spPr>
          <a:xfrm>
            <a:off x="8219661" y="2494722"/>
            <a:ext cx="3412024" cy="400110"/>
          </a:xfrm>
          <a:prstGeom prst="rect">
            <a:avLst/>
          </a:prstGeom>
          <a:solidFill>
            <a:srgbClr val="FFFF00"/>
          </a:solidFill>
          <a:ln w="19050">
            <a:solidFill>
              <a:srgbClr val="FFC000"/>
            </a:solidFill>
          </a:ln>
        </p:spPr>
        <p:txBody>
          <a:bodyPr wrap="none" rtlCol="0">
            <a:spAutoFit/>
          </a:bodyPr>
          <a:lstStyle/>
          <a:p>
            <a:pPr algn="ctr"/>
            <a:r>
              <a:rPr lang="it-IT" sz="2000" b="1" dirty="0"/>
              <a:t>Chiesa di San Giorgio dei Greci</a:t>
            </a:r>
          </a:p>
        </p:txBody>
      </p:sp>
      <p:cxnSp>
        <p:nvCxnSpPr>
          <p:cNvPr id="21" name="Connettore 2 20">
            <a:extLst>
              <a:ext uri="{FF2B5EF4-FFF2-40B4-BE49-F238E27FC236}">
                <a16:creationId xmlns:a16="http://schemas.microsoft.com/office/drawing/2014/main" id="{D1BC8670-812E-422D-9232-BEA70B416339}"/>
              </a:ext>
            </a:extLst>
          </p:cNvPr>
          <p:cNvCxnSpPr>
            <a:stCxn id="19" idx="1"/>
          </p:cNvCxnSpPr>
          <p:nvPr/>
        </p:nvCxnSpPr>
        <p:spPr>
          <a:xfrm flipH="1">
            <a:off x="7981122" y="2694777"/>
            <a:ext cx="238539" cy="590941"/>
          </a:xfrm>
          <a:prstGeom prst="straightConnector1">
            <a:avLst/>
          </a:prstGeom>
          <a:ln w="38100">
            <a:solidFill>
              <a:srgbClr val="FFFF00"/>
            </a:solidFill>
            <a:tailEnd type="triangle"/>
          </a:ln>
        </p:spPr>
        <p:style>
          <a:lnRef idx="1">
            <a:schemeClr val="accent1"/>
          </a:lnRef>
          <a:fillRef idx="0">
            <a:schemeClr val="accent1"/>
          </a:fillRef>
          <a:effectRef idx="0">
            <a:schemeClr val="accent1"/>
          </a:effectRef>
          <a:fontRef idx="minor">
            <a:schemeClr val="tx1"/>
          </a:fontRef>
        </p:style>
      </p:cxnSp>
      <p:sp>
        <p:nvSpPr>
          <p:cNvPr id="22" name="Ovale 21">
            <a:extLst>
              <a:ext uri="{FF2B5EF4-FFF2-40B4-BE49-F238E27FC236}">
                <a16:creationId xmlns:a16="http://schemas.microsoft.com/office/drawing/2014/main" id="{2F035F77-6CFE-4ED7-B360-3A6041A059C5}"/>
              </a:ext>
            </a:extLst>
          </p:cNvPr>
          <p:cNvSpPr/>
          <p:nvPr/>
        </p:nvSpPr>
        <p:spPr>
          <a:xfrm>
            <a:off x="8381097" y="2978240"/>
            <a:ext cx="1458642" cy="1490871"/>
          </a:xfrm>
          <a:prstGeom prst="ellipse">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3" name="CasellaDiTesto 22">
            <a:extLst>
              <a:ext uri="{FF2B5EF4-FFF2-40B4-BE49-F238E27FC236}">
                <a16:creationId xmlns:a16="http://schemas.microsoft.com/office/drawing/2014/main" id="{C30DEBAD-4C37-43CC-9CEC-7D11C98EBB5C}"/>
              </a:ext>
            </a:extLst>
          </p:cNvPr>
          <p:cNvSpPr txBox="1"/>
          <p:nvPr/>
        </p:nvSpPr>
        <p:spPr>
          <a:xfrm>
            <a:off x="10644657" y="4155829"/>
            <a:ext cx="1117678" cy="400110"/>
          </a:xfrm>
          <a:prstGeom prst="rect">
            <a:avLst/>
          </a:prstGeom>
          <a:solidFill>
            <a:srgbClr val="FFFF00"/>
          </a:solidFill>
          <a:ln w="19050">
            <a:solidFill>
              <a:srgbClr val="FFC000"/>
            </a:solidFill>
          </a:ln>
        </p:spPr>
        <p:txBody>
          <a:bodyPr wrap="none" rtlCol="0">
            <a:spAutoFit/>
          </a:bodyPr>
          <a:lstStyle/>
          <a:p>
            <a:pPr algn="ctr"/>
            <a:r>
              <a:rPr lang="it-IT" sz="2000" b="1" dirty="0"/>
              <a:t>Arsenale</a:t>
            </a:r>
          </a:p>
        </p:txBody>
      </p:sp>
      <p:cxnSp>
        <p:nvCxnSpPr>
          <p:cNvPr id="25" name="Connettore 2 24">
            <a:extLst>
              <a:ext uri="{FF2B5EF4-FFF2-40B4-BE49-F238E27FC236}">
                <a16:creationId xmlns:a16="http://schemas.microsoft.com/office/drawing/2014/main" id="{FCCC9F1E-41D6-4C6C-BCC5-446EDCC3AA7B}"/>
              </a:ext>
            </a:extLst>
          </p:cNvPr>
          <p:cNvCxnSpPr>
            <a:stCxn id="23" idx="1"/>
          </p:cNvCxnSpPr>
          <p:nvPr/>
        </p:nvCxnSpPr>
        <p:spPr>
          <a:xfrm flipH="1" flipV="1">
            <a:off x="9650896" y="4336642"/>
            <a:ext cx="993761" cy="19242"/>
          </a:xfrm>
          <a:prstGeom prst="straightConnector1">
            <a:avLst/>
          </a:prstGeom>
          <a:ln w="38100">
            <a:solidFill>
              <a:srgbClr val="FFFF00"/>
            </a:solidFill>
            <a:tailEnd type="triangle"/>
          </a:ln>
        </p:spPr>
        <p:style>
          <a:lnRef idx="1">
            <a:schemeClr val="accent1"/>
          </a:lnRef>
          <a:fillRef idx="0">
            <a:schemeClr val="accent1"/>
          </a:fillRef>
          <a:effectRef idx="0">
            <a:schemeClr val="accent1"/>
          </a:effectRef>
          <a:fontRef idx="minor">
            <a:schemeClr val="tx1"/>
          </a:fontRef>
        </p:style>
      </p:cxnSp>
      <p:sp>
        <p:nvSpPr>
          <p:cNvPr id="26" name="Ovale 25">
            <a:extLst>
              <a:ext uri="{FF2B5EF4-FFF2-40B4-BE49-F238E27FC236}">
                <a16:creationId xmlns:a16="http://schemas.microsoft.com/office/drawing/2014/main" id="{13649379-66BE-4A5C-B354-FAB0404F25F6}"/>
              </a:ext>
            </a:extLst>
          </p:cNvPr>
          <p:cNvSpPr/>
          <p:nvPr/>
        </p:nvSpPr>
        <p:spPr>
          <a:xfrm>
            <a:off x="7295322" y="3779611"/>
            <a:ext cx="1015635" cy="489562"/>
          </a:xfrm>
          <a:prstGeom prst="ellipse">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7" name="CasellaDiTesto 26">
            <a:extLst>
              <a:ext uri="{FF2B5EF4-FFF2-40B4-BE49-F238E27FC236}">
                <a16:creationId xmlns:a16="http://schemas.microsoft.com/office/drawing/2014/main" id="{CDDED967-B477-4F01-8344-E0464428547B}"/>
              </a:ext>
            </a:extLst>
          </p:cNvPr>
          <p:cNvSpPr txBox="1"/>
          <p:nvPr/>
        </p:nvSpPr>
        <p:spPr>
          <a:xfrm>
            <a:off x="9191459" y="5834589"/>
            <a:ext cx="2257157" cy="400110"/>
          </a:xfrm>
          <a:prstGeom prst="rect">
            <a:avLst/>
          </a:prstGeom>
          <a:solidFill>
            <a:srgbClr val="FFFF00"/>
          </a:solidFill>
          <a:ln w="19050">
            <a:solidFill>
              <a:srgbClr val="FFC000"/>
            </a:solidFill>
          </a:ln>
        </p:spPr>
        <p:txBody>
          <a:bodyPr wrap="none" rtlCol="0">
            <a:spAutoFit/>
          </a:bodyPr>
          <a:lstStyle/>
          <a:p>
            <a:pPr algn="ctr"/>
            <a:r>
              <a:rPr lang="it-IT" sz="2000" b="1" dirty="0"/>
              <a:t>Riva degli schiavoni</a:t>
            </a:r>
          </a:p>
        </p:txBody>
      </p:sp>
      <p:cxnSp>
        <p:nvCxnSpPr>
          <p:cNvPr id="29" name="Connettore 2 28">
            <a:extLst>
              <a:ext uri="{FF2B5EF4-FFF2-40B4-BE49-F238E27FC236}">
                <a16:creationId xmlns:a16="http://schemas.microsoft.com/office/drawing/2014/main" id="{E8347E8D-6CEF-4B2B-87A8-9916D68D6EF9}"/>
              </a:ext>
            </a:extLst>
          </p:cNvPr>
          <p:cNvCxnSpPr>
            <a:cxnSpLocks/>
            <a:stCxn id="27" idx="1"/>
          </p:cNvCxnSpPr>
          <p:nvPr/>
        </p:nvCxnSpPr>
        <p:spPr>
          <a:xfrm flipH="1" flipV="1">
            <a:off x="8100393" y="4355884"/>
            <a:ext cx="1091066" cy="1678760"/>
          </a:xfrm>
          <a:prstGeom prst="straightConnector1">
            <a:avLst/>
          </a:prstGeom>
          <a:ln w="38100">
            <a:solidFill>
              <a:srgbClr val="FFFF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4775235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La splendida Ritrutturazione del Fondaco dei Tedeschi a Venezia – Vanilla  Magazine">
            <a:extLst>
              <a:ext uri="{FF2B5EF4-FFF2-40B4-BE49-F238E27FC236}">
                <a16:creationId xmlns:a16="http://schemas.microsoft.com/office/drawing/2014/main" id="{2E8DA6CD-28AA-4489-8EED-760CB96C9C6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0985" y="752107"/>
            <a:ext cx="4083296" cy="3098201"/>
          </a:xfrm>
          <a:prstGeom prst="rect">
            <a:avLst/>
          </a:prstGeom>
          <a:noFill/>
          <a:ln w="19050">
            <a:solidFill>
              <a:schemeClr val="accent4">
                <a:lumMod val="75000"/>
              </a:schemeClr>
            </a:solidFill>
          </a:ln>
          <a:extLst>
            <a:ext uri="{909E8E84-426E-40DD-AFC4-6F175D3DCCD1}">
              <a14:hiddenFill xmlns:a14="http://schemas.microsoft.com/office/drawing/2010/main">
                <a:solidFill>
                  <a:srgbClr val="FFFFFF"/>
                </a:solidFill>
              </a14:hiddenFill>
            </a:ext>
          </a:extLst>
        </p:spPr>
      </p:pic>
      <p:pic>
        <p:nvPicPr>
          <p:cNvPr id="1028" name="Picture 4" descr="Venezia: il Fontego dei Tedeschi tra passato e futuro">
            <a:extLst>
              <a:ext uri="{FF2B5EF4-FFF2-40B4-BE49-F238E27FC236}">
                <a16:creationId xmlns:a16="http://schemas.microsoft.com/office/drawing/2014/main" id="{B28F4861-BC0F-4F34-967E-9AFD0DB5ACB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7345" y="4085483"/>
            <a:ext cx="2124057" cy="2571774"/>
          </a:xfrm>
          <a:prstGeom prst="rect">
            <a:avLst/>
          </a:prstGeom>
          <a:noFill/>
          <a:ln w="19050">
            <a:solidFill>
              <a:schemeClr val="accent4">
                <a:lumMod val="75000"/>
              </a:schemeClr>
            </a:solidFill>
          </a:ln>
          <a:extLst>
            <a:ext uri="{909E8E84-426E-40DD-AFC4-6F175D3DCCD1}">
              <a14:hiddenFill xmlns:a14="http://schemas.microsoft.com/office/drawing/2010/main">
                <a:solidFill>
                  <a:srgbClr val="FFFFFF"/>
                </a:solidFill>
              </a14:hiddenFill>
            </a:ext>
          </a:extLst>
        </p:spPr>
      </p:pic>
      <p:sp>
        <p:nvSpPr>
          <p:cNvPr id="2" name="AutoShape 6" descr="Venezia: il Fontego dei Tedeschi tra passato e futuro">
            <a:extLst>
              <a:ext uri="{FF2B5EF4-FFF2-40B4-BE49-F238E27FC236}">
                <a16:creationId xmlns:a16="http://schemas.microsoft.com/office/drawing/2014/main" id="{1F2856AB-EBC6-4A90-A94D-809F299C54C6}"/>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pic>
        <p:nvPicPr>
          <p:cNvPr id="1032" name="Picture 8" descr="Venezia: il Fontego dei Tedeschi tra passato e futuro">
            <a:extLst>
              <a:ext uri="{FF2B5EF4-FFF2-40B4-BE49-F238E27FC236}">
                <a16:creationId xmlns:a16="http://schemas.microsoft.com/office/drawing/2014/main" id="{5022A13F-F9C4-4956-85C0-5E95B8347C1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03106" y="4085483"/>
            <a:ext cx="1781175" cy="2571750"/>
          </a:xfrm>
          <a:prstGeom prst="rect">
            <a:avLst/>
          </a:prstGeom>
          <a:noFill/>
          <a:ln w="19050">
            <a:solidFill>
              <a:schemeClr val="tx2">
                <a:lumMod val="60000"/>
                <a:lumOff val="40000"/>
              </a:schemeClr>
            </a:solidFill>
          </a:ln>
          <a:extLst>
            <a:ext uri="{909E8E84-426E-40DD-AFC4-6F175D3DCCD1}">
              <a14:hiddenFill xmlns:a14="http://schemas.microsoft.com/office/drawing/2010/main">
                <a:solidFill>
                  <a:srgbClr val="FFFFFF"/>
                </a:solidFill>
              </a14:hiddenFill>
            </a:ext>
          </a:extLst>
        </p:spPr>
      </p:pic>
      <p:sp>
        <p:nvSpPr>
          <p:cNvPr id="7" name="CasellaDiTesto 6">
            <a:extLst>
              <a:ext uri="{FF2B5EF4-FFF2-40B4-BE49-F238E27FC236}">
                <a16:creationId xmlns:a16="http://schemas.microsoft.com/office/drawing/2014/main" id="{25EACCE3-AF00-4198-8DFC-E033DBB7DF0F}"/>
              </a:ext>
            </a:extLst>
          </p:cNvPr>
          <p:cNvSpPr txBox="1"/>
          <p:nvPr/>
        </p:nvSpPr>
        <p:spPr>
          <a:xfrm>
            <a:off x="4758360" y="212643"/>
            <a:ext cx="7258050" cy="6555641"/>
          </a:xfrm>
          <a:prstGeom prst="rect">
            <a:avLst/>
          </a:prstGeom>
          <a:noFill/>
        </p:spPr>
        <p:txBody>
          <a:bodyPr wrap="square">
            <a:spAutoFit/>
          </a:bodyPr>
          <a:lstStyle/>
          <a:p>
            <a:pPr algn="l"/>
            <a:r>
              <a:rPr lang="it-IT" sz="2000" b="1" i="0" dirty="0">
                <a:solidFill>
                  <a:srgbClr val="202122"/>
                </a:solidFill>
                <a:effectLst/>
              </a:rPr>
              <a:t>Come il Fondego dei turchi (la parola fondaco deriva dall’arabo </a:t>
            </a:r>
            <a:r>
              <a:rPr lang="it-IT" sz="2000" b="1" i="1" dirty="0">
                <a:solidFill>
                  <a:srgbClr val="202122"/>
                </a:solidFill>
                <a:effectLst/>
              </a:rPr>
              <a:t>funduq </a:t>
            </a:r>
            <a:r>
              <a:rPr lang="it-IT" sz="2000" b="1" i="0" dirty="0">
                <a:solidFill>
                  <a:srgbClr val="202122"/>
                </a:solidFill>
                <a:effectLst/>
              </a:rPr>
              <a:t>e indica un albergo-magazzino), anche quello </a:t>
            </a:r>
            <a:r>
              <a:rPr lang="it-IT" sz="2000" b="1" dirty="0">
                <a:solidFill>
                  <a:srgbClr val="202122"/>
                </a:solidFill>
              </a:rPr>
              <a:t>dei tedeschi è di antica fondazione. Esso risale al XIII secolo, </a:t>
            </a:r>
            <a:r>
              <a:rPr lang="it-IT" sz="2000" b="1" i="0" dirty="0">
                <a:solidFill>
                  <a:srgbClr val="202122"/>
                </a:solidFill>
                <a:effectLst/>
              </a:rPr>
              <a:t>ed è legato alle esigenze mercantili della Repubblica di Venezia. I</a:t>
            </a:r>
            <a:r>
              <a:rPr lang="it-IT" sz="2000" b="1" i="0" dirty="0">
                <a:solidFill>
                  <a:srgbClr val="313131"/>
                </a:solidFill>
                <a:effectLst/>
              </a:rPr>
              <a:t> mercanti giunti in laguna venivano fatti alloggiare nei vari fondachi della città per dormire e commerciare. Infatti nel piano terra c’era il magazzino, mentre ai piani superiori c’erano 200 stanze dove i mercanti mangiavano e dormivano. E</a:t>
            </a:r>
            <a:r>
              <a:rPr lang="it-IT" sz="2000" b="1" i="0" dirty="0">
                <a:solidFill>
                  <a:srgbClr val="202122"/>
                </a:solidFill>
                <a:effectLst/>
              </a:rPr>
              <a:t>sso era il punto d’approdo delle merci trasportate dai mercanti tedeschi di Norimberga, Judenburg e Augusta (che a Venezia acquistano spezie e coloranti per i tessuti), che qui le immagazzinavano. Il fondaco dei tedeschi, vicino al ponte di Rialto, è chiamato dei tedeschi per distinguerlo da quelli di greci e arabi. Una certa distanza tra i diversi magazzini-alberghi è fondamentale per evitare contatti incontrollati e conflitti tra le diverse comunità straniere. </a:t>
            </a:r>
            <a:r>
              <a:rPr lang="it-IT" sz="2000" b="1" i="0" dirty="0">
                <a:solidFill>
                  <a:srgbClr val="313131"/>
                </a:solidFill>
                <a:effectLst/>
              </a:rPr>
              <a:t>Quella tedesca era tra le più grandi di Venezia: per tedeschi si intendevano tutte le persone provenienti dall’Europa del Nord e non solo dalla Germania.</a:t>
            </a:r>
            <a:r>
              <a:rPr lang="it-IT" sz="2000" b="0" i="0" dirty="0">
                <a:solidFill>
                  <a:srgbClr val="313131"/>
                </a:solidFill>
                <a:effectLst/>
                <a:latin typeface="Encode Sans"/>
              </a:rPr>
              <a:t> </a:t>
            </a:r>
            <a:r>
              <a:rPr lang="it-IT" sz="2000" b="1" i="0" dirty="0">
                <a:solidFill>
                  <a:srgbClr val="202122"/>
                </a:solidFill>
                <a:effectLst/>
              </a:rPr>
              <a:t>Alla fine del XIV secolo, il palazzo ospita anche gli uffici della famiglia Fugger.</a:t>
            </a:r>
          </a:p>
          <a:p>
            <a:pPr algn="l"/>
            <a:r>
              <a:rPr lang="it-IT" sz="2000" b="1" i="0" dirty="0">
                <a:solidFill>
                  <a:srgbClr val="202122"/>
                </a:solidFill>
                <a:effectLst/>
              </a:rPr>
              <a:t>L'edificio originario viene distrutto da un incendio nel 1505, ma in meno di cinque mesi il Senato veneziano decide di ricostruirlo su progetto di Girolamo Tedesco.</a:t>
            </a:r>
          </a:p>
        </p:txBody>
      </p:sp>
      <p:sp>
        <p:nvSpPr>
          <p:cNvPr id="4" name="CasellaDiTesto 3">
            <a:extLst>
              <a:ext uri="{FF2B5EF4-FFF2-40B4-BE49-F238E27FC236}">
                <a16:creationId xmlns:a16="http://schemas.microsoft.com/office/drawing/2014/main" id="{29E4A548-1052-4CE9-8EEA-DDA37E707D6E}"/>
              </a:ext>
            </a:extLst>
          </p:cNvPr>
          <p:cNvSpPr txBox="1"/>
          <p:nvPr/>
        </p:nvSpPr>
        <p:spPr>
          <a:xfrm>
            <a:off x="327991" y="200743"/>
            <a:ext cx="4328557" cy="461665"/>
          </a:xfrm>
          <a:prstGeom prst="rect">
            <a:avLst/>
          </a:prstGeom>
          <a:noFill/>
        </p:spPr>
        <p:txBody>
          <a:bodyPr wrap="none" rtlCol="0">
            <a:spAutoFit/>
          </a:bodyPr>
          <a:lstStyle/>
          <a:p>
            <a:r>
              <a:rPr lang="it-IT" sz="2400" b="1" dirty="0">
                <a:solidFill>
                  <a:srgbClr val="002060"/>
                </a:solidFill>
              </a:rPr>
              <a:t>Il fondaco dei tedeschi a Venezia</a:t>
            </a:r>
          </a:p>
        </p:txBody>
      </p:sp>
    </p:spTree>
    <p:extLst>
      <p:ext uri="{BB962C8B-B14F-4D97-AF65-F5344CB8AC3E}">
        <p14:creationId xmlns:p14="http://schemas.microsoft.com/office/powerpoint/2010/main" val="324222964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a:extLst>
              <a:ext uri="{FF2B5EF4-FFF2-40B4-BE49-F238E27FC236}">
                <a16:creationId xmlns:a16="http://schemas.microsoft.com/office/drawing/2014/main" id="{548E88C8-DEA1-4872-A6BF-BC0CC4D1F8E1}"/>
              </a:ext>
            </a:extLst>
          </p:cNvPr>
          <p:cNvSpPr txBox="1"/>
          <p:nvPr/>
        </p:nvSpPr>
        <p:spPr>
          <a:xfrm>
            <a:off x="4697897" y="168827"/>
            <a:ext cx="7315200" cy="6555641"/>
          </a:xfrm>
          <a:prstGeom prst="rect">
            <a:avLst/>
          </a:prstGeom>
          <a:noFill/>
        </p:spPr>
        <p:txBody>
          <a:bodyPr wrap="square" rtlCol="0">
            <a:spAutoFit/>
          </a:bodyPr>
          <a:lstStyle/>
          <a:p>
            <a:r>
              <a:rPr lang="it-IT" sz="2000" b="1" i="0" dirty="0">
                <a:effectLst/>
              </a:rPr>
              <a:t>L’idea di concedere ai mercanti turchi una sede è presente nel dibattito politico veneziano dall’inizio del Seicento. Superata ogni forma di opposizione, essa si concretizza nel 1621. Si utilizza un importante edificio del XIII secolo,</a:t>
            </a:r>
            <a:r>
              <a:rPr lang="it-IT" sz="2000" b="1" dirty="0"/>
              <a:t> uno degli esempi più significativi di architettura civile veneto-bizantina. Si tratta del palazzo di Giacomo Palmieri, console del libero comune di Pesaro. Lo stabile viene convertito a sede commerciale con 24 magazzini, lavatoi, servizi e 52 camere. Il luogo era vigilato e i turchi, che vi custodivano le loro merci, erano costretti ad entrarvi entro una certa ora della sera</a:t>
            </a:r>
            <a:r>
              <a:rPr lang="it-IT" sz="2000" b="1" i="0" dirty="0">
                <a:effectLst/>
              </a:rPr>
              <a:t>. Sensali e traduttori assistevano i mercanti fra i quali erano numerosi gli albanesi e i bosniaci: era comunque vietato l'ingresso nel fondaco alle donne cristiane e agli adolescenti.ai giovanetti imberbi. Dopo la guerra di Candia (1644-1669), il commercio con l'Oriente conosce un sostanziale arresto, con una diminuzione delle entrate legate alle pigioni pagate dai mercanti levantini: l'edificio inizia a decadere e nel 1732 si verifica un grave crollo. Il vasto porticato terreno di accesso all'acqua, il più ampio esistente a Venezia dopo quello più tardo di Palazzo Ducale, deriva dalle costruzioni della tarda romanità ed è molto adatto al carico e allo scarico delle merci, così come si addiceva ad una residenza di mercanti. </a:t>
            </a:r>
            <a:endParaRPr lang="it-IT" sz="2000" b="1" dirty="0"/>
          </a:p>
        </p:txBody>
      </p:sp>
      <p:sp>
        <p:nvSpPr>
          <p:cNvPr id="5" name="CasellaDiTesto 4">
            <a:extLst>
              <a:ext uri="{FF2B5EF4-FFF2-40B4-BE49-F238E27FC236}">
                <a16:creationId xmlns:a16="http://schemas.microsoft.com/office/drawing/2014/main" id="{812CC864-D127-4F3B-8A4F-3A3E48200465}"/>
              </a:ext>
            </a:extLst>
          </p:cNvPr>
          <p:cNvSpPr txBox="1"/>
          <p:nvPr/>
        </p:nvSpPr>
        <p:spPr>
          <a:xfrm>
            <a:off x="337723" y="218384"/>
            <a:ext cx="2722925" cy="461665"/>
          </a:xfrm>
          <a:prstGeom prst="rect">
            <a:avLst/>
          </a:prstGeom>
          <a:noFill/>
        </p:spPr>
        <p:txBody>
          <a:bodyPr wrap="none" rtlCol="0">
            <a:spAutoFit/>
          </a:bodyPr>
          <a:lstStyle/>
          <a:p>
            <a:r>
              <a:rPr lang="it-IT" sz="2400" b="1" dirty="0">
                <a:solidFill>
                  <a:srgbClr val="002060"/>
                </a:solidFill>
              </a:rPr>
              <a:t>Il fondaco dei turchi</a:t>
            </a:r>
          </a:p>
        </p:txBody>
      </p:sp>
      <p:pic>
        <p:nvPicPr>
          <p:cNvPr id="2050" name="Picture 2" descr="FONTEGO DEI TURCHI - Venezia">
            <a:extLst>
              <a:ext uri="{FF2B5EF4-FFF2-40B4-BE49-F238E27FC236}">
                <a16:creationId xmlns:a16="http://schemas.microsoft.com/office/drawing/2014/main" id="{7FAC4148-2F74-440E-A2BC-134E26BEA37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8174" y="812848"/>
            <a:ext cx="4138859" cy="2905385"/>
          </a:xfrm>
          <a:prstGeom prst="rect">
            <a:avLst/>
          </a:prstGeom>
          <a:noFill/>
          <a:ln w="19050">
            <a:solidFill>
              <a:schemeClr val="bg1">
                <a:lumMod val="50000"/>
              </a:schemeClr>
            </a:solidFill>
          </a:ln>
          <a:extLst>
            <a:ext uri="{909E8E84-426E-40DD-AFC4-6F175D3DCCD1}">
              <a14:hiddenFill xmlns:a14="http://schemas.microsoft.com/office/drawing/2010/main">
                <a:solidFill>
                  <a:srgbClr val="FFFFFF"/>
                </a:solidFill>
              </a14:hiddenFill>
            </a:ext>
          </a:extLst>
        </p:spPr>
      </p:pic>
      <p:pic>
        <p:nvPicPr>
          <p:cNvPr id="2052" name="Picture 4">
            <a:extLst>
              <a:ext uri="{FF2B5EF4-FFF2-40B4-BE49-F238E27FC236}">
                <a16:creationId xmlns:a16="http://schemas.microsoft.com/office/drawing/2014/main" id="{99D2E8FD-8BC4-4969-A1C4-2C9AC319180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8174" y="3850979"/>
            <a:ext cx="4138859" cy="2690258"/>
          </a:xfrm>
          <a:prstGeom prst="rect">
            <a:avLst/>
          </a:prstGeom>
          <a:noFill/>
          <a:ln w="19050">
            <a:solidFill>
              <a:schemeClr val="bg1">
                <a:lumMod val="50000"/>
              </a:schemeClr>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2441648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41C2F1A2-2677-48D3-B13A-6D289C0CF6C6}"/>
              </a:ext>
            </a:extLst>
          </p:cNvPr>
          <p:cNvSpPr txBox="1"/>
          <p:nvPr/>
        </p:nvSpPr>
        <p:spPr>
          <a:xfrm>
            <a:off x="427383" y="258417"/>
            <a:ext cx="2670411" cy="461665"/>
          </a:xfrm>
          <a:prstGeom prst="rect">
            <a:avLst/>
          </a:prstGeom>
          <a:noFill/>
        </p:spPr>
        <p:txBody>
          <a:bodyPr wrap="none" rtlCol="0">
            <a:spAutoFit/>
          </a:bodyPr>
          <a:lstStyle/>
          <a:p>
            <a:r>
              <a:rPr lang="it-IT" sz="2400" b="1" dirty="0">
                <a:solidFill>
                  <a:srgbClr val="002060"/>
                </a:solidFill>
              </a:rPr>
              <a:t>Riva degli schiavoni</a:t>
            </a:r>
          </a:p>
        </p:txBody>
      </p:sp>
      <p:sp>
        <p:nvSpPr>
          <p:cNvPr id="4" name="CasellaDiTesto 3">
            <a:extLst>
              <a:ext uri="{FF2B5EF4-FFF2-40B4-BE49-F238E27FC236}">
                <a16:creationId xmlns:a16="http://schemas.microsoft.com/office/drawing/2014/main" id="{337DCA17-E819-4056-B2CD-7A1BF9264511}"/>
              </a:ext>
            </a:extLst>
          </p:cNvPr>
          <p:cNvSpPr txBox="1"/>
          <p:nvPr/>
        </p:nvSpPr>
        <p:spPr>
          <a:xfrm>
            <a:off x="427383" y="775252"/>
            <a:ext cx="4045226" cy="5324535"/>
          </a:xfrm>
          <a:prstGeom prst="rect">
            <a:avLst/>
          </a:prstGeom>
          <a:noFill/>
        </p:spPr>
        <p:txBody>
          <a:bodyPr wrap="square">
            <a:spAutoFit/>
          </a:bodyPr>
          <a:lstStyle/>
          <a:p>
            <a:r>
              <a:rPr lang="it-IT" sz="2000" b="1" i="0" dirty="0">
                <a:solidFill>
                  <a:srgbClr val="202122"/>
                </a:solidFill>
                <a:effectLst/>
              </a:rPr>
              <a:t>La riva prende il suo nome dai mercanti provenienti dalla Dalmazia, chiamata anche Slavonia o Schiavonia. Tali mercanti approdavano con le loro navi in questo luogo e qui avevano i loro banchi commerciali. La riva era parte integrante del porto commerciale di Venezia e rivestiva una notevole importanza grazie alla sua vicinanza a piazza San Marco, con il centro del potere politico veneziano. La riva viene iniziata già nel IX secolo e conosce un primo ampliamento nel 1060, con il prosciugamento di una zona paludosa. La riva in origine era</a:t>
            </a:r>
            <a:endParaRPr lang="it-IT" sz="2000" b="1" dirty="0"/>
          </a:p>
        </p:txBody>
      </p:sp>
      <p:pic>
        <p:nvPicPr>
          <p:cNvPr id="6" name="Immagine 5" descr="Immagine che contiene esterni, terra, edificio, vecchio&#10;&#10;Descrizione generata automaticamente">
            <a:extLst>
              <a:ext uri="{FF2B5EF4-FFF2-40B4-BE49-F238E27FC236}">
                <a16:creationId xmlns:a16="http://schemas.microsoft.com/office/drawing/2014/main" id="{F1BDAFCF-D6DE-4CF1-8BE5-45AAA03E102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82383" y="258417"/>
            <a:ext cx="7464116" cy="5324534"/>
          </a:xfrm>
          <a:prstGeom prst="rect">
            <a:avLst/>
          </a:prstGeom>
          <a:ln w="19050">
            <a:solidFill>
              <a:schemeClr val="accent4">
                <a:lumMod val="50000"/>
              </a:schemeClr>
            </a:solidFill>
          </a:ln>
        </p:spPr>
      </p:pic>
      <p:sp>
        <p:nvSpPr>
          <p:cNvPr id="9" name="CasellaDiTesto 8">
            <a:extLst>
              <a:ext uri="{FF2B5EF4-FFF2-40B4-BE49-F238E27FC236}">
                <a16:creationId xmlns:a16="http://schemas.microsoft.com/office/drawing/2014/main" id="{5538BE9E-1D12-4900-827B-9958DEAB19A8}"/>
              </a:ext>
            </a:extLst>
          </p:cNvPr>
          <p:cNvSpPr txBox="1"/>
          <p:nvPr/>
        </p:nvSpPr>
        <p:spPr>
          <a:xfrm>
            <a:off x="427383" y="5957405"/>
            <a:ext cx="11538995" cy="707886"/>
          </a:xfrm>
          <a:prstGeom prst="rect">
            <a:avLst/>
          </a:prstGeom>
          <a:noFill/>
        </p:spPr>
        <p:txBody>
          <a:bodyPr wrap="square">
            <a:spAutoFit/>
          </a:bodyPr>
          <a:lstStyle/>
          <a:p>
            <a:r>
              <a:rPr lang="it-IT" sz="2000" b="1" i="0" dirty="0">
                <a:solidFill>
                  <a:srgbClr val="202122"/>
                </a:solidFill>
                <a:effectLst/>
              </a:rPr>
              <a:t>molto più stretta del suo assetto attuale. L'allargamento alle sue dimensioni viene deliberato solo nel 1780 e terminato nel 1782, negli ultimi anni di esistenza della Repubblica di Venezia.</a:t>
            </a:r>
            <a:endParaRPr lang="it-IT" sz="2000" dirty="0"/>
          </a:p>
        </p:txBody>
      </p:sp>
    </p:spTree>
    <p:extLst>
      <p:ext uri="{BB962C8B-B14F-4D97-AF65-F5344CB8AC3E}">
        <p14:creationId xmlns:p14="http://schemas.microsoft.com/office/powerpoint/2010/main" val="123322372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BA02D02E-D239-46B6-B1B0-F977A5D2EEDB}"/>
              </a:ext>
            </a:extLst>
          </p:cNvPr>
          <p:cNvSpPr txBox="1"/>
          <p:nvPr/>
        </p:nvSpPr>
        <p:spPr>
          <a:xfrm>
            <a:off x="323023" y="258418"/>
            <a:ext cx="2660344" cy="461665"/>
          </a:xfrm>
          <a:prstGeom prst="rect">
            <a:avLst/>
          </a:prstGeom>
          <a:noFill/>
        </p:spPr>
        <p:txBody>
          <a:bodyPr wrap="none" rtlCol="0">
            <a:spAutoFit/>
          </a:bodyPr>
          <a:lstStyle/>
          <a:p>
            <a:r>
              <a:rPr lang="it-IT" sz="2400" b="1" dirty="0">
                <a:solidFill>
                  <a:srgbClr val="FF0000"/>
                </a:solidFill>
              </a:rPr>
              <a:t>Il ghetto degli ebrei</a:t>
            </a:r>
          </a:p>
        </p:txBody>
      </p:sp>
      <p:pic>
        <p:nvPicPr>
          <p:cNvPr id="1026" name="Picture 2" descr="Il ghetto Ebraico di Venezia: alla scoperta di un quartiere affascinante">
            <a:extLst>
              <a:ext uri="{FF2B5EF4-FFF2-40B4-BE49-F238E27FC236}">
                <a16:creationId xmlns:a16="http://schemas.microsoft.com/office/drawing/2014/main" id="{D74C659E-F0C4-472B-B5A7-BB6E2B97ABC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48856" y="347870"/>
            <a:ext cx="7920121" cy="3279913"/>
          </a:xfrm>
          <a:prstGeom prst="rect">
            <a:avLst/>
          </a:prstGeom>
          <a:noFill/>
          <a:ln w="19050">
            <a:solidFill>
              <a:srgbClr val="C00000"/>
            </a:solidFill>
          </a:ln>
          <a:extLst>
            <a:ext uri="{909E8E84-426E-40DD-AFC4-6F175D3DCCD1}">
              <a14:hiddenFill xmlns:a14="http://schemas.microsoft.com/office/drawing/2010/main">
                <a:solidFill>
                  <a:srgbClr val="FFFFFF"/>
                </a:solidFill>
              </a14:hiddenFill>
            </a:ext>
          </a:extLst>
        </p:spPr>
      </p:pic>
      <p:sp>
        <p:nvSpPr>
          <p:cNvPr id="5" name="CasellaDiTesto 4">
            <a:extLst>
              <a:ext uri="{FF2B5EF4-FFF2-40B4-BE49-F238E27FC236}">
                <a16:creationId xmlns:a16="http://schemas.microsoft.com/office/drawing/2014/main" id="{FD21DF15-6988-4E40-BD37-7543F3DA1771}"/>
              </a:ext>
            </a:extLst>
          </p:cNvPr>
          <p:cNvSpPr txBox="1"/>
          <p:nvPr/>
        </p:nvSpPr>
        <p:spPr>
          <a:xfrm>
            <a:off x="323023" y="737442"/>
            <a:ext cx="3543299" cy="3170099"/>
          </a:xfrm>
          <a:prstGeom prst="rect">
            <a:avLst/>
          </a:prstGeom>
          <a:noFill/>
        </p:spPr>
        <p:txBody>
          <a:bodyPr wrap="square">
            <a:spAutoFit/>
          </a:bodyPr>
          <a:lstStyle/>
          <a:p>
            <a:r>
              <a:rPr lang="it-IT" sz="2000" b="1" i="0" dirty="0">
                <a:solidFill>
                  <a:srgbClr val="3B3A36"/>
                </a:solidFill>
                <a:effectLst/>
              </a:rPr>
              <a:t>A Venezia, grande centro di scambi fra l’oriente e l’occidente, gli ebrei giunsero, secondo la tradizione, verso gli inizi del secolo XI</a:t>
            </a:r>
            <a:r>
              <a:rPr lang="it-IT" sz="2000" b="1" dirty="0">
                <a:solidFill>
                  <a:srgbClr val="3B3A36"/>
                </a:solidFill>
              </a:rPr>
              <a:t>.</a:t>
            </a:r>
            <a:br>
              <a:rPr lang="it-IT" sz="2000" b="1" dirty="0"/>
            </a:br>
            <a:r>
              <a:rPr lang="it-IT" sz="2000" b="1" i="0" dirty="0">
                <a:solidFill>
                  <a:srgbClr val="3B3A36"/>
                </a:solidFill>
                <a:effectLst/>
              </a:rPr>
              <a:t>A poco a poco, nonostante l’alternarsi di permessi e divieti di soggiorno in città, gli ebrei divennero a Venezia un nucleo considerevole.</a:t>
            </a:r>
            <a:endParaRPr lang="it-IT" sz="2000" b="1" dirty="0"/>
          </a:p>
        </p:txBody>
      </p:sp>
      <p:sp>
        <p:nvSpPr>
          <p:cNvPr id="7" name="CasellaDiTesto 6">
            <a:extLst>
              <a:ext uri="{FF2B5EF4-FFF2-40B4-BE49-F238E27FC236}">
                <a16:creationId xmlns:a16="http://schemas.microsoft.com/office/drawing/2014/main" id="{9F49C6B7-4D98-49AD-ADF1-C8F8FFB9FB5D}"/>
              </a:ext>
            </a:extLst>
          </p:cNvPr>
          <p:cNvSpPr txBox="1"/>
          <p:nvPr/>
        </p:nvSpPr>
        <p:spPr>
          <a:xfrm>
            <a:off x="323023" y="3796173"/>
            <a:ext cx="11792777" cy="2862322"/>
          </a:xfrm>
          <a:prstGeom prst="rect">
            <a:avLst/>
          </a:prstGeom>
          <a:noFill/>
        </p:spPr>
        <p:txBody>
          <a:bodyPr wrap="square">
            <a:spAutoFit/>
          </a:bodyPr>
          <a:lstStyle/>
          <a:p>
            <a:r>
              <a:rPr lang="it-IT" sz="2000" b="1" i="0" dirty="0">
                <a:solidFill>
                  <a:srgbClr val="3B3A36"/>
                </a:solidFill>
                <a:effectLst/>
              </a:rPr>
              <a:t>Avvertendo la necessità di organizzare la presenza ebraica in Venezia, il governo della Repubblica, con decreto del 29 marzo 1516, stabilì che questi dovessero abitare tutti in una sola zona della città, nell’area dove anticamente erano situate le fonderie, “geti” in veneziano; inoltre stabilì che dovessero portare un segno di identificazione e li obbligò a gestire banchi di pegno a tassi stabiliti dalla Serenissima, nonché a sottostare a molte altre gravose regole, per avere in cambio libertà di culto e protezione in caso di guerra.</a:t>
            </a:r>
            <a:r>
              <a:rPr lang="it-IT" sz="2000" b="0" i="0" dirty="0">
                <a:solidFill>
                  <a:srgbClr val="3B3A36"/>
                </a:solidFill>
                <a:effectLst/>
                <a:latin typeface="Vollkorn"/>
              </a:rPr>
              <a:t> </a:t>
            </a:r>
            <a:r>
              <a:rPr lang="it-IT" sz="2000" b="1" i="0" dirty="0">
                <a:solidFill>
                  <a:srgbClr val="3B3A36"/>
                </a:solidFill>
                <a:effectLst/>
              </a:rPr>
              <a:t>I primi ebrei a uniformarsi al decreto provenivano dall’Europa Centrorientale; il Ghetto veniva chiuso durante la notte, mentre custodi cristiani percorrevano in barca i canali circostanti per impedire eventuali sortite notturne: nacque così il primo vero ghetto d’Europa.</a:t>
            </a:r>
            <a:r>
              <a:rPr lang="it-IT" sz="2000" b="0" i="0" dirty="0">
                <a:solidFill>
                  <a:srgbClr val="3B3A36"/>
                </a:solidFill>
                <a:effectLst/>
                <a:latin typeface="Vollkorn"/>
              </a:rPr>
              <a:t> </a:t>
            </a:r>
            <a:r>
              <a:rPr lang="it-IT" sz="2000" b="1" i="0" dirty="0">
                <a:solidFill>
                  <a:srgbClr val="3B3A36"/>
                </a:solidFill>
                <a:effectLst/>
              </a:rPr>
              <a:t>Le sinagoghe o “Scole”, del ghetto veneziano vennero fatte costruire, tra la prima metà del 1500 e la metà del 1600 dai vari gruppi etnici: </a:t>
            </a:r>
            <a:endParaRPr lang="it-IT" sz="2000" b="1" dirty="0"/>
          </a:p>
        </p:txBody>
      </p:sp>
    </p:spTree>
    <p:extLst>
      <p:ext uri="{BB962C8B-B14F-4D97-AF65-F5344CB8AC3E}">
        <p14:creationId xmlns:p14="http://schemas.microsoft.com/office/powerpoint/2010/main" val="61340414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Alla scoperta del sestiere di San Polo a Venezia: cosa fare e vedere">
            <a:extLst>
              <a:ext uri="{FF2B5EF4-FFF2-40B4-BE49-F238E27FC236}">
                <a16:creationId xmlns:a16="http://schemas.microsoft.com/office/drawing/2014/main" id="{19B34065-6B73-4122-A7F3-B8C73DFB847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163" y="285749"/>
            <a:ext cx="8702633" cy="3600986"/>
          </a:xfrm>
          <a:prstGeom prst="rect">
            <a:avLst/>
          </a:prstGeom>
          <a:noFill/>
          <a:ln w="19050">
            <a:solidFill>
              <a:srgbClr val="C00000"/>
            </a:solidFill>
          </a:ln>
          <a:extLst>
            <a:ext uri="{909E8E84-426E-40DD-AFC4-6F175D3DCCD1}">
              <a14:hiddenFill xmlns:a14="http://schemas.microsoft.com/office/drawing/2010/main">
                <a:solidFill>
                  <a:srgbClr val="FFFFFF"/>
                </a:solidFill>
              </a14:hiddenFill>
            </a:ext>
          </a:extLst>
        </p:spPr>
      </p:pic>
      <p:sp>
        <p:nvSpPr>
          <p:cNvPr id="2" name="CasellaDiTesto 1">
            <a:extLst>
              <a:ext uri="{FF2B5EF4-FFF2-40B4-BE49-F238E27FC236}">
                <a16:creationId xmlns:a16="http://schemas.microsoft.com/office/drawing/2014/main" id="{4B7F0430-364E-4C27-A498-1092A1D4C337}"/>
              </a:ext>
            </a:extLst>
          </p:cNvPr>
          <p:cNvSpPr txBox="1"/>
          <p:nvPr/>
        </p:nvSpPr>
        <p:spPr>
          <a:xfrm>
            <a:off x="9183756" y="188843"/>
            <a:ext cx="2882347" cy="3939540"/>
          </a:xfrm>
          <a:prstGeom prst="rect">
            <a:avLst/>
          </a:prstGeom>
          <a:noFill/>
        </p:spPr>
        <p:txBody>
          <a:bodyPr wrap="square" rtlCol="0">
            <a:spAutoFit/>
          </a:bodyPr>
          <a:lstStyle/>
          <a:p>
            <a:r>
              <a:rPr lang="it-IT" sz="2400" b="1" i="1" dirty="0">
                <a:solidFill>
                  <a:srgbClr val="C00000"/>
                </a:solidFill>
              </a:rPr>
              <a:t>Comprendere Venezia, vivere la storia</a:t>
            </a:r>
          </a:p>
          <a:p>
            <a:endParaRPr lang="it-IT" b="1" dirty="0"/>
          </a:p>
          <a:p>
            <a:r>
              <a:rPr lang="it-IT" sz="2000" b="1" dirty="0"/>
              <a:t>«Il giorno dopo Predrag si sentì meglio e passammo un po’ di tempo passeggiando nel sestiere di San Polo. Mi parlò di Venezia, dei suoi tetti, dei suoi canali, dei suoi colori. La</a:t>
            </a:r>
          </a:p>
        </p:txBody>
      </p:sp>
      <p:sp>
        <p:nvSpPr>
          <p:cNvPr id="3" name="CasellaDiTesto 2">
            <a:extLst>
              <a:ext uri="{FF2B5EF4-FFF2-40B4-BE49-F238E27FC236}">
                <a16:creationId xmlns:a16="http://schemas.microsoft.com/office/drawing/2014/main" id="{B1AD813A-900E-4B60-A2D3-7F1FEF28066D}"/>
              </a:ext>
            </a:extLst>
          </p:cNvPr>
          <p:cNvSpPr txBox="1"/>
          <p:nvPr/>
        </p:nvSpPr>
        <p:spPr>
          <a:xfrm>
            <a:off x="214711" y="3995678"/>
            <a:ext cx="11851392" cy="2554545"/>
          </a:xfrm>
          <a:prstGeom prst="rect">
            <a:avLst/>
          </a:prstGeom>
          <a:noFill/>
        </p:spPr>
        <p:txBody>
          <a:bodyPr wrap="square" rtlCol="0">
            <a:spAutoFit/>
          </a:bodyPr>
          <a:lstStyle/>
          <a:p>
            <a:r>
              <a:rPr lang="it-IT" sz="2000" b="1" dirty="0"/>
              <a:t>vegetazione, che compare sui muri e sulle scale e poi si perde. L’umidità che penetra tutto: il muro e la pietra, il legno e il ferro, l’anima. I passi sui ponti, che non risuonano allo stesso modo alla sera o alla mattina, sotto la pioggia o nel vento. I giardini nascosti; il tanfo che sale dopo le piogge… Erano considerazioni già letterarie: le stava mettendo assieme per un libro su Venezia che sarebbe uscito di lì a poco. Tornai in albergo con la sensazione confusa di avere imparato moltissimo e di non sapere bene il perché».</a:t>
            </a:r>
          </a:p>
          <a:p>
            <a:endParaRPr lang="it-IT" sz="2000" b="1" dirty="0"/>
          </a:p>
          <a:p>
            <a:r>
              <a:rPr lang="it-IT" sz="2000" b="1" dirty="0">
                <a:solidFill>
                  <a:srgbClr val="C00000"/>
                </a:solidFill>
              </a:rPr>
              <a:t>Alessandro Vanoli, </a:t>
            </a:r>
            <a:r>
              <a:rPr lang="it-IT" sz="2000" b="1" i="1" dirty="0">
                <a:solidFill>
                  <a:schemeClr val="accent4">
                    <a:lumMod val="75000"/>
                  </a:schemeClr>
                </a:solidFill>
              </a:rPr>
              <a:t>Quando guidavano le stelle. Viaggio sentimentale nel Mediterraneo</a:t>
            </a:r>
            <a:r>
              <a:rPr lang="it-IT" sz="2000" b="1" dirty="0">
                <a:solidFill>
                  <a:srgbClr val="C00000"/>
                </a:solidFill>
              </a:rPr>
              <a:t>, il Mulino, Bologna 2015, pp. 132-133.</a:t>
            </a:r>
          </a:p>
        </p:txBody>
      </p:sp>
    </p:spTree>
    <p:extLst>
      <p:ext uri="{BB962C8B-B14F-4D97-AF65-F5344CB8AC3E}">
        <p14:creationId xmlns:p14="http://schemas.microsoft.com/office/powerpoint/2010/main" val="236099864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Il ghetto ebraico di Venezia - Articolo di Paola Montonati">
            <a:extLst>
              <a:ext uri="{FF2B5EF4-FFF2-40B4-BE49-F238E27FC236}">
                <a16:creationId xmlns:a16="http://schemas.microsoft.com/office/drawing/2014/main" id="{836BB88F-9E6E-4F39-9C35-58FAE484581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37558" y="467438"/>
            <a:ext cx="6097655" cy="3625690"/>
          </a:xfrm>
          <a:prstGeom prst="rect">
            <a:avLst/>
          </a:prstGeom>
          <a:noFill/>
          <a:ln w="19050">
            <a:solidFill>
              <a:schemeClr val="accent6">
                <a:lumMod val="75000"/>
              </a:schemeClr>
            </a:solidFill>
          </a:ln>
          <a:extLst>
            <a:ext uri="{909E8E84-426E-40DD-AFC4-6F175D3DCCD1}">
              <a14:hiddenFill xmlns:a14="http://schemas.microsoft.com/office/drawing/2010/main">
                <a:solidFill>
                  <a:srgbClr val="FFFFFF"/>
                </a:solidFill>
              </a14:hiddenFill>
            </a:ext>
          </a:extLst>
        </p:spPr>
      </p:pic>
      <p:sp>
        <p:nvSpPr>
          <p:cNvPr id="4" name="CasellaDiTesto 3">
            <a:extLst>
              <a:ext uri="{FF2B5EF4-FFF2-40B4-BE49-F238E27FC236}">
                <a16:creationId xmlns:a16="http://schemas.microsoft.com/office/drawing/2014/main" id="{FCEFE864-221D-4313-B710-BCD40B7770F5}"/>
              </a:ext>
            </a:extLst>
          </p:cNvPr>
          <p:cNvSpPr txBox="1"/>
          <p:nvPr/>
        </p:nvSpPr>
        <p:spPr>
          <a:xfrm>
            <a:off x="236055" y="288234"/>
            <a:ext cx="5180771" cy="4093428"/>
          </a:xfrm>
          <a:prstGeom prst="rect">
            <a:avLst/>
          </a:prstGeom>
          <a:noFill/>
        </p:spPr>
        <p:txBody>
          <a:bodyPr wrap="square">
            <a:spAutoFit/>
          </a:bodyPr>
          <a:lstStyle/>
          <a:p>
            <a:r>
              <a:rPr lang="it-IT" sz="2000" b="1" i="0" dirty="0">
                <a:solidFill>
                  <a:srgbClr val="3B3A36"/>
                </a:solidFill>
                <a:effectLst/>
              </a:rPr>
              <a:t>sorsero così le Scole ashkenazite Tedesca e Canton, la Scola Italiana, le Scole sefardite Levantina e Spagnola. Rimaste intatte nel tempo, malgrado alcuni interventi posteriori, queste sinagoghe testimoniano il valore del ghetto di Venezia, le cui altissime case, divise in piani più bassi della norma, dimostrano quanto fosse aumentata attraverso gli anni la densità della popolazione. Nel 1797, dopo la caduta della Serenissima, Napoleone decretò la fine della segregazione e l’equiparazione degli ebrei agli altri cittadini; tale disposizione divenne definitiva con l’annessione di Venezia al Regno</a:t>
            </a:r>
            <a:endParaRPr lang="it-IT" sz="2000" b="1" dirty="0"/>
          </a:p>
        </p:txBody>
      </p:sp>
      <p:sp>
        <p:nvSpPr>
          <p:cNvPr id="6" name="CasellaDiTesto 5">
            <a:extLst>
              <a:ext uri="{FF2B5EF4-FFF2-40B4-BE49-F238E27FC236}">
                <a16:creationId xmlns:a16="http://schemas.microsoft.com/office/drawing/2014/main" id="{9575E5DE-560F-4D3E-980C-AA9928B457E4}"/>
              </a:ext>
            </a:extLst>
          </p:cNvPr>
          <p:cNvSpPr txBox="1"/>
          <p:nvPr/>
        </p:nvSpPr>
        <p:spPr>
          <a:xfrm>
            <a:off x="236055" y="4272331"/>
            <a:ext cx="11719890" cy="2246769"/>
          </a:xfrm>
          <a:prstGeom prst="rect">
            <a:avLst/>
          </a:prstGeom>
          <a:noFill/>
        </p:spPr>
        <p:txBody>
          <a:bodyPr wrap="square">
            <a:spAutoFit/>
          </a:bodyPr>
          <a:lstStyle/>
          <a:p>
            <a:r>
              <a:rPr lang="it-IT" sz="2000" b="1" i="0" dirty="0">
                <a:solidFill>
                  <a:srgbClr val="3B3A36"/>
                </a:solidFill>
                <a:effectLst/>
              </a:rPr>
              <a:t>d’Italia. Il 1938, anno di promulgazione delle leggi razziali fasciste, vide gli ebrei privati dei diritti civili e l’inizio delle persecuzioni nazi-fasciste che a Venezia portò alla deportazione di 246 ebrei veneziani: di questi solo 8 fecero ritorno dai campi di sterminio. Quello che fu uno dei primi quartieri ebraici d’Europa, il primo nominato ghetto, è oggi un vivo e frequentato rione della città dove permangono tuttora le istituzioni religiose e amministrative ebraiche e cinque sinagoghe.</a:t>
            </a:r>
          </a:p>
          <a:p>
            <a:endParaRPr lang="it-IT" sz="2000" b="1" i="0" dirty="0">
              <a:solidFill>
                <a:srgbClr val="3B3A36"/>
              </a:solidFill>
              <a:effectLst/>
            </a:endParaRPr>
          </a:p>
          <a:p>
            <a:r>
              <a:rPr lang="it-IT" sz="2000" b="1" i="1" dirty="0">
                <a:solidFill>
                  <a:srgbClr val="C00000"/>
                </a:solidFill>
                <a:effectLst/>
              </a:rPr>
              <a:t>https://www.museoebraico.it/il-ghetto/</a:t>
            </a:r>
            <a:endParaRPr lang="it-IT" sz="2000" b="1" i="1" dirty="0">
              <a:solidFill>
                <a:srgbClr val="C00000"/>
              </a:solidFill>
            </a:endParaRPr>
          </a:p>
        </p:txBody>
      </p:sp>
    </p:spTree>
    <p:extLst>
      <p:ext uri="{BB962C8B-B14F-4D97-AF65-F5344CB8AC3E}">
        <p14:creationId xmlns:p14="http://schemas.microsoft.com/office/powerpoint/2010/main" val="425700350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Storia di Venezia | Pellizzari Michele">
            <a:extLst>
              <a:ext uri="{FF2B5EF4-FFF2-40B4-BE49-F238E27FC236}">
                <a16:creationId xmlns:a16="http://schemas.microsoft.com/office/drawing/2014/main" id="{230D0552-6E48-4352-825B-D9F39C810C7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64904" y="234814"/>
            <a:ext cx="7441096" cy="5190164"/>
          </a:xfrm>
          <a:prstGeom prst="rect">
            <a:avLst/>
          </a:prstGeom>
          <a:noFill/>
          <a:ln w="19050">
            <a:solidFill>
              <a:schemeClr val="accent4">
                <a:lumMod val="50000"/>
              </a:schemeClr>
            </a:solidFill>
          </a:ln>
          <a:extLst>
            <a:ext uri="{909E8E84-426E-40DD-AFC4-6F175D3DCCD1}">
              <a14:hiddenFill xmlns:a14="http://schemas.microsoft.com/office/drawing/2010/main">
                <a:solidFill>
                  <a:srgbClr val="FFFFFF"/>
                </a:solidFill>
              </a14:hiddenFill>
            </a:ext>
          </a:extLst>
        </p:spPr>
      </p:pic>
      <p:sp>
        <p:nvSpPr>
          <p:cNvPr id="2" name="Freccia a sinistra 1">
            <a:extLst>
              <a:ext uri="{FF2B5EF4-FFF2-40B4-BE49-F238E27FC236}">
                <a16:creationId xmlns:a16="http://schemas.microsoft.com/office/drawing/2014/main" id="{1DC36FFB-5A23-4B16-8C74-A4D25643062B}"/>
              </a:ext>
            </a:extLst>
          </p:cNvPr>
          <p:cNvSpPr/>
          <p:nvPr/>
        </p:nvSpPr>
        <p:spPr>
          <a:xfrm>
            <a:off x="1908313" y="2728293"/>
            <a:ext cx="2832652" cy="327993"/>
          </a:xfrm>
          <a:prstGeom prst="leftArrow">
            <a:avLst/>
          </a:prstGeom>
          <a:solidFill>
            <a:srgbClr val="FFC000"/>
          </a:solidFill>
          <a:ln w="28575">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 name="Freccia a destra 2">
            <a:extLst>
              <a:ext uri="{FF2B5EF4-FFF2-40B4-BE49-F238E27FC236}">
                <a16:creationId xmlns:a16="http://schemas.microsoft.com/office/drawing/2014/main" id="{FF3224AD-7011-4939-B5B0-D00162E059BF}"/>
              </a:ext>
            </a:extLst>
          </p:cNvPr>
          <p:cNvSpPr/>
          <p:nvPr/>
        </p:nvSpPr>
        <p:spPr>
          <a:xfrm>
            <a:off x="8040757" y="2534478"/>
            <a:ext cx="2242930" cy="327993"/>
          </a:xfrm>
          <a:prstGeom prst="rightArrow">
            <a:avLst/>
          </a:prstGeom>
          <a:solidFill>
            <a:srgbClr val="FFC000"/>
          </a:solidFill>
          <a:ln w="28575">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 name="CasellaDiTesto 3">
            <a:extLst>
              <a:ext uri="{FF2B5EF4-FFF2-40B4-BE49-F238E27FC236}">
                <a16:creationId xmlns:a16="http://schemas.microsoft.com/office/drawing/2014/main" id="{BD93C7D1-5422-449D-9882-3AF162C58DCF}"/>
              </a:ext>
            </a:extLst>
          </p:cNvPr>
          <p:cNvSpPr txBox="1"/>
          <p:nvPr/>
        </p:nvSpPr>
        <p:spPr>
          <a:xfrm>
            <a:off x="129768" y="638588"/>
            <a:ext cx="2156232" cy="4339650"/>
          </a:xfrm>
          <a:prstGeom prst="rect">
            <a:avLst/>
          </a:prstGeom>
          <a:noFill/>
        </p:spPr>
        <p:txBody>
          <a:bodyPr wrap="square" rtlCol="0">
            <a:spAutoFit/>
          </a:bodyPr>
          <a:lstStyle/>
          <a:p>
            <a:r>
              <a:rPr lang="it-IT" sz="2000" b="1" dirty="0">
                <a:solidFill>
                  <a:srgbClr val="C00000"/>
                </a:solidFill>
              </a:rPr>
              <a:t>Costa occidentale</a:t>
            </a:r>
          </a:p>
          <a:p>
            <a:endParaRPr lang="it-IT" sz="800" b="1" dirty="0"/>
          </a:p>
          <a:p>
            <a:r>
              <a:rPr lang="it-IT" sz="2000" b="1" dirty="0"/>
              <a:t>Imbarcazioni di piccole dimensioni con prodotti di basso valore (grano, vino, lana, cuoio)</a:t>
            </a:r>
          </a:p>
          <a:p>
            <a:endParaRPr lang="it-IT" sz="800" b="1" dirty="0"/>
          </a:p>
          <a:p>
            <a:r>
              <a:rPr lang="it-IT" sz="2000" b="1" i="1" dirty="0"/>
              <a:t>Queste navi sono in grado di attraversare il mare Adriatico da una sponda all’altra</a:t>
            </a:r>
          </a:p>
        </p:txBody>
      </p:sp>
      <p:sp>
        <p:nvSpPr>
          <p:cNvPr id="5" name="CasellaDiTesto 4">
            <a:extLst>
              <a:ext uri="{FF2B5EF4-FFF2-40B4-BE49-F238E27FC236}">
                <a16:creationId xmlns:a16="http://schemas.microsoft.com/office/drawing/2014/main" id="{B5EB5124-C082-496C-A4D0-CE26BC9F3251}"/>
              </a:ext>
            </a:extLst>
          </p:cNvPr>
          <p:cNvSpPr txBox="1"/>
          <p:nvPr/>
        </p:nvSpPr>
        <p:spPr>
          <a:xfrm>
            <a:off x="10184295" y="621193"/>
            <a:ext cx="1877937" cy="1938992"/>
          </a:xfrm>
          <a:prstGeom prst="rect">
            <a:avLst/>
          </a:prstGeom>
          <a:noFill/>
        </p:spPr>
        <p:txBody>
          <a:bodyPr wrap="square" rtlCol="0">
            <a:spAutoFit/>
          </a:bodyPr>
          <a:lstStyle/>
          <a:p>
            <a:r>
              <a:rPr lang="it-IT" sz="2000" b="1" dirty="0">
                <a:solidFill>
                  <a:srgbClr val="C00000"/>
                </a:solidFill>
              </a:rPr>
              <a:t>Costa orientale</a:t>
            </a:r>
          </a:p>
          <a:p>
            <a:endParaRPr lang="it-IT" sz="2000" b="1" dirty="0"/>
          </a:p>
          <a:p>
            <a:r>
              <a:rPr lang="it-IT" sz="2000" b="1" dirty="0"/>
              <a:t>Grosse navi da carico. Navi commerciali e da guerra</a:t>
            </a:r>
          </a:p>
        </p:txBody>
      </p:sp>
      <p:sp>
        <p:nvSpPr>
          <p:cNvPr id="6" name="CasellaDiTesto 5">
            <a:extLst>
              <a:ext uri="{FF2B5EF4-FFF2-40B4-BE49-F238E27FC236}">
                <a16:creationId xmlns:a16="http://schemas.microsoft.com/office/drawing/2014/main" id="{AE401738-8CBF-46E3-9A0E-E7D02468C259}"/>
              </a:ext>
            </a:extLst>
          </p:cNvPr>
          <p:cNvSpPr txBox="1"/>
          <p:nvPr/>
        </p:nvSpPr>
        <p:spPr>
          <a:xfrm>
            <a:off x="129768" y="5549764"/>
            <a:ext cx="11932464" cy="1015663"/>
          </a:xfrm>
          <a:prstGeom prst="rect">
            <a:avLst/>
          </a:prstGeom>
          <a:noFill/>
        </p:spPr>
        <p:txBody>
          <a:bodyPr wrap="square" rtlCol="0">
            <a:spAutoFit/>
          </a:bodyPr>
          <a:lstStyle/>
          <a:p>
            <a:pPr algn="ctr"/>
            <a:r>
              <a:rPr lang="it-IT" sz="2000" b="1" i="1" dirty="0"/>
              <a:t>Venezia ha un ruolo determinante anche lungo la costa occidentale: i veneziani sono presenti in Puglia (grano e olio) e nelle fiere di Foggia (lana), Lanciano (zafferano) e Senigallia (grano). Sono i veneziani a diffondere il mistrà lungo la costa occidentale, importato dalla Grecia.</a:t>
            </a:r>
          </a:p>
        </p:txBody>
      </p:sp>
    </p:spTree>
    <p:extLst>
      <p:ext uri="{BB962C8B-B14F-4D97-AF65-F5344CB8AC3E}">
        <p14:creationId xmlns:p14="http://schemas.microsoft.com/office/powerpoint/2010/main" val="100291749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C7BF0C02-64C1-48D0-86DC-59E364B9A1B7}"/>
              </a:ext>
            </a:extLst>
          </p:cNvPr>
          <p:cNvSpPr txBox="1"/>
          <p:nvPr/>
        </p:nvSpPr>
        <p:spPr>
          <a:xfrm>
            <a:off x="291548" y="218661"/>
            <a:ext cx="11608904" cy="1200329"/>
          </a:xfrm>
          <a:prstGeom prst="rect">
            <a:avLst/>
          </a:prstGeom>
          <a:noFill/>
        </p:spPr>
        <p:txBody>
          <a:bodyPr wrap="square" rtlCol="0">
            <a:spAutoFit/>
          </a:bodyPr>
          <a:lstStyle/>
          <a:p>
            <a:pPr algn="ctr"/>
            <a:r>
              <a:rPr lang="it-IT" sz="2400" b="1" dirty="0"/>
              <a:t>Oltre a Venezia, al «Golfo di Venezia» c’è anche un altro Adriatico, un Adriatico policentrico, di cui Ancona (insieme alla fiera di Senigallia) e Ragusa (Dubrovnik) sono altri punti di riferimento, in quanto coinvolgono negli scambi marittimi il loro hinterland rurale.</a:t>
            </a:r>
          </a:p>
        </p:txBody>
      </p:sp>
      <p:pic>
        <p:nvPicPr>
          <p:cNvPr id="4" name="Immagine 3" descr="Immagine che contiene barca, cielo, esterni, acqua&#10;&#10;Descrizione generata automaticamente">
            <a:extLst>
              <a:ext uri="{FF2B5EF4-FFF2-40B4-BE49-F238E27FC236}">
                <a16:creationId xmlns:a16="http://schemas.microsoft.com/office/drawing/2014/main" id="{F10F0E1E-6913-493C-91F6-EBF028A1E65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5922" y="1634683"/>
            <a:ext cx="5400886" cy="3578087"/>
          </a:xfrm>
          <a:prstGeom prst="rect">
            <a:avLst/>
          </a:prstGeom>
          <a:ln w="19050">
            <a:solidFill>
              <a:srgbClr val="0070C0"/>
            </a:solidFill>
          </a:ln>
        </p:spPr>
      </p:pic>
      <p:pic>
        <p:nvPicPr>
          <p:cNvPr id="4098" name="Picture 2">
            <a:extLst>
              <a:ext uri="{FF2B5EF4-FFF2-40B4-BE49-F238E27FC236}">
                <a16:creationId xmlns:a16="http://schemas.microsoft.com/office/drawing/2014/main" id="{079356AA-1F2D-4EC5-8432-873737DC52A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00191" y="1639956"/>
            <a:ext cx="5025887" cy="3578087"/>
          </a:xfrm>
          <a:prstGeom prst="rect">
            <a:avLst/>
          </a:prstGeom>
          <a:noFill/>
          <a:ln w="19050">
            <a:solidFill>
              <a:srgbClr val="FFC000"/>
            </a:solidFill>
          </a:ln>
          <a:extLst>
            <a:ext uri="{909E8E84-426E-40DD-AFC4-6F175D3DCCD1}">
              <a14:hiddenFill xmlns:a14="http://schemas.microsoft.com/office/drawing/2010/main">
                <a:solidFill>
                  <a:srgbClr val="FFFFFF"/>
                </a:solidFill>
              </a14:hiddenFill>
            </a:ext>
          </a:extLst>
        </p:spPr>
      </p:pic>
      <p:sp>
        <p:nvSpPr>
          <p:cNvPr id="5" name="CasellaDiTesto 4">
            <a:extLst>
              <a:ext uri="{FF2B5EF4-FFF2-40B4-BE49-F238E27FC236}">
                <a16:creationId xmlns:a16="http://schemas.microsoft.com/office/drawing/2014/main" id="{D974495B-7F55-46F9-AF60-D7E776A66994}"/>
              </a:ext>
            </a:extLst>
          </p:cNvPr>
          <p:cNvSpPr txBox="1"/>
          <p:nvPr/>
        </p:nvSpPr>
        <p:spPr>
          <a:xfrm>
            <a:off x="445604" y="5441315"/>
            <a:ext cx="11300792" cy="1200329"/>
          </a:xfrm>
          <a:prstGeom prst="rect">
            <a:avLst/>
          </a:prstGeom>
          <a:noFill/>
        </p:spPr>
        <p:txBody>
          <a:bodyPr wrap="square" rtlCol="0">
            <a:spAutoFit/>
          </a:bodyPr>
          <a:lstStyle/>
          <a:p>
            <a:pPr algn="ctr"/>
            <a:r>
              <a:rPr lang="it-IT" sz="2400" b="1" dirty="0"/>
              <a:t>A spostarsi non sono soltanto le merci, ma anche gli uomini. Tra il XIV e il XVI secolo arrivano slavi e albanesi lungo tutta la costa adriatica dell’Italia centrale, dalla Romagna alle Marche, agli Abruzzi.</a:t>
            </a:r>
          </a:p>
        </p:txBody>
      </p:sp>
    </p:spTree>
    <p:extLst>
      <p:ext uri="{BB962C8B-B14F-4D97-AF65-F5344CB8AC3E}">
        <p14:creationId xmlns:p14="http://schemas.microsoft.com/office/powerpoint/2010/main" val="171239238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44064423-C6A4-4F1F-AEF1-53A0ADD23535}"/>
              </a:ext>
            </a:extLst>
          </p:cNvPr>
          <p:cNvSpPr txBox="1"/>
          <p:nvPr/>
        </p:nvSpPr>
        <p:spPr>
          <a:xfrm>
            <a:off x="311922" y="412215"/>
            <a:ext cx="4985636" cy="4308872"/>
          </a:xfrm>
          <a:prstGeom prst="rect">
            <a:avLst/>
          </a:prstGeom>
          <a:noFill/>
        </p:spPr>
        <p:txBody>
          <a:bodyPr wrap="square" rtlCol="0">
            <a:spAutoFit/>
          </a:bodyPr>
          <a:lstStyle/>
          <a:p>
            <a:r>
              <a:rPr lang="it-IT" sz="2400" b="1" dirty="0">
                <a:solidFill>
                  <a:srgbClr val="0070C0"/>
                </a:solidFill>
              </a:rPr>
              <a:t>MIGRAZIONI DI PESCATORI</a:t>
            </a:r>
          </a:p>
          <a:p>
            <a:endParaRPr lang="it-IT" sz="1000" b="1" dirty="0"/>
          </a:p>
          <a:p>
            <a:r>
              <a:rPr lang="it-IT" sz="2000" b="1" dirty="0"/>
              <a:t>«Alle taverne del porto ve lo diranno un po’ tutti in questi anni di fine Cinquecento: ad Ancona e Pesaro mezzo secolo fa non pescava nessuno; prima che arrivassero veneti, istriani, dalmati e greci delle Ionie e tutto cambiasse. In realtà esagerano, come ogni vero avventore di osteria […].</a:t>
            </a:r>
          </a:p>
          <a:p>
            <a:r>
              <a:rPr lang="it-IT" sz="2000" b="1" dirty="0"/>
              <a:t>In questi ultimi decenni sono davvero arrivati ad Ancona da tutte le parti; soprattutto da Chioggia e da Burano. E in effetti molto è cambiato sul serio: prima ad esempio si pescava quasi solo con la tratta,</a:t>
            </a:r>
          </a:p>
        </p:txBody>
      </p:sp>
      <p:pic>
        <p:nvPicPr>
          <p:cNvPr id="4" name="Immagine 3" descr="Immagine che contiene testo, acqua, trasporto, natante&#10;&#10;Descrizione generata automaticamente">
            <a:extLst>
              <a:ext uri="{FF2B5EF4-FFF2-40B4-BE49-F238E27FC236}">
                <a16:creationId xmlns:a16="http://schemas.microsoft.com/office/drawing/2014/main" id="{A4C04B05-11C0-4099-A58B-D13252A5187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31223" y="327989"/>
            <a:ext cx="6548856" cy="4144619"/>
          </a:xfrm>
          <a:prstGeom prst="rect">
            <a:avLst/>
          </a:prstGeom>
          <a:ln w="19050">
            <a:solidFill>
              <a:schemeClr val="accent5">
                <a:lumMod val="40000"/>
                <a:lumOff val="60000"/>
              </a:schemeClr>
            </a:solidFill>
          </a:ln>
        </p:spPr>
      </p:pic>
      <p:sp>
        <p:nvSpPr>
          <p:cNvPr id="5" name="CasellaDiTesto 4">
            <a:extLst>
              <a:ext uri="{FF2B5EF4-FFF2-40B4-BE49-F238E27FC236}">
                <a16:creationId xmlns:a16="http://schemas.microsoft.com/office/drawing/2014/main" id="{5784BDF9-78CE-4C5C-93B6-E3086DBF709D}"/>
              </a:ext>
            </a:extLst>
          </p:cNvPr>
          <p:cNvSpPr txBox="1"/>
          <p:nvPr/>
        </p:nvSpPr>
        <p:spPr>
          <a:xfrm>
            <a:off x="311922" y="4611757"/>
            <a:ext cx="11568156" cy="2062103"/>
          </a:xfrm>
          <a:prstGeom prst="rect">
            <a:avLst/>
          </a:prstGeom>
          <a:noFill/>
        </p:spPr>
        <p:txBody>
          <a:bodyPr wrap="square" rtlCol="0">
            <a:spAutoFit/>
          </a:bodyPr>
          <a:lstStyle/>
          <a:p>
            <a:r>
              <a:rPr lang="it-IT" sz="2000" b="1" dirty="0"/>
              <a:t>la pesca a strascico che si fa sotto costa. Ma adesso le vedete anche da qui quelle barche nuove, che si spingono sempre più al largo: si muovono in coppia, una più grande e una più piccola e assieme trascinano il bragoccio, la rete che striscia sino al fondo. Sono quasi tutti chiozzotti quelli che pescano così: gente di laguna, gente nuova per Ancona».</a:t>
            </a:r>
          </a:p>
          <a:p>
            <a:endParaRPr lang="it-IT" sz="800" b="1" dirty="0"/>
          </a:p>
          <a:p>
            <a:r>
              <a:rPr lang="it-IT" sz="2000" b="1" dirty="0">
                <a:solidFill>
                  <a:srgbClr val="002060"/>
                </a:solidFill>
              </a:rPr>
              <a:t>Alessandro Vanoli, </a:t>
            </a:r>
            <a:r>
              <a:rPr lang="it-IT" sz="2000" b="1" i="1" dirty="0">
                <a:solidFill>
                  <a:srgbClr val="7030A0"/>
                </a:solidFill>
              </a:rPr>
              <a:t>Quando guidavano le stelle. Viaggio sentimentale nel Mediterraneo</a:t>
            </a:r>
            <a:r>
              <a:rPr lang="it-IT" sz="2000" b="1" dirty="0">
                <a:solidFill>
                  <a:srgbClr val="002060"/>
                </a:solidFill>
              </a:rPr>
              <a:t>, il Mulino, Bologna 2015, pp. 145-146.</a:t>
            </a:r>
          </a:p>
        </p:txBody>
      </p:sp>
    </p:spTree>
    <p:extLst>
      <p:ext uri="{BB962C8B-B14F-4D97-AF65-F5344CB8AC3E}">
        <p14:creationId xmlns:p14="http://schemas.microsoft.com/office/powerpoint/2010/main" val="44218430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3BBF6FE5-A81D-4877-997E-EDCF53063D94}"/>
              </a:ext>
            </a:extLst>
          </p:cNvPr>
          <p:cNvSpPr txBox="1"/>
          <p:nvPr/>
        </p:nvSpPr>
        <p:spPr>
          <a:xfrm>
            <a:off x="7096539" y="191705"/>
            <a:ext cx="3283912" cy="461665"/>
          </a:xfrm>
          <a:prstGeom prst="rect">
            <a:avLst/>
          </a:prstGeom>
          <a:noFill/>
        </p:spPr>
        <p:txBody>
          <a:bodyPr wrap="none" rtlCol="0">
            <a:spAutoFit/>
          </a:bodyPr>
          <a:lstStyle/>
          <a:p>
            <a:r>
              <a:rPr lang="it-IT" sz="2400" b="1" dirty="0">
                <a:solidFill>
                  <a:srgbClr val="C00000"/>
                </a:solidFill>
              </a:rPr>
              <a:t>Ancona nel Cinquecento</a:t>
            </a:r>
          </a:p>
        </p:txBody>
      </p:sp>
      <p:pic>
        <p:nvPicPr>
          <p:cNvPr id="1026" name="Picture 2">
            <a:extLst>
              <a:ext uri="{FF2B5EF4-FFF2-40B4-BE49-F238E27FC236}">
                <a16:creationId xmlns:a16="http://schemas.microsoft.com/office/drawing/2014/main" id="{3B37D8E3-1166-4C18-BEC4-DAA6718B082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5506" y="327991"/>
            <a:ext cx="6532007" cy="4472609"/>
          </a:xfrm>
          <a:prstGeom prst="rect">
            <a:avLst/>
          </a:prstGeom>
          <a:noFill/>
          <a:ln w="19050">
            <a:solidFill>
              <a:schemeClr val="accent4">
                <a:lumMod val="75000"/>
              </a:schemeClr>
            </a:solidFill>
          </a:ln>
          <a:extLst>
            <a:ext uri="{909E8E84-426E-40DD-AFC4-6F175D3DCCD1}">
              <a14:hiddenFill xmlns:a14="http://schemas.microsoft.com/office/drawing/2010/main">
                <a:solidFill>
                  <a:srgbClr val="FFFFFF"/>
                </a:solidFill>
              </a14:hiddenFill>
            </a:ext>
          </a:extLst>
        </p:spPr>
      </p:pic>
      <p:sp>
        <p:nvSpPr>
          <p:cNvPr id="3" name="CasellaDiTesto 2">
            <a:extLst>
              <a:ext uri="{FF2B5EF4-FFF2-40B4-BE49-F238E27FC236}">
                <a16:creationId xmlns:a16="http://schemas.microsoft.com/office/drawing/2014/main" id="{BBF75E0E-D8BE-4398-ADF2-410941A8CB35}"/>
              </a:ext>
            </a:extLst>
          </p:cNvPr>
          <p:cNvSpPr txBox="1"/>
          <p:nvPr/>
        </p:nvSpPr>
        <p:spPr>
          <a:xfrm>
            <a:off x="7096539" y="653370"/>
            <a:ext cx="5095462" cy="4401205"/>
          </a:xfrm>
          <a:prstGeom prst="rect">
            <a:avLst/>
          </a:prstGeom>
          <a:noFill/>
        </p:spPr>
        <p:txBody>
          <a:bodyPr wrap="square" rtlCol="0">
            <a:spAutoFit/>
          </a:bodyPr>
          <a:lstStyle/>
          <a:p>
            <a:r>
              <a:rPr lang="it-IT" sz="2000" b="1" dirty="0"/>
              <a:t>«E Ancona è una città florida. Certo, dopo la caduta di Costantinopoli, un secolo fa, gli affari sono calati. Ma la scelta dei papi di farne il primo grande porto dell’Adriatico ne ha cambiato radicalmente le sorti. Clemente VII vi ha fatto costruire la cittadella, bell’esempio di fronte bastionato all’italiana, cioè, per dirla più facile, di quelle mura che sono in grado di resistere al fuoco dei cannoni.</a:t>
            </a:r>
          </a:p>
          <a:p>
            <a:r>
              <a:rPr lang="it-IT" sz="2000" b="1" dirty="0"/>
              <a:t>A dare manforte a questo progetto di scalo pontificio, il 21 settembre 1532 il cardinale Accolti ha concesso non pochi benefici alla città, offrendo garanzie e privilegi ai mercanti levantini, turchi, greci, ebrei ed iberici che</a:t>
            </a:r>
          </a:p>
        </p:txBody>
      </p:sp>
      <p:sp>
        <p:nvSpPr>
          <p:cNvPr id="4" name="Ovale 3">
            <a:extLst>
              <a:ext uri="{FF2B5EF4-FFF2-40B4-BE49-F238E27FC236}">
                <a16:creationId xmlns:a16="http://schemas.microsoft.com/office/drawing/2014/main" id="{03F0DD9F-D5BF-4FA6-B325-0FFC9A952CC8}"/>
              </a:ext>
            </a:extLst>
          </p:cNvPr>
          <p:cNvSpPr/>
          <p:nvPr/>
        </p:nvSpPr>
        <p:spPr>
          <a:xfrm>
            <a:off x="5126623" y="558823"/>
            <a:ext cx="1659834" cy="2124742"/>
          </a:xfrm>
          <a:prstGeom prst="ellipse">
            <a:avLst/>
          </a:pr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7" name="CasellaDiTesto 6">
            <a:extLst>
              <a:ext uri="{FF2B5EF4-FFF2-40B4-BE49-F238E27FC236}">
                <a16:creationId xmlns:a16="http://schemas.microsoft.com/office/drawing/2014/main" id="{47CDBBD4-7AB2-4CCC-9643-EF090110D50B}"/>
              </a:ext>
            </a:extLst>
          </p:cNvPr>
          <p:cNvSpPr txBox="1"/>
          <p:nvPr/>
        </p:nvSpPr>
        <p:spPr>
          <a:xfrm>
            <a:off x="405506" y="4919008"/>
            <a:ext cx="11754741" cy="1631216"/>
          </a:xfrm>
          <a:prstGeom prst="rect">
            <a:avLst/>
          </a:prstGeom>
          <a:noFill/>
        </p:spPr>
        <p:txBody>
          <a:bodyPr wrap="square" rtlCol="0">
            <a:spAutoFit/>
          </a:bodyPr>
          <a:lstStyle/>
          <a:p>
            <a:r>
              <a:rPr lang="it-IT" sz="2000" b="1" dirty="0"/>
              <a:t>vogliono operare e trasferirsi da queste parti. Così, un po’ come a Livorno, anche ad Ancona sono giunti i mercanti stranieri; e anche ad Ancona è tutto un fiorire di affari e merci: pellami, grano e tessuti soprattutto, che giungono sin dal nord Europa (Inghilterra e Fiandre in primo luogo) e lì sono rivenduti ai mercanti levantini (soprattutto ebrei) presenti in città […]. Ancona, in questa seconda metà del Cinquecento, è uno dei centri fondamentali delle rotte commerciali del Mediterraneo e degli scambi con l’Oriente» (VANOLI). </a:t>
            </a:r>
          </a:p>
        </p:txBody>
      </p:sp>
    </p:spTree>
    <p:extLst>
      <p:ext uri="{BB962C8B-B14F-4D97-AF65-F5344CB8AC3E}">
        <p14:creationId xmlns:p14="http://schemas.microsoft.com/office/powerpoint/2010/main" val="247100351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Storia di Senigallia - Hotel City Senigallia">
            <a:extLst>
              <a:ext uri="{FF2B5EF4-FFF2-40B4-BE49-F238E27FC236}">
                <a16:creationId xmlns:a16="http://schemas.microsoft.com/office/drawing/2014/main" id="{6AECCB5E-87D0-4550-947C-787A4D63132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2950" y="516834"/>
            <a:ext cx="6228295" cy="5824332"/>
          </a:xfrm>
          <a:prstGeom prst="rect">
            <a:avLst/>
          </a:prstGeom>
          <a:noFill/>
          <a:ln w="19050">
            <a:solidFill>
              <a:srgbClr val="0070C0"/>
            </a:solidFill>
          </a:ln>
          <a:extLst>
            <a:ext uri="{909E8E84-426E-40DD-AFC4-6F175D3DCCD1}">
              <a14:hiddenFill xmlns:a14="http://schemas.microsoft.com/office/drawing/2010/main">
                <a:solidFill>
                  <a:srgbClr val="FFFFFF"/>
                </a:solidFill>
              </a14:hiddenFill>
            </a:ext>
          </a:extLst>
        </p:spPr>
      </p:pic>
      <p:sp>
        <p:nvSpPr>
          <p:cNvPr id="2" name="CasellaDiTesto 1">
            <a:extLst>
              <a:ext uri="{FF2B5EF4-FFF2-40B4-BE49-F238E27FC236}">
                <a16:creationId xmlns:a16="http://schemas.microsoft.com/office/drawing/2014/main" id="{5E9DC0E2-8DD3-412B-ABB2-64821DCC24A0}"/>
              </a:ext>
            </a:extLst>
          </p:cNvPr>
          <p:cNvSpPr txBox="1"/>
          <p:nvPr/>
        </p:nvSpPr>
        <p:spPr>
          <a:xfrm>
            <a:off x="6738731" y="149087"/>
            <a:ext cx="2710229" cy="461665"/>
          </a:xfrm>
          <a:prstGeom prst="rect">
            <a:avLst/>
          </a:prstGeom>
          <a:noFill/>
        </p:spPr>
        <p:txBody>
          <a:bodyPr wrap="none" rtlCol="0">
            <a:spAutoFit/>
          </a:bodyPr>
          <a:lstStyle/>
          <a:p>
            <a:r>
              <a:rPr lang="it-IT" sz="2400" b="1" dirty="0">
                <a:solidFill>
                  <a:srgbClr val="002060"/>
                </a:solidFill>
              </a:rPr>
              <a:t>La fiera di Senigallia</a:t>
            </a:r>
          </a:p>
        </p:txBody>
      </p:sp>
      <p:sp>
        <p:nvSpPr>
          <p:cNvPr id="3" name="CasellaDiTesto 2">
            <a:extLst>
              <a:ext uri="{FF2B5EF4-FFF2-40B4-BE49-F238E27FC236}">
                <a16:creationId xmlns:a16="http://schemas.microsoft.com/office/drawing/2014/main" id="{63560644-DE49-45D1-B51F-9EA0D3DF95C3}"/>
              </a:ext>
            </a:extLst>
          </p:cNvPr>
          <p:cNvSpPr txBox="1"/>
          <p:nvPr/>
        </p:nvSpPr>
        <p:spPr>
          <a:xfrm>
            <a:off x="6765395" y="768825"/>
            <a:ext cx="5367130" cy="5940088"/>
          </a:xfrm>
          <a:prstGeom prst="rect">
            <a:avLst/>
          </a:prstGeom>
          <a:noFill/>
        </p:spPr>
        <p:txBody>
          <a:bodyPr wrap="square" rtlCol="0">
            <a:spAutoFit/>
          </a:bodyPr>
          <a:lstStyle/>
          <a:p>
            <a:r>
              <a:rPr lang="it-IT" sz="2000" b="1" dirty="0"/>
              <a:t>Quello che per tutto il Cinquecento è ancora un mercato locale (la fiera dura otto giorni), inizia a crescere nella seconda metà del Seicento. È una crescita in controtendenza rispetto al trend economico delle Marche e dell’Adriatico. Il periodo d’oro della fiera è il Settecento. Alla metà del secolo dura 18 giorni e saranno 40 giorni (cioè la durata media delle fiere di Fermo, Recanati e Foligno nel Cinquecento) soltanto nel 1787.</a:t>
            </a:r>
          </a:p>
          <a:p>
            <a:r>
              <a:rPr lang="it-IT" sz="2000" b="1" dirty="0"/>
              <a:t>Nella seconda metà del XVIII secolo la fiera di Senigallia è uno dei principali centri di scambio tra «i generi di Ponente e i generi di Levante», maggiore mercato adriatico di sete e lane. Per lo Stato pontificio è un mercato di rifornimento perle importazioni di tessuti, pellami, fibre grezze, sostanze concianti e tintorie. A favorire la positiva evoluzione della fiera di Senigallia sono diversi fattori.</a:t>
            </a:r>
          </a:p>
        </p:txBody>
      </p:sp>
    </p:spTree>
    <p:extLst>
      <p:ext uri="{BB962C8B-B14F-4D97-AF65-F5344CB8AC3E}">
        <p14:creationId xmlns:p14="http://schemas.microsoft.com/office/powerpoint/2010/main" val="7160222"/>
      </p:ext>
    </p:extLst>
  </p:cSld>
  <p:clrMapOvr>
    <a:masterClrMapping/>
  </p:clrMapOvr>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1245</TotalTime>
  <Words>7235</Words>
  <Application>Microsoft Office PowerPoint</Application>
  <PresentationFormat>Widescreen</PresentationFormat>
  <Paragraphs>220</Paragraphs>
  <Slides>40</Slides>
  <Notes>0</Notes>
  <HiddenSlides>0</HiddenSlides>
  <MMClips>0</MMClips>
  <ScaleCrop>false</ScaleCrop>
  <HeadingPairs>
    <vt:vector size="6" baseType="variant">
      <vt:variant>
        <vt:lpstr>Caratteri utilizzati</vt:lpstr>
      </vt:variant>
      <vt:variant>
        <vt:i4>5</vt:i4>
      </vt:variant>
      <vt:variant>
        <vt:lpstr>Tema</vt:lpstr>
      </vt:variant>
      <vt:variant>
        <vt:i4>1</vt:i4>
      </vt:variant>
      <vt:variant>
        <vt:lpstr>Titoli diapositive</vt:lpstr>
      </vt:variant>
      <vt:variant>
        <vt:i4>40</vt:i4>
      </vt:variant>
    </vt:vector>
  </HeadingPairs>
  <TitlesOfParts>
    <vt:vector size="46" baseType="lpstr">
      <vt:lpstr>Arial</vt:lpstr>
      <vt:lpstr>Calibri</vt:lpstr>
      <vt:lpstr>Calibri Light</vt:lpstr>
      <vt:lpstr>Encode Sans</vt:lpstr>
      <vt:lpstr>Vollkorn</vt:lpstr>
      <vt:lpstr>Tema di Office</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Augusto Ciuffetti</dc:creator>
  <cp:lastModifiedBy>Augusto Ciuffetti</cp:lastModifiedBy>
  <cp:revision>70</cp:revision>
  <dcterms:created xsi:type="dcterms:W3CDTF">2022-01-05T13:22:29Z</dcterms:created>
  <dcterms:modified xsi:type="dcterms:W3CDTF">2024-02-22T15:56:42Z</dcterms:modified>
</cp:coreProperties>
</file>