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CB2286-E72C-4AD6-A0A5-006A6ABA876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BDD0855-1AF9-489C-90E1-FC0A033B69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D035B65-A746-41B1-9754-2499D1E8A9CF}"/>
              </a:ext>
            </a:extLst>
          </p:cNvPr>
          <p:cNvSpPr>
            <a:spLocks noGrp="1"/>
          </p:cNvSpPr>
          <p:nvPr>
            <p:ph type="dt" sz="half" idx="10"/>
          </p:nvPr>
        </p:nvSpPr>
        <p:spPr/>
        <p:txBody>
          <a:bodyPr/>
          <a:lstStyle/>
          <a:p>
            <a:fld id="{C96C5D58-2A2C-49B0-A166-50356FCAFB8D}" type="datetimeFigureOut">
              <a:rPr lang="it-IT" smtClean="0"/>
              <a:t>22/02/2024</a:t>
            </a:fld>
            <a:endParaRPr lang="it-IT"/>
          </a:p>
        </p:txBody>
      </p:sp>
      <p:sp>
        <p:nvSpPr>
          <p:cNvPr id="5" name="Segnaposto piè di pagina 4">
            <a:extLst>
              <a:ext uri="{FF2B5EF4-FFF2-40B4-BE49-F238E27FC236}">
                <a16:creationId xmlns:a16="http://schemas.microsoft.com/office/drawing/2014/main" id="{4B5C39D9-7B45-498F-8577-C75ED74B65B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D2B7335-689D-40EE-A55B-93E35AA549AE}"/>
              </a:ext>
            </a:extLst>
          </p:cNvPr>
          <p:cNvSpPr>
            <a:spLocks noGrp="1"/>
          </p:cNvSpPr>
          <p:nvPr>
            <p:ph type="sldNum" sz="quarter" idx="12"/>
          </p:nvPr>
        </p:nvSpPr>
        <p:spPr/>
        <p:txBody>
          <a:bodyPr/>
          <a:lstStyle/>
          <a:p>
            <a:fld id="{379E83EC-49D1-4706-9FE0-EA954546CF04}" type="slidenum">
              <a:rPr lang="it-IT" smtClean="0"/>
              <a:t>‹N›</a:t>
            </a:fld>
            <a:endParaRPr lang="it-IT"/>
          </a:p>
        </p:txBody>
      </p:sp>
    </p:spTree>
    <p:extLst>
      <p:ext uri="{BB962C8B-B14F-4D97-AF65-F5344CB8AC3E}">
        <p14:creationId xmlns:p14="http://schemas.microsoft.com/office/powerpoint/2010/main" val="381809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3380BA-AEC1-43A1-9F94-CEC384A0671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8980B8A-5B1C-47E5-B5C0-4E495D47146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184F6B8-5116-4F58-B5DE-8386EBA6A87B}"/>
              </a:ext>
            </a:extLst>
          </p:cNvPr>
          <p:cNvSpPr>
            <a:spLocks noGrp="1"/>
          </p:cNvSpPr>
          <p:nvPr>
            <p:ph type="dt" sz="half" idx="10"/>
          </p:nvPr>
        </p:nvSpPr>
        <p:spPr/>
        <p:txBody>
          <a:bodyPr/>
          <a:lstStyle/>
          <a:p>
            <a:fld id="{C96C5D58-2A2C-49B0-A166-50356FCAFB8D}" type="datetimeFigureOut">
              <a:rPr lang="it-IT" smtClean="0"/>
              <a:t>22/02/2024</a:t>
            </a:fld>
            <a:endParaRPr lang="it-IT"/>
          </a:p>
        </p:txBody>
      </p:sp>
      <p:sp>
        <p:nvSpPr>
          <p:cNvPr id="5" name="Segnaposto piè di pagina 4">
            <a:extLst>
              <a:ext uri="{FF2B5EF4-FFF2-40B4-BE49-F238E27FC236}">
                <a16:creationId xmlns:a16="http://schemas.microsoft.com/office/drawing/2014/main" id="{CD50DA86-494A-49EC-9131-CA54B98F61B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9481600-95D4-46C8-BA97-9046920C90D3}"/>
              </a:ext>
            </a:extLst>
          </p:cNvPr>
          <p:cNvSpPr>
            <a:spLocks noGrp="1"/>
          </p:cNvSpPr>
          <p:nvPr>
            <p:ph type="sldNum" sz="quarter" idx="12"/>
          </p:nvPr>
        </p:nvSpPr>
        <p:spPr/>
        <p:txBody>
          <a:bodyPr/>
          <a:lstStyle/>
          <a:p>
            <a:fld id="{379E83EC-49D1-4706-9FE0-EA954546CF04}" type="slidenum">
              <a:rPr lang="it-IT" smtClean="0"/>
              <a:t>‹N›</a:t>
            </a:fld>
            <a:endParaRPr lang="it-IT"/>
          </a:p>
        </p:txBody>
      </p:sp>
    </p:spTree>
    <p:extLst>
      <p:ext uri="{BB962C8B-B14F-4D97-AF65-F5344CB8AC3E}">
        <p14:creationId xmlns:p14="http://schemas.microsoft.com/office/powerpoint/2010/main" val="2564163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22C5E9E-A47F-44BE-AB59-5DA1A999C29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45B807C-DE50-41C5-9B44-B446F9A5EC8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F6A802B-E2B5-471C-BA91-E8C7B0AEDA74}"/>
              </a:ext>
            </a:extLst>
          </p:cNvPr>
          <p:cNvSpPr>
            <a:spLocks noGrp="1"/>
          </p:cNvSpPr>
          <p:nvPr>
            <p:ph type="dt" sz="half" idx="10"/>
          </p:nvPr>
        </p:nvSpPr>
        <p:spPr/>
        <p:txBody>
          <a:bodyPr/>
          <a:lstStyle/>
          <a:p>
            <a:fld id="{C96C5D58-2A2C-49B0-A166-50356FCAFB8D}" type="datetimeFigureOut">
              <a:rPr lang="it-IT" smtClean="0"/>
              <a:t>22/02/2024</a:t>
            </a:fld>
            <a:endParaRPr lang="it-IT"/>
          </a:p>
        </p:txBody>
      </p:sp>
      <p:sp>
        <p:nvSpPr>
          <p:cNvPr id="5" name="Segnaposto piè di pagina 4">
            <a:extLst>
              <a:ext uri="{FF2B5EF4-FFF2-40B4-BE49-F238E27FC236}">
                <a16:creationId xmlns:a16="http://schemas.microsoft.com/office/drawing/2014/main" id="{E01EFF7C-D4B8-4619-8DA8-7B9FBFA404B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EDF40D7-4CFF-48BB-88D6-430A69E09DDD}"/>
              </a:ext>
            </a:extLst>
          </p:cNvPr>
          <p:cNvSpPr>
            <a:spLocks noGrp="1"/>
          </p:cNvSpPr>
          <p:nvPr>
            <p:ph type="sldNum" sz="quarter" idx="12"/>
          </p:nvPr>
        </p:nvSpPr>
        <p:spPr/>
        <p:txBody>
          <a:bodyPr/>
          <a:lstStyle/>
          <a:p>
            <a:fld id="{379E83EC-49D1-4706-9FE0-EA954546CF04}" type="slidenum">
              <a:rPr lang="it-IT" smtClean="0"/>
              <a:t>‹N›</a:t>
            </a:fld>
            <a:endParaRPr lang="it-IT"/>
          </a:p>
        </p:txBody>
      </p:sp>
    </p:spTree>
    <p:extLst>
      <p:ext uri="{BB962C8B-B14F-4D97-AF65-F5344CB8AC3E}">
        <p14:creationId xmlns:p14="http://schemas.microsoft.com/office/powerpoint/2010/main" val="179222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B14584-B042-4315-BA48-2DCD9AFF67B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753BBD1-CA59-4D93-9021-638EC06501A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A123A2B-15E8-4506-BE05-AA03D9A776EB}"/>
              </a:ext>
            </a:extLst>
          </p:cNvPr>
          <p:cNvSpPr>
            <a:spLocks noGrp="1"/>
          </p:cNvSpPr>
          <p:nvPr>
            <p:ph type="dt" sz="half" idx="10"/>
          </p:nvPr>
        </p:nvSpPr>
        <p:spPr/>
        <p:txBody>
          <a:bodyPr/>
          <a:lstStyle/>
          <a:p>
            <a:fld id="{C96C5D58-2A2C-49B0-A166-50356FCAFB8D}" type="datetimeFigureOut">
              <a:rPr lang="it-IT" smtClean="0"/>
              <a:t>22/02/2024</a:t>
            </a:fld>
            <a:endParaRPr lang="it-IT"/>
          </a:p>
        </p:txBody>
      </p:sp>
      <p:sp>
        <p:nvSpPr>
          <p:cNvPr id="5" name="Segnaposto piè di pagina 4">
            <a:extLst>
              <a:ext uri="{FF2B5EF4-FFF2-40B4-BE49-F238E27FC236}">
                <a16:creationId xmlns:a16="http://schemas.microsoft.com/office/drawing/2014/main" id="{70561F39-D0F7-428E-93F7-71EEEA1B06E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99A53D8-83CD-4644-8B49-89E70FC9D833}"/>
              </a:ext>
            </a:extLst>
          </p:cNvPr>
          <p:cNvSpPr>
            <a:spLocks noGrp="1"/>
          </p:cNvSpPr>
          <p:nvPr>
            <p:ph type="sldNum" sz="quarter" idx="12"/>
          </p:nvPr>
        </p:nvSpPr>
        <p:spPr/>
        <p:txBody>
          <a:bodyPr/>
          <a:lstStyle/>
          <a:p>
            <a:fld id="{379E83EC-49D1-4706-9FE0-EA954546CF04}" type="slidenum">
              <a:rPr lang="it-IT" smtClean="0"/>
              <a:t>‹N›</a:t>
            </a:fld>
            <a:endParaRPr lang="it-IT"/>
          </a:p>
        </p:txBody>
      </p:sp>
    </p:spTree>
    <p:extLst>
      <p:ext uri="{BB962C8B-B14F-4D97-AF65-F5344CB8AC3E}">
        <p14:creationId xmlns:p14="http://schemas.microsoft.com/office/powerpoint/2010/main" val="380669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3454BA-192A-491C-8BA9-02C267E3865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ABB2906-983B-40B1-8489-78D7E80551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6E31A45-22A2-4CA5-A71D-8CF7F0036811}"/>
              </a:ext>
            </a:extLst>
          </p:cNvPr>
          <p:cNvSpPr>
            <a:spLocks noGrp="1"/>
          </p:cNvSpPr>
          <p:nvPr>
            <p:ph type="dt" sz="half" idx="10"/>
          </p:nvPr>
        </p:nvSpPr>
        <p:spPr/>
        <p:txBody>
          <a:bodyPr/>
          <a:lstStyle/>
          <a:p>
            <a:fld id="{C96C5D58-2A2C-49B0-A166-50356FCAFB8D}" type="datetimeFigureOut">
              <a:rPr lang="it-IT" smtClean="0"/>
              <a:t>22/02/2024</a:t>
            </a:fld>
            <a:endParaRPr lang="it-IT"/>
          </a:p>
        </p:txBody>
      </p:sp>
      <p:sp>
        <p:nvSpPr>
          <p:cNvPr id="5" name="Segnaposto piè di pagina 4">
            <a:extLst>
              <a:ext uri="{FF2B5EF4-FFF2-40B4-BE49-F238E27FC236}">
                <a16:creationId xmlns:a16="http://schemas.microsoft.com/office/drawing/2014/main" id="{5EB4C90D-F3AF-4461-B7D9-8B667CD4E07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6BF8DEB-0AEF-43BD-879A-F5BAA221EE93}"/>
              </a:ext>
            </a:extLst>
          </p:cNvPr>
          <p:cNvSpPr>
            <a:spLocks noGrp="1"/>
          </p:cNvSpPr>
          <p:nvPr>
            <p:ph type="sldNum" sz="quarter" idx="12"/>
          </p:nvPr>
        </p:nvSpPr>
        <p:spPr/>
        <p:txBody>
          <a:bodyPr/>
          <a:lstStyle/>
          <a:p>
            <a:fld id="{379E83EC-49D1-4706-9FE0-EA954546CF04}" type="slidenum">
              <a:rPr lang="it-IT" smtClean="0"/>
              <a:t>‹N›</a:t>
            </a:fld>
            <a:endParaRPr lang="it-IT"/>
          </a:p>
        </p:txBody>
      </p:sp>
    </p:spTree>
    <p:extLst>
      <p:ext uri="{BB962C8B-B14F-4D97-AF65-F5344CB8AC3E}">
        <p14:creationId xmlns:p14="http://schemas.microsoft.com/office/powerpoint/2010/main" val="75343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3EDC2E-2E7B-46DB-BE5D-2E0FAC22B73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57F4A15-4B19-4D64-B703-A432169956C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3400E8D-96C9-413C-B3BE-AFF78CC3781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0AA8EBD-63D2-440A-A44E-EF47CD57D970}"/>
              </a:ext>
            </a:extLst>
          </p:cNvPr>
          <p:cNvSpPr>
            <a:spLocks noGrp="1"/>
          </p:cNvSpPr>
          <p:nvPr>
            <p:ph type="dt" sz="half" idx="10"/>
          </p:nvPr>
        </p:nvSpPr>
        <p:spPr/>
        <p:txBody>
          <a:bodyPr/>
          <a:lstStyle/>
          <a:p>
            <a:fld id="{C96C5D58-2A2C-49B0-A166-50356FCAFB8D}" type="datetimeFigureOut">
              <a:rPr lang="it-IT" smtClean="0"/>
              <a:t>22/02/2024</a:t>
            </a:fld>
            <a:endParaRPr lang="it-IT"/>
          </a:p>
        </p:txBody>
      </p:sp>
      <p:sp>
        <p:nvSpPr>
          <p:cNvPr id="6" name="Segnaposto piè di pagina 5">
            <a:extLst>
              <a:ext uri="{FF2B5EF4-FFF2-40B4-BE49-F238E27FC236}">
                <a16:creationId xmlns:a16="http://schemas.microsoft.com/office/drawing/2014/main" id="{93CA4159-FC92-45FF-99A4-F40998CCEF9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78B915D-1571-4761-B574-B523E6D3AFB7}"/>
              </a:ext>
            </a:extLst>
          </p:cNvPr>
          <p:cNvSpPr>
            <a:spLocks noGrp="1"/>
          </p:cNvSpPr>
          <p:nvPr>
            <p:ph type="sldNum" sz="quarter" idx="12"/>
          </p:nvPr>
        </p:nvSpPr>
        <p:spPr/>
        <p:txBody>
          <a:bodyPr/>
          <a:lstStyle/>
          <a:p>
            <a:fld id="{379E83EC-49D1-4706-9FE0-EA954546CF04}" type="slidenum">
              <a:rPr lang="it-IT" smtClean="0"/>
              <a:t>‹N›</a:t>
            </a:fld>
            <a:endParaRPr lang="it-IT"/>
          </a:p>
        </p:txBody>
      </p:sp>
    </p:spTree>
    <p:extLst>
      <p:ext uri="{BB962C8B-B14F-4D97-AF65-F5344CB8AC3E}">
        <p14:creationId xmlns:p14="http://schemas.microsoft.com/office/powerpoint/2010/main" val="116724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B7E331-574C-4E6A-8B90-BEBA56585DF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F7B2DA0-B39C-43CE-BF07-8F1F3AB92B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08FD30F-CD16-4750-B162-8B67E2CFCE5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DF20DE8-8C40-4CB2-909C-B1CC97D90C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58B24E8-8D7D-481D-9A15-EE416493A6F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27A5ACA-2EB4-4BD4-9741-03CDAEB6C938}"/>
              </a:ext>
            </a:extLst>
          </p:cNvPr>
          <p:cNvSpPr>
            <a:spLocks noGrp="1"/>
          </p:cNvSpPr>
          <p:nvPr>
            <p:ph type="dt" sz="half" idx="10"/>
          </p:nvPr>
        </p:nvSpPr>
        <p:spPr/>
        <p:txBody>
          <a:bodyPr/>
          <a:lstStyle/>
          <a:p>
            <a:fld id="{C96C5D58-2A2C-49B0-A166-50356FCAFB8D}" type="datetimeFigureOut">
              <a:rPr lang="it-IT" smtClean="0"/>
              <a:t>22/02/2024</a:t>
            </a:fld>
            <a:endParaRPr lang="it-IT"/>
          </a:p>
        </p:txBody>
      </p:sp>
      <p:sp>
        <p:nvSpPr>
          <p:cNvPr id="8" name="Segnaposto piè di pagina 7">
            <a:extLst>
              <a:ext uri="{FF2B5EF4-FFF2-40B4-BE49-F238E27FC236}">
                <a16:creationId xmlns:a16="http://schemas.microsoft.com/office/drawing/2014/main" id="{E1FADC4A-6925-40CD-B624-9D58E0F070E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FC36F44-FC4A-4D64-825C-BEC5C6474891}"/>
              </a:ext>
            </a:extLst>
          </p:cNvPr>
          <p:cNvSpPr>
            <a:spLocks noGrp="1"/>
          </p:cNvSpPr>
          <p:nvPr>
            <p:ph type="sldNum" sz="quarter" idx="12"/>
          </p:nvPr>
        </p:nvSpPr>
        <p:spPr/>
        <p:txBody>
          <a:bodyPr/>
          <a:lstStyle/>
          <a:p>
            <a:fld id="{379E83EC-49D1-4706-9FE0-EA954546CF04}" type="slidenum">
              <a:rPr lang="it-IT" smtClean="0"/>
              <a:t>‹N›</a:t>
            </a:fld>
            <a:endParaRPr lang="it-IT"/>
          </a:p>
        </p:txBody>
      </p:sp>
    </p:spTree>
    <p:extLst>
      <p:ext uri="{BB962C8B-B14F-4D97-AF65-F5344CB8AC3E}">
        <p14:creationId xmlns:p14="http://schemas.microsoft.com/office/powerpoint/2010/main" val="1093237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1FD065-D878-4C6E-94C2-AC577E67BBA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BBFC632-38D4-4CB6-B9E8-D19EE6635250}"/>
              </a:ext>
            </a:extLst>
          </p:cNvPr>
          <p:cNvSpPr>
            <a:spLocks noGrp="1"/>
          </p:cNvSpPr>
          <p:nvPr>
            <p:ph type="dt" sz="half" idx="10"/>
          </p:nvPr>
        </p:nvSpPr>
        <p:spPr/>
        <p:txBody>
          <a:bodyPr/>
          <a:lstStyle/>
          <a:p>
            <a:fld id="{C96C5D58-2A2C-49B0-A166-50356FCAFB8D}" type="datetimeFigureOut">
              <a:rPr lang="it-IT" smtClean="0"/>
              <a:t>22/02/2024</a:t>
            </a:fld>
            <a:endParaRPr lang="it-IT"/>
          </a:p>
        </p:txBody>
      </p:sp>
      <p:sp>
        <p:nvSpPr>
          <p:cNvPr id="4" name="Segnaposto piè di pagina 3">
            <a:extLst>
              <a:ext uri="{FF2B5EF4-FFF2-40B4-BE49-F238E27FC236}">
                <a16:creationId xmlns:a16="http://schemas.microsoft.com/office/drawing/2014/main" id="{20E8152B-2B16-4550-BA98-FB239541C31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2A2F169-B0FF-4E26-B70C-4E0343AE575A}"/>
              </a:ext>
            </a:extLst>
          </p:cNvPr>
          <p:cNvSpPr>
            <a:spLocks noGrp="1"/>
          </p:cNvSpPr>
          <p:nvPr>
            <p:ph type="sldNum" sz="quarter" idx="12"/>
          </p:nvPr>
        </p:nvSpPr>
        <p:spPr/>
        <p:txBody>
          <a:bodyPr/>
          <a:lstStyle/>
          <a:p>
            <a:fld id="{379E83EC-49D1-4706-9FE0-EA954546CF04}" type="slidenum">
              <a:rPr lang="it-IT" smtClean="0"/>
              <a:t>‹N›</a:t>
            </a:fld>
            <a:endParaRPr lang="it-IT"/>
          </a:p>
        </p:txBody>
      </p:sp>
    </p:spTree>
    <p:extLst>
      <p:ext uri="{BB962C8B-B14F-4D97-AF65-F5344CB8AC3E}">
        <p14:creationId xmlns:p14="http://schemas.microsoft.com/office/powerpoint/2010/main" val="214176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5450F15-E90A-41B8-95CF-E58C0646E359}"/>
              </a:ext>
            </a:extLst>
          </p:cNvPr>
          <p:cNvSpPr>
            <a:spLocks noGrp="1"/>
          </p:cNvSpPr>
          <p:nvPr>
            <p:ph type="dt" sz="half" idx="10"/>
          </p:nvPr>
        </p:nvSpPr>
        <p:spPr/>
        <p:txBody>
          <a:bodyPr/>
          <a:lstStyle/>
          <a:p>
            <a:fld id="{C96C5D58-2A2C-49B0-A166-50356FCAFB8D}" type="datetimeFigureOut">
              <a:rPr lang="it-IT" smtClean="0"/>
              <a:t>22/02/2024</a:t>
            </a:fld>
            <a:endParaRPr lang="it-IT"/>
          </a:p>
        </p:txBody>
      </p:sp>
      <p:sp>
        <p:nvSpPr>
          <p:cNvPr id="3" name="Segnaposto piè di pagina 2">
            <a:extLst>
              <a:ext uri="{FF2B5EF4-FFF2-40B4-BE49-F238E27FC236}">
                <a16:creationId xmlns:a16="http://schemas.microsoft.com/office/drawing/2014/main" id="{328BA2F0-0787-4877-BF9B-0D67A7644BB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137157B-6B94-4845-9F00-0928DBDFAF5E}"/>
              </a:ext>
            </a:extLst>
          </p:cNvPr>
          <p:cNvSpPr>
            <a:spLocks noGrp="1"/>
          </p:cNvSpPr>
          <p:nvPr>
            <p:ph type="sldNum" sz="quarter" idx="12"/>
          </p:nvPr>
        </p:nvSpPr>
        <p:spPr/>
        <p:txBody>
          <a:bodyPr/>
          <a:lstStyle/>
          <a:p>
            <a:fld id="{379E83EC-49D1-4706-9FE0-EA954546CF04}" type="slidenum">
              <a:rPr lang="it-IT" smtClean="0"/>
              <a:t>‹N›</a:t>
            </a:fld>
            <a:endParaRPr lang="it-IT"/>
          </a:p>
        </p:txBody>
      </p:sp>
    </p:spTree>
    <p:extLst>
      <p:ext uri="{BB962C8B-B14F-4D97-AF65-F5344CB8AC3E}">
        <p14:creationId xmlns:p14="http://schemas.microsoft.com/office/powerpoint/2010/main" val="382351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AE3976-A6F9-452D-A1C9-E9E0986A139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90EA7A2-D8FA-4265-942E-4629915A79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BE81CFC-DB95-44E5-9AA9-FC31FB64B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3C202F1-AB05-4989-A148-F51E62903DD0}"/>
              </a:ext>
            </a:extLst>
          </p:cNvPr>
          <p:cNvSpPr>
            <a:spLocks noGrp="1"/>
          </p:cNvSpPr>
          <p:nvPr>
            <p:ph type="dt" sz="half" idx="10"/>
          </p:nvPr>
        </p:nvSpPr>
        <p:spPr/>
        <p:txBody>
          <a:bodyPr/>
          <a:lstStyle/>
          <a:p>
            <a:fld id="{C96C5D58-2A2C-49B0-A166-50356FCAFB8D}" type="datetimeFigureOut">
              <a:rPr lang="it-IT" smtClean="0"/>
              <a:t>22/02/2024</a:t>
            </a:fld>
            <a:endParaRPr lang="it-IT"/>
          </a:p>
        </p:txBody>
      </p:sp>
      <p:sp>
        <p:nvSpPr>
          <p:cNvPr id="6" name="Segnaposto piè di pagina 5">
            <a:extLst>
              <a:ext uri="{FF2B5EF4-FFF2-40B4-BE49-F238E27FC236}">
                <a16:creationId xmlns:a16="http://schemas.microsoft.com/office/drawing/2014/main" id="{48443778-0BFE-49A6-B14E-28FF6DF85B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5FD93DD-6D49-4D47-92EF-1C1B131D0D77}"/>
              </a:ext>
            </a:extLst>
          </p:cNvPr>
          <p:cNvSpPr>
            <a:spLocks noGrp="1"/>
          </p:cNvSpPr>
          <p:nvPr>
            <p:ph type="sldNum" sz="quarter" idx="12"/>
          </p:nvPr>
        </p:nvSpPr>
        <p:spPr/>
        <p:txBody>
          <a:bodyPr/>
          <a:lstStyle/>
          <a:p>
            <a:fld id="{379E83EC-49D1-4706-9FE0-EA954546CF04}" type="slidenum">
              <a:rPr lang="it-IT" smtClean="0"/>
              <a:t>‹N›</a:t>
            </a:fld>
            <a:endParaRPr lang="it-IT"/>
          </a:p>
        </p:txBody>
      </p:sp>
    </p:spTree>
    <p:extLst>
      <p:ext uri="{BB962C8B-B14F-4D97-AF65-F5344CB8AC3E}">
        <p14:creationId xmlns:p14="http://schemas.microsoft.com/office/powerpoint/2010/main" val="154494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434093-0C8B-47B5-82C5-6C345362184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A760861-D963-4D19-A34B-EDBF8776F6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3AF7699-B952-498C-BF16-5E33C4851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08166CC-DD4B-4AB6-AB62-36D25AEC3D4D}"/>
              </a:ext>
            </a:extLst>
          </p:cNvPr>
          <p:cNvSpPr>
            <a:spLocks noGrp="1"/>
          </p:cNvSpPr>
          <p:nvPr>
            <p:ph type="dt" sz="half" idx="10"/>
          </p:nvPr>
        </p:nvSpPr>
        <p:spPr/>
        <p:txBody>
          <a:bodyPr/>
          <a:lstStyle/>
          <a:p>
            <a:fld id="{C96C5D58-2A2C-49B0-A166-50356FCAFB8D}" type="datetimeFigureOut">
              <a:rPr lang="it-IT" smtClean="0"/>
              <a:t>22/02/2024</a:t>
            </a:fld>
            <a:endParaRPr lang="it-IT"/>
          </a:p>
        </p:txBody>
      </p:sp>
      <p:sp>
        <p:nvSpPr>
          <p:cNvPr id="6" name="Segnaposto piè di pagina 5">
            <a:extLst>
              <a:ext uri="{FF2B5EF4-FFF2-40B4-BE49-F238E27FC236}">
                <a16:creationId xmlns:a16="http://schemas.microsoft.com/office/drawing/2014/main" id="{62223B47-8B33-4CA9-9673-D8C16D6F6F4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824770F-38A7-4C4E-8CA4-093A4FFAB326}"/>
              </a:ext>
            </a:extLst>
          </p:cNvPr>
          <p:cNvSpPr>
            <a:spLocks noGrp="1"/>
          </p:cNvSpPr>
          <p:nvPr>
            <p:ph type="sldNum" sz="quarter" idx="12"/>
          </p:nvPr>
        </p:nvSpPr>
        <p:spPr/>
        <p:txBody>
          <a:bodyPr/>
          <a:lstStyle/>
          <a:p>
            <a:fld id="{379E83EC-49D1-4706-9FE0-EA954546CF04}" type="slidenum">
              <a:rPr lang="it-IT" smtClean="0"/>
              <a:t>‹N›</a:t>
            </a:fld>
            <a:endParaRPr lang="it-IT"/>
          </a:p>
        </p:txBody>
      </p:sp>
    </p:spTree>
    <p:extLst>
      <p:ext uri="{BB962C8B-B14F-4D97-AF65-F5344CB8AC3E}">
        <p14:creationId xmlns:p14="http://schemas.microsoft.com/office/powerpoint/2010/main" val="328202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AC5FF8B-5945-4264-B822-A5061832B3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2E18915-ABE1-4941-A998-39B22C36A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92A1979-2265-450A-B2A2-F774A25C0B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C5D58-2A2C-49B0-A166-50356FCAFB8D}" type="datetimeFigureOut">
              <a:rPr lang="it-IT" smtClean="0"/>
              <a:t>22/02/2024</a:t>
            </a:fld>
            <a:endParaRPr lang="it-IT"/>
          </a:p>
        </p:txBody>
      </p:sp>
      <p:sp>
        <p:nvSpPr>
          <p:cNvPr id="5" name="Segnaposto piè di pagina 4">
            <a:extLst>
              <a:ext uri="{FF2B5EF4-FFF2-40B4-BE49-F238E27FC236}">
                <a16:creationId xmlns:a16="http://schemas.microsoft.com/office/drawing/2014/main" id="{BD93E36C-E2FC-4C93-B603-0FF04213BA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A3D3052-D97D-4632-B2C5-FC41376FD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E83EC-49D1-4706-9FE0-EA954546CF04}" type="slidenum">
              <a:rPr lang="it-IT" smtClean="0"/>
              <a:t>‹N›</a:t>
            </a:fld>
            <a:endParaRPr lang="it-IT"/>
          </a:p>
        </p:txBody>
      </p:sp>
    </p:spTree>
    <p:extLst>
      <p:ext uri="{BB962C8B-B14F-4D97-AF65-F5344CB8AC3E}">
        <p14:creationId xmlns:p14="http://schemas.microsoft.com/office/powerpoint/2010/main" val="2284019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FAF1723-A2AD-42C9-918F-7446C2166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555" y="104783"/>
            <a:ext cx="9978887" cy="6648434"/>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92C66920-BCDF-4D88-8C20-EB7EEE45A82B}"/>
              </a:ext>
            </a:extLst>
          </p:cNvPr>
          <p:cNvSpPr txBox="1"/>
          <p:nvPr/>
        </p:nvSpPr>
        <p:spPr>
          <a:xfrm>
            <a:off x="1776204" y="104783"/>
            <a:ext cx="8639590" cy="646331"/>
          </a:xfrm>
          <a:prstGeom prst="rect">
            <a:avLst/>
          </a:prstGeom>
          <a:solidFill>
            <a:schemeClr val="accent4">
              <a:lumMod val="20000"/>
              <a:lumOff val="80000"/>
            </a:schemeClr>
          </a:solidFill>
        </p:spPr>
        <p:txBody>
          <a:bodyPr wrap="square">
            <a:spAutoFit/>
          </a:bodyPr>
          <a:lstStyle/>
          <a:p>
            <a:pPr algn="ctr"/>
            <a:r>
              <a:rPr lang="it-IT" sz="3600" b="1" dirty="0">
                <a:solidFill>
                  <a:srgbClr val="C00000"/>
                </a:solidFill>
                <a:effectLst>
                  <a:outerShdw blurRad="38100" dist="38100" dir="2700000" algn="tl">
                    <a:srgbClr val="000000">
                      <a:alpha val="43137"/>
                    </a:srgbClr>
                  </a:outerShdw>
                </a:effectLst>
              </a:rPr>
              <a:t>Storia dell’Adriatico e del Mediterraneo</a:t>
            </a:r>
          </a:p>
        </p:txBody>
      </p:sp>
      <p:sp>
        <p:nvSpPr>
          <p:cNvPr id="8" name="CasellaDiTesto 7">
            <a:extLst>
              <a:ext uri="{FF2B5EF4-FFF2-40B4-BE49-F238E27FC236}">
                <a16:creationId xmlns:a16="http://schemas.microsoft.com/office/drawing/2014/main" id="{34D20AF7-C9DD-449D-BF81-1D5B20E52959}"/>
              </a:ext>
            </a:extLst>
          </p:cNvPr>
          <p:cNvSpPr txBox="1"/>
          <p:nvPr/>
        </p:nvSpPr>
        <p:spPr>
          <a:xfrm>
            <a:off x="4106930" y="746854"/>
            <a:ext cx="3978138" cy="984885"/>
          </a:xfrm>
          <a:prstGeom prst="rect">
            <a:avLst/>
          </a:prstGeom>
          <a:solidFill>
            <a:schemeClr val="accent4">
              <a:lumMod val="20000"/>
              <a:lumOff val="80000"/>
            </a:schemeClr>
          </a:solidFill>
        </p:spPr>
        <p:txBody>
          <a:bodyPr wrap="square">
            <a:spAutoFit/>
          </a:bodyPr>
          <a:lstStyle/>
          <a:p>
            <a:pPr algn="ctr"/>
            <a:r>
              <a:rPr lang="it-IT" sz="2000" b="1" dirty="0">
                <a:solidFill>
                  <a:schemeClr val="tx1">
                    <a:lumMod val="95000"/>
                    <a:lumOff val="5000"/>
                  </a:schemeClr>
                </a:solidFill>
              </a:rPr>
              <a:t>Università degli studi di Macerata</a:t>
            </a:r>
          </a:p>
          <a:p>
            <a:pPr algn="ctr"/>
            <a:endParaRPr lang="it-IT" sz="600" dirty="0">
              <a:solidFill>
                <a:schemeClr val="tx1">
                  <a:lumMod val="95000"/>
                  <a:lumOff val="5000"/>
                </a:schemeClr>
              </a:solidFill>
            </a:endParaRPr>
          </a:p>
          <a:p>
            <a:pPr algn="ctr"/>
            <a:r>
              <a:rPr lang="it-IT" sz="3200" b="1" dirty="0">
                <a:solidFill>
                  <a:srgbClr val="002060"/>
                </a:solidFill>
                <a:effectLst>
                  <a:outerShdw blurRad="38100" dist="38100" dir="2700000" algn="tl">
                    <a:srgbClr val="000000">
                      <a:alpha val="43137"/>
                    </a:srgbClr>
                  </a:outerShdw>
                </a:effectLst>
              </a:rPr>
              <a:t>Augusto Ciuffetti</a:t>
            </a:r>
            <a:endParaRPr lang="it-IT" sz="3200" dirty="0">
              <a:solidFill>
                <a:srgbClr val="002060"/>
              </a:solidFill>
            </a:endParaRPr>
          </a:p>
        </p:txBody>
      </p:sp>
      <p:sp>
        <p:nvSpPr>
          <p:cNvPr id="12" name="CasellaDiTesto 11">
            <a:extLst>
              <a:ext uri="{FF2B5EF4-FFF2-40B4-BE49-F238E27FC236}">
                <a16:creationId xmlns:a16="http://schemas.microsoft.com/office/drawing/2014/main" id="{8B2CD74C-812C-4746-A3C7-3A44B8CC3988}"/>
              </a:ext>
            </a:extLst>
          </p:cNvPr>
          <p:cNvSpPr txBox="1"/>
          <p:nvPr/>
        </p:nvSpPr>
        <p:spPr>
          <a:xfrm>
            <a:off x="2809044" y="5799110"/>
            <a:ext cx="6573908" cy="954107"/>
          </a:xfrm>
          <a:prstGeom prst="rect">
            <a:avLst/>
          </a:prstGeom>
          <a:solidFill>
            <a:schemeClr val="accent4">
              <a:lumMod val="20000"/>
              <a:lumOff val="80000"/>
            </a:schemeClr>
          </a:solidFill>
        </p:spPr>
        <p:txBody>
          <a:bodyPr wrap="square">
            <a:spAutoFit/>
          </a:bodyPr>
          <a:lstStyle/>
          <a:p>
            <a:pPr algn="ctr"/>
            <a:r>
              <a:rPr lang="it-IT" sz="2800" b="1" dirty="0">
                <a:solidFill>
                  <a:schemeClr val="accent2">
                    <a:lumMod val="50000"/>
                  </a:schemeClr>
                </a:solidFill>
                <a:effectLst>
                  <a:outerShdw blurRad="38100" dist="38100" dir="2700000" algn="tl">
                    <a:srgbClr val="000000">
                      <a:alpha val="43137"/>
                    </a:srgbClr>
                  </a:outerShdw>
                </a:effectLst>
              </a:rPr>
              <a:t>6. Il Mediterraneo dal Congresso di Vienna alla prima guerra mondiale</a:t>
            </a:r>
          </a:p>
        </p:txBody>
      </p:sp>
    </p:spTree>
    <p:extLst>
      <p:ext uri="{BB962C8B-B14F-4D97-AF65-F5344CB8AC3E}">
        <p14:creationId xmlns:p14="http://schemas.microsoft.com/office/powerpoint/2010/main" val="1124041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gresso di Berlino - Wikipedia">
            <a:extLst>
              <a:ext uri="{FF2B5EF4-FFF2-40B4-BE49-F238E27FC236}">
                <a16:creationId xmlns:a16="http://schemas.microsoft.com/office/drawing/2014/main" id="{A4BE3628-301F-47C5-A3BB-9AEE4C00E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97C56E64-4ECE-495F-834F-FE2C32B2F99D}"/>
              </a:ext>
            </a:extLst>
          </p:cNvPr>
          <p:cNvSpPr txBox="1"/>
          <p:nvPr/>
        </p:nvSpPr>
        <p:spPr>
          <a:xfrm>
            <a:off x="355324" y="6141590"/>
            <a:ext cx="6097656" cy="461665"/>
          </a:xfrm>
          <a:prstGeom prst="rect">
            <a:avLst/>
          </a:prstGeom>
          <a:noFill/>
        </p:spPr>
        <p:txBody>
          <a:bodyPr wrap="square">
            <a:spAutoFit/>
          </a:bodyPr>
          <a:lstStyle/>
          <a:p>
            <a:r>
              <a:rPr lang="it-IT" sz="2400" b="1" dirty="0">
                <a:solidFill>
                  <a:srgbClr val="FFFF00"/>
                </a:solidFill>
                <a:effectLst>
                  <a:outerShdw blurRad="38100" dist="38100" dir="2700000" algn="tl">
                    <a:srgbClr val="000000">
                      <a:alpha val="43137"/>
                    </a:srgbClr>
                  </a:outerShdw>
                </a:effectLst>
              </a:rPr>
              <a:t>Congresso di Berlino del 1878 </a:t>
            </a:r>
          </a:p>
        </p:txBody>
      </p:sp>
      <p:sp>
        <p:nvSpPr>
          <p:cNvPr id="4" name="CasellaDiTesto 3">
            <a:extLst>
              <a:ext uri="{FF2B5EF4-FFF2-40B4-BE49-F238E27FC236}">
                <a16:creationId xmlns:a16="http://schemas.microsoft.com/office/drawing/2014/main" id="{F92A9A12-F8E5-4401-BBE4-11E1A8370500}"/>
              </a:ext>
            </a:extLst>
          </p:cNvPr>
          <p:cNvSpPr txBox="1"/>
          <p:nvPr/>
        </p:nvSpPr>
        <p:spPr>
          <a:xfrm>
            <a:off x="139146" y="254744"/>
            <a:ext cx="11926957" cy="1477328"/>
          </a:xfrm>
          <a:prstGeom prst="rect">
            <a:avLst/>
          </a:prstGeom>
          <a:noFill/>
        </p:spPr>
        <p:txBody>
          <a:bodyPr wrap="square" rtlCol="0">
            <a:spAutoFit/>
          </a:bodyPr>
          <a:lstStyle/>
          <a:p>
            <a:pPr algn="ctr"/>
            <a:r>
              <a:rPr lang="it-IT" b="1" dirty="0">
                <a:solidFill>
                  <a:srgbClr val="FFFF00"/>
                </a:solidFill>
                <a:effectLst>
                  <a:outerShdw blurRad="38100" dist="38100" dir="2700000" algn="tl">
                    <a:srgbClr val="000000">
                      <a:alpha val="43137"/>
                    </a:srgbClr>
                  </a:outerShdw>
                </a:effectLst>
              </a:rPr>
              <a:t>Il Congresso di Berlino rovescia gli accordi di pace successivi alla guerra russo-turca, restituendo all’Impero ottomano gran parte dei possedimenti persi, mentre la Russia riesce a conservare soltanto la Bessarabia. I principali vantaggi sono per Austria e Inghilterra. Si riconosce l’indipendenza di Romania, Serbia e Montenegro. Si definisce un nuovo assetto che dura fino al 1912. La Bulgaria viene smembrata in tre parti: la Bulgaria come principato tributario ottomano, la Rumelia (provincia semiautonoma) e la Macedonia sotto il diretto dominio ottomano.</a:t>
            </a:r>
          </a:p>
        </p:txBody>
      </p:sp>
    </p:spTree>
    <p:extLst>
      <p:ext uri="{BB962C8B-B14F-4D97-AF65-F5344CB8AC3E}">
        <p14:creationId xmlns:p14="http://schemas.microsoft.com/office/powerpoint/2010/main" val="43961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mappa&#10;&#10;Descrizione generata automaticamente">
            <a:extLst>
              <a:ext uri="{FF2B5EF4-FFF2-40B4-BE49-F238E27FC236}">
                <a16:creationId xmlns:a16="http://schemas.microsoft.com/office/drawing/2014/main" id="{A70E196F-572F-4F03-825B-A3D837CCE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514" y="159026"/>
            <a:ext cx="7411513" cy="4113973"/>
          </a:xfrm>
          <a:prstGeom prst="rect">
            <a:avLst/>
          </a:prstGeom>
          <a:ln w="19050">
            <a:solidFill>
              <a:srgbClr val="92D050"/>
            </a:solidFill>
          </a:ln>
        </p:spPr>
      </p:pic>
      <p:sp>
        <p:nvSpPr>
          <p:cNvPr id="4" name="CasellaDiTesto 3">
            <a:extLst>
              <a:ext uri="{FF2B5EF4-FFF2-40B4-BE49-F238E27FC236}">
                <a16:creationId xmlns:a16="http://schemas.microsoft.com/office/drawing/2014/main" id="{37E7A94E-37E9-4FA3-893B-6BAB2FBD9A5E}"/>
              </a:ext>
            </a:extLst>
          </p:cNvPr>
          <p:cNvSpPr txBox="1"/>
          <p:nvPr/>
        </p:nvSpPr>
        <p:spPr>
          <a:xfrm>
            <a:off x="7921487" y="110725"/>
            <a:ext cx="4121426" cy="4278094"/>
          </a:xfrm>
          <a:prstGeom prst="rect">
            <a:avLst/>
          </a:prstGeom>
          <a:noFill/>
        </p:spPr>
        <p:txBody>
          <a:bodyPr wrap="square" rtlCol="0">
            <a:spAutoFit/>
          </a:bodyPr>
          <a:lstStyle/>
          <a:p>
            <a:r>
              <a:rPr lang="it-IT" b="1" dirty="0"/>
              <a:t>La questione delle nazionalità e la necessità di trovare un equilibrio politico nei Balcani non si risolvono con il Congresso di Berlino. La Grecia è insoddisfatta perché non le viene riconosciuto il possesso dell’isola di Creta. Nuovi conflitti scoppiano nel 1885/86 tra Bulgaria e Serbia e tra Grecia e Impero ottomano nel 1897.</a:t>
            </a:r>
          </a:p>
          <a:p>
            <a:endParaRPr lang="it-IT" sz="1600" b="1" dirty="0"/>
          </a:p>
          <a:p>
            <a:r>
              <a:rPr lang="it-IT" b="1" i="1" dirty="0">
                <a:solidFill>
                  <a:srgbClr val="C00000"/>
                </a:solidFill>
                <a:effectLst>
                  <a:outerShdw blurRad="38100" dist="38100" dir="2700000" algn="tl">
                    <a:srgbClr val="000000">
                      <a:alpha val="43137"/>
                    </a:srgbClr>
                  </a:outerShdw>
                </a:effectLst>
              </a:rPr>
              <a:t>Pressione crescente e sempre meno controllabile delle istanze nazionaliste e delle aspirazioni dei vari gruppi etnici, trascurate nel corso del congresso e poco considerate dalle potenze europee.</a:t>
            </a:r>
          </a:p>
        </p:txBody>
      </p:sp>
      <p:sp>
        <p:nvSpPr>
          <p:cNvPr id="5" name="CasellaDiTesto 4">
            <a:extLst>
              <a:ext uri="{FF2B5EF4-FFF2-40B4-BE49-F238E27FC236}">
                <a16:creationId xmlns:a16="http://schemas.microsoft.com/office/drawing/2014/main" id="{EA406550-E35B-47AF-954A-3DB9C8897B56}"/>
              </a:ext>
            </a:extLst>
          </p:cNvPr>
          <p:cNvSpPr txBox="1"/>
          <p:nvPr/>
        </p:nvSpPr>
        <p:spPr>
          <a:xfrm>
            <a:off x="293514" y="4499544"/>
            <a:ext cx="11604971" cy="2185214"/>
          </a:xfrm>
          <a:prstGeom prst="rect">
            <a:avLst/>
          </a:prstGeom>
          <a:solidFill>
            <a:schemeClr val="accent6">
              <a:lumMod val="20000"/>
              <a:lumOff val="80000"/>
            </a:schemeClr>
          </a:solidFill>
          <a:ln w="19050">
            <a:solidFill>
              <a:schemeClr val="accent6"/>
            </a:solidFill>
          </a:ln>
        </p:spPr>
        <p:txBody>
          <a:bodyPr wrap="square" rtlCol="0">
            <a:spAutoFit/>
          </a:bodyPr>
          <a:lstStyle/>
          <a:p>
            <a:pPr algn="ctr"/>
            <a:endParaRPr lang="it-IT" sz="800" b="1" dirty="0"/>
          </a:p>
          <a:p>
            <a:pPr algn="ctr"/>
            <a:r>
              <a:rPr lang="it-IT" sz="2000" b="1" dirty="0"/>
              <a:t>La maturazione nell’intero continente europeo della seconda rivoluzione industriale (sviluppo del capitalismo finanziario) muta anche i rapporti tra le potenze europee e l’area mediterranea, nel quadro di una nuova forma di imperialismo (ricerca di materie prime e di mercati di sbocco per le produzioni nazionali). Tra il 1871 e il 1914 a livello mondiale si realizza un forte processo di conquiste coloniali.</a:t>
            </a:r>
          </a:p>
          <a:p>
            <a:pPr algn="ctr"/>
            <a:r>
              <a:rPr lang="it-IT" sz="2000" b="1" dirty="0"/>
              <a:t>1884 – «The Times»: Scramble for Africa</a:t>
            </a:r>
          </a:p>
          <a:p>
            <a:pPr algn="ctr"/>
            <a:r>
              <a:rPr lang="it-IT" sz="2000" b="1" dirty="0"/>
              <a:t>Le truppe coloniali europee si stabiliscono sulle coste dell’Africa mediterranea</a:t>
            </a:r>
          </a:p>
          <a:p>
            <a:pPr algn="ctr"/>
            <a:endParaRPr lang="it-IT" sz="800" b="1" dirty="0"/>
          </a:p>
        </p:txBody>
      </p:sp>
    </p:spTree>
    <p:extLst>
      <p:ext uri="{BB962C8B-B14F-4D97-AF65-F5344CB8AC3E}">
        <p14:creationId xmlns:p14="http://schemas.microsoft.com/office/powerpoint/2010/main" val="3951704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9BB1CEE-384A-4136-A469-8BE7BDDEEC72}"/>
              </a:ext>
            </a:extLst>
          </p:cNvPr>
          <p:cNvSpPr txBox="1"/>
          <p:nvPr/>
        </p:nvSpPr>
        <p:spPr>
          <a:xfrm>
            <a:off x="187363" y="229322"/>
            <a:ext cx="12004637" cy="5016758"/>
          </a:xfrm>
          <a:prstGeom prst="rect">
            <a:avLst/>
          </a:prstGeom>
          <a:noFill/>
        </p:spPr>
        <p:txBody>
          <a:bodyPr wrap="square" rtlCol="0">
            <a:spAutoFit/>
          </a:bodyPr>
          <a:lstStyle/>
          <a:p>
            <a:r>
              <a:rPr lang="it-IT" sz="2400" b="1" dirty="0">
                <a:solidFill>
                  <a:srgbClr val="C00000"/>
                </a:solidFill>
              </a:rPr>
              <a:t>Francia - </a:t>
            </a:r>
            <a:r>
              <a:rPr lang="it-IT" sz="2000" b="1" dirty="0"/>
              <a:t>Nel 1881 occupa la Tunisia, poi Congo,</a:t>
            </a:r>
          </a:p>
          <a:p>
            <a:r>
              <a:rPr lang="it-IT" sz="2000" b="1" dirty="0"/>
              <a:t>Dahomey, Madagascar. </a:t>
            </a:r>
            <a:r>
              <a:rPr lang="it-IT" sz="2000" b="1" i="1" dirty="0"/>
              <a:t>Entente cordiale </a:t>
            </a:r>
            <a:r>
              <a:rPr lang="it-IT" sz="2000" b="1" dirty="0"/>
              <a:t>(1904) con la</a:t>
            </a:r>
          </a:p>
          <a:p>
            <a:r>
              <a:rPr lang="it-IT" sz="2000" b="1" dirty="0"/>
              <a:t>Gran Bretagna. Prima crisi marocchina del 1905 e poi</a:t>
            </a:r>
          </a:p>
          <a:p>
            <a:r>
              <a:rPr lang="it-IT" sz="2000" b="1" dirty="0"/>
              <a:t>protettorato francese su Tunisia e Marocco (1912).</a:t>
            </a:r>
          </a:p>
          <a:p>
            <a:endParaRPr lang="it-IT" sz="800" b="1" dirty="0"/>
          </a:p>
          <a:p>
            <a:r>
              <a:rPr lang="it-IT" sz="2400" b="1" dirty="0">
                <a:solidFill>
                  <a:srgbClr val="C00000"/>
                </a:solidFill>
              </a:rPr>
              <a:t>Gran Bretagna - </a:t>
            </a:r>
            <a:r>
              <a:rPr lang="it-IT" sz="2000" b="1" dirty="0"/>
              <a:t>Nel 1882 il controllo finanziario</a:t>
            </a:r>
          </a:p>
          <a:p>
            <a:r>
              <a:rPr lang="it-IT" sz="2000" b="1" dirty="0"/>
              <a:t>dell’Egitto si trasforma in occupazione militare e poi</a:t>
            </a:r>
          </a:p>
          <a:p>
            <a:r>
              <a:rPr lang="it-IT" sz="2000" b="1" dirty="0"/>
              <a:t>conquista del Sudan.</a:t>
            </a:r>
          </a:p>
          <a:p>
            <a:endParaRPr lang="it-IT" sz="800" b="1" dirty="0"/>
          </a:p>
          <a:p>
            <a:r>
              <a:rPr lang="it-IT" sz="2400" b="1" dirty="0">
                <a:solidFill>
                  <a:srgbClr val="C00000"/>
                </a:solidFill>
              </a:rPr>
              <a:t>Germania - </a:t>
            </a:r>
            <a:r>
              <a:rPr lang="it-IT" sz="2000" b="1" dirty="0"/>
              <a:t>Occupa Togo, Camerun e territori nel</a:t>
            </a:r>
          </a:p>
          <a:p>
            <a:r>
              <a:rPr lang="it-IT" sz="2000" b="1" dirty="0"/>
              <a:t>sud-ovest africano.</a:t>
            </a:r>
          </a:p>
          <a:p>
            <a:endParaRPr lang="it-IT" sz="800" b="1" dirty="0"/>
          </a:p>
          <a:p>
            <a:r>
              <a:rPr lang="it-IT" sz="2400" b="1" dirty="0">
                <a:solidFill>
                  <a:srgbClr val="C00000"/>
                </a:solidFill>
              </a:rPr>
              <a:t>Italia - </a:t>
            </a:r>
            <a:r>
              <a:rPr lang="it-IT" sz="2000" b="1" dirty="0"/>
              <a:t>Nel 1882 acquista dall’armatore Rubattino i diritti sulla baia di Assab, poi conquista Massaua e l’Eritrea (1890). Guerra italo-turca tra il 1911-1912 e conquista della Libia (in base agli accordi italo-francesi del 1902). All’Italia restano anche le isole del Dodecaneso.</a:t>
            </a:r>
          </a:p>
          <a:p>
            <a:endParaRPr lang="it-IT" sz="800" b="1" dirty="0"/>
          </a:p>
          <a:p>
            <a:r>
              <a:rPr lang="it-IT" sz="2400" b="1" dirty="0">
                <a:solidFill>
                  <a:srgbClr val="C00000"/>
                </a:solidFill>
              </a:rPr>
              <a:t>Conferenza di Berlino del 1884-1885 - </a:t>
            </a:r>
            <a:r>
              <a:rPr lang="it-IT" sz="2000" b="1" dirty="0"/>
              <a:t>Dal Congo si procede alla spartizione del continente africano.</a:t>
            </a:r>
          </a:p>
          <a:p>
            <a:endParaRPr lang="it-IT" sz="800" b="1" dirty="0"/>
          </a:p>
        </p:txBody>
      </p:sp>
      <p:pic>
        <p:nvPicPr>
          <p:cNvPr id="3074" name="Picture 2" descr="L&amp;amp;#39;imperialismo: la spartizione dell&amp;amp;#39;Africa | Bottega del Mondo | Cagliari">
            <a:extLst>
              <a:ext uri="{FF2B5EF4-FFF2-40B4-BE49-F238E27FC236}">
                <a16:creationId xmlns:a16="http://schemas.microsoft.com/office/drawing/2014/main" id="{C8313C07-ACD4-40D7-8053-B89631299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078" y="229323"/>
            <a:ext cx="5562599" cy="3199677"/>
          </a:xfrm>
          <a:prstGeom prst="rect">
            <a:avLst/>
          </a:prstGeom>
          <a:noFill/>
          <a:ln w="19050">
            <a:solidFill>
              <a:schemeClr val="accent4">
                <a:lumMod val="75000"/>
              </a:schemeClr>
            </a:solidFill>
          </a:ln>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E67A7C9C-5829-41E6-A48B-DA7C5979C82B}"/>
              </a:ext>
            </a:extLst>
          </p:cNvPr>
          <p:cNvSpPr txBox="1"/>
          <p:nvPr/>
        </p:nvSpPr>
        <p:spPr>
          <a:xfrm>
            <a:off x="538545" y="5248114"/>
            <a:ext cx="11302271" cy="1384995"/>
          </a:xfrm>
          <a:prstGeom prst="rect">
            <a:avLst/>
          </a:prstGeom>
          <a:solidFill>
            <a:schemeClr val="accent4">
              <a:lumMod val="20000"/>
              <a:lumOff val="80000"/>
            </a:schemeClr>
          </a:solidFill>
          <a:ln w="19050">
            <a:solidFill>
              <a:schemeClr val="accent4">
                <a:lumMod val="50000"/>
              </a:schemeClr>
            </a:solidFill>
          </a:ln>
        </p:spPr>
        <p:txBody>
          <a:bodyPr wrap="square">
            <a:spAutoFit/>
          </a:bodyPr>
          <a:lstStyle/>
          <a:p>
            <a:pPr algn="ctr"/>
            <a:r>
              <a:rPr lang="it-IT" sz="2400" b="1" dirty="0">
                <a:solidFill>
                  <a:srgbClr val="C00000"/>
                </a:solidFill>
              </a:rPr>
              <a:t>Questione della «islamizzazione della modernità»</a:t>
            </a:r>
          </a:p>
          <a:p>
            <a:pPr algn="ctr"/>
            <a:r>
              <a:rPr lang="it-IT" sz="2000" b="1" dirty="0"/>
              <a:t>Ritorno alle origini del mondo islamico per ritrovare le proprie radici culturali (opposto alla </a:t>
            </a:r>
            <a:r>
              <a:rPr lang="it-IT" sz="2000" b="1" i="1" dirty="0"/>
              <a:t>Nahada</a:t>
            </a:r>
            <a:r>
              <a:rPr lang="it-IT" sz="2000" b="1" dirty="0"/>
              <a:t>).</a:t>
            </a:r>
          </a:p>
          <a:p>
            <a:pPr algn="ctr"/>
            <a:r>
              <a:rPr lang="it-IT" sz="2000" b="1" i="1" dirty="0"/>
              <a:t>Movimento salafista </a:t>
            </a:r>
            <a:r>
              <a:rPr lang="it-IT" sz="2000" b="1" dirty="0"/>
              <a:t>→ Approdo alla modernità per vie endogene, lontano dalle influenze occidentali.</a:t>
            </a:r>
          </a:p>
          <a:p>
            <a:pPr algn="ctr"/>
            <a:r>
              <a:rPr lang="it-IT" sz="2000" b="1" dirty="0"/>
              <a:t>MOVIMENTO DEI GIOVANI TURCHI guidato da Mustafà Kemal (identità islamica e modernizzazione).</a:t>
            </a:r>
          </a:p>
        </p:txBody>
      </p:sp>
    </p:spTree>
    <p:extLst>
      <p:ext uri="{BB962C8B-B14F-4D97-AF65-F5344CB8AC3E}">
        <p14:creationId xmlns:p14="http://schemas.microsoft.com/office/powerpoint/2010/main" val="3096923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magine correlata">
            <a:extLst>
              <a:ext uri="{FF2B5EF4-FFF2-40B4-BE49-F238E27FC236}">
                <a16:creationId xmlns:a16="http://schemas.microsoft.com/office/drawing/2014/main" id="{84C5DDCC-5434-49B7-BFE2-1307610D9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686" y="0"/>
            <a:ext cx="10599314"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238A0760-1AA4-4BAF-BB06-DE384AF216BA}"/>
              </a:ext>
            </a:extLst>
          </p:cNvPr>
          <p:cNvSpPr txBox="1"/>
          <p:nvPr/>
        </p:nvSpPr>
        <p:spPr>
          <a:xfrm>
            <a:off x="149088" y="288237"/>
            <a:ext cx="1918252" cy="6432530"/>
          </a:xfrm>
          <a:prstGeom prst="rect">
            <a:avLst/>
          </a:prstGeom>
          <a:solidFill>
            <a:schemeClr val="accent4">
              <a:lumMod val="20000"/>
              <a:lumOff val="80000"/>
            </a:schemeClr>
          </a:solidFill>
          <a:ln w="19050">
            <a:solidFill>
              <a:schemeClr val="accent4">
                <a:lumMod val="75000"/>
              </a:schemeClr>
            </a:solidFill>
          </a:ln>
        </p:spPr>
        <p:txBody>
          <a:bodyPr wrap="square" rtlCol="0">
            <a:spAutoFit/>
          </a:bodyPr>
          <a:lstStyle/>
          <a:p>
            <a:pPr algn="r"/>
            <a:r>
              <a:rPr lang="it-IT" b="1" dirty="0"/>
              <a:t>1912</a:t>
            </a:r>
          </a:p>
          <a:p>
            <a:pPr algn="r"/>
            <a:r>
              <a:rPr lang="it-IT" b="1" i="1" dirty="0"/>
              <a:t>Guerra tra Bulgaria e Impero</a:t>
            </a:r>
          </a:p>
          <a:p>
            <a:pPr algn="r"/>
            <a:endParaRPr lang="it-IT" sz="800" b="1" i="1" dirty="0"/>
          </a:p>
          <a:p>
            <a:r>
              <a:rPr lang="it-IT" b="1" dirty="0"/>
              <a:t>1. Macedonia divisa tra Grecia, Serbia e Bulgaria.</a:t>
            </a:r>
          </a:p>
          <a:p>
            <a:r>
              <a:rPr lang="it-IT" b="1" dirty="0"/>
              <a:t>2. La Tracia alla Bulgaria.</a:t>
            </a:r>
          </a:p>
          <a:p>
            <a:r>
              <a:rPr lang="it-IT" b="1" dirty="0"/>
              <a:t>3. Creta alla Grecia.</a:t>
            </a:r>
          </a:p>
          <a:p>
            <a:endParaRPr lang="it-IT" b="1" dirty="0"/>
          </a:p>
          <a:p>
            <a:pPr algn="r"/>
            <a:r>
              <a:rPr lang="it-IT" b="1" dirty="0"/>
              <a:t>1913</a:t>
            </a:r>
          </a:p>
          <a:p>
            <a:pPr algn="r"/>
            <a:r>
              <a:rPr lang="it-IT" b="1" i="1" dirty="0"/>
              <a:t>Secondo conflitto balcanico</a:t>
            </a:r>
          </a:p>
          <a:p>
            <a:endParaRPr lang="it-IT" sz="800" b="1" dirty="0"/>
          </a:p>
          <a:p>
            <a:r>
              <a:rPr lang="it-IT" b="1" dirty="0"/>
              <a:t>1. La Turchia recupera parte della Tracia.</a:t>
            </a:r>
          </a:p>
          <a:p>
            <a:r>
              <a:rPr lang="it-IT" b="1" dirty="0"/>
              <a:t>2. La Romania amplia il suo territorio a spese della Bulgaria.</a:t>
            </a:r>
          </a:p>
          <a:p>
            <a:endParaRPr lang="it-IT" b="1" dirty="0"/>
          </a:p>
        </p:txBody>
      </p:sp>
    </p:spTree>
    <p:extLst>
      <p:ext uri="{BB962C8B-B14F-4D97-AF65-F5344CB8AC3E}">
        <p14:creationId xmlns:p14="http://schemas.microsoft.com/office/powerpoint/2010/main" val="3211967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8999F82-FD1F-4BB6-8536-2280F7565D7F}"/>
              </a:ext>
            </a:extLst>
          </p:cNvPr>
          <p:cNvSpPr txBox="1"/>
          <p:nvPr/>
        </p:nvSpPr>
        <p:spPr>
          <a:xfrm>
            <a:off x="190145" y="239781"/>
            <a:ext cx="5766707" cy="461665"/>
          </a:xfrm>
          <a:prstGeom prst="rect">
            <a:avLst/>
          </a:prstGeom>
          <a:noFill/>
        </p:spPr>
        <p:txBody>
          <a:bodyPr wrap="none" rtlCol="0">
            <a:spAutoFit/>
          </a:bodyPr>
          <a:lstStyle/>
          <a:p>
            <a:r>
              <a:rPr lang="it-IT" sz="2400" b="1" dirty="0">
                <a:solidFill>
                  <a:srgbClr val="C00000"/>
                </a:solidFill>
              </a:rPr>
              <a:t>La prima guerra mondiale nel Mediterraneo</a:t>
            </a:r>
          </a:p>
        </p:txBody>
      </p:sp>
      <p:pic>
        <p:nvPicPr>
          <p:cNvPr id="4098" name="Picture 2" descr="1914: l&amp;amp;#39;attentato di Sarajevo e la Grande Guerra - Focus.it">
            <a:extLst>
              <a:ext uri="{FF2B5EF4-FFF2-40B4-BE49-F238E27FC236}">
                <a16:creationId xmlns:a16="http://schemas.microsoft.com/office/drawing/2014/main" id="{28AD4BE4-B2EB-45D4-AF4E-D5EC81211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5207" y="239781"/>
            <a:ext cx="2857500" cy="417195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9E07110D-5E7A-4CD5-9C04-3F9998067F36}"/>
              </a:ext>
            </a:extLst>
          </p:cNvPr>
          <p:cNvSpPr txBox="1"/>
          <p:nvPr/>
        </p:nvSpPr>
        <p:spPr>
          <a:xfrm>
            <a:off x="190145" y="701446"/>
            <a:ext cx="8815062" cy="3385542"/>
          </a:xfrm>
          <a:prstGeom prst="rect">
            <a:avLst/>
          </a:prstGeom>
          <a:noFill/>
        </p:spPr>
        <p:txBody>
          <a:bodyPr wrap="square" rtlCol="0">
            <a:spAutoFit/>
          </a:bodyPr>
          <a:lstStyle/>
          <a:p>
            <a:r>
              <a:rPr lang="it-IT" sz="2400" b="1" dirty="0">
                <a:solidFill>
                  <a:srgbClr val="0070C0"/>
                </a:solidFill>
              </a:rPr>
              <a:t>Patto di Londra (1915)</a:t>
            </a:r>
          </a:p>
          <a:p>
            <a:r>
              <a:rPr lang="it-IT" b="1" dirty="0"/>
              <a:t>In caso di vittoria all’Italia va Trento, il Trentino, Trieste, l’Istria e la Dalmazia, il protettorato sull’Albania e il pieno possesso del Dodecaneso → L’Italia si sarebbe assicurata il controllo dell’Adriatico</a:t>
            </a:r>
          </a:p>
          <a:p>
            <a:endParaRPr lang="it-IT" sz="800" b="1" dirty="0"/>
          </a:p>
          <a:p>
            <a:r>
              <a:rPr lang="it-IT" sz="2400" b="1" dirty="0">
                <a:solidFill>
                  <a:srgbClr val="0070C0"/>
                </a:solidFill>
              </a:rPr>
              <a:t>Accordo di Costantinopoli (1915)</a:t>
            </a:r>
          </a:p>
          <a:p>
            <a:r>
              <a:rPr lang="it-IT" b="1" dirty="0"/>
              <a:t>Ipotesi di spartizione dell’Impero ottomano. Alla Russia si promette l’annessione di Istanbul e il controllo degli stretti del Bosforo e dei Dardanelli</a:t>
            </a:r>
          </a:p>
          <a:p>
            <a:endParaRPr lang="it-IT" sz="800" b="1" dirty="0"/>
          </a:p>
          <a:p>
            <a:r>
              <a:rPr lang="it-IT" sz="2400" b="1" dirty="0">
                <a:solidFill>
                  <a:srgbClr val="0070C0"/>
                </a:solidFill>
              </a:rPr>
              <a:t>Accodi di Sykes-Picot (1916)</a:t>
            </a:r>
          </a:p>
          <a:p>
            <a:r>
              <a:rPr lang="it-IT" b="1" dirty="0"/>
              <a:t>La Gran Bretagna si assicura il controllo dell’Iraq e della Transgiordania. La Francia ottiene l’influenza esclusiva su Libano e Siria. Questione della Palestina controllata dall’Inghilterra.</a:t>
            </a:r>
          </a:p>
        </p:txBody>
      </p:sp>
      <p:sp>
        <p:nvSpPr>
          <p:cNvPr id="4" name="Freccia in giù 3">
            <a:extLst>
              <a:ext uri="{FF2B5EF4-FFF2-40B4-BE49-F238E27FC236}">
                <a16:creationId xmlns:a16="http://schemas.microsoft.com/office/drawing/2014/main" id="{1ACE261A-219C-4322-98F3-A4489684AFAD}"/>
              </a:ext>
            </a:extLst>
          </p:cNvPr>
          <p:cNvSpPr/>
          <p:nvPr/>
        </p:nvSpPr>
        <p:spPr>
          <a:xfrm>
            <a:off x="4324350" y="4170338"/>
            <a:ext cx="546653" cy="6203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05CB277C-C3F4-459E-B16D-0816C4F4DB75}"/>
              </a:ext>
            </a:extLst>
          </p:cNvPr>
          <p:cNvSpPr txBox="1"/>
          <p:nvPr/>
        </p:nvSpPr>
        <p:spPr>
          <a:xfrm>
            <a:off x="190145" y="4548653"/>
            <a:ext cx="12001855" cy="2092881"/>
          </a:xfrm>
          <a:prstGeom prst="rect">
            <a:avLst/>
          </a:prstGeom>
          <a:noFill/>
        </p:spPr>
        <p:txBody>
          <a:bodyPr wrap="square" rtlCol="0">
            <a:spAutoFit/>
          </a:bodyPr>
          <a:lstStyle/>
          <a:p>
            <a:endParaRPr lang="it-IT" sz="2000" b="1" dirty="0"/>
          </a:p>
          <a:p>
            <a:r>
              <a:rPr lang="it-IT" sz="2000" b="1" i="1" dirty="0">
                <a:solidFill>
                  <a:srgbClr val="002060"/>
                </a:solidFill>
              </a:rPr>
              <a:t>Si inasprisce l’opposizione all’Occidente da parte del mondo arabo interno all’Impero ottomano, soprattutto in Medio Oriente che, per la ricchezza delle sue risorse petrolifere e per la complessità degli insediamenti etnico-religiosi, diventa il principale elemento di destabilizzazione degli equilibri mediterranei nel XX secolo.</a:t>
            </a:r>
          </a:p>
          <a:p>
            <a:endParaRPr lang="it-IT" sz="1000" b="1" i="1" dirty="0">
              <a:solidFill>
                <a:srgbClr val="002060"/>
              </a:solidFill>
            </a:endParaRPr>
          </a:p>
          <a:p>
            <a:r>
              <a:rPr lang="it-IT" sz="2000" b="1" i="1" dirty="0">
                <a:solidFill>
                  <a:srgbClr val="002060"/>
                </a:solidFill>
              </a:rPr>
              <a:t>La Gran Bretagna prima appoggia l’ipotesi della costituzione nel Medio Oriente di un grande regno arabo, poi con la DICHIARAZIONE BALFOUR del 1917 si prevede l’insediamento degli ebrei in Palestina.</a:t>
            </a:r>
          </a:p>
        </p:txBody>
      </p:sp>
    </p:spTree>
    <p:extLst>
      <p:ext uri="{BB962C8B-B14F-4D97-AF65-F5344CB8AC3E}">
        <p14:creationId xmlns:p14="http://schemas.microsoft.com/office/powerpoint/2010/main" val="85276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5EE3611-06F8-46C8-84E8-5CBB06F6CF3E}"/>
              </a:ext>
            </a:extLst>
          </p:cNvPr>
          <p:cNvSpPr txBox="1"/>
          <p:nvPr/>
        </p:nvSpPr>
        <p:spPr>
          <a:xfrm>
            <a:off x="347041" y="529006"/>
            <a:ext cx="11320669" cy="6247864"/>
          </a:xfrm>
          <a:prstGeom prst="rect">
            <a:avLst/>
          </a:prstGeom>
          <a:noFill/>
        </p:spPr>
        <p:txBody>
          <a:bodyPr wrap="square" rtlCol="0">
            <a:spAutoFit/>
          </a:bodyPr>
          <a:lstStyle/>
          <a:p>
            <a:r>
              <a:rPr lang="it-IT" sz="2000" b="1" dirty="0"/>
              <a:t>Il Congresso di Vienna rafforza l’egemonia britannica sul mare e la sua avanzata commerciale, insieme alla sua superiorità marittima e coloniale. Nel Mediterraneo ottiene l’isola di Malta e sotto forma di protettorato le isole del mar Ionio già possedute da Venezia.</a:t>
            </a:r>
          </a:p>
          <a:p>
            <a:endParaRPr lang="it-IT" sz="800" b="1" dirty="0"/>
          </a:p>
          <a:p>
            <a:r>
              <a:rPr lang="it-IT" sz="2000" b="1" dirty="0"/>
              <a:t>L’Italia ritorna sotto il controllo politico dell’Austria, la quale rafforza la sua posizione nell’Adriatico.</a:t>
            </a:r>
          </a:p>
          <a:p>
            <a:endParaRPr lang="it-IT" sz="800" b="1" dirty="0"/>
          </a:p>
          <a:p>
            <a:r>
              <a:rPr lang="it-IT" sz="2000" b="1" dirty="0"/>
              <a:t>La Russia ottiene il Regno di Polonia, la cui corona va allo zar e conserva il Granducato di Finlandia e la Bessarabia, mantenendo una direttrice d’espansione verso i Balcani e il Mar Nero.</a:t>
            </a:r>
          </a:p>
          <a:p>
            <a:endParaRPr lang="it-IT" sz="800" b="1" dirty="0"/>
          </a:p>
          <a:p>
            <a:r>
              <a:rPr lang="it-IT" sz="2000" b="1" dirty="0"/>
              <a:t>Successiva crisi politica della Spagna, dove si</a:t>
            </a:r>
          </a:p>
          <a:p>
            <a:r>
              <a:rPr lang="it-IT" sz="2000" b="1" dirty="0"/>
              <a:t>procede all’abrogazione della costituzione, mentre</a:t>
            </a:r>
          </a:p>
          <a:p>
            <a:r>
              <a:rPr lang="it-IT" sz="2000" b="1" dirty="0"/>
              <a:t>la monarchia riprende i suoi legami con un clero</a:t>
            </a:r>
          </a:p>
          <a:p>
            <a:r>
              <a:rPr lang="it-IT" sz="2000" b="1" dirty="0"/>
              <a:t>assai retrivo e con una proprietà terriera arretrata</a:t>
            </a:r>
          </a:p>
          <a:p>
            <a:r>
              <a:rPr lang="it-IT" sz="2000" b="1" dirty="0"/>
              <a:t>e parassitaria. La rivolta militare di Cadice del 1820</a:t>
            </a:r>
          </a:p>
          <a:p>
            <a:r>
              <a:rPr lang="it-IT" sz="2000" b="1" dirty="0"/>
              <a:t>obbliga il re Ferdinando VII a promettere la</a:t>
            </a:r>
          </a:p>
          <a:p>
            <a:r>
              <a:rPr lang="it-IT" sz="2000" b="1" dirty="0"/>
              <a:t>Costituzione e la convocazione delle </a:t>
            </a:r>
            <a:r>
              <a:rPr lang="it-IT" sz="2000" b="1" i="1" dirty="0"/>
              <a:t>Cortes</a:t>
            </a:r>
            <a:r>
              <a:rPr lang="it-IT" sz="2000" b="1" dirty="0"/>
              <a:t>.</a:t>
            </a:r>
          </a:p>
          <a:p>
            <a:endParaRPr lang="it-IT" sz="800" b="1" dirty="0"/>
          </a:p>
          <a:p>
            <a:r>
              <a:rPr lang="it-IT" sz="2000" b="1" dirty="0"/>
              <a:t>Rivolta siciliana del 1820 e spinta autonomistica nel</a:t>
            </a:r>
          </a:p>
          <a:p>
            <a:r>
              <a:rPr lang="it-IT" sz="2000" b="1" dirty="0"/>
              <a:t>nuovo quadro economico del Mediterraneo.</a:t>
            </a:r>
          </a:p>
          <a:p>
            <a:endParaRPr lang="it-IT" sz="800" b="1" dirty="0"/>
          </a:p>
          <a:p>
            <a:r>
              <a:rPr lang="it-IT" sz="2000" b="1" dirty="0"/>
              <a:t>Nell’ambito dei moti rivoluzionari i patrioti</a:t>
            </a:r>
          </a:p>
          <a:p>
            <a:r>
              <a:rPr lang="it-IT" sz="2000" b="1" dirty="0"/>
              <a:t>italiani vanno in esilio nel Maghreb, dove ci</a:t>
            </a:r>
          </a:p>
          <a:p>
            <a:r>
              <a:rPr lang="it-IT" sz="2000" b="1" dirty="0"/>
              <a:t>Sono importanti comunità di italiani.</a:t>
            </a:r>
          </a:p>
        </p:txBody>
      </p:sp>
      <p:sp>
        <p:nvSpPr>
          <p:cNvPr id="5" name="CasellaDiTesto 4">
            <a:extLst>
              <a:ext uri="{FF2B5EF4-FFF2-40B4-BE49-F238E27FC236}">
                <a16:creationId xmlns:a16="http://schemas.microsoft.com/office/drawing/2014/main" id="{0246A774-CC9F-4F81-B4A6-401FA14474C3}"/>
              </a:ext>
            </a:extLst>
          </p:cNvPr>
          <p:cNvSpPr txBox="1"/>
          <p:nvPr/>
        </p:nvSpPr>
        <p:spPr>
          <a:xfrm>
            <a:off x="6251713" y="67341"/>
            <a:ext cx="5766963" cy="461665"/>
          </a:xfrm>
          <a:prstGeom prst="rect">
            <a:avLst/>
          </a:prstGeom>
          <a:noFill/>
        </p:spPr>
        <p:txBody>
          <a:bodyPr wrap="none" rtlCol="0">
            <a:spAutoFit/>
          </a:bodyPr>
          <a:lstStyle/>
          <a:p>
            <a:r>
              <a:rPr lang="it-IT" sz="2400" b="1" dirty="0">
                <a:solidFill>
                  <a:srgbClr val="C00000"/>
                </a:solidFill>
              </a:rPr>
              <a:t>Il congresso di Vienna e l’area mediterranea</a:t>
            </a:r>
          </a:p>
        </p:txBody>
      </p:sp>
      <p:pic>
        <p:nvPicPr>
          <p:cNvPr id="2050" name="Picture 2" descr="Il Congresso di Vienna (1814) e la Restaurazione (1815-1830) - Órganon">
            <a:extLst>
              <a:ext uri="{FF2B5EF4-FFF2-40B4-BE49-F238E27FC236}">
                <a16:creationId xmlns:a16="http://schemas.microsoft.com/office/drawing/2014/main" id="{C4364DBC-D0B7-49BF-A53E-BF7AD6F90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2322" y="2981739"/>
            <a:ext cx="5810641" cy="3597168"/>
          </a:xfrm>
          <a:prstGeom prst="rect">
            <a:avLst/>
          </a:prstGeom>
          <a:noFill/>
          <a:ln w="19050">
            <a:solidFill>
              <a:schemeClr val="accent4">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90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9ED28FE-2D5F-429F-9276-A28911BBDB57}"/>
              </a:ext>
            </a:extLst>
          </p:cNvPr>
          <p:cNvSpPr txBox="1"/>
          <p:nvPr/>
        </p:nvSpPr>
        <p:spPr>
          <a:xfrm>
            <a:off x="308113" y="238539"/>
            <a:ext cx="11883887" cy="2400657"/>
          </a:xfrm>
          <a:prstGeom prst="rect">
            <a:avLst/>
          </a:prstGeom>
          <a:noFill/>
        </p:spPr>
        <p:txBody>
          <a:bodyPr wrap="square" rtlCol="0">
            <a:spAutoFit/>
          </a:bodyPr>
          <a:lstStyle/>
          <a:p>
            <a:r>
              <a:rPr lang="it-IT" sz="2400" b="1" dirty="0">
                <a:solidFill>
                  <a:srgbClr val="C00000"/>
                </a:solidFill>
              </a:rPr>
              <a:t>Russia e Impero ottomano</a:t>
            </a:r>
          </a:p>
          <a:p>
            <a:endParaRPr lang="it-IT" sz="800" b="1" dirty="0">
              <a:solidFill>
                <a:srgbClr val="C00000"/>
              </a:solidFill>
            </a:endParaRPr>
          </a:p>
          <a:p>
            <a:r>
              <a:rPr lang="it-IT" sz="2000" b="1" dirty="0"/>
              <a:t>Trattato di Bucarest (1812) – Moldavia e Valacchia restituite all’Impero ottomano, che ottiene anche i territori occupati nel Caucaso e sul Mar Nero cedendo la Bessarabia. La Russia costringe il sultano a trasformare la Serbia in un principato vassallo → accordo del 1817 che rappresenta l’inizio dello smembramento dell’Impero ottomano. Con il successivo trattato di Edirne (Adrianopoli) del 1829 la Serbia ottiene l’autonomia in cambio del pagamento di un tributo annuo.</a:t>
            </a:r>
          </a:p>
          <a:p>
            <a:endParaRPr lang="it-IT" dirty="0"/>
          </a:p>
        </p:txBody>
      </p:sp>
      <p:pic>
        <p:nvPicPr>
          <p:cNvPr id="3074" name="Picture 2" descr="1821: Impero ottomano e indipendenza greca | Istanbul, Europa">
            <a:extLst>
              <a:ext uri="{FF2B5EF4-FFF2-40B4-BE49-F238E27FC236}">
                <a16:creationId xmlns:a16="http://schemas.microsoft.com/office/drawing/2014/main" id="{71B998EB-889E-4E2C-A6B2-D777CDF77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113" y="2400300"/>
            <a:ext cx="5625548" cy="4219161"/>
          </a:xfrm>
          <a:prstGeom prst="rect">
            <a:avLst/>
          </a:prstGeom>
          <a:noFill/>
          <a:ln w="19050">
            <a:solidFill>
              <a:srgbClr val="FFC000"/>
            </a:solidFill>
          </a:ln>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EA4644B8-D6C6-45E1-9A61-E29362679D94}"/>
              </a:ext>
            </a:extLst>
          </p:cNvPr>
          <p:cNvSpPr txBox="1"/>
          <p:nvPr/>
        </p:nvSpPr>
        <p:spPr>
          <a:xfrm>
            <a:off x="6174685" y="2046357"/>
            <a:ext cx="6017315" cy="4524315"/>
          </a:xfrm>
          <a:prstGeom prst="rect">
            <a:avLst/>
          </a:prstGeom>
          <a:noFill/>
        </p:spPr>
        <p:txBody>
          <a:bodyPr wrap="square">
            <a:spAutoFit/>
          </a:bodyPr>
          <a:lstStyle/>
          <a:p>
            <a:r>
              <a:rPr lang="it-IT" sz="2000" b="1" dirty="0"/>
              <a:t>Contemporaneamente inizia la guerra di indipendenza della Grecia. Dopo la rivolta greca, nel 1825 truppe egiziane si impadroniscono di Creta e sbarcano in Morea. Nel 1826 le truppe del sultano conquistano Missolungi.</a:t>
            </a:r>
          </a:p>
          <a:p>
            <a:r>
              <a:rPr lang="it-IT" sz="2000" b="1" dirty="0"/>
              <a:t>1827 – Porto di Navarino – La flotta franco-anglo-russa distrugge quella turco-egiziana. Interviene Nicola I di Russia che dichiara guerra nei Balcani per appoggiare sia la Serbia, sia la Grecia.</a:t>
            </a:r>
          </a:p>
          <a:p>
            <a:endParaRPr lang="it-IT" sz="800" b="1" dirty="0"/>
          </a:p>
          <a:p>
            <a:r>
              <a:rPr lang="it-IT" sz="2000" b="1" u="sng" dirty="0">
                <a:solidFill>
                  <a:srgbClr val="0070C0"/>
                </a:solidFill>
              </a:rPr>
              <a:t>Conferenza di Londra del 1830</a:t>
            </a:r>
          </a:p>
          <a:p>
            <a:r>
              <a:rPr lang="it-IT" sz="2000" b="1" dirty="0"/>
              <a:t>Francia e Inghilterra impediscono lo smembramento delle province europee dell’Impero ottomano in favore della Russia, mentre la Grecia ottiene l’indipendenza</a:t>
            </a:r>
          </a:p>
          <a:p>
            <a:r>
              <a:rPr lang="it-IT" sz="2000" b="1" dirty="0"/>
              <a:t>(autonomia di Serbia, Moldavia, Valacchia) </a:t>
            </a:r>
          </a:p>
        </p:txBody>
      </p:sp>
    </p:spTree>
    <p:extLst>
      <p:ext uri="{BB962C8B-B14F-4D97-AF65-F5344CB8AC3E}">
        <p14:creationId xmlns:p14="http://schemas.microsoft.com/office/powerpoint/2010/main" val="56388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CB8CE21-7152-4B4C-A663-6A63325EE120}"/>
              </a:ext>
            </a:extLst>
          </p:cNvPr>
          <p:cNvSpPr txBox="1"/>
          <p:nvPr/>
        </p:nvSpPr>
        <p:spPr>
          <a:xfrm>
            <a:off x="7354955" y="168965"/>
            <a:ext cx="4658839" cy="461665"/>
          </a:xfrm>
          <a:prstGeom prst="rect">
            <a:avLst/>
          </a:prstGeom>
          <a:noFill/>
        </p:spPr>
        <p:txBody>
          <a:bodyPr wrap="none" rtlCol="0">
            <a:spAutoFit/>
          </a:bodyPr>
          <a:lstStyle/>
          <a:p>
            <a:r>
              <a:rPr lang="it-IT" sz="2400" b="1" dirty="0">
                <a:solidFill>
                  <a:srgbClr val="C00000"/>
                </a:solidFill>
              </a:rPr>
              <a:t>Le origini della questione d’Oriente</a:t>
            </a:r>
          </a:p>
        </p:txBody>
      </p:sp>
      <p:sp>
        <p:nvSpPr>
          <p:cNvPr id="3" name="CasellaDiTesto 2">
            <a:extLst>
              <a:ext uri="{FF2B5EF4-FFF2-40B4-BE49-F238E27FC236}">
                <a16:creationId xmlns:a16="http://schemas.microsoft.com/office/drawing/2014/main" id="{EB0347D5-8383-45E1-AAC0-D85A3874B52D}"/>
              </a:ext>
            </a:extLst>
          </p:cNvPr>
          <p:cNvSpPr txBox="1"/>
          <p:nvPr/>
        </p:nvSpPr>
        <p:spPr>
          <a:xfrm>
            <a:off x="238539" y="630630"/>
            <a:ext cx="11775255" cy="707886"/>
          </a:xfrm>
          <a:prstGeom prst="rect">
            <a:avLst/>
          </a:prstGeom>
          <a:noFill/>
        </p:spPr>
        <p:txBody>
          <a:bodyPr wrap="square" rtlCol="0">
            <a:spAutoFit/>
          </a:bodyPr>
          <a:lstStyle/>
          <a:p>
            <a:pPr algn="r"/>
            <a:r>
              <a:rPr lang="it-IT" sz="2000" b="1" i="1" dirty="0">
                <a:solidFill>
                  <a:srgbClr val="7030A0"/>
                </a:solidFill>
                <a:effectLst>
                  <a:outerShdw blurRad="38100" dist="38100" dir="2700000" algn="tl">
                    <a:srgbClr val="000000">
                      <a:alpha val="43137"/>
                    </a:srgbClr>
                  </a:outerShdw>
                </a:effectLst>
              </a:rPr>
              <a:t>Intreccio delle politiche estere delle grandi potenze europee di fronte allo smembramento dell’Impero ottomano e forte rivalità per il controllo dell’Europa balcanica e del Mediterraneo orientale.</a:t>
            </a:r>
          </a:p>
        </p:txBody>
      </p:sp>
      <p:sp>
        <p:nvSpPr>
          <p:cNvPr id="4" name="CasellaDiTesto 3">
            <a:extLst>
              <a:ext uri="{FF2B5EF4-FFF2-40B4-BE49-F238E27FC236}">
                <a16:creationId xmlns:a16="http://schemas.microsoft.com/office/drawing/2014/main" id="{61FCF41A-554B-4113-AD98-8D1371FAB11A}"/>
              </a:ext>
            </a:extLst>
          </p:cNvPr>
          <p:cNvSpPr txBox="1"/>
          <p:nvPr/>
        </p:nvSpPr>
        <p:spPr>
          <a:xfrm>
            <a:off x="238540" y="1615515"/>
            <a:ext cx="11847444" cy="5016758"/>
          </a:xfrm>
          <a:prstGeom prst="rect">
            <a:avLst/>
          </a:prstGeom>
          <a:noFill/>
        </p:spPr>
        <p:txBody>
          <a:bodyPr wrap="square" rtlCol="0">
            <a:spAutoFit/>
          </a:bodyPr>
          <a:lstStyle/>
          <a:p>
            <a:r>
              <a:rPr lang="it-IT" sz="2000" b="1" dirty="0"/>
              <a:t>Francesi e inglesi si alleano contro la Russia per evitare la sua penetrazione nel Mediterraneo attraverso gli stretti, ma nello stesso tempo sostengono la rivolta antiturca dei greci.</a:t>
            </a:r>
          </a:p>
          <a:p>
            <a:r>
              <a:rPr lang="it-IT" sz="2000" b="1" dirty="0"/>
              <a:t>La Francia appoggia l’Egitto che mira all’indipendenza. Di fatto l’Egitto sarà sempre più autonomo fino all’occupazione inglese del 1882.</a:t>
            </a:r>
          </a:p>
          <a:p>
            <a:r>
              <a:rPr lang="it-IT" sz="2000" b="1" dirty="0"/>
              <a:t>Nel corso degli anni Venti all’interno dell’Impero ottomano si tentano vari riforme per rilanciare lo Stato: riforma dell’esercito e soppressione dei giannizzeri (1826). Dopo il 1830 il sultano riforma l’amministrazione centrale e quella provinciale, la riscossione dei tributi,</a:t>
            </a:r>
          </a:p>
          <a:p>
            <a:r>
              <a:rPr lang="it-IT" sz="2000" b="1" dirty="0"/>
              <a:t>la scuola, i servizi urbani. Nel 1836 si crea il ministero</a:t>
            </a:r>
          </a:p>
          <a:p>
            <a:r>
              <a:rPr lang="it-IT" sz="2000" b="1" dirty="0"/>
              <a:t>degli affari esteri, che permette la stipula di molti </a:t>
            </a:r>
          </a:p>
          <a:p>
            <a:r>
              <a:rPr lang="it-IT" sz="2000" b="1" dirty="0"/>
              <a:t>trattati commerciali. Più in generale si tratta di un</a:t>
            </a:r>
          </a:p>
          <a:p>
            <a:r>
              <a:rPr lang="it-IT" sz="2000" b="1" dirty="0"/>
              <a:t>evidente processo di occidentalizzazione, sostenuto</a:t>
            </a:r>
          </a:p>
          <a:p>
            <a:r>
              <a:rPr lang="it-IT" sz="2000" b="1" dirty="0"/>
              <a:t>anche sotto il profilo culturale e del costume → i notabili</a:t>
            </a:r>
          </a:p>
          <a:p>
            <a:r>
              <a:rPr lang="it-IT" sz="2000" b="1" dirty="0"/>
              <a:t>adottano il fez al posto del turbante.</a:t>
            </a:r>
          </a:p>
          <a:p>
            <a:r>
              <a:rPr lang="it-IT" sz="2000" b="1" dirty="0"/>
              <a:t>Nonostante i tentativi dell’ambiente tradizionalista di</a:t>
            </a:r>
          </a:p>
          <a:p>
            <a:r>
              <a:rPr lang="it-IT" sz="2000" b="1" dirty="0"/>
              <a:t>fermare il processo di occidentalizzazione, dopo il 1839</a:t>
            </a:r>
          </a:p>
          <a:p>
            <a:r>
              <a:rPr lang="it-IT" sz="2000" b="1" dirty="0"/>
              <a:t>(morte di Mahmud II) l’iniziativa dei riformatori si amplia.</a:t>
            </a:r>
          </a:p>
        </p:txBody>
      </p:sp>
      <p:pic>
        <p:nvPicPr>
          <p:cNvPr id="6" name="Immagine 5" descr="Immagine che contiene testo, esterni, terra, edificio&#10;&#10;Descrizione generata automaticamente">
            <a:extLst>
              <a:ext uri="{FF2B5EF4-FFF2-40B4-BE49-F238E27FC236}">
                <a16:creationId xmlns:a16="http://schemas.microsoft.com/office/drawing/2014/main" id="{081E2043-095B-4641-831B-22D786A25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0069" y="3633922"/>
            <a:ext cx="5357813" cy="2955722"/>
          </a:xfrm>
          <a:prstGeom prst="rect">
            <a:avLst/>
          </a:prstGeom>
          <a:ln w="19050">
            <a:solidFill>
              <a:schemeClr val="accent4">
                <a:lumMod val="50000"/>
              </a:schemeClr>
            </a:solidFill>
          </a:ln>
        </p:spPr>
      </p:pic>
    </p:spTree>
    <p:extLst>
      <p:ext uri="{BB962C8B-B14F-4D97-AF65-F5344CB8AC3E}">
        <p14:creationId xmlns:p14="http://schemas.microsoft.com/office/powerpoint/2010/main" val="68583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25A10D2-F48A-459F-B5BE-58FD5FD78322}"/>
              </a:ext>
            </a:extLst>
          </p:cNvPr>
          <p:cNvSpPr txBox="1"/>
          <p:nvPr/>
        </p:nvSpPr>
        <p:spPr>
          <a:xfrm>
            <a:off x="274530" y="133254"/>
            <a:ext cx="11756507" cy="2492990"/>
          </a:xfrm>
          <a:prstGeom prst="rect">
            <a:avLst/>
          </a:prstGeom>
          <a:noFill/>
        </p:spPr>
        <p:txBody>
          <a:bodyPr wrap="square" rtlCol="0">
            <a:spAutoFit/>
          </a:bodyPr>
          <a:lstStyle/>
          <a:p>
            <a:r>
              <a:rPr lang="it-IT" sz="2000" b="1" dirty="0">
                <a:solidFill>
                  <a:srgbClr val="C00000"/>
                </a:solidFill>
                <a:effectLst>
                  <a:outerShdw blurRad="38100" dist="38100" dir="2700000" algn="tl">
                    <a:srgbClr val="000000">
                      <a:alpha val="43137"/>
                    </a:srgbClr>
                  </a:outerShdw>
                </a:effectLst>
              </a:rPr>
              <a:t>Le riforme nell’Impero ottomano</a:t>
            </a:r>
          </a:p>
          <a:p>
            <a:endParaRPr lang="it-IT" sz="800" b="1" dirty="0">
              <a:solidFill>
                <a:srgbClr val="C00000"/>
              </a:solidFill>
              <a:effectLst>
                <a:outerShdw blurRad="38100" dist="38100" dir="2700000" algn="tl">
                  <a:srgbClr val="000000">
                    <a:alpha val="43137"/>
                  </a:srgbClr>
                </a:outerShdw>
              </a:effectLst>
            </a:endParaRPr>
          </a:p>
          <a:p>
            <a:r>
              <a:rPr lang="it-IT" sz="2000" b="1" dirty="0"/>
              <a:t>Nel 1839 parte la «riorganizzazione» (Tanzimat) dell’Impero, con un vasto programma di riforme che non coinvolge solo il Sultano, ma l’intera élite dello Stato.</a:t>
            </a:r>
          </a:p>
          <a:p>
            <a:endParaRPr lang="it-IT" sz="800" b="1" dirty="0"/>
          </a:p>
          <a:p>
            <a:r>
              <a:rPr lang="it-IT" sz="2000" b="1" dirty="0"/>
              <a:t>Nascono i dipartimenti ministeriali e viene adottato un nuovo codice penale ed un codice commerciale.</a:t>
            </a:r>
          </a:p>
          <a:p>
            <a:r>
              <a:rPr lang="it-IT" sz="2000" b="1" dirty="0"/>
              <a:t>Si elabora un nuovo codice civile che rappresenta un compromesso tra la legge religiosa islamica e la legislazione laica. Nel 1858 viene elaborato il codice agrario, che favorisce un forte slancio dell’agricoltura e delle relative esportazioni, mentre si procede alla riorganizzazione della proprietà terriera.</a:t>
            </a:r>
          </a:p>
        </p:txBody>
      </p:sp>
      <p:pic>
        <p:nvPicPr>
          <p:cNvPr id="5" name="Immagine 4">
            <a:extLst>
              <a:ext uri="{FF2B5EF4-FFF2-40B4-BE49-F238E27FC236}">
                <a16:creationId xmlns:a16="http://schemas.microsoft.com/office/drawing/2014/main" id="{B51897CB-ACB0-4AA7-A7A8-046B3873B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72" y="2899243"/>
            <a:ext cx="6836189" cy="3765788"/>
          </a:xfrm>
          <a:prstGeom prst="rect">
            <a:avLst/>
          </a:prstGeom>
          <a:ln w="19050">
            <a:solidFill>
              <a:srgbClr val="C00000"/>
            </a:solidFill>
          </a:ln>
        </p:spPr>
      </p:pic>
      <p:sp>
        <p:nvSpPr>
          <p:cNvPr id="8" name="CasellaDiTesto 7">
            <a:extLst>
              <a:ext uri="{FF2B5EF4-FFF2-40B4-BE49-F238E27FC236}">
                <a16:creationId xmlns:a16="http://schemas.microsoft.com/office/drawing/2014/main" id="{EC08B32E-CFA2-48D2-A456-5E46AD6FBA20}"/>
              </a:ext>
            </a:extLst>
          </p:cNvPr>
          <p:cNvSpPr txBox="1"/>
          <p:nvPr/>
        </p:nvSpPr>
        <p:spPr>
          <a:xfrm>
            <a:off x="7610582" y="2631318"/>
            <a:ext cx="4420455" cy="4093428"/>
          </a:xfrm>
          <a:prstGeom prst="rect">
            <a:avLst/>
          </a:prstGeom>
          <a:noFill/>
        </p:spPr>
        <p:txBody>
          <a:bodyPr wrap="square">
            <a:spAutoFit/>
          </a:bodyPr>
          <a:lstStyle/>
          <a:p>
            <a:r>
              <a:rPr lang="it-IT" sz="2000" b="1" dirty="0"/>
              <a:t>Si procede anche alla «modernizzazione» delle città e si inizia a costruire la rete ferroviaria.</a:t>
            </a:r>
          </a:p>
          <a:p>
            <a:r>
              <a:rPr lang="it-IT" sz="2000" b="1" dirty="0"/>
              <a:t>Nascono nuove scuole tecniche.</a:t>
            </a:r>
          </a:p>
          <a:p>
            <a:r>
              <a:rPr lang="it-IT" sz="2000" b="1" dirty="0"/>
              <a:t>Negli anni Sessanta nascono grandi banche e gruppi finanziari.</a:t>
            </a:r>
          </a:p>
          <a:p>
            <a:endParaRPr lang="it-IT" sz="2000" b="1" dirty="0"/>
          </a:p>
          <a:p>
            <a:r>
              <a:rPr lang="it-IT" sz="2000" b="1" dirty="0"/>
              <a:t>Le </a:t>
            </a:r>
            <a:r>
              <a:rPr lang="it-IT" sz="2000" b="1" dirty="0">
                <a:solidFill>
                  <a:srgbClr val="C00000"/>
                </a:solidFill>
                <a:effectLst>
                  <a:outerShdw blurRad="38100" dist="38100" dir="2700000" algn="tl">
                    <a:srgbClr val="000000">
                      <a:alpha val="43137"/>
                    </a:srgbClr>
                  </a:outerShdw>
                </a:effectLst>
              </a:rPr>
              <a:t>Tanzimat</a:t>
            </a:r>
            <a:r>
              <a:rPr lang="it-IT" sz="2000" b="1" dirty="0"/>
              <a:t> non riescono però a porre fine alla disgregazione dell’Impero e soprattutto, pur segnalandosi come un’epoca di rinnovamento, determinarono anche delle profonde lacerazioni.</a:t>
            </a:r>
          </a:p>
        </p:txBody>
      </p:sp>
    </p:spTree>
    <p:extLst>
      <p:ext uri="{BB962C8B-B14F-4D97-AF65-F5344CB8AC3E}">
        <p14:creationId xmlns:p14="http://schemas.microsoft.com/office/powerpoint/2010/main" val="267909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96259F4-8564-482D-9BF3-F032330A2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98" y="369198"/>
            <a:ext cx="11434812" cy="2533028"/>
          </a:xfrm>
          <a:prstGeom prst="rect">
            <a:avLst/>
          </a:prstGeom>
          <a:noFill/>
          <a:ln w="1905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83A6396E-ED71-4187-9618-FF5BDDE341AA}"/>
              </a:ext>
            </a:extLst>
          </p:cNvPr>
          <p:cNvSpPr txBox="1"/>
          <p:nvPr/>
        </p:nvSpPr>
        <p:spPr>
          <a:xfrm>
            <a:off x="4051305" y="3110948"/>
            <a:ext cx="4089389" cy="461665"/>
          </a:xfrm>
          <a:prstGeom prst="rect">
            <a:avLst/>
          </a:prstGeom>
          <a:noFill/>
        </p:spPr>
        <p:txBody>
          <a:bodyPr wrap="none" rtlCol="0">
            <a:spAutoFit/>
          </a:bodyPr>
          <a:lstStyle/>
          <a:p>
            <a:pPr algn="ctr"/>
            <a:r>
              <a:rPr lang="it-IT" sz="2400" b="1" dirty="0">
                <a:solidFill>
                  <a:srgbClr val="C00000"/>
                </a:solidFill>
              </a:rPr>
              <a:t>Conquista francese dell’Algeria</a:t>
            </a:r>
          </a:p>
        </p:txBody>
      </p:sp>
      <p:sp>
        <p:nvSpPr>
          <p:cNvPr id="3" name="CasellaDiTesto 2">
            <a:extLst>
              <a:ext uri="{FF2B5EF4-FFF2-40B4-BE49-F238E27FC236}">
                <a16:creationId xmlns:a16="http://schemas.microsoft.com/office/drawing/2014/main" id="{50B685C4-9B61-4BB9-A24A-C6D9E7F9F99C}"/>
              </a:ext>
            </a:extLst>
          </p:cNvPr>
          <p:cNvSpPr txBox="1"/>
          <p:nvPr/>
        </p:nvSpPr>
        <p:spPr>
          <a:xfrm>
            <a:off x="140103" y="3510482"/>
            <a:ext cx="11846202" cy="1015663"/>
          </a:xfrm>
          <a:prstGeom prst="rect">
            <a:avLst/>
          </a:prstGeom>
          <a:noFill/>
        </p:spPr>
        <p:txBody>
          <a:bodyPr wrap="square" rtlCol="0">
            <a:spAutoFit/>
          </a:bodyPr>
          <a:lstStyle/>
          <a:p>
            <a:pPr algn="ctr"/>
            <a:r>
              <a:rPr lang="it-IT" sz="2000" b="1" dirty="0"/>
              <a:t>Nel 1827 si rompono le relazioni diplomatiche tra Francia e Algeria, dopo un lungo periodo di forti tensioni economiche. Nel 1830 le truppe francesi sbarcano sulla spiaggia di Sidi Ferruch. La resistenza algerina si trasforma in una vera e propria lotta armata che dura fino al 1847.</a:t>
            </a:r>
          </a:p>
        </p:txBody>
      </p:sp>
      <p:sp>
        <p:nvSpPr>
          <p:cNvPr id="4" name="CasellaDiTesto 3">
            <a:extLst>
              <a:ext uri="{FF2B5EF4-FFF2-40B4-BE49-F238E27FC236}">
                <a16:creationId xmlns:a16="http://schemas.microsoft.com/office/drawing/2014/main" id="{6ED2CAD4-FEF0-4E59-8B46-5D9CD83A9A22}"/>
              </a:ext>
            </a:extLst>
          </p:cNvPr>
          <p:cNvSpPr txBox="1"/>
          <p:nvPr/>
        </p:nvSpPr>
        <p:spPr>
          <a:xfrm>
            <a:off x="345798" y="4688701"/>
            <a:ext cx="11434812" cy="2000548"/>
          </a:xfrm>
          <a:prstGeom prst="rect">
            <a:avLst/>
          </a:prstGeom>
          <a:solidFill>
            <a:schemeClr val="accent3">
              <a:lumMod val="20000"/>
              <a:lumOff val="80000"/>
            </a:schemeClr>
          </a:solidFill>
          <a:ln w="19050">
            <a:solidFill>
              <a:schemeClr val="bg2">
                <a:lumMod val="50000"/>
              </a:schemeClr>
            </a:solidFill>
          </a:ln>
        </p:spPr>
        <p:txBody>
          <a:bodyPr wrap="square" rtlCol="0">
            <a:spAutoFit/>
          </a:bodyPr>
          <a:lstStyle/>
          <a:p>
            <a:pPr algn="ctr"/>
            <a:r>
              <a:rPr lang="it-IT" sz="2400" b="1" dirty="0">
                <a:solidFill>
                  <a:srgbClr val="002060"/>
                </a:solidFill>
              </a:rPr>
              <a:t>1830</a:t>
            </a:r>
          </a:p>
          <a:p>
            <a:pPr algn="ctr"/>
            <a:r>
              <a:rPr lang="it-IT" sz="2000" b="1" i="1" dirty="0">
                <a:solidFill>
                  <a:srgbClr val="002060"/>
                </a:solidFill>
              </a:rPr>
              <a:t>Si tratta di una data cruciale nella storia del Mediterraneo, perché segna l’inizio della spartizione coloniale del Mediterraneo da parte delle potenze europee, a beneficio del capitalismo industriale e finanziario.</a:t>
            </a:r>
          </a:p>
          <a:p>
            <a:pPr algn="ctr"/>
            <a:r>
              <a:rPr lang="it-IT" sz="2000" b="1" i="1" dirty="0">
                <a:solidFill>
                  <a:srgbClr val="002060"/>
                </a:solidFill>
              </a:rPr>
              <a:t>La conquista francese di Algeri mette in risalto anche l’ormai definitiva scarsa considerazione da parte degli occidentali nei confronti dell’Impero ottomano, in piena decadenza. La questione d’Oriente diventa di competenza esclusiva delle potenze occidentali. </a:t>
            </a:r>
          </a:p>
        </p:txBody>
      </p:sp>
    </p:spTree>
    <p:extLst>
      <p:ext uri="{BB962C8B-B14F-4D97-AF65-F5344CB8AC3E}">
        <p14:creationId xmlns:p14="http://schemas.microsoft.com/office/powerpoint/2010/main" val="355270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F47D072-8FBB-4A44-832A-8A3030EDCD11}"/>
              </a:ext>
            </a:extLst>
          </p:cNvPr>
          <p:cNvSpPr txBox="1"/>
          <p:nvPr/>
        </p:nvSpPr>
        <p:spPr>
          <a:xfrm>
            <a:off x="318935" y="141012"/>
            <a:ext cx="11330609" cy="4708981"/>
          </a:xfrm>
          <a:prstGeom prst="rect">
            <a:avLst/>
          </a:prstGeom>
          <a:noFill/>
        </p:spPr>
        <p:txBody>
          <a:bodyPr wrap="square" rtlCol="0">
            <a:spAutoFit/>
          </a:bodyPr>
          <a:lstStyle/>
          <a:p>
            <a:r>
              <a:rPr lang="it-IT" sz="2400" b="1" dirty="0">
                <a:solidFill>
                  <a:srgbClr val="C00000"/>
                </a:solidFill>
              </a:rPr>
              <a:t>Idee sul ruolo dell’Italia nel Mediterraneo</a:t>
            </a:r>
          </a:p>
          <a:p>
            <a:endParaRPr lang="it-IT" dirty="0"/>
          </a:p>
          <a:p>
            <a:pPr marL="342900" indent="-342900">
              <a:buAutoNum type="alphaLcParenR"/>
            </a:pPr>
            <a:r>
              <a:rPr lang="it-IT" sz="2000" b="1" dirty="0"/>
              <a:t>Alla fine del Settecento il napoletano Matteo Galdi (politico e patriota) aveva profetizzato lo sviluppo, in accordo con la Francia, di una presenza armatoriale e commerciale italiana attiva nel Mediterraneo, con un rafforzamento dei porti e dei traffici.</a:t>
            </a:r>
          </a:p>
          <a:p>
            <a:pPr marL="342900" indent="-342900">
              <a:buAutoNum type="alphaLcParenR"/>
            </a:pPr>
            <a:r>
              <a:rPr lang="it-IT" sz="2000" b="1" dirty="0"/>
              <a:t>Fin dal 1838 Giuseppe Mazzini rivendica l’appartenenza dell’Africa del Nord dell’Italia.</a:t>
            </a:r>
          </a:p>
          <a:p>
            <a:pPr marL="342900" indent="-342900">
              <a:buAutoNum type="alphaLcParenR"/>
            </a:pPr>
            <a:r>
              <a:rPr lang="it-IT" sz="2000" b="1" dirty="0"/>
              <a:t>Negli anni Quaranta Vincenzo Gioberti rivendica anche lui la centralità dell’Italia nel Mediterraneo.</a:t>
            </a:r>
          </a:p>
          <a:p>
            <a:pPr marL="342900" indent="-342900">
              <a:buAutoNum type="alphaLcParenR"/>
            </a:pPr>
            <a:r>
              <a:rPr lang="it-IT" sz="2000" b="1" dirty="0"/>
              <a:t>Giacomo Durando (1807-1894, generale e politico) scrive di una «restaurazione» italiana nel Mediterraneo.</a:t>
            </a:r>
          </a:p>
          <a:p>
            <a:pPr marL="342900" indent="-342900">
              <a:buAutoNum type="alphaLcParenR"/>
            </a:pPr>
            <a:r>
              <a:rPr lang="it-IT" sz="2000" b="1" dirty="0"/>
              <a:t>Cesare Balbo sostiene la prospettiva di una forte presenza italiana, in virtù della posizione geografica dell’Italia.</a:t>
            </a:r>
          </a:p>
          <a:p>
            <a:endParaRPr lang="it-IT" sz="800" dirty="0"/>
          </a:p>
          <a:p>
            <a:r>
              <a:rPr lang="it-IT" sz="2000" b="1" i="1" dirty="0">
                <a:solidFill>
                  <a:srgbClr val="002060"/>
                </a:solidFill>
              </a:rPr>
              <a:t>Queste idee si legano al processo risorgimentale e alla formazione dello stato italiano. La «questione italiana» viene posta infatti da Cavour in contesto di politica internazionale (ingresso del Piemonte nella coalizione anti-russa della guerra di Crimea).</a:t>
            </a:r>
          </a:p>
        </p:txBody>
      </p:sp>
      <p:pic>
        <p:nvPicPr>
          <p:cNvPr id="6146" name="Picture 2" descr="160 anni fa tutta Torino in lutto per la morte di Cavour - La Voce e il  Tempo">
            <a:extLst>
              <a:ext uri="{FF2B5EF4-FFF2-40B4-BE49-F238E27FC236}">
                <a16:creationId xmlns:a16="http://schemas.microsoft.com/office/drawing/2014/main" id="{B72F22DB-4E80-4E83-9E10-55BDC9DFB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695" y="4787857"/>
            <a:ext cx="3493771" cy="1791392"/>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6148" name="Picture 4" descr="Genova Curiosa - La Torta Mazzini, il dolce preferito del patriota italiano  - Liguria Oggi">
            <a:extLst>
              <a:ext uri="{FF2B5EF4-FFF2-40B4-BE49-F238E27FC236}">
                <a16:creationId xmlns:a16="http://schemas.microsoft.com/office/drawing/2014/main" id="{748BAC69-C124-4172-983A-8C532EEDD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514" y="4787857"/>
            <a:ext cx="2466975" cy="1791847"/>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6150" name="Picture 6" descr="Vincenzo Gioberti: biografia e pensiero politico | Studenti.it">
            <a:extLst>
              <a:ext uri="{FF2B5EF4-FFF2-40B4-BE49-F238E27FC236}">
                <a16:creationId xmlns:a16="http://schemas.microsoft.com/office/drawing/2014/main" id="{D54D4A80-5782-4ADE-9AD6-15D68F774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1537" y="4800600"/>
            <a:ext cx="1971675" cy="1778649"/>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8F3219D6-91ED-4C69-9CE8-E0E628E102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1334" y="4787857"/>
            <a:ext cx="1971675" cy="1791392"/>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194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02FF2E3-7784-4A7A-BD61-50C9BE4B61D7}"/>
              </a:ext>
            </a:extLst>
          </p:cNvPr>
          <p:cNvSpPr txBox="1"/>
          <p:nvPr/>
        </p:nvSpPr>
        <p:spPr>
          <a:xfrm>
            <a:off x="337931" y="258417"/>
            <a:ext cx="11777869" cy="6647974"/>
          </a:xfrm>
          <a:prstGeom prst="rect">
            <a:avLst/>
          </a:prstGeom>
          <a:noFill/>
          <a:ln w="19050">
            <a:noFill/>
          </a:ln>
        </p:spPr>
        <p:txBody>
          <a:bodyPr wrap="square" rtlCol="0">
            <a:spAutoFit/>
          </a:bodyPr>
          <a:lstStyle/>
          <a:p>
            <a:r>
              <a:rPr lang="it-IT" sz="2400" b="1" dirty="0">
                <a:solidFill>
                  <a:srgbClr val="C00000"/>
                </a:solidFill>
              </a:rPr>
              <a:t>Ancora sul Mediterraneo orientale</a:t>
            </a:r>
          </a:p>
          <a:p>
            <a:endParaRPr lang="it-IT" sz="1000" b="1" dirty="0"/>
          </a:p>
          <a:p>
            <a:r>
              <a:rPr lang="it-IT" sz="2400" b="1" dirty="0">
                <a:solidFill>
                  <a:srgbClr val="002060"/>
                </a:solidFill>
                <a:effectLst>
                  <a:outerShdw blurRad="38100" dist="38100" dir="2700000" algn="tl">
                    <a:srgbClr val="000000">
                      <a:alpha val="43137"/>
                    </a:srgbClr>
                  </a:outerShdw>
                </a:effectLst>
              </a:rPr>
              <a:t>Egitto</a:t>
            </a:r>
            <a:r>
              <a:rPr lang="it-IT" sz="2000" b="1" dirty="0"/>
              <a:t> – Nel 1811 il generale Mehmet Alì prende il potere e nel 1841 ottiene con un rescritto imperiale il diritto alla successione ereditaria. Inizia un intenso processo di riforme, soprattutto per favorire lo sviluppo di una burocrazia moderna. Tra il 1820 e il 1822 occupa il Sudan. I suoi successori continuano lungo la strada della modernizzazione. Con </a:t>
            </a:r>
            <a:r>
              <a:rPr lang="it-IT" sz="2000" b="1" dirty="0" err="1"/>
              <a:t>Isma’il</a:t>
            </a:r>
            <a:r>
              <a:rPr lang="it-IT" sz="2000" b="1" dirty="0"/>
              <a:t> (1863-79) tale processo conosce una forte accelerazione, ma con risultati catastrofici. In ogni caso, il suo attivismo consente all’Egitto di inserirsi nel circuito del commercio mondiale e dei rapporti con le potenze occidentali. Nel 1869 si apre il canale di Suez, ma la sua realizzazione porta lo stato egiziano alla bancarotta.</a:t>
            </a:r>
          </a:p>
          <a:p>
            <a:endParaRPr lang="it-IT" sz="1000" b="1" dirty="0"/>
          </a:p>
          <a:p>
            <a:r>
              <a:rPr lang="it-IT" sz="2400" b="1" dirty="0">
                <a:solidFill>
                  <a:srgbClr val="002060"/>
                </a:solidFill>
                <a:effectLst>
                  <a:outerShdw blurRad="38100" dist="38100" dir="2700000" algn="tl">
                    <a:srgbClr val="000000">
                      <a:alpha val="43137"/>
                    </a:srgbClr>
                  </a:outerShdw>
                </a:effectLst>
              </a:rPr>
              <a:t>Russia</a:t>
            </a:r>
            <a:r>
              <a:rPr lang="it-IT" sz="2000" b="1" dirty="0"/>
              <a:t> – Forte sviluppo dell’area del Mar</a:t>
            </a:r>
          </a:p>
          <a:p>
            <a:r>
              <a:rPr lang="it-IT" sz="2000" b="1" dirty="0"/>
              <a:t>Nero e della Crimea: Cherson diventa il centro</a:t>
            </a:r>
          </a:p>
          <a:p>
            <a:r>
              <a:rPr lang="it-IT" sz="2000" b="1" dirty="0"/>
              <a:t>del commercio russo e sito di un importante</a:t>
            </a:r>
          </a:p>
          <a:p>
            <a:r>
              <a:rPr lang="it-IT" sz="2000" b="1" dirty="0"/>
              <a:t>arsenale navale; Sebastopoli diventa il quartier</a:t>
            </a:r>
          </a:p>
          <a:p>
            <a:r>
              <a:rPr lang="it-IT" sz="2000" b="1" dirty="0"/>
              <a:t>generale della flotta russa; Odessa diventa il</a:t>
            </a:r>
          </a:p>
          <a:p>
            <a:r>
              <a:rPr lang="it-IT" sz="2000" b="1" dirty="0"/>
              <a:t>capoluogo della Nuova Russia e il più grande</a:t>
            </a:r>
          </a:p>
          <a:p>
            <a:r>
              <a:rPr lang="it-IT" sz="2000" b="1" dirty="0"/>
              <a:t>porto del Mar Nero. Iniziano le forti esportazioni</a:t>
            </a:r>
          </a:p>
          <a:p>
            <a:r>
              <a:rPr lang="it-IT" sz="2000" b="1" dirty="0"/>
              <a:t>di grano, per effetto dello sviluppo agricolo.</a:t>
            </a:r>
          </a:p>
          <a:p>
            <a:r>
              <a:rPr lang="it-IT" sz="2000" b="1" dirty="0"/>
              <a:t>Nel 1853 un terzo delle esportazioni russe passa</a:t>
            </a:r>
          </a:p>
          <a:p>
            <a:r>
              <a:rPr lang="it-IT" sz="2000" b="1" dirty="0"/>
              <a:t>per il Mar Nero, ma iniziano anche le tensioni</a:t>
            </a:r>
          </a:p>
          <a:p>
            <a:r>
              <a:rPr lang="it-IT" sz="2000" b="1" dirty="0"/>
              <a:t>politiche e la rivalità commerciale con l’Inghilterra (Trebisonda diventa il porto di riferimento per gli inglesi).</a:t>
            </a:r>
          </a:p>
          <a:p>
            <a:endParaRPr lang="it-IT" dirty="0"/>
          </a:p>
        </p:txBody>
      </p:sp>
      <p:pic>
        <p:nvPicPr>
          <p:cNvPr id="7170" name="Picture 2" descr="Il Canale di Suez: un&amp;amp;#39;opera fondamentale - TripandJoy">
            <a:extLst>
              <a:ext uri="{FF2B5EF4-FFF2-40B4-BE49-F238E27FC236}">
                <a16:creationId xmlns:a16="http://schemas.microsoft.com/office/drawing/2014/main" id="{7B7653AF-098A-48F2-8B70-41BB58D8E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365" y="2845491"/>
            <a:ext cx="6198703" cy="3281414"/>
          </a:xfrm>
          <a:prstGeom prst="rect">
            <a:avLst/>
          </a:prstGeom>
          <a:noFill/>
          <a:ln w="1905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369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FEC2673-6D31-421D-AF37-B7DC09AB728E}"/>
              </a:ext>
            </a:extLst>
          </p:cNvPr>
          <p:cNvSpPr txBox="1"/>
          <p:nvPr/>
        </p:nvSpPr>
        <p:spPr>
          <a:xfrm>
            <a:off x="544167" y="248552"/>
            <a:ext cx="11263519" cy="6309420"/>
          </a:xfrm>
          <a:prstGeom prst="rect">
            <a:avLst/>
          </a:prstGeom>
          <a:noFill/>
        </p:spPr>
        <p:txBody>
          <a:bodyPr wrap="square">
            <a:spAutoFit/>
          </a:bodyPr>
          <a:lstStyle/>
          <a:p>
            <a:r>
              <a:rPr lang="it-IT" sz="2400" b="1" dirty="0">
                <a:solidFill>
                  <a:srgbClr val="002060"/>
                </a:solidFill>
                <a:effectLst>
                  <a:outerShdw blurRad="38100" dist="38100" dir="2700000" algn="tl">
                    <a:srgbClr val="000000">
                      <a:alpha val="43137"/>
                    </a:srgbClr>
                  </a:outerShdw>
                </a:effectLst>
              </a:rPr>
              <a:t>Russia e Impero ottomano </a:t>
            </a:r>
            <a:r>
              <a:rPr lang="it-IT" sz="2000" b="1" dirty="0"/>
              <a:t>– Nel 1853 la guerra di Crimea scoppia per un futile motivo (il possesso delle chiavi di accesso al santuario di Betlemme, tra chiesa ortodossa e comunità latina), ma in realtà dietro ci sono gli equilibri politici internazionali. Contro la Russia, a fianco del sultano, entrano in guerra la Francia, l’Austria e l’Inghilterra. Epicentro della guerra è la città russa di Sebastopoli, assediata per due anni. Il trattato di Parigi del 1856 è apparentemente favorevole al sultano. Nel 1877 si apre una nuova guerra tra Russia (che sostiene le nazionalità slave e ortodosse) e Sublime Porta e nel 1878 nelle trattative di pace di Santo Stefano gli ottomani accettano le richieste dei russi vincitori: indipendenza</a:t>
            </a:r>
          </a:p>
          <a:p>
            <a:r>
              <a:rPr lang="it-IT" sz="2000" b="1" dirty="0"/>
              <a:t>della Romania, del Montenegro, della Serbia;</a:t>
            </a:r>
          </a:p>
          <a:p>
            <a:r>
              <a:rPr lang="it-IT" sz="2000" b="1" dirty="0"/>
              <a:t>creazione di un principato bulgaro; riforme in</a:t>
            </a:r>
          </a:p>
          <a:p>
            <a:r>
              <a:rPr lang="it-IT" sz="2000" b="1" dirty="0"/>
              <a:t>Bosnia, in Erzegovina, in Epiro e in Tessaglia.</a:t>
            </a:r>
          </a:p>
          <a:p>
            <a:r>
              <a:rPr lang="it-IT" sz="2000" b="1" dirty="0"/>
              <a:t>Le potenze occidentali vogliono ridiscutere</a:t>
            </a:r>
          </a:p>
          <a:p>
            <a:r>
              <a:rPr lang="it-IT" sz="2000" b="1" dirty="0"/>
              <a:t>questo assetto, che aumento l’egemonia della</a:t>
            </a:r>
          </a:p>
          <a:p>
            <a:r>
              <a:rPr lang="it-IT" sz="2000" b="1" dirty="0"/>
              <a:t>Russia. L’impero ottomano ha l’appoggio</a:t>
            </a:r>
          </a:p>
          <a:p>
            <a:r>
              <a:rPr lang="it-IT" sz="2000" b="1" dirty="0"/>
              <a:t>dell’Inghilterra, che ottiene l’isola di Cipro.</a:t>
            </a:r>
          </a:p>
          <a:p>
            <a:r>
              <a:rPr lang="it-IT" sz="2000" b="1" dirty="0"/>
              <a:t>Contemporaneamente scoppiano rivolte</a:t>
            </a:r>
          </a:p>
          <a:p>
            <a:r>
              <a:rPr lang="it-IT" sz="2000" b="1" dirty="0"/>
              <a:t>e conflitti nel Maghreb.</a:t>
            </a:r>
          </a:p>
          <a:p>
            <a:r>
              <a:rPr lang="it-IT" sz="2000" b="1" dirty="0"/>
              <a:t>Nel 1878 si apre il Congresso di Berlino, che</a:t>
            </a:r>
          </a:p>
          <a:p>
            <a:r>
              <a:rPr lang="it-IT" sz="2000" b="1" dirty="0"/>
              <a:t>pone il problema del colonialismo europeo</a:t>
            </a:r>
          </a:p>
          <a:p>
            <a:r>
              <a:rPr lang="it-IT" sz="2000" b="1" dirty="0"/>
              <a:t>nel Mediterraneo, con tutte le conseguenze</a:t>
            </a:r>
          </a:p>
          <a:p>
            <a:r>
              <a:rPr lang="it-IT" sz="2000" b="1" dirty="0"/>
              <a:t>che esso pone per tutto il Novecento.</a:t>
            </a:r>
          </a:p>
        </p:txBody>
      </p:sp>
      <p:pic>
        <p:nvPicPr>
          <p:cNvPr id="8194" name="Picture 2" descr="Guerra di Crimea - Wikipedia">
            <a:extLst>
              <a:ext uri="{FF2B5EF4-FFF2-40B4-BE49-F238E27FC236}">
                <a16:creationId xmlns:a16="http://schemas.microsoft.com/office/drawing/2014/main" id="{47B161AE-9D0C-4723-967F-4712D0D02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730" y="2636661"/>
            <a:ext cx="6052103" cy="3864331"/>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54953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2213</Words>
  <Application>Microsoft Office PowerPoint</Application>
  <PresentationFormat>Widescreen</PresentationFormat>
  <Paragraphs>156</Paragraphs>
  <Slides>14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Augusto Ciuffetti</dc:creator>
  <cp:lastModifiedBy>Augusto Ciuffetti</cp:lastModifiedBy>
  <cp:revision>20</cp:revision>
  <dcterms:created xsi:type="dcterms:W3CDTF">2022-03-06T14:37:20Z</dcterms:created>
  <dcterms:modified xsi:type="dcterms:W3CDTF">2024-02-22T15:57:14Z</dcterms:modified>
</cp:coreProperties>
</file>