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13B79-F320-892F-E229-512A13720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D4D0E4-72B7-F678-4D8B-7D03B8CDE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8AF44-9EAF-DA7E-D974-BD3C61C9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13C96B-2E0A-C94A-F70D-4C9D053E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F257BD-7089-6EB3-CA10-056D3B8B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09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E1AA54-DE62-A94F-EE04-08440289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870D8D-D77F-4F32-15AE-83AEF248C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D2CF62-A888-705E-6699-54870E98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0DC9FA-BDC4-8A36-75A1-8F73E451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633A89-14B8-DE12-5043-1C874D7F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32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7A86C0-5D1B-0E50-283F-4CFF03A2C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8070AA-44D8-336B-E4CC-2B4A76643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732B0F-0BEA-C069-707D-4361D4B1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62086A-24CA-15EC-96DA-4318E5FA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C089A2-AFB2-F4DD-22B3-1651C982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55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D49BF-24B2-F83F-66BD-90419F29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A3F118-69A2-2F7A-9BAB-C15A043E4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B997C3-F81B-9DE5-47AF-0CD9D62A8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A3AE86-FEE0-54CC-F5D6-6C0ED0FBC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7AF050-36D3-5170-BCC0-B2688A07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13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441B-360E-7739-1EDC-1CE8D694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8EEFF9-410A-EF2A-ACE4-8D3CC5C91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1D9898-4B1F-40D1-5817-F5CE40CB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2FECD-6877-2F9F-F66A-49A344A5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E6DC6B-2CCA-E71E-568F-7AC991D6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38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831DA-FE4D-687D-1C34-075C0DD2D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91F6BC-D9D3-6989-8173-8FEE3DCCE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B6ECEF-6C1A-B1B3-5EB0-E69FF117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B353CC-E2A1-AC81-CEE6-8A7CBB81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7B8C89-5DAE-57AE-DDE0-1C7F3E77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DEED2-0075-D70A-5441-572A7A26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97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C663D-1AAE-4FA1-92EA-F14D9C15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DB26E4-40A6-291B-D249-9BBAECFE2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97C5DC-697B-8280-465F-C4858014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3D6F2F-A091-6067-0005-85B01A04A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F0E2A0-E0E8-3A8C-89A6-B923CE951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F4BC57-1EE8-80BC-3D5D-54EA9FBA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7AFC21D-2B76-C218-CDFB-A61AD79E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AED9F91-E2F9-D506-D952-3CC4AEC8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06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0079EC-2F5A-9D11-BE9B-24FB5F21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8F8366-5B43-6D72-61CB-13ABC358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25B50E-0DD8-91D4-39BA-61D74DCC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B4A22F-D88C-6044-2FB6-FC9C3375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1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682B34-899B-E8B5-0AB6-1D607307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665EC0-D98F-EDBC-D414-2B2E1E79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A3C48B-8164-1074-B8B2-FC88ACB5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50F3B-CB80-BF68-C454-770ECFCC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BB7E31-C0DC-43F9-4511-76EA1096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39DC44-F0FA-A020-829C-71EABEB7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B042AD-CAC2-1C27-A027-4F80645C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E1970D-B817-5BA6-115B-27083EB7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DBA688-BCAB-F96B-DE2C-1CB8C192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11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6C26F6-50F0-50CE-1D0B-724699C4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B9381F-066A-72FF-C037-4DF21E892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1A4AE6-D100-E74C-DB7A-01B85BFF3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DE721D-A7A8-342E-410D-CE05A361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A94C70-8161-A1BC-783D-25BB4300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FAFA42-C7AB-6387-3C75-1C87E364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27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A52AE8-230D-620A-C57E-DF64C823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A416DF-39DC-9327-0178-5BC8122B7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A7AFBC-E92A-64F6-2818-76DAC9932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C2AEBC-C261-4AE6-9BB7-8D7B513C5A63}" type="datetimeFigureOut">
              <a:rPr lang="it-IT" smtClean="0"/>
              <a:t>16/02/2025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137527-6F1D-A04B-A259-F67566D53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1FE45-9CB3-19EC-D708-9E43E1921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C705E-5616-4DB4-83F1-65257A1AFE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49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cielo, vestiti, nuvola, uomo&#10;&#10;Descrizione generata automaticamente">
            <a:extLst>
              <a:ext uri="{FF2B5EF4-FFF2-40B4-BE49-F238E27FC236}">
                <a16:creationId xmlns:a16="http://schemas.microsoft.com/office/drawing/2014/main" id="{BD550E04-9806-09AE-4A89-4D417090A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3B6F470-5D01-4CDD-42F7-109CE0E7CE9A}"/>
              </a:ext>
            </a:extLst>
          </p:cNvPr>
          <p:cNvSpPr txBox="1"/>
          <p:nvPr/>
        </p:nvSpPr>
        <p:spPr>
          <a:xfrm>
            <a:off x="167148" y="206478"/>
            <a:ext cx="84788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 economica e sociale dell’età moderna</a:t>
            </a:r>
          </a:p>
          <a:p>
            <a:r>
              <a:rPr lang="it-IT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Cattedra Renzo Paci</a:t>
            </a:r>
          </a:p>
          <a:p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b="1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 Ciuffetti</a:t>
            </a:r>
          </a:p>
          <a:p>
            <a:r>
              <a:rPr lang="it-IT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 degli studi di Macerata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48C758B-3D04-312F-C0E7-370F9E2CB626}"/>
              </a:ext>
            </a:extLst>
          </p:cNvPr>
          <p:cNvSpPr txBox="1"/>
          <p:nvPr/>
        </p:nvSpPr>
        <p:spPr>
          <a:xfrm>
            <a:off x="8646008" y="5191676"/>
            <a:ext cx="307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Introduzione</a:t>
            </a:r>
          </a:p>
        </p:txBody>
      </p:sp>
    </p:spTree>
    <p:extLst>
      <p:ext uri="{BB962C8B-B14F-4D97-AF65-F5344CB8AC3E}">
        <p14:creationId xmlns:p14="http://schemas.microsoft.com/office/powerpoint/2010/main" val="199074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albero, pianta, poster&#10;&#10;Descrizione generata automaticamente">
            <a:extLst>
              <a:ext uri="{FF2B5EF4-FFF2-40B4-BE49-F238E27FC236}">
                <a16:creationId xmlns:a16="http://schemas.microsoft.com/office/drawing/2014/main" id="{57F2B569-6361-1497-C855-F3AEF0A0A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1" y="197283"/>
            <a:ext cx="3461533" cy="507962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00020DC-304D-4018-5B04-41ED87758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08" y="166437"/>
            <a:ext cx="3636851" cy="5110466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9" name="Immagine 8" descr="Immagine che contiene testo, schermata, poster, grafica&#10;&#10;Descrizione generata automaticamente">
            <a:extLst>
              <a:ext uri="{FF2B5EF4-FFF2-40B4-BE49-F238E27FC236}">
                <a16:creationId xmlns:a16="http://schemas.microsoft.com/office/drawing/2014/main" id="{8586448A-0FE6-8181-AA9D-5B8746CCE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40" y="209246"/>
            <a:ext cx="3674435" cy="5067657"/>
          </a:xfrm>
          <a:prstGeom prst="rect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DDC1082-3FF4-7043-5DB4-4D7581306D94}"/>
              </a:ext>
            </a:extLst>
          </p:cNvPr>
          <p:cNvSpPr txBox="1"/>
          <p:nvPr/>
        </p:nvSpPr>
        <p:spPr>
          <a:xfrm>
            <a:off x="179119" y="5621905"/>
            <a:ext cx="2853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 saggi di Carlo Tosco,</a:t>
            </a:r>
          </a:p>
          <a:p>
            <a:r>
              <a:rPr lang="it-IT" b="1" dirty="0"/>
              <a:t>Emiliano Martin Gutierrez</a:t>
            </a:r>
          </a:p>
          <a:p>
            <a:r>
              <a:rPr lang="it-IT" b="1" dirty="0"/>
              <a:t>e Giuliana Biagioli.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A85349-4312-3BCF-B5F4-EA43DEDAD900}"/>
              </a:ext>
            </a:extLst>
          </p:cNvPr>
          <p:cNvSpPr txBox="1"/>
          <p:nvPr/>
        </p:nvSpPr>
        <p:spPr>
          <a:xfrm>
            <a:off x="4337440" y="5826380"/>
            <a:ext cx="7735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Cap. Sedimentazioni storiche nel paesaggio agrario, da pag. 11 a pag. 48.</a:t>
            </a:r>
          </a:p>
          <a:p>
            <a:r>
              <a:rPr lang="it-IT" b="1" dirty="0"/>
              <a:t>Cap. Paesaggio agrario e uso dei suoli nelle Marche del primo Ottocento,</a:t>
            </a:r>
          </a:p>
          <a:p>
            <a:r>
              <a:rPr lang="it-IT" b="1" dirty="0"/>
              <a:t>            da pag. 433 a pag. 454.</a:t>
            </a:r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8273FB6F-E125-F0AE-CAD1-EECA49DAF8A7}"/>
              </a:ext>
            </a:extLst>
          </p:cNvPr>
          <p:cNvSpPr/>
          <p:nvPr/>
        </p:nvSpPr>
        <p:spPr>
          <a:xfrm rot="3638570">
            <a:off x="3484913" y="4223924"/>
            <a:ext cx="484632" cy="2141559"/>
          </a:xfrm>
          <a:prstGeom prst="downArrow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CFA4DDF3-783E-E2C6-456F-A89DAE0F6D3E}"/>
              </a:ext>
            </a:extLst>
          </p:cNvPr>
          <p:cNvSpPr/>
          <p:nvPr/>
        </p:nvSpPr>
        <p:spPr>
          <a:xfrm>
            <a:off x="8284419" y="4718334"/>
            <a:ext cx="484631" cy="1108046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05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poster, mappa&#10;&#10;Descrizione generata automaticamente">
            <a:extLst>
              <a:ext uri="{FF2B5EF4-FFF2-40B4-BE49-F238E27FC236}">
                <a16:creationId xmlns:a16="http://schemas.microsoft.com/office/drawing/2014/main" id="{EDECA090-67E4-8ADE-F7BF-C5A435B80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46" y="326252"/>
            <a:ext cx="4535743" cy="6205495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F5225C-729A-E070-747A-F46D1E83A669}"/>
              </a:ext>
            </a:extLst>
          </p:cNvPr>
          <p:cNvSpPr txBox="1"/>
          <p:nvPr/>
        </p:nvSpPr>
        <p:spPr>
          <a:xfrm>
            <a:off x="5191432" y="209677"/>
            <a:ext cx="7000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«storia del paesaggio agrario italiano» di Emilio Sereni, viene pubblicata nel 1961. </a:t>
            </a:r>
          </a:p>
          <a:p>
            <a:r>
              <a:rPr lang="it-IT" b="1" dirty="0"/>
              <a:t>L’obiettivo è la ricostruzione del rapporto città-campagna nel quadro della ricostruzione postbellica e dello sviluppo economico e sociale dell’Italia.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Disegni, dipinti, mappe, cabrei sono le fonti dell’indagine</a:t>
            </a:r>
            <a:endParaRPr lang="it-IT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5BC565-4CE9-A66E-F4D1-BD46BCEF8FD9}"/>
              </a:ext>
            </a:extLst>
          </p:cNvPr>
          <p:cNvSpPr txBox="1"/>
          <p:nvPr/>
        </p:nvSpPr>
        <p:spPr>
          <a:xfrm>
            <a:off x="5191432" y="2355049"/>
            <a:ext cx="6872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paesaggio per Sereni è la «forma che l’uomo, nel corso ed ai fini delle sue attività produttive agricole, coscientemente e sistematicamente imprime al paesaggio naturale». In questo modo, il paesaggio diventa un prodotto della storia.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↓</a:t>
            </a:r>
          </a:p>
          <a:p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Art. 9 della Carta costituzionale: «la Repubblica […] tutela il paesaggio e il patrimonio storico e artistico della Nazione».</a:t>
            </a:r>
          </a:p>
          <a:p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b="1" i="1" dirty="0">
                <a:ea typeface="Calibri" panose="020F0502020204030204" pitchFamily="34" charset="0"/>
                <a:cs typeface="Calibri" panose="020F0502020204030204" pitchFamily="34" charset="0"/>
              </a:rPr>
              <a:t>Ancora non è stata elaborata una definizione condivisa di paesaggio</a:t>
            </a: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F4C2AA-1325-AABE-B98C-FC0EC8C24963}"/>
              </a:ext>
            </a:extLst>
          </p:cNvPr>
          <p:cNvSpPr txBox="1"/>
          <p:nvPr/>
        </p:nvSpPr>
        <p:spPr>
          <a:xfrm>
            <a:off x="5191434" y="5054419"/>
            <a:ext cx="673509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Il volume di Sereni viene pubblicato nel momento in cui si consolida il processo di industrializzazione e tramonta la tradizionale società contadina. Il paesaggio storico si trasforma in maniera definitiva, crescono le dimensioni urbane, emergono le prime questioni ambientali.</a:t>
            </a:r>
          </a:p>
        </p:txBody>
      </p:sp>
    </p:spTree>
    <p:extLst>
      <p:ext uri="{BB962C8B-B14F-4D97-AF65-F5344CB8AC3E}">
        <p14:creationId xmlns:p14="http://schemas.microsoft.com/office/powerpoint/2010/main" val="206513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520B76-AE5C-E61D-DE16-CA9DF290C799}"/>
              </a:ext>
            </a:extLst>
          </p:cNvPr>
          <p:cNvSpPr txBox="1"/>
          <p:nvPr/>
        </p:nvSpPr>
        <p:spPr>
          <a:xfrm>
            <a:off x="285134" y="212735"/>
            <a:ext cx="98125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 tema legato alla storia dell’agricoltura, come lo aveva inteso Sereni, il paesaggio è diventato una categoria molto ampia e complessa, con particolare attenzione agli elementi culturali e alle percezioni dei luoghi (territori vissuti e rappresentati).</a:t>
            </a:r>
          </a:p>
          <a:p>
            <a:endParaRPr lang="it-IT" sz="800" b="1" dirty="0"/>
          </a:p>
          <a:p>
            <a:r>
              <a:rPr lang="it-IT" b="1" dirty="0"/>
              <a:t>La cronologia </a:t>
            </a: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→ Per comprendere le trasformazioni che interessano il paesaggio dell’Italia moderna è necessario partire dall’autunno del medioevo, cioè dal Trecento e dai primi decenni del Quattrocento.</a:t>
            </a:r>
          </a:p>
          <a:p>
            <a:endParaRPr lang="it-IT" sz="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L’argomento → Processi materiali, economici, istituzionali, culturali che determinano lo spazio agricolo e naturale delle campagne italiane (si escludono le città)</a:t>
            </a:r>
          </a:p>
          <a:p>
            <a:endParaRPr lang="it-IT" sz="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8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Ambiti tematici:</a:t>
            </a:r>
          </a:p>
          <a:p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Il governo del territorio</a:t>
            </a:r>
          </a:p>
          <a:p>
            <a:pPr marL="342900" indent="-342900">
              <a:buAutoNum type="arabicPeriod"/>
            </a:pP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I paesaggi della produzione</a:t>
            </a:r>
          </a:p>
          <a:p>
            <a:pPr marL="342900" indent="-342900">
              <a:buAutoNum type="arabicPeriod"/>
            </a:pP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I paesaggi rappresentati</a:t>
            </a:r>
          </a:p>
          <a:p>
            <a:pPr marL="342900" indent="-342900">
              <a:buAutoNum type="arabicPeriod"/>
            </a:pP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it-IT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it-IT" b="1" dirty="0">
                <a:ea typeface="Calibri" panose="020F0502020204030204" pitchFamily="34" charset="0"/>
                <a:cs typeface="Calibri" panose="020F0502020204030204" pitchFamily="34" charset="0"/>
              </a:rPr>
              <a:t>La natura tra pratica, scienza e «delizia»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EA3FD7-E55C-00CC-9FA3-4E91B983474F}"/>
              </a:ext>
            </a:extLst>
          </p:cNvPr>
          <p:cNvSpPr txBox="1"/>
          <p:nvPr/>
        </p:nvSpPr>
        <p:spPr>
          <a:xfrm>
            <a:off x="5486399" y="2976790"/>
            <a:ext cx="6518787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Il paesaggio dal punto di vista delle azioni intraprese dalle autorità politiche (bonifiche e corsi fluviali; percorsi stradali e aree costiere).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D7F4420-F727-3CD1-C7E9-943021F0ECBF}"/>
              </a:ext>
            </a:extLst>
          </p:cNvPr>
          <p:cNvSpPr txBox="1"/>
          <p:nvPr/>
        </p:nvSpPr>
        <p:spPr>
          <a:xfrm>
            <a:off x="5506063" y="3797194"/>
            <a:ext cx="6499124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Il mondo agricolo (la cascina padana, il podere mezzadrile, la masseria meridionale); le transumanze, il ruolo del bosco.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D4A94A-2554-2305-1EB4-95C22136BDAD}"/>
              </a:ext>
            </a:extLst>
          </p:cNvPr>
          <p:cNvSpPr txBox="1"/>
          <p:nvPr/>
        </p:nvSpPr>
        <p:spPr>
          <a:xfrm>
            <a:off x="5506063" y="4617598"/>
            <a:ext cx="6499124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Elaborazione del concetto di paesaggio da parte di letterati</a:t>
            </a:r>
          </a:p>
          <a:p>
            <a:pPr algn="ctr"/>
            <a:r>
              <a:rPr lang="it-IT" sz="1600" b="1" i="1" dirty="0"/>
              <a:t>e artisti (la pittura di paesaggio dal Cinquecento in poi;</a:t>
            </a:r>
          </a:p>
          <a:p>
            <a:pPr algn="ctr"/>
            <a:r>
              <a:rPr lang="it-IT" sz="1600" b="1" i="1" dirty="0"/>
              <a:t>il ruolo del </a:t>
            </a:r>
            <a:r>
              <a:rPr lang="it-IT" sz="1600" b="1" dirty="0"/>
              <a:t>Grand Tour</a:t>
            </a:r>
            <a:r>
              <a:rPr lang="it-IT" sz="1600" b="1" i="1" dirty="0"/>
              <a:t>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DEE8E3-2EA9-9176-86A4-2332395B43A4}"/>
              </a:ext>
            </a:extLst>
          </p:cNvPr>
          <p:cNvSpPr txBox="1"/>
          <p:nvPr/>
        </p:nvSpPr>
        <p:spPr>
          <a:xfrm>
            <a:off x="5486399" y="5684224"/>
            <a:ext cx="6499124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I saperi pratici e tecnici (la cultura agronomica; la civiltà</a:t>
            </a:r>
          </a:p>
          <a:p>
            <a:pPr algn="ctr"/>
            <a:r>
              <a:rPr lang="it-IT" sz="1600" b="1" i="1" dirty="0"/>
              <a:t>della villa): contadini, proprietari, funzionari, agronomi, cartografi, pittori, scienziati, scrittori, viaggiatori.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D5BFDB4-237B-3D56-F006-ECF499D1E117}"/>
              </a:ext>
            </a:extLst>
          </p:cNvPr>
          <p:cNvCxnSpPr>
            <a:cxnSpLocks/>
          </p:cNvCxnSpPr>
          <p:nvPr/>
        </p:nvCxnSpPr>
        <p:spPr>
          <a:xfrm flipV="1">
            <a:off x="3274142" y="3269177"/>
            <a:ext cx="2064774" cy="369273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5647E4B-B88F-74C2-C422-6010EC3E40D8}"/>
              </a:ext>
            </a:extLst>
          </p:cNvPr>
          <p:cNvCxnSpPr>
            <a:cxnSpLocks/>
          </p:cNvCxnSpPr>
          <p:nvPr/>
        </p:nvCxnSpPr>
        <p:spPr>
          <a:xfrm flipV="1">
            <a:off x="3755923" y="4089581"/>
            <a:ext cx="1582993" cy="33207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C263800C-DAC4-2CAE-5378-26C369ABAADF}"/>
              </a:ext>
            </a:extLst>
          </p:cNvPr>
          <p:cNvCxnSpPr>
            <a:cxnSpLocks/>
          </p:cNvCxnSpPr>
          <p:nvPr/>
        </p:nvCxnSpPr>
        <p:spPr>
          <a:xfrm flipV="1">
            <a:off x="3382297" y="5033096"/>
            <a:ext cx="1956619" cy="24399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E0D67D88-277C-3041-C695-D3B0EAE7905C}"/>
              </a:ext>
            </a:extLst>
          </p:cNvPr>
          <p:cNvCxnSpPr>
            <a:cxnSpLocks/>
          </p:cNvCxnSpPr>
          <p:nvPr/>
        </p:nvCxnSpPr>
        <p:spPr>
          <a:xfrm>
            <a:off x="4886632" y="6099722"/>
            <a:ext cx="452284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4" name="Immagine 23" descr="Immagine che contiene testo, albero, pianta, poster&#10;&#10;Descrizione generata automaticamente">
            <a:extLst>
              <a:ext uri="{FF2B5EF4-FFF2-40B4-BE49-F238E27FC236}">
                <a16:creationId xmlns:a16="http://schemas.microsoft.com/office/drawing/2014/main" id="{A61DE114-15AB-DB07-E824-6090BD2F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59" y="230362"/>
            <a:ext cx="1710997" cy="251079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7901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schermata, poster, grafica&#10;&#10;Descrizione generata automaticamente">
            <a:extLst>
              <a:ext uri="{FF2B5EF4-FFF2-40B4-BE49-F238E27FC236}">
                <a16:creationId xmlns:a16="http://schemas.microsoft.com/office/drawing/2014/main" id="{E05A046E-5A85-9C23-326B-048E0403B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3" y="307570"/>
            <a:ext cx="1896212" cy="2615192"/>
          </a:xfrm>
          <a:prstGeom prst="rect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4" name="Immagine 3" descr="Immagine che contiene Viso umano, vestiti, ritratto, persona&#10;&#10;Descrizione generata automaticamente">
            <a:extLst>
              <a:ext uri="{FF2B5EF4-FFF2-40B4-BE49-F238E27FC236}">
                <a16:creationId xmlns:a16="http://schemas.microsoft.com/office/drawing/2014/main" id="{1EB9755D-4EAF-D0A3-241C-F70CD9147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291" y="307570"/>
            <a:ext cx="3047836" cy="441597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3EDF377-9A55-2524-A644-5BF4E529E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80" y="380128"/>
            <a:ext cx="5538415" cy="393996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5CBB2B-6D34-D1B5-16F8-14431F2B8DE6}"/>
              </a:ext>
            </a:extLst>
          </p:cNvPr>
          <p:cNvSpPr txBox="1"/>
          <p:nvPr/>
        </p:nvSpPr>
        <p:spPr>
          <a:xfrm>
            <a:off x="276138" y="4723546"/>
            <a:ext cx="1136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Carlo Tosco, </a:t>
            </a:r>
            <a:r>
              <a:rPr lang="it-IT" b="1" i="1" dirty="0">
                <a:solidFill>
                  <a:srgbClr val="002060"/>
                </a:solidFill>
              </a:rPr>
              <a:t>L’eredità di Emilio Sereni tra storia e politica</a:t>
            </a:r>
            <a:r>
              <a:rPr lang="it-IT" b="1" dirty="0">
                <a:solidFill>
                  <a:srgbClr val="002060"/>
                </a:solidFill>
              </a:rPr>
              <a:t>, pp. 19-34.</a:t>
            </a:r>
          </a:p>
          <a:p>
            <a:endParaRPr lang="it-IT" b="1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Emilio Mart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ín Gutiérrez, </a:t>
            </a:r>
            <a:r>
              <a:rPr lang="it-IT" b="1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Il paesaggio in evoluzione: riflessioni sul libro di Emilio Sereni 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Storia del paesaggio agrario italiano, pp. 61-74.</a:t>
            </a:r>
          </a:p>
          <a:p>
            <a:endParaRPr lang="it-IT" b="1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Giuliana Biagioli, </a:t>
            </a:r>
            <a:r>
              <a:rPr lang="it-IT" b="1" i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Catasti e toponomastica come fonti per la storia del paesaggio agrario</a:t>
            </a:r>
            <a:r>
              <a:rPr lang="it-IT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pp. 89-104.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5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5F173B-3A20-E672-A478-DEC5910DC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9" y="353250"/>
            <a:ext cx="2064651" cy="2901227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4ABB7A-9602-C0E3-5077-F460515713F6}"/>
              </a:ext>
            </a:extLst>
          </p:cNvPr>
          <p:cNvSpPr txBox="1"/>
          <p:nvPr/>
        </p:nvSpPr>
        <p:spPr>
          <a:xfrm>
            <a:off x="6329517" y="1241225"/>
            <a:ext cx="576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Alcune riflessioni di Renzo Paci sulla storia del paesaggio agrario delle Marche, il paesaggio della mezzadria: «in nessun luogo il paesaggio agrario è così profondamente umanizzato, così integralmente </a:t>
            </a:r>
            <a:r>
              <a:rPr lang="it-IT" b="1" i="1" dirty="0">
                <a:solidFill>
                  <a:srgbClr val="C00000"/>
                </a:solidFill>
              </a:rPr>
              <a:t>artificiale</a:t>
            </a:r>
            <a:r>
              <a:rPr lang="it-IT" b="1" dirty="0">
                <a:solidFill>
                  <a:srgbClr val="C00000"/>
                </a:solidFill>
              </a:rPr>
              <a:t> e </a:t>
            </a:r>
            <a:r>
              <a:rPr lang="it-IT" b="1" i="1" dirty="0">
                <a:solidFill>
                  <a:srgbClr val="C00000"/>
                </a:solidFill>
              </a:rPr>
              <a:t>creato</a:t>
            </a:r>
            <a:r>
              <a:rPr lang="it-IT" b="1" dirty="0">
                <a:solidFill>
                  <a:srgbClr val="C00000"/>
                </a:solidFill>
              </a:rPr>
              <a:t> come nelle aree mezzadrili, in cui appunto rientrano, con l’Italia centrale e le Marche, le valli del Misa e dell’Esino».</a:t>
            </a:r>
          </a:p>
        </p:txBody>
      </p:sp>
      <p:pic>
        <p:nvPicPr>
          <p:cNvPr id="5" name="Immagine 4" descr="Immagine che contiene persona, vestiti, Viso umano, Portavoce&#10;&#10;Descrizione generata automaticamente">
            <a:extLst>
              <a:ext uri="{FF2B5EF4-FFF2-40B4-BE49-F238E27FC236}">
                <a16:creationId xmlns:a16="http://schemas.microsoft.com/office/drawing/2014/main" id="{A755F2F0-246B-6C1E-C840-183B4E803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37" y="353250"/>
            <a:ext cx="3189663" cy="290122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D5C994-0A8A-8CEC-ACF1-FCFBE450A612}"/>
              </a:ext>
            </a:extLst>
          </p:cNvPr>
          <p:cNvSpPr txBox="1"/>
          <p:nvPr/>
        </p:nvSpPr>
        <p:spPr>
          <a:xfrm>
            <a:off x="6329517" y="407864"/>
            <a:ext cx="5761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Cap. </a:t>
            </a:r>
            <a:r>
              <a:rPr lang="it-IT" b="1" i="1" dirty="0">
                <a:solidFill>
                  <a:srgbClr val="C00000"/>
                </a:solidFill>
              </a:rPr>
              <a:t>Sedimentazioni storiche nel paesaggio agrario</a:t>
            </a:r>
            <a:r>
              <a:rPr lang="it-IT" b="1" dirty="0">
                <a:solidFill>
                  <a:srgbClr val="C00000"/>
                </a:solidFill>
              </a:rPr>
              <a:t>, da pag. 11 a pag. 48.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BEB389-69DB-6A1C-2F91-B73EA85EE3CD}"/>
              </a:ext>
            </a:extLst>
          </p:cNvPr>
          <p:cNvSpPr txBox="1"/>
          <p:nvPr/>
        </p:nvSpPr>
        <p:spPr>
          <a:xfrm>
            <a:off x="442269" y="3603524"/>
            <a:ext cx="111794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Cap. </a:t>
            </a:r>
            <a:r>
              <a:rPr lang="it-IT" b="1" i="1" dirty="0">
                <a:solidFill>
                  <a:srgbClr val="0070C0"/>
                </a:solidFill>
              </a:rPr>
              <a:t>Paesaggio agrario e uso dei suoli nelle Marche del primo Ottocento</a:t>
            </a:r>
            <a:r>
              <a:rPr lang="it-IT" b="1" dirty="0">
                <a:solidFill>
                  <a:srgbClr val="0070C0"/>
                </a:solidFill>
              </a:rPr>
              <a:t>, da pag. 433 a pag. 454.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r>
              <a:rPr lang="it-IT" b="1" dirty="0">
                <a:solidFill>
                  <a:srgbClr val="0070C0"/>
                </a:solidFill>
              </a:rPr>
              <a:t>Un percorso sul paesaggio agrario delle Marche dal Cinquecento al XIX secolo, che attraversa le diverse fasi di questa storia: i contratti di colonia parziaria e di cottimo del medioevo; la crescita della cerealicoltura marchigiana nei primi novant’anni del Cinquecento; la carestia della fine del XVI secolo che arriva fino ai primi decenni del Settecento; le condizioni di arretratezza dell’agricoltura nel Settecento e il ruolo svolto dall’apertura del porto franco di Ancona nel 1732; le riforme di fine Settecento; l’agricoltura ottocentesca con la febbre del baco da seta e l’espansione del seminativo vitato e olivato; il mondo rurale dell’Appennino nell’Ottocento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84B615-583F-87C3-D15E-5E8EDAC42EEF}"/>
              </a:ext>
            </a:extLst>
          </p:cNvPr>
          <p:cNvSpPr txBox="1"/>
          <p:nvPr/>
        </p:nvSpPr>
        <p:spPr>
          <a:xfrm>
            <a:off x="5710129" y="6167814"/>
            <a:ext cx="6039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Queste dinamiche definiscono il paesaggio marchigiano</a:t>
            </a:r>
          </a:p>
        </p:txBody>
      </p:sp>
      <p:cxnSp>
        <p:nvCxnSpPr>
          <p:cNvPr id="12" name="Connettore curvo 11">
            <a:extLst>
              <a:ext uri="{FF2B5EF4-FFF2-40B4-BE49-F238E27FC236}">
                <a16:creationId xmlns:a16="http://schemas.microsoft.com/office/drawing/2014/main" id="{A36D97C9-0F24-1898-AF78-DC53E596055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795252" y="5978013"/>
            <a:ext cx="1914877" cy="374467"/>
          </a:xfrm>
          <a:prstGeom prst="curvedConnector3">
            <a:avLst/>
          </a:prstGeom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0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ito Web&#10;&#10;Il contenuto generato dall'IA potrebbe non essere corretto.">
            <a:extLst>
              <a:ext uri="{FF2B5EF4-FFF2-40B4-BE49-F238E27FC236}">
                <a16:creationId xmlns:a16="http://schemas.microsoft.com/office/drawing/2014/main" id="{697E60E6-4086-C125-113A-B3C21344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808"/>
            <a:ext cx="4606911" cy="6516550"/>
          </a:xfrm>
          <a:prstGeom prst="rect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3" name="Immagine 2" descr="Immagine che contiene testo, cane, schermata, mammifero&#10;&#10;Il contenuto generato dall'IA potrebbe non essere corretto.">
            <a:extLst>
              <a:ext uri="{FF2B5EF4-FFF2-40B4-BE49-F238E27FC236}">
                <a16:creationId xmlns:a16="http://schemas.microsoft.com/office/drawing/2014/main" id="{CF4ECC6B-6597-A03C-019A-1FB44348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70" y="245808"/>
            <a:ext cx="4606911" cy="6516550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69477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745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Augusto Ciuffetti</dc:creator>
  <cp:lastModifiedBy>Augusto Ciuffetti</cp:lastModifiedBy>
  <cp:revision>8</cp:revision>
  <dcterms:created xsi:type="dcterms:W3CDTF">2025-02-03T16:42:02Z</dcterms:created>
  <dcterms:modified xsi:type="dcterms:W3CDTF">2025-02-16T18:48:43Z</dcterms:modified>
</cp:coreProperties>
</file>