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3" r:id="rId5"/>
    <p:sldId id="259" r:id="rId6"/>
    <p:sldId id="264" r:id="rId7"/>
    <p:sldId id="265" r:id="rId8"/>
    <p:sldId id="260" r:id="rId9"/>
    <p:sldId id="262"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04AB48-FEB4-73A1-A4EA-1F165AF9212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015A523-AA44-9FCB-F8A1-C9E684A33E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94BF739-FB78-04D8-D1C8-6B28ED7EDA5B}"/>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5" name="Segnaposto piè di pagina 4">
            <a:extLst>
              <a:ext uri="{FF2B5EF4-FFF2-40B4-BE49-F238E27FC236}">
                <a16:creationId xmlns:a16="http://schemas.microsoft.com/office/drawing/2014/main" id="{F8EB6288-A6CD-D4E4-77E7-7A085B986F2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7F3900-5007-54BE-FC6B-FA73DBE7EA3F}"/>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216881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B8A792-72C3-93A9-5910-78074CB5599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944D0FF-6B1B-54EE-B63F-91989648A59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121AC67-4B88-DD00-5545-915CC56F875D}"/>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5" name="Segnaposto piè di pagina 4">
            <a:extLst>
              <a:ext uri="{FF2B5EF4-FFF2-40B4-BE49-F238E27FC236}">
                <a16:creationId xmlns:a16="http://schemas.microsoft.com/office/drawing/2014/main" id="{F5F703F9-C5A6-B44A-75DE-42A52E45AA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68C5CC3-0E4F-CFAE-C30F-A2D223E46770}"/>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149811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7653C261-F671-2107-718F-07301F4B862A}"/>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D4E9F5E-9C7B-83E7-F68A-6DA05CC54F6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288C596-A8B4-6957-75C5-35EB7B16482A}"/>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5" name="Segnaposto piè di pagina 4">
            <a:extLst>
              <a:ext uri="{FF2B5EF4-FFF2-40B4-BE49-F238E27FC236}">
                <a16:creationId xmlns:a16="http://schemas.microsoft.com/office/drawing/2014/main" id="{6F5AA2A2-4B09-369E-534B-4A7B1FA2743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8B0A7F7-21C9-A9CC-CA1E-34201E94446F}"/>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2546761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839EFE-B9B4-BAFD-FEB7-71752D93F93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5C6FE39-FDC4-C898-6D17-4E7D22378004}"/>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A70E924-1A9B-F76A-9196-C05B6544172C}"/>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5" name="Segnaposto piè di pagina 4">
            <a:extLst>
              <a:ext uri="{FF2B5EF4-FFF2-40B4-BE49-F238E27FC236}">
                <a16:creationId xmlns:a16="http://schemas.microsoft.com/office/drawing/2014/main" id="{A508ED33-C997-D3AD-82A0-17C7435AB08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D836A56-A867-E4E4-3DB8-AE858F303135}"/>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245416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BE2BBA-78A6-E7F1-D9B7-29A59CF0609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79448940-ECB3-B777-6B2C-FA0AFEC65DE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BC76999-7C29-2340-9805-AFA0D206AB7B}"/>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5" name="Segnaposto piè di pagina 4">
            <a:extLst>
              <a:ext uri="{FF2B5EF4-FFF2-40B4-BE49-F238E27FC236}">
                <a16:creationId xmlns:a16="http://schemas.microsoft.com/office/drawing/2014/main" id="{998598AD-1422-2E9F-4304-29B7FD884E3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7500672-445A-0617-0ED3-17AEFB750440}"/>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244892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E5CD63-9BB5-EF93-C29F-B679BAFC70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061CA35-9C0E-8653-8937-43142F98442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ABCE0E9-9AD6-C18F-108C-C120C195AD1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F21E77E6-E1F3-550E-024C-147AEB3AD2FD}"/>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6" name="Segnaposto piè di pagina 5">
            <a:extLst>
              <a:ext uri="{FF2B5EF4-FFF2-40B4-BE49-F238E27FC236}">
                <a16:creationId xmlns:a16="http://schemas.microsoft.com/office/drawing/2014/main" id="{D7D09A15-9CC9-B4DF-27F9-6CE2254EA99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A2E95188-7BAF-513A-3E45-19A7826A1F9F}"/>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2581918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815C6D7-B17E-540B-4536-B4953F495351}"/>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5DAC53F-DCB5-51D2-A660-033732AA3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D529FE39-B333-FD57-44D5-836463DFAE3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5622076-9C98-C351-BF7F-B01C1C30EB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C2D397ED-586A-FD6C-8453-28DFC0C69936}"/>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6F3F1384-2F37-78FD-DF5A-66CC2A2821C5}"/>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8" name="Segnaposto piè di pagina 7">
            <a:extLst>
              <a:ext uri="{FF2B5EF4-FFF2-40B4-BE49-F238E27FC236}">
                <a16:creationId xmlns:a16="http://schemas.microsoft.com/office/drawing/2014/main" id="{F5206067-4C57-5D99-975A-61FFBEFE408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F129B75-451D-2962-188D-08648DA96BFD}"/>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3285513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837841-1063-F9FF-50E3-73423192DC1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6105D036-80E1-9013-71A3-24830C112E15}"/>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4" name="Segnaposto piè di pagina 3">
            <a:extLst>
              <a:ext uri="{FF2B5EF4-FFF2-40B4-BE49-F238E27FC236}">
                <a16:creationId xmlns:a16="http://schemas.microsoft.com/office/drawing/2014/main" id="{8A543E64-B8FB-0BE6-C86B-741FD252544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FDD9A18-3590-3B89-5351-CFBF7C4A23ED}"/>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3886816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8087C6A-0C8E-241E-A2D8-F54A3ACF454F}"/>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3" name="Segnaposto piè di pagina 2">
            <a:extLst>
              <a:ext uri="{FF2B5EF4-FFF2-40B4-BE49-F238E27FC236}">
                <a16:creationId xmlns:a16="http://schemas.microsoft.com/office/drawing/2014/main" id="{9F4B342C-1560-9980-571B-9CC469FA406E}"/>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2D73A71B-1A41-4EEA-1195-76FA63D6AA64}"/>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1234229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1EC618-9F7F-9B31-AFC8-D08BDCF71DC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B586DC8-1610-BC21-B290-C1B1AE5EAD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DB255834-26FB-C101-37CC-AE9199EB5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3706242-C5F6-AD40-FAE2-A85D82C0AC60}"/>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6" name="Segnaposto piè di pagina 5">
            <a:extLst>
              <a:ext uri="{FF2B5EF4-FFF2-40B4-BE49-F238E27FC236}">
                <a16:creationId xmlns:a16="http://schemas.microsoft.com/office/drawing/2014/main" id="{3958BC9F-56B2-2E8C-A09C-3AA0C90EACE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9B77E6E-2A13-1F59-A9C9-38956CD4A488}"/>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1034334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08BA7D-6A70-0345-6311-838B5FC12CD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4DDE248-CD0C-E8A5-509B-1AC74A7775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4A90CA4-582C-2751-4038-26F1B7D31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10A031E-BF8B-E2CB-2B53-218317808F9B}"/>
              </a:ext>
            </a:extLst>
          </p:cNvPr>
          <p:cNvSpPr>
            <a:spLocks noGrp="1"/>
          </p:cNvSpPr>
          <p:nvPr>
            <p:ph type="dt" sz="half" idx="10"/>
          </p:nvPr>
        </p:nvSpPr>
        <p:spPr/>
        <p:txBody>
          <a:bodyPr/>
          <a:lstStyle/>
          <a:p>
            <a:fld id="{C4FFCDF3-7C57-4E83-88AC-51752185AB45}" type="datetimeFigureOut">
              <a:rPr lang="it-IT" smtClean="0"/>
              <a:t>04/02/2025</a:t>
            </a:fld>
            <a:endParaRPr lang="it-IT"/>
          </a:p>
        </p:txBody>
      </p:sp>
      <p:sp>
        <p:nvSpPr>
          <p:cNvPr id="6" name="Segnaposto piè di pagina 5">
            <a:extLst>
              <a:ext uri="{FF2B5EF4-FFF2-40B4-BE49-F238E27FC236}">
                <a16:creationId xmlns:a16="http://schemas.microsoft.com/office/drawing/2014/main" id="{AA8C0439-EBA4-2315-92A0-A1A1452D628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44878B-7753-9B3D-9076-1BCDBF4E13F3}"/>
              </a:ext>
            </a:extLst>
          </p:cNvPr>
          <p:cNvSpPr>
            <a:spLocks noGrp="1"/>
          </p:cNvSpPr>
          <p:nvPr>
            <p:ph type="sldNum" sz="quarter" idx="12"/>
          </p:nvPr>
        </p:nvSpPr>
        <p:spPr/>
        <p:txBody>
          <a:bodyPr/>
          <a:lstStyle/>
          <a:p>
            <a:fld id="{37C0741C-65AA-4993-81C6-2D580937A82E}" type="slidenum">
              <a:rPr lang="it-IT" smtClean="0"/>
              <a:t>‹N›</a:t>
            </a:fld>
            <a:endParaRPr lang="it-IT"/>
          </a:p>
        </p:txBody>
      </p:sp>
    </p:spTree>
    <p:extLst>
      <p:ext uri="{BB962C8B-B14F-4D97-AF65-F5344CB8AC3E}">
        <p14:creationId xmlns:p14="http://schemas.microsoft.com/office/powerpoint/2010/main" val="377112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E2A17C9-53B6-5733-DCA7-83CE14ACF0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ED4A18B-8EE3-795A-3D91-6514DA0F8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3C84970-9742-5CA7-BC05-A44B145C24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FFCDF3-7C57-4E83-88AC-51752185AB45}" type="datetimeFigureOut">
              <a:rPr lang="it-IT" smtClean="0"/>
              <a:t>04/02/2025</a:t>
            </a:fld>
            <a:endParaRPr lang="it-IT"/>
          </a:p>
        </p:txBody>
      </p:sp>
      <p:sp>
        <p:nvSpPr>
          <p:cNvPr id="5" name="Segnaposto piè di pagina 4">
            <a:extLst>
              <a:ext uri="{FF2B5EF4-FFF2-40B4-BE49-F238E27FC236}">
                <a16:creationId xmlns:a16="http://schemas.microsoft.com/office/drawing/2014/main" id="{3BC261A9-C167-D867-7EA2-9FB472FF6C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id="{36F70522-F506-BC9D-72E4-3672B4F60C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7C0741C-65AA-4993-81C6-2D580937A82E}" type="slidenum">
              <a:rPr lang="it-IT" smtClean="0"/>
              <a:t>‹N›</a:t>
            </a:fld>
            <a:endParaRPr lang="it-IT"/>
          </a:p>
        </p:txBody>
      </p:sp>
    </p:spTree>
    <p:extLst>
      <p:ext uri="{BB962C8B-B14F-4D97-AF65-F5344CB8AC3E}">
        <p14:creationId xmlns:p14="http://schemas.microsoft.com/office/powerpoint/2010/main" val="16026833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Immagine che contiene erba, dipinto, aria aperta, vestiti&#10;&#10;Descrizione generata automaticamente">
            <a:extLst>
              <a:ext uri="{FF2B5EF4-FFF2-40B4-BE49-F238E27FC236}">
                <a16:creationId xmlns:a16="http://schemas.microsoft.com/office/drawing/2014/main" id="{EC90E661-57CF-77E7-F697-E131B5A5A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858000"/>
          </a:xfrm>
          <a:prstGeom prst="rect">
            <a:avLst/>
          </a:prstGeom>
        </p:spPr>
      </p:pic>
      <p:sp>
        <p:nvSpPr>
          <p:cNvPr id="11" name="CasellaDiTesto 10">
            <a:extLst>
              <a:ext uri="{FF2B5EF4-FFF2-40B4-BE49-F238E27FC236}">
                <a16:creationId xmlns:a16="http://schemas.microsoft.com/office/drawing/2014/main" id="{53264AFE-11C2-022C-F88B-3328F423DCE9}"/>
              </a:ext>
            </a:extLst>
          </p:cNvPr>
          <p:cNvSpPr txBox="1"/>
          <p:nvPr/>
        </p:nvSpPr>
        <p:spPr>
          <a:xfrm>
            <a:off x="393290" y="237915"/>
            <a:ext cx="8514735" cy="1015663"/>
          </a:xfrm>
          <a:prstGeom prst="rect">
            <a:avLst/>
          </a:prstGeom>
          <a:noFill/>
        </p:spPr>
        <p:txBody>
          <a:bodyPr wrap="square">
            <a:spAutoFit/>
          </a:bodyPr>
          <a:lstStyle/>
          <a:p>
            <a:r>
              <a:rPr lang="it-IT" sz="3200" b="1" dirty="0">
                <a:solidFill>
                  <a:schemeClr val="accent6">
                    <a:lumMod val="50000"/>
                  </a:schemeClr>
                </a:solidFill>
                <a:effectLst>
                  <a:outerShdw blurRad="38100" dist="38100" dir="2700000" algn="tl">
                    <a:srgbClr val="000000">
                      <a:alpha val="43137"/>
                    </a:srgbClr>
                  </a:outerShdw>
                </a:effectLst>
              </a:rPr>
              <a:t>Storia economica e sociale dell’età moderna</a:t>
            </a:r>
          </a:p>
          <a:p>
            <a:r>
              <a:rPr lang="it-IT" sz="2800" b="1" i="1" dirty="0">
                <a:solidFill>
                  <a:schemeClr val="accent6">
                    <a:lumMod val="50000"/>
                  </a:schemeClr>
                </a:solidFill>
                <a:effectLst>
                  <a:outerShdw blurRad="38100" dist="38100" dir="2700000" algn="tl">
                    <a:srgbClr val="000000">
                      <a:alpha val="43137"/>
                    </a:srgbClr>
                  </a:outerShdw>
                </a:effectLst>
              </a:rPr>
              <a:t>Cattedra Renzo Paci</a:t>
            </a:r>
          </a:p>
        </p:txBody>
      </p:sp>
      <p:sp>
        <p:nvSpPr>
          <p:cNvPr id="13" name="CasellaDiTesto 12">
            <a:extLst>
              <a:ext uri="{FF2B5EF4-FFF2-40B4-BE49-F238E27FC236}">
                <a16:creationId xmlns:a16="http://schemas.microsoft.com/office/drawing/2014/main" id="{1DA74A4D-99A0-58A7-182E-FE01A8140701}"/>
              </a:ext>
            </a:extLst>
          </p:cNvPr>
          <p:cNvSpPr txBox="1"/>
          <p:nvPr/>
        </p:nvSpPr>
        <p:spPr>
          <a:xfrm>
            <a:off x="393290" y="5446449"/>
            <a:ext cx="6174658" cy="830997"/>
          </a:xfrm>
          <a:prstGeom prst="rect">
            <a:avLst/>
          </a:prstGeom>
          <a:noFill/>
        </p:spPr>
        <p:txBody>
          <a:bodyPr wrap="square">
            <a:spAutoFit/>
          </a:bodyPr>
          <a:lstStyle/>
          <a:p>
            <a:r>
              <a:rPr lang="it-IT" sz="2800" b="1" dirty="0">
                <a:solidFill>
                  <a:schemeClr val="tx2">
                    <a:lumMod val="10000"/>
                    <a:lumOff val="90000"/>
                  </a:schemeClr>
                </a:solidFill>
                <a:effectLst>
                  <a:outerShdw blurRad="38100" dist="38100" dir="2700000" algn="tl">
                    <a:srgbClr val="000000">
                      <a:alpha val="43137"/>
                    </a:srgbClr>
                  </a:outerShdw>
                </a:effectLst>
              </a:rPr>
              <a:t>Augusto Ciuffetti</a:t>
            </a:r>
          </a:p>
          <a:p>
            <a:r>
              <a:rPr lang="it-IT" sz="2000" b="1" dirty="0">
                <a:solidFill>
                  <a:schemeClr val="accent6">
                    <a:lumMod val="20000"/>
                    <a:lumOff val="80000"/>
                  </a:schemeClr>
                </a:solidFill>
                <a:effectLst>
                  <a:outerShdw blurRad="38100" dist="38100" dir="2700000" algn="tl">
                    <a:srgbClr val="000000">
                      <a:alpha val="43137"/>
                    </a:srgbClr>
                  </a:outerShdw>
                </a:effectLst>
              </a:rPr>
              <a:t>Università degli studi di Macerata</a:t>
            </a:r>
          </a:p>
        </p:txBody>
      </p:sp>
      <p:sp>
        <p:nvSpPr>
          <p:cNvPr id="15" name="CasellaDiTesto 14">
            <a:extLst>
              <a:ext uri="{FF2B5EF4-FFF2-40B4-BE49-F238E27FC236}">
                <a16:creationId xmlns:a16="http://schemas.microsoft.com/office/drawing/2014/main" id="{C07E342B-B2E8-313F-C07C-E8A1ED7FE516}"/>
              </a:ext>
            </a:extLst>
          </p:cNvPr>
          <p:cNvSpPr txBox="1"/>
          <p:nvPr/>
        </p:nvSpPr>
        <p:spPr>
          <a:xfrm>
            <a:off x="5604386" y="5200228"/>
            <a:ext cx="6587613" cy="1077218"/>
          </a:xfrm>
          <a:prstGeom prst="rect">
            <a:avLst/>
          </a:prstGeom>
          <a:noFill/>
        </p:spPr>
        <p:txBody>
          <a:bodyPr wrap="square">
            <a:spAutoFit/>
          </a:bodyPr>
          <a:lstStyle/>
          <a:p>
            <a:r>
              <a:rPr lang="it-IT" sz="3200" b="1" dirty="0">
                <a:solidFill>
                  <a:schemeClr val="bg1"/>
                </a:solidFill>
                <a:effectLst>
                  <a:outerShdw blurRad="38100" dist="38100" dir="2700000" algn="tl">
                    <a:srgbClr val="000000">
                      <a:alpha val="43137"/>
                    </a:srgbClr>
                  </a:outerShdw>
                </a:effectLst>
              </a:rPr>
              <a:t>2 – I paesaggi dell’Italia moderna</a:t>
            </a:r>
          </a:p>
          <a:p>
            <a:r>
              <a:rPr lang="it-IT" sz="3200" b="1" dirty="0">
                <a:solidFill>
                  <a:schemeClr val="bg1"/>
                </a:solidFill>
                <a:effectLst>
                  <a:outerShdw blurRad="38100" dist="38100" dir="2700000" algn="tl">
                    <a:srgbClr val="000000">
                      <a:alpha val="43137"/>
                    </a:srgbClr>
                  </a:outerShdw>
                </a:effectLst>
              </a:rPr>
              <a:t>       Il governo del territorio</a:t>
            </a:r>
          </a:p>
        </p:txBody>
      </p:sp>
    </p:spTree>
    <p:extLst>
      <p:ext uri="{BB962C8B-B14F-4D97-AF65-F5344CB8AC3E}">
        <p14:creationId xmlns:p14="http://schemas.microsoft.com/office/powerpoint/2010/main" val="380061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EC2768DB-AA38-37B2-67F2-0E8F860293B8}"/>
              </a:ext>
            </a:extLst>
          </p:cNvPr>
          <p:cNvSpPr txBox="1"/>
          <p:nvPr/>
        </p:nvSpPr>
        <p:spPr>
          <a:xfrm>
            <a:off x="255639" y="285136"/>
            <a:ext cx="3696140" cy="461665"/>
          </a:xfrm>
          <a:prstGeom prst="rect">
            <a:avLst/>
          </a:prstGeom>
          <a:noFill/>
        </p:spPr>
        <p:txBody>
          <a:bodyPr wrap="none" rtlCol="0">
            <a:spAutoFit/>
          </a:bodyPr>
          <a:lstStyle/>
          <a:p>
            <a:r>
              <a:rPr lang="it-IT" sz="2400" b="1" dirty="0">
                <a:solidFill>
                  <a:srgbClr val="C00000"/>
                </a:solidFill>
              </a:rPr>
              <a:t>Conoscere per governare</a:t>
            </a:r>
          </a:p>
        </p:txBody>
      </p:sp>
      <p:sp>
        <p:nvSpPr>
          <p:cNvPr id="3" name="CasellaDiTesto 2">
            <a:extLst>
              <a:ext uri="{FF2B5EF4-FFF2-40B4-BE49-F238E27FC236}">
                <a16:creationId xmlns:a16="http://schemas.microsoft.com/office/drawing/2014/main" id="{A2D80AE0-CECC-7767-EEAC-8CDCA722EBAD}"/>
              </a:ext>
            </a:extLst>
          </p:cNvPr>
          <p:cNvSpPr txBox="1"/>
          <p:nvPr/>
        </p:nvSpPr>
        <p:spPr>
          <a:xfrm>
            <a:off x="255639" y="865239"/>
            <a:ext cx="11749548" cy="5632311"/>
          </a:xfrm>
          <a:prstGeom prst="rect">
            <a:avLst/>
          </a:prstGeom>
          <a:noFill/>
        </p:spPr>
        <p:txBody>
          <a:bodyPr wrap="square" rtlCol="0">
            <a:spAutoFit/>
          </a:bodyPr>
          <a:lstStyle/>
          <a:p>
            <a:r>
              <a:rPr lang="it-IT" b="1" dirty="0">
                <a:solidFill>
                  <a:srgbClr val="002060"/>
                </a:solidFill>
              </a:rPr>
              <a:t>Tra la fine del XIV secolo e il Cinquecento negli stati italiani si rafforzano le autorità centrali di governo. Si procede ad un controllo del territorio a fini fiscali e di ordine pubblico. Si creano magistrature che si occupano delle acque, dei boschi.</a:t>
            </a:r>
          </a:p>
          <a:p>
            <a:endParaRPr lang="it-IT" b="1" dirty="0">
              <a:solidFill>
                <a:srgbClr val="002060"/>
              </a:solidFill>
            </a:endParaRPr>
          </a:p>
          <a:p>
            <a:r>
              <a:rPr lang="it-IT" b="1" dirty="0">
                <a:solidFill>
                  <a:srgbClr val="002060"/>
                </a:solidFill>
              </a:rPr>
              <a:t>Visite ed ispezioni</a:t>
            </a:r>
          </a:p>
          <a:p>
            <a:pPr marL="342900" indent="-342900">
              <a:buAutoNum type="alphaLcParenR"/>
            </a:pPr>
            <a:r>
              <a:rPr lang="it-IT" b="1" dirty="0">
                <a:solidFill>
                  <a:srgbClr val="002060"/>
                </a:solidFill>
              </a:rPr>
              <a:t>Lo Stato pontificio tra Cinque e Seicento </a:t>
            </a:r>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it-IT" b="1" dirty="0">
                <a:solidFill>
                  <a:srgbClr val="002060"/>
                </a:solidFill>
                <a:ea typeface="Calibri" panose="020F0502020204030204" pitchFamily="34" charset="0"/>
                <a:cs typeface="Calibri" panose="020F0502020204030204" pitchFamily="34" charset="0"/>
              </a:rPr>
              <a:t>Cipriano </a:t>
            </a:r>
            <a:r>
              <a:rPr lang="it-IT" b="1" dirty="0" err="1">
                <a:solidFill>
                  <a:srgbClr val="002060"/>
                </a:solidFill>
                <a:ea typeface="Calibri" panose="020F0502020204030204" pitchFamily="34" charset="0"/>
                <a:cs typeface="Calibri" panose="020F0502020204030204" pitchFamily="34" charset="0"/>
              </a:rPr>
              <a:t>Piccolpasso</a:t>
            </a:r>
            <a:r>
              <a:rPr lang="it-IT" b="1" dirty="0">
                <a:solidFill>
                  <a:srgbClr val="002060"/>
                </a:solidFill>
                <a:ea typeface="Calibri" panose="020F0502020204030204" pitchFamily="34" charset="0"/>
                <a:cs typeface="Calibri" panose="020F0502020204030204" pitchFamily="34" charset="0"/>
              </a:rPr>
              <a:t> (architetto militare) e Innocenzo Malvasia</a:t>
            </a:r>
          </a:p>
          <a:p>
            <a:r>
              <a:rPr lang="it-IT" b="1" dirty="0">
                <a:solidFill>
                  <a:srgbClr val="002060"/>
                </a:solidFill>
                <a:ea typeface="Calibri" panose="020F0502020204030204" pitchFamily="34" charset="0"/>
                <a:cs typeface="Calibri" panose="020F0502020204030204" pitchFamily="34" charset="0"/>
              </a:rPr>
              <a:t>        (visitatore apostolico di Sisto V)</a:t>
            </a:r>
            <a:endParaRPr lang="it-IT" b="1" dirty="0">
              <a:solidFill>
                <a:srgbClr val="002060"/>
              </a:solidFill>
            </a:endParaRPr>
          </a:p>
          <a:p>
            <a:r>
              <a:rPr lang="it-IT" b="1" dirty="0">
                <a:solidFill>
                  <a:srgbClr val="002060"/>
                </a:solidFill>
              </a:rPr>
              <a:t>b) Il caso di Pietro Leopoldo nel Granducato di Toscana (1773)</a:t>
            </a:r>
          </a:p>
          <a:p>
            <a:r>
              <a:rPr lang="it-IT" b="1" dirty="0">
                <a:solidFill>
                  <a:srgbClr val="002060"/>
                </a:solidFill>
              </a:rPr>
              <a:t>c) Nel 1751 il naturalista Vitaliano Donati è incaricato da Carlo Emanuele III di visitare la Savoia e la Val d’Aosta</a:t>
            </a:r>
          </a:p>
          <a:p>
            <a:r>
              <a:rPr lang="it-IT" b="1" dirty="0">
                <a:solidFill>
                  <a:srgbClr val="002060"/>
                </a:solidFill>
              </a:rPr>
              <a:t>        per conoscere le potenzialità minerarie di questi territori</a:t>
            </a:r>
          </a:p>
          <a:p>
            <a:r>
              <a:rPr lang="it-IT" b="1" dirty="0">
                <a:solidFill>
                  <a:srgbClr val="002060"/>
                </a:solidFill>
              </a:rPr>
              <a:t>d) Le descrizioni geografiche di Giuseppe Maria Galanti nel Regno di Napoli:</a:t>
            </a:r>
          </a:p>
          <a:p>
            <a:r>
              <a:rPr lang="it-IT" b="1" dirty="0">
                <a:solidFill>
                  <a:srgbClr val="002060"/>
                </a:solidFill>
              </a:rPr>
              <a:t>        il Molise (1781) e Sicilia (1786-1790), con Vincenzo Cuoco</a:t>
            </a:r>
          </a:p>
          <a:p>
            <a:r>
              <a:rPr lang="it-IT" b="1" dirty="0">
                <a:solidFill>
                  <a:srgbClr val="002060"/>
                </a:solidFill>
              </a:rPr>
              <a:t>	</a:t>
            </a:r>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it-IT" b="1" dirty="0">
                <a:solidFill>
                  <a:srgbClr val="002060"/>
                </a:solidFill>
                <a:ea typeface="Calibri" panose="020F0502020204030204" pitchFamily="34" charset="0"/>
                <a:cs typeface="Calibri" panose="020F0502020204030204" pitchFamily="34" charset="0"/>
              </a:rPr>
              <a:t>IMPORTANZA DELLA</a:t>
            </a:r>
          </a:p>
          <a:p>
            <a:r>
              <a:rPr lang="it-IT" b="1" dirty="0">
                <a:solidFill>
                  <a:srgbClr val="002060"/>
                </a:solidFill>
                <a:ea typeface="Calibri" panose="020F0502020204030204" pitchFamily="34" charset="0"/>
                <a:cs typeface="Calibri" panose="020F0502020204030204" pitchFamily="34" charset="0"/>
              </a:rPr>
              <a:t>STAGIONE ILLUMINISTICA</a:t>
            </a:r>
          </a:p>
          <a:p>
            <a:r>
              <a:rPr lang="it-IT" b="1" dirty="0">
                <a:solidFill>
                  <a:srgbClr val="002060"/>
                </a:solidFill>
                <a:ea typeface="Calibri" panose="020F0502020204030204" pitchFamily="34" charset="0"/>
                <a:cs typeface="Calibri" panose="020F0502020204030204" pitchFamily="34" charset="0"/>
              </a:rPr>
              <a:t>	</a:t>
            </a:r>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a:t>
            </a:r>
          </a:p>
          <a:p>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OPERA DI SORVEGLIANZA SULLA NATURA</a:t>
            </a:r>
          </a:p>
          <a:p>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E DESIDERIO DI CONOSCERE</a:t>
            </a:r>
          </a:p>
          <a:p>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	↓</a:t>
            </a:r>
          </a:p>
          <a:p>
            <a:r>
              <a:rPr lang="it-IT" b="1" dirty="0">
                <a:solidFill>
                  <a:srgbClr val="002060"/>
                </a:solidFill>
                <a:latin typeface="Calibri" panose="020F0502020204030204" pitchFamily="34" charset="0"/>
                <a:ea typeface="Calibri" panose="020F0502020204030204" pitchFamily="34" charset="0"/>
                <a:cs typeface="Calibri" panose="020F0502020204030204" pitchFamily="34" charset="0"/>
              </a:rPr>
              <a:t>APPROCCIO SCIENTIFICO</a:t>
            </a:r>
            <a:endParaRPr lang="it-IT" b="1" dirty="0">
              <a:solidFill>
                <a:srgbClr val="002060"/>
              </a:solidFill>
            </a:endParaRPr>
          </a:p>
        </p:txBody>
      </p:sp>
      <p:pic>
        <p:nvPicPr>
          <p:cNvPr id="5" name="Immagine 4" descr="Immagine che contiene vestiti, persona, Viso umano, dipinto&#10;&#10;Descrizione generata automaticamente">
            <a:extLst>
              <a:ext uri="{FF2B5EF4-FFF2-40B4-BE49-F238E27FC236}">
                <a16:creationId xmlns:a16="http://schemas.microsoft.com/office/drawing/2014/main" id="{8F8E2416-5265-6566-BA68-DC8B8389C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798" y="3726427"/>
            <a:ext cx="2251773" cy="2814716"/>
          </a:xfrm>
          <a:prstGeom prst="rect">
            <a:avLst/>
          </a:prstGeom>
          <a:solidFill>
            <a:srgbClr val="FF0000"/>
          </a:solidFill>
          <a:ln w="19050">
            <a:solidFill>
              <a:srgbClr val="FF0000"/>
            </a:solidFill>
          </a:ln>
        </p:spPr>
      </p:pic>
      <p:pic>
        <p:nvPicPr>
          <p:cNvPr id="7" name="Immagine 6">
            <a:extLst>
              <a:ext uri="{FF2B5EF4-FFF2-40B4-BE49-F238E27FC236}">
                <a16:creationId xmlns:a16="http://schemas.microsoft.com/office/drawing/2014/main" id="{08952668-D244-48EC-266C-B53B8AA97E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315" y="4463845"/>
            <a:ext cx="4154593" cy="2077297"/>
          </a:xfrm>
          <a:prstGeom prst="rect">
            <a:avLst/>
          </a:prstGeom>
          <a:ln w="19050">
            <a:solidFill>
              <a:schemeClr val="bg1">
                <a:lumMod val="50000"/>
              </a:schemeClr>
            </a:solidFill>
          </a:ln>
        </p:spPr>
      </p:pic>
    </p:spTree>
    <p:extLst>
      <p:ext uri="{BB962C8B-B14F-4D97-AF65-F5344CB8AC3E}">
        <p14:creationId xmlns:p14="http://schemas.microsoft.com/office/powerpoint/2010/main" val="348713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4402BE9A-4B37-D830-DA8D-E32E0C059CA5}"/>
              </a:ext>
            </a:extLst>
          </p:cNvPr>
          <p:cNvSpPr txBox="1"/>
          <p:nvPr/>
        </p:nvSpPr>
        <p:spPr>
          <a:xfrm>
            <a:off x="334297" y="169296"/>
            <a:ext cx="6096000" cy="461665"/>
          </a:xfrm>
          <a:prstGeom prst="rect">
            <a:avLst/>
          </a:prstGeom>
          <a:noFill/>
        </p:spPr>
        <p:txBody>
          <a:bodyPr wrap="square">
            <a:spAutoFit/>
          </a:bodyPr>
          <a:lstStyle/>
          <a:p>
            <a:r>
              <a:rPr lang="it-IT" sz="2400" b="1" dirty="0">
                <a:solidFill>
                  <a:srgbClr val="C00000"/>
                </a:solidFill>
              </a:rPr>
              <a:t>Il governo delle acque</a:t>
            </a:r>
          </a:p>
        </p:txBody>
      </p:sp>
      <p:sp>
        <p:nvSpPr>
          <p:cNvPr id="4" name="CasellaDiTesto 3">
            <a:extLst>
              <a:ext uri="{FF2B5EF4-FFF2-40B4-BE49-F238E27FC236}">
                <a16:creationId xmlns:a16="http://schemas.microsoft.com/office/drawing/2014/main" id="{6E27790A-4231-62A5-24DA-FF72BBA89628}"/>
              </a:ext>
            </a:extLst>
          </p:cNvPr>
          <p:cNvSpPr txBox="1"/>
          <p:nvPr/>
        </p:nvSpPr>
        <p:spPr>
          <a:xfrm>
            <a:off x="334297" y="630961"/>
            <a:ext cx="6912077" cy="5909310"/>
          </a:xfrm>
          <a:prstGeom prst="rect">
            <a:avLst/>
          </a:prstGeom>
          <a:noFill/>
        </p:spPr>
        <p:txBody>
          <a:bodyPr wrap="square" rtlCol="0">
            <a:spAutoFit/>
          </a:bodyPr>
          <a:lstStyle/>
          <a:p>
            <a:r>
              <a:rPr lang="it-IT" b="1" dirty="0"/>
              <a:t>Il controllo delle acque si configura, dal XV secolo in poi, come una delle azioni politiche per eccellenza, tenendo conto delle caratteristiche geografiche dell’Italia. Questo aspetto si coniuga con l’espansione delle aree coltivate (aumento della popolazione e crescita dei prezzi del grano)</a:t>
            </a:r>
          </a:p>
          <a:p>
            <a:r>
              <a:rPr lang="it-IT" b="1" dirty="0">
                <a:latin typeface="Calibri" panose="020F0502020204030204" pitchFamily="34" charset="0"/>
                <a:ea typeface="Calibri" panose="020F0502020204030204" pitchFamily="34" charset="0"/>
                <a:cs typeface="Calibri" panose="020F0502020204030204" pitchFamily="34" charset="0"/>
              </a:rPr>
              <a:t>↓</a:t>
            </a:r>
          </a:p>
          <a:p>
            <a:r>
              <a:rPr lang="it-IT" b="1" dirty="0">
                <a:ea typeface="Calibri" panose="020F0502020204030204" pitchFamily="34" charset="0"/>
                <a:cs typeface="Calibri" panose="020F0502020204030204" pitchFamily="34" charset="0"/>
              </a:rPr>
              <a:t>Dissodamenti, disboscamenti e bonifiche per aumentare le superfici coltivabili, ma realizzazione anche di canali e argini (le zone umide sono presenti in quasi tutte le terre pianeggianti disposte intorno alle città)</a:t>
            </a:r>
          </a:p>
          <a:p>
            <a:r>
              <a:rPr lang="it-IT" b="1" dirty="0">
                <a:latin typeface="Calibri" panose="020F0502020204030204" pitchFamily="34" charset="0"/>
                <a:ea typeface="Calibri" panose="020F0502020204030204" pitchFamily="34" charset="0"/>
                <a:cs typeface="Calibri" panose="020F0502020204030204" pitchFamily="34" charset="0"/>
              </a:rPr>
              <a:t>↓</a:t>
            </a:r>
          </a:p>
          <a:p>
            <a:r>
              <a:rPr lang="it-IT" b="1" dirty="0"/>
              <a:t>Congiuntura climatica </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a:ea typeface="Calibri" panose="020F0502020204030204" pitchFamily="34" charset="0"/>
                <a:cs typeface="Calibri" panose="020F0502020204030204" pitchFamily="34" charset="0"/>
              </a:rPr>
              <a:t>Piccola era glaciale che caratterizza l’età moderna</a:t>
            </a:r>
          </a:p>
          <a:p>
            <a:endParaRPr lang="it-IT" b="1" dirty="0">
              <a:ea typeface="Calibri" panose="020F0502020204030204" pitchFamily="34" charset="0"/>
              <a:cs typeface="Calibri" panose="020F0502020204030204" pitchFamily="34" charset="0"/>
            </a:endParaRPr>
          </a:p>
          <a:p>
            <a:r>
              <a:rPr lang="it-IT" b="1" dirty="0">
                <a:ea typeface="Calibri" panose="020F0502020204030204" pitchFamily="34" charset="0"/>
                <a:cs typeface="Calibri" panose="020F0502020204030204" pitchFamily="34" charset="0"/>
              </a:rPr>
              <a:t>«L’intensità degli sforzi prodotti nel governo delle aree padulose ebbe per conseguenza la creazione di relazioni sempre più salde tra sviluppo economico e rafforzamento del potere politico».</a:t>
            </a:r>
          </a:p>
          <a:p>
            <a:r>
              <a:rPr lang="it-IT" b="1" dirty="0">
                <a:latin typeface="Calibri" panose="020F0502020204030204" pitchFamily="34" charset="0"/>
                <a:ea typeface="Calibri" panose="020F0502020204030204" pitchFamily="34" charset="0"/>
                <a:cs typeface="Calibri" panose="020F0502020204030204" pitchFamily="34" charset="0"/>
              </a:rPr>
              <a:t>↓</a:t>
            </a:r>
          </a:p>
          <a:p>
            <a:r>
              <a:rPr lang="it-IT" b="1" dirty="0">
                <a:ea typeface="Calibri" panose="020F0502020204030204" pitchFamily="34" charset="0"/>
                <a:cs typeface="Calibri" panose="020F0502020204030204" pitchFamily="34" charset="0"/>
              </a:rPr>
              <a:t>Nell’Italia settentrionale nel corso del XVI secolo si istituiscono magistrature preposte a controllare il funzionamento idraulico dei territori.</a:t>
            </a:r>
            <a:endParaRPr lang="it-IT" b="1" dirty="0"/>
          </a:p>
        </p:txBody>
      </p:sp>
      <p:pic>
        <p:nvPicPr>
          <p:cNvPr id="6" name="Immagine 5" descr="Immagine che contiene mappa, testo, atlante, diagramma&#10;&#10;Descrizione generata automaticamente">
            <a:extLst>
              <a:ext uri="{FF2B5EF4-FFF2-40B4-BE49-F238E27FC236}">
                <a16:creationId xmlns:a16="http://schemas.microsoft.com/office/drawing/2014/main" id="{E0C7A349-5B46-8DEA-9C6E-4EED3C9C50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2181" y="169296"/>
            <a:ext cx="4365522" cy="5768225"/>
          </a:xfrm>
          <a:prstGeom prst="rect">
            <a:avLst/>
          </a:prstGeom>
        </p:spPr>
      </p:pic>
      <p:sp>
        <p:nvSpPr>
          <p:cNvPr id="7" name="CasellaDiTesto 6">
            <a:extLst>
              <a:ext uri="{FF2B5EF4-FFF2-40B4-BE49-F238E27FC236}">
                <a16:creationId xmlns:a16="http://schemas.microsoft.com/office/drawing/2014/main" id="{6AC90123-6789-4295-8E5F-BC3A5CA41D8E}"/>
              </a:ext>
            </a:extLst>
          </p:cNvPr>
          <p:cNvSpPr txBox="1"/>
          <p:nvPr/>
        </p:nvSpPr>
        <p:spPr>
          <a:xfrm>
            <a:off x="7281434" y="6170939"/>
            <a:ext cx="4787016" cy="369332"/>
          </a:xfrm>
          <a:prstGeom prst="rect">
            <a:avLst/>
          </a:prstGeom>
          <a:noFill/>
        </p:spPr>
        <p:txBody>
          <a:bodyPr wrap="none" rtlCol="0">
            <a:spAutoFit/>
          </a:bodyPr>
          <a:lstStyle/>
          <a:p>
            <a:r>
              <a:rPr lang="it-IT" b="1" dirty="0">
                <a:solidFill>
                  <a:srgbClr val="C00000"/>
                </a:solidFill>
              </a:rPr>
              <a:t>Il sistema dei canali lombardi nel XVI secolo</a:t>
            </a:r>
          </a:p>
        </p:txBody>
      </p:sp>
    </p:spTree>
    <p:extLst>
      <p:ext uri="{BB962C8B-B14F-4D97-AF65-F5344CB8AC3E}">
        <p14:creationId xmlns:p14="http://schemas.microsoft.com/office/powerpoint/2010/main" val="4146587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57DF300-A6E6-6050-60FA-2F88B9297968}"/>
              </a:ext>
            </a:extLst>
          </p:cNvPr>
          <p:cNvSpPr txBox="1"/>
          <p:nvPr/>
        </p:nvSpPr>
        <p:spPr>
          <a:xfrm>
            <a:off x="491613" y="353962"/>
            <a:ext cx="11474245" cy="6463308"/>
          </a:xfrm>
          <a:prstGeom prst="rect">
            <a:avLst/>
          </a:prstGeom>
          <a:noFill/>
        </p:spPr>
        <p:txBody>
          <a:bodyPr wrap="square" rtlCol="0">
            <a:spAutoFit/>
          </a:bodyPr>
          <a:lstStyle/>
          <a:p>
            <a:r>
              <a:rPr lang="it-IT" b="1" dirty="0"/>
              <a:t>Il caso di Venezia </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a:ea typeface="Calibri" panose="020F0502020204030204" pitchFamily="34" charset="0"/>
                <a:cs typeface="Calibri" panose="020F0502020204030204" pitchFamily="34" charset="0"/>
              </a:rPr>
              <a:t>Rapporto tra le acque della Terraferma e la laguna</a:t>
            </a:r>
          </a:p>
          <a:p>
            <a:r>
              <a:rPr lang="it-IT" b="1" dirty="0">
                <a:ea typeface="Calibri" panose="020F0502020204030204" pitchFamily="34" charset="0"/>
                <a:cs typeface="Calibri" panose="020F0502020204030204" pitchFamily="34" charset="0"/>
              </a:rPr>
              <a:t>		     Magistratura dei tre savi alle acque nel 1501 e il Collegio delle acque nel 1505</a:t>
            </a:r>
          </a:p>
          <a:p>
            <a:r>
              <a:rPr lang="it-IT" b="1" dirty="0">
                <a:ea typeface="Calibri" panose="020F0502020204030204" pitchFamily="34" charset="0"/>
                <a:cs typeface="Calibri" panose="020F0502020204030204" pitchFamily="34" charset="0"/>
              </a:rPr>
              <a:t>		     Le acque vengono dichiarate demaniali nel 1563</a:t>
            </a:r>
          </a:p>
          <a:p>
            <a:r>
              <a:rPr lang="it-IT" b="1" dirty="0">
                <a:ea typeface="Calibri" panose="020F0502020204030204" pitchFamily="34" charset="0"/>
                <a:cs typeface="Calibri" panose="020F0502020204030204" pitchFamily="34" charset="0"/>
              </a:rPr>
              <a:t>		     Sistemazione del Polesine nella metà del XVI secolo</a:t>
            </a:r>
          </a:p>
          <a:p>
            <a:endParaRPr lang="it-IT" b="1" dirty="0">
              <a:ea typeface="Calibri" panose="020F0502020204030204" pitchFamily="34" charset="0"/>
              <a:cs typeface="Calibri" panose="020F0502020204030204" pitchFamily="34" charset="0"/>
            </a:endParaRPr>
          </a:p>
          <a:p>
            <a:r>
              <a:rPr lang="it-IT" b="1" dirty="0">
                <a:ea typeface="Calibri" panose="020F0502020204030204" pitchFamily="34" charset="0"/>
                <a:cs typeface="Calibri" panose="020F0502020204030204" pitchFamily="34" charset="0"/>
              </a:rPr>
              <a:t>La Toscana di Cosimo I de’ Medici </a:t>
            </a:r>
            <a:r>
              <a:rPr lang="it-IT" b="1" dirty="0">
                <a:latin typeface="Calibri" panose="020F0502020204030204" pitchFamily="34" charset="0"/>
                <a:ea typeface="Calibri" panose="020F0502020204030204" pitchFamily="34" charset="0"/>
                <a:cs typeface="Calibri" panose="020F0502020204030204" pitchFamily="34" charset="0"/>
              </a:rPr>
              <a:t>→</a:t>
            </a:r>
            <a:r>
              <a:rPr lang="it-IT" b="1" dirty="0">
                <a:ea typeface="Calibri" panose="020F0502020204030204" pitchFamily="34" charset="0"/>
                <a:cs typeface="Calibri" panose="020F0502020204030204" pitchFamily="34" charset="0"/>
              </a:rPr>
              <a:t> Interventi nei confronti dell’Arno e degli altri corsi dello stato</a:t>
            </a:r>
          </a:p>
          <a:p>
            <a:endParaRPr lang="it-IT" b="1" dirty="0">
              <a:ea typeface="Calibri" panose="020F0502020204030204" pitchFamily="34" charset="0"/>
              <a:cs typeface="Calibri" panose="020F0502020204030204" pitchFamily="34" charset="0"/>
            </a:endParaRPr>
          </a:p>
          <a:p>
            <a:r>
              <a:rPr lang="it-IT" b="1" dirty="0">
                <a:ea typeface="Calibri" panose="020F0502020204030204" pitchFamily="34" charset="0"/>
                <a:cs typeface="Calibri" panose="020F0502020204030204" pitchFamily="34" charset="0"/>
              </a:rPr>
              <a:t>Stato Pontificio </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a:ea typeface="Calibri" panose="020F0502020204030204" pitchFamily="34" charset="0"/>
                <a:cs typeface="Calibri" panose="020F0502020204030204" pitchFamily="34" charset="0"/>
              </a:rPr>
              <a:t>Presidenza delle ripe (gestione dei commerci lungo il Tevere per rifornire Roma)</a:t>
            </a:r>
          </a:p>
          <a:p>
            <a:r>
              <a:rPr lang="it-IT" b="1" dirty="0">
                <a:ea typeface="Calibri" panose="020F0502020204030204" pitchFamily="34" charset="0"/>
                <a:cs typeface="Calibri" panose="020F0502020204030204" pitchFamily="34" charset="0"/>
              </a:rPr>
              <a:t>		 Congregazione delle acque per la pulizia dei letti dei fiumi e la navigabilità</a:t>
            </a:r>
          </a:p>
          <a:p>
            <a:r>
              <a:rPr lang="it-IT" b="1" dirty="0">
                <a:ea typeface="Calibri" panose="020F0502020204030204" pitchFamily="34" charset="0"/>
                <a:cs typeface="Calibri" panose="020F0502020204030204" pitchFamily="34" charset="0"/>
              </a:rPr>
              <a:t>		 Le paludi pontine: rapporto tra autorità centrale e potere baronale (i Caetani di Sermoneta)</a:t>
            </a:r>
          </a:p>
          <a:p>
            <a:r>
              <a:rPr lang="it-IT" b="1" dirty="0">
                <a:latin typeface="Calibri" panose="020F0502020204030204" pitchFamily="34" charset="0"/>
                <a:ea typeface="Calibri" panose="020F0502020204030204" pitchFamily="34" charset="0"/>
                <a:cs typeface="Calibri" panose="020F0502020204030204" pitchFamily="34" charset="0"/>
              </a:rPr>
              <a:t>			↓</a:t>
            </a:r>
          </a:p>
          <a:p>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a:ea typeface="Calibri" panose="020F0502020204030204" pitchFamily="34" charset="0"/>
                <a:cs typeface="Calibri" panose="020F0502020204030204" pitchFamily="34" charset="0"/>
              </a:rPr>
              <a:t>Nel 1513 Leone X propone a Guglielmo Caetani di risanare le paludi intorno a Terracina. Le 		 terre in parte ai Caetani e in parte alla Camera apostolica.</a:t>
            </a:r>
            <a:endParaRPr lang="it-IT" b="1" dirty="0">
              <a:latin typeface="Calibri" panose="020F0502020204030204" pitchFamily="34" charset="0"/>
              <a:ea typeface="Calibri" panose="020F0502020204030204" pitchFamily="34" charset="0"/>
              <a:cs typeface="Calibri" panose="020F0502020204030204" pitchFamily="34" charset="0"/>
            </a:endParaRPr>
          </a:p>
          <a:p>
            <a:endParaRPr lang="it-IT" sz="800" b="1" dirty="0">
              <a:latin typeface="Calibri" panose="020F0502020204030204" pitchFamily="34" charset="0"/>
              <a:ea typeface="Calibri" panose="020F0502020204030204" pitchFamily="34" charset="0"/>
              <a:cs typeface="Calibri" panose="020F0502020204030204" pitchFamily="34" charset="0"/>
            </a:endParaRPr>
          </a:p>
          <a:p>
            <a:r>
              <a:rPr lang="it-IT" b="1" dirty="0">
                <a:latin typeface="Calibri" panose="020F0502020204030204" pitchFamily="34" charset="0"/>
                <a:ea typeface="Calibri" panose="020F0502020204030204" pitchFamily="34" charset="0"/>
                <a:cs typeface="Calibri" panose="020F0502020204030204" pitchFamily="34" charset="0"/>
              </a:rPr>
              <a:t>Regno di Napoli</a:t>
            </a:r>
          </a:p>
          <a:p>
            <a:r>
              <a:rPr lang="it-IT" b="1" dirty="0">
                <a:latin typeface="Calibri" panose="020F0502020204030204" pitchFamily="34" charset="0"/>
                <a:ea typeface="Calibri" panose="020F0502020204030204" pitchFamily="34" charset="0"/>
                <a:cs typeface="Calibri" panose="020F0502020204030204" pitchFamily="34" charset="0"/>
              </a:rPr>
              <a:t>↓</a:t>
            </a:r>
          </a:p>
          <a:p>
            <a:r>
              <a:rPr lang="it-IT" b="1" dirty="0">
                <a:latin typeface="Calibri" panose="020F0502020204030204" pitchFamily="34" charset="0"/>
                <a:ea typeface="Calibri" panose="020F0502020204030204" pitchFamily="34" charset="0"/>
                <a:cs typeface="Calibri" panose="020F0502020204030204" pitchFamily="34" charset="0"/>
              </a:rPr>
              <a:t>Paludi nella valle del Liri,</a:t>
            </a:r>
          </a:p>
          <a:p>
            <a:r>
              <a:rPr lang="it-IT" b="1" dirty="0">
                <a:latin typeface="Calibri" panose="020F0502020204030204" pitchFamily="34" charset="0"/>
                <a:ea typeface="Calibri" panose="020F0502020204030204" pitchFamily="34" charset="0"/>
                <a:cs typeface="Calibri" panose="020F0502020204030204" pitchFamily="34" charset="0"/>
              </a:rPr>
              <a:t>nell’agro di Paestum, nella piana</a:t>
            </a:r>
          </a:p>
          <a:p>
            <a:r>
              <a:rPr lang="it-IT" b="1" dirty="0">
                <a:latin typeface="Calibri" panose="020F0502020204030204" pitchFamily="34" charset="0"/>
                <a:ea typeface="Calibri" panose="020F0502020204030204" pitchFamily="34" charset="0"/>
                <a:cs typeface="Calibri" panose="020F0502020204030204" pitchFamily="34" charset="0"/>
              </a:rPr>
              <a:t>di Metaponto, lungo la costa leccese.</a:t>
            </a:r>
          </a:p>
          <a:p>
            <a:r>
              <a:rPr lang="it-IT" b="1" i="1" dirty="0">
                <a:solidFill>
                  <a:srgbClr val="C00000"/>
                </a:solidFill>
                <a:latin typeface="Calibri" panose="020F0502020204030204" pitchFamily="34" charset="0"/>
                <a:ea typeface="Calibri" panose="020F0502020204030204" pitchFamily="34" charset="0"/>
                <a:cs typeface="Calibri" panose="020F0502020204030204" pitchFamily="34" charset="0"/>
              </a:rPr>
              <a:t>L’intervento più importante si realizza</a:t>
            </a:r>
          </a:p>
          <a:p>
            <a:r>
              <a:rPr lang="it-IT" b="1" i="1" dirty="0">
                <a:solidFill>
                  <a:srgbClr val="C00000"/>
                </a:solidFill>
                <a:latin typeface="Calibri" panose="020F0502020204030204" pitchFamily="34" charset="0"/>
                <a:ea typeface="Calibri" panose="020F0502020204030204" pitchFamily="34" charset="0"/>
                <a:cs typeface="Calibri" panose="020F0502020204030204" pitchFamily="34" charset="0"/>
              </a:rPr>
              <a:t>nei Regni Lagni (Fiume </a:t>
            </a:r>
            <a:r>
              <a:rPr lang="it-IT" b="1" i="1" dirty="0" err="1">
                <a:solidFill>
                  <a:srgbClr val="C00000"/>
                </a:solidFill>
                <a:latin typeface="Calibri" panose="020F0502020204030204" pitchFamily="34" charset="0"/>
                <a:ea typeface="Calibri" panose="020F0502020204030204" pitchFamily="34" charset="0"/>
                <a:cs typeface="Calibri" panose="020F0502020204030204" pitchFamily="34" charset="0"/>
              </a:rPr>
              <a:t>Clanio</a:t>
            </a:r>
            <a:r>
              <a:rPr lang="it-IT" b="1" i="1" dirty="0">
                <a:solidFill>
                  <a:srgbClr val="C00000"/>
                </a:solidFill>
                <a:latin typeface="Calibri" panose="020F0502020204030204" pitchFamily="34" charset="0"/>
                <a:ea typeface="Calibri" panose="020F0502020204030204" pitchFamily="34" charset="0"/>
                <a:cs typeface="Calibri" panose="020F0502020204030204" pitchFamily="34" charset="0"/>
              </a:rPr>
              <a:t>), tra la</a:t>
            </a:r>
          </a:p>
          <a:p>
            <a:r>
              <a:rPr lang="it-IT" b="1" i="1" dirty="0">
                <a:solidFill>
                  <a:srgbClr val="C00000"/>
                </a:solidFill>
                <a:latin typeface="Calibri" panose="020F0502020204030204" pitchFamily="34" charset="0"/>
                <a:ea typeface="Calibri" panose="020F0502020204030204" pitchFamily="34" charset="0"/>
                <a:cs typeface="Calibri" panose="020F0502020204030204" pitchFamily="34" charset="0"/>
              </a:rPr>
              <a:t>metà del Cinquecento e i primi decenni</a:t>
            </a:r>
          </a:p>
          <a:p>
            <a:r>
              <a:rPr lang="it-IT" b="1" i="1" dirty="0">
                <a:solidFill>
                  <a:srgbClr val="C00000"/>
                </a:solidFill>
                <a:latin typeface="Calibri" panose="020F0502020204030204" pitchFamily="34" charset="0"/>
                <a:ea typeface="Calibri" panose="020F0502020204030204" pitchFamily="34" charset="0"/>
                <a:cs typeface="Calibri" panose="020F0502020204030204" pitchFamily="34" charset="0"/>
              </a:rPr>
              <a:t>del Seicento.</a:t>
            </a:r>
            <a:endParaRPr lang="it-IT" b="1" i="1" dirty="0">
              <a:solidFill>
                <a:srgbClr val="C00000"/>
              </a:solidFill>
            </a:endParaRPr>
          </a:p>
        </p:txBody>
      </p:sp>
      <p:pic>
        <p:nvPicPr>
          <p:cNvPr id="6" name="Immagine 5" descr="Immagine che contiene mappa, testo, atlante&#10;&#10;Descrizione generata automaticamente">
            <a:extLst>
              <a:ext uri="{FF2B5EF4-FFF2-40B4-BE49-F238E27FC236}">
                <a16:creationId xmlns:a16="http://schemas.microsoft.com/office/drawing/2014/main" id="{0858C038-F33E-F1FF-ABA3-A63B1A892C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4323" y="4152788"/>
            <a:ext cx="5506064" cy="2503299"/>
          </a:xfrm>
          <a:prstGeom prst="rect">
            <a:avLst/>
          </a:prstGeom>
          <a:ln w="19050">
            <a:solidFill>
              <a:schemeClr val="accent2">
                <a:lumMod val="75000"/>
              </a:schemeClr>
            </a:solidFill>
          </a:ln>
        </p:spPr>
      </p:pic>
      <p:sp>
        <p:nvSpPr>
          <p:cNvPr id="7" name="Freccia a destra 6">
            <a:extLst>
              <a:ext uri="{FF2B5EF4-FFF2-40B4-BE49-F238E27FC236}">
                <a16:creationId xmlns:a16="http://schemas.microsoft.com/office/drawing/2014/main" id="{30BE503E-3B86-A3B0-2F98-7DB3EA1FD608}"/>
              </a:ext>
            </a:extLst>
          </p:cNvPr>
          <p:cNvSpPr/>
          <p:nvPr/>
        </p:nvSpPr>
        <p:spPr>
          <a:xfrm>
            <a:off x="4542503" y="5230761"/>
            <a:ext cx="1415845" cy="422787"/>
          </a:xfrm>
          <a:prstGeom prst="rightArrow">
            <a:avLst/>
          </a:prstGeom>
          <a:solidFill>
            <a:srgbClr val="C0000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18DD3085-44EE-80DD-2230-9C50D4771A13}"/>
              </a:ext>
            </a:extLst>
          </p:cNvPr>
          <p:cNvSpPr/>
          <p:nvPr/>
        </p:nvSpPr>
        <p:spPr>
          <a:xfrm>
            <a:off x="8455742" y="4945626"/>
            <a:ext cx="2349910" cy="1558412"/>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377677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8CC3142C-1038-A8EE-DD31-8FC7D43060E3}"/>
              </a:ext>
            </a:extLst>
          </p:cNvPr>
          <p:cNvSpPr txBox="1"/>
          <p:nvPr/>
        </p:nvSpPr>
        <p:spPr>
          <a:xfrm>
            <a:off x="334296" y="336444"/>
            <a:ext cx="6096000" cy="461665"/>
          </a:xfrm>
          <a:prstGeom prst="rect">
            <a:avLst/>
          </a:prstGeom>
          <a:noFill/>
        </p:spPr>
        <p:txBody>
          <a:bodyPr wrap="square">
            <a:spAutoFit/>
          </a:bodyPr>
          <a:lstStyle/>
          <a:p>
            <a:r>
              <a:rPr lang="it-IT" sz="2400" b="1" dirty="0">
                <a:solidFill>
                  <a:srgbClr val="C00000"/>
                </a:solidFill>
              </a:rPr>
              <a:t>Le bonifiche nel Settecento</a:t>
            </a:r>
          </a:p>
        </p:txBody>
      </p:sp>
      <p:sp>
        <p:nvSpPr>
          <p:cNvPr id="2" name="CasellaDiTesto 1">
            <a:extLst>
              <a:ext uri="{FF2B5EF4-FFF2-40B4-BE49-F238E27FC236}">
                <a16:creationId xmlns:a16="http://schemas.microsoft.com/office/drawing/2014/main" id="{05B593F7-F792-BBEC-74A4-9D721AAB1C7B}"/>
              </a:ext>
            </a:extLst>
          </p:cNvPr>
          <p:cNvSpPr txBox="1"/>
          <p:nvPr/>
        </p:nvSpPr>
        <p:spPr>
          <a:xfrm>
            <a:off x="334296" y="943897"/>
            <a:ext cx="11680723" cy="1723549"/>
          </a:xfrm>
          <a:prstGeom prst="rect">
            <a:avLst/>
          </a:prstGeom>
          <a:noFill/>
        </p:spPr>
        <p:txBody>
          <a:bodyPr wrap="square" rtlCol="0">
            <a:spAutoFit/>
          </a:bodyPr>
          <a:lstStyle/>
          <a:p>
            <a:r>
              <a:rPr lang="it-IT" b="1" dirty="0"/>
              <a:t>Nel XVIII secolo si apre una nuova fase di confronto tra le istituzioni e le acque, attraverso gli interventi di bonifica, nell’ambito del riformismo illuminato e della ricerca della «pubblica felicità».</a:t>
            </a:r>
          </a:p>
          <a:p>
            <a:endParaRPr lang="it-IT" sz="800" b="1" dirty="0"/>
          </a:p>
          <a:p>
            <a:r>
              <a:rPr lang="it-IT" b="1" dirty="0"/>
              <a:t>FISIOCRAZIA </a:t>
            </a:r>
            <a:r>
              <a:rPr lang="it-IT" b="1" dirty="0">
                <a:latin typeface="Calibri" panose="020F0502020204030204" pitchFamily="34" charset="0"/>
                <a:ea typeface="Calibri" panose="020F0502020204030204" pitchFamily="34" charset="0"/>
                <a:cs typeface="Calibri" panose="020F0502020204030204" pitchFamily="34" charset="0"/>
              </a:rPr>
              <a:t>→ </a:t>
            </a:r>
            <a:r>
              <a:rPr lang="it-IT" b="1" dirty="0">
                <a:ea typeface="Calibri" panose="020F0502020204030204" pitchFamily="34" charset="0"/>
                <a:cs typeface="Calibri" panose="020F0502020204030204" pitchFamily="34" charset="0"/>
              </a:rPr>
              <a:t>Il controllo dei fiumi è fondamentale per lo sviluppo delle attività agricole.</a:t>
            </a:r>
          </a:p>
          <a:p>
            <a:endParaRPr lang="it-IT" sz="800" b="1" dirty="0">
              <a:ea typeface="Calibri" panose="020F0502020204030204" pitchFamily="34" charset="0"/>
              <a:cs typeface="Calibri" panose="020F0502020204030204" pitchFamily="34" charset="0"/>
            </a:endParaRPr>
          </a:p>
          <a:p>
            <a:r>
              <a:rPr lang="it-IT" b="1" dirty="0">
                <a:ea typeface="Calibri" panose="020F0502020204030204" pitchFamily="34" charset="0"/>
                <a:cs typeface="Calibri" panose="020F0502020204030204" pitchFamily="34" charset="0"/>
              </a:rPr>
              <a:t>Le paludi sono spazi marginali scarsamente produttivi, sono causa di malattie e di pessime condizioni di vita. È necessario attuare un processo di civilizzazione.</a:t>
            </a:r>
            <a:endParaRPr lang="it-IT" b="1" dirty="0"/>
          </a:p>
        </p:txBody>
      </p:sp>
      <p:pic>
        <p:nvPicPr>
          <p:cNvPr id="5" name="Immagine 4" descr="Immagine che contiene mappa, testo, disegno, schizzo&#10;&#10;Descrizione generata automaticamente">
            <a:extLst>
              <a:ext uri="{FF2B5EF4-FFF2-40B4-BE49-F238E27FC236}">
                <a16:creationId xmlns:a16="http://schemas.microsoft.com/office/drawing/2014/main" id="{D290C50B-71E4-81A1-B590-B24C710CC6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97" y="2724426"/>
            <a:ext cx="5152104" cy="3864078"/>
          </a:xfrm>
          <a:prstGeom prst="rect">
            <a:avLst/>
          </a:prstGeom>
          <a:ln w="12700">
            <a:solidFill>
              <a:srgbClr val="FF0000"/>
            </a:solidFill>
          </a:ln>
        </p:spPr>
      </p:pic>
      <p:sp>
        <p:nvSpPr>
          <p:cNvPr id="6" name="CasellaDiTesto 5">
            <a:extLst>
              <a:ext uri="{FF2B5EF4-FFF2-40B4-BE49-F238E27FC236}">
                <a16:creationId xmlns:a16="http://schemas.microsoft.com/office/drawing/2014/main" id="{9F122B4D-9106-4AFD-25A9-7E9CB7CF0AB5}"/>
              </a:ext>
            </a:extLst>
          </p:cNvPr>
          <p:cNvSpPr txBox="1"/>
          <p:nvPr/>
        </p:nvSpPr>
        <p:spPr>
          <a:xfrm>
            <a:off x="5722374" y="2559444"/>
            <a:ext cx="6469626" cy="646331"/>
          </a:xfrm>
          <a:prstGeom prst="rect">
            <a:avLst/>
          </a:prstGeom>
          <a:noFill/>
        </p:spPr>
        <p:txBody>
          <a:bodyPr wrap="square" rtlCol="0">
            <a:spAutoFit/>
          </a:bodyPr>
          <a:lstStyle/>
          <a:p>
            <a:r>
              <a:rPr lang="it-IT" b="1" dirty="0">
                <a:solidFill>
                  <a:srgbClr val="C00000"/>
                </a:solidFill>
              </a:rPr>
              <a:t>Venezia 1740-1782 </a:t>
            </a:r>
            <a:r>
              <a:rPr lang="it-IT" b="1" dirty="0">
                <a:ea typeface="Calibri" panose="020F0502020204030204" pitchFamily="34" charset="0"/>
                <a:cs typeface="Calibri" panose="020F0502020204030204" pitchFamily="34" charset="0"/>
              </a:rPr>
              <a:t>→ Viene terminata la sistemazione idraulica della laguna</a:t>
            </a:r>
            <a:endParaRPr lang="it-IT" b="1" dirty="0"/>
          </a:p>
        </p:txBody>
      </p:sp>
      <p:sp>
        <p:nvSpPr>
          <p:cNvPr id="7" name="Freccia a destra 6">
            <a:extLst>
              <a:ext uri="{FF2B5EF4-FFF2-40B4-BE49-F238E27FC236}">
                <a16:creationId xmlns:a16="http://schemas.microsoft.com/office/drawing/2014/main" id="{73DCF1E9-F852-711D-B6BB-9A6B9D72A38B}"/>
              </a:ext>
            </a:extLst>
          </p:cNvPr>
          <p:cNvSpPr/>
          <p:nvPr/>
        </p:nvSpPr>
        <p:spPr>
          <a:xfrm>
            <a:off x="5093110" y="3529781"/>
            <a:ext cx="1002890" cy="37362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9EE8E827-17B9-252C-6DA3-0898017008BA}"/>
              </a:ext>
            </a:extLst>
          </p:cNvPr>
          <p:cNvSpPr txBox="1"/>
          <p:nvPr/>
        </p:nvSpPr>
        <p:spPr>
          <a:xfrm>
            <a:off x="6115664" y="3254928"/>
            <a:ext cx="5742039" cy="923330"/>
          </a:xfrm>
          <a:prstGeom prst="rect">
            <a:avLst/>
          </a:prstGeom>
          <a:noFill/>
        </p:spPr>
        <p:txBody>
          <a:bodyPr wrap="square" rtlCol="0">
            <a:spAutoFit/>
          </a:bodyPr>
          <a:lstStyle/>
          <a:p>
            <a:r>
              <a:rPr lang="it-IT" b="1" dirty="0">
                <a:solidFill>
                  <a:srgbClr val="0070C0"/>
                </a:solidFill>
              </a:rPr>
              <a:t>Progetto di sistemazione delle pianure attraversate dal Po e dal Reno (inalveamento del fiume e creazione di un canale parallelo al Po di Primaro).</a:t>
            </a:r>
          </a:p>
        </p:txBody>
      </p:sp>
      <p:sp>
        <p:nvSpPr>
          <p:cNvPr id="10" name="CasellaDiTesto 9">
            <a:extLst>
              <a:ext uri="{FF2B5EF4-FFF2-40B4-BE49-F238E27FC236}">
                <a16:creationId xmlns:a16="http://schemas.microsoft.com/office/drawing/2014/main" id="{E196C727-E94C-3B28-E0AC-1DAA452FCA37}"/>
              </a:ext>
            </a:extLst>
          </p:cNvPr>
          <p:cNvSpPr txBox="1"/>
          <p:nvPr/>
        </p:nvSpPr>
        <p:spPr>
          <a:xfrm>
            <a:off x="5722373" y="4301929"/>
            <a:ext cx="6292645" cy="2462213"/>
          </a:xfrm>
          <a:prstGeom prst="rect">
            <a:avLst/>
          </a:prstGeom>
          <a:noFill/>
        </p:spPr>
        <p:txBody>
          <a:bodyPr wrap="square" rtlCol="0">
            <a:spAutoFit/>
          </a:bodyPr>
          <a:lstStyle/>
          <a:p>
            <a:r>
              <a:rPr lang="it-IT" b="1" dirty="0">
                <a:solidFill>
                  <a:srgbClr val="C00000"/>
                </a:solidFill>
              </a:rPr>
              <a:t>Progetti di bonifica nella Toscana di Pietro Leopoldo</a:t>
            </a:r>
          </a:p>
          <a:p>
            <a:endParaRPr lang="it-IT" sz="1000" b="1" dirty="0">
              <a:solidFill>
                <a:srgbClr val="C00000"/>
              </a:solidFill>
            </a:endParaRPr>
          </a:p>
          <a:p>
            <a:pPr marL="342900" indent="-342900">
              <a:buAutoNum type="arabicPeriod"/>
            </a:pPr>
            <a:r>
              <a:rPr lang="it-IT" b="1" dirty="0"/>
              <a:t>Sistemazione della Valdichiana con la costruzione di un canale principale, sotto la guida dell’ingegnere Vittorio Fossombroni</a:t>
            </a:r>
          </a:p>
          <a:p>
            <a:pPr marL="342900" indent="-342900">
              <a:buAutoNum type="arabicPeriod"/>
            </a:pPr>
            <a:r>
              <a:rPr lang="it-IT" b="1" dirty="0"/>
              <a:t>Risanamento della Maremma che fallisce (interessi individuali e collettivi che ostacolano la riforma)</a:t>
            </a:r>
          </a:p>
          <a:p>
            <a:endParaRPr lang="it-IT" b="1" dirty="0"/>
          </a:p>
          <a:p>
            <a:pPr algn="r"/>
            <a:r>
              <a:rPr lang="it-IT" b="1" dirty="0"/>
              <a:t>	Spazi del latifondo e della transumanza </a:t>
            </a:r>
          </a:p>
        </p:txBody>
      </p:sp>
      <p:cxnSp>
        <p:nvCxnSpPr>
          <p:cNvPr id="12" name="Connettore 2 11">
            <a:extLst>
              <a:ext uri="{FF2B5EF4-FFF2-40B4-BE49-F238E27FC236}">
                <a16:creationId xmlns:a16="http://schemas.microsoft.com/office/drawing/2014/main" id="{FDCE9F2A-C42D-ED59-CE82-4CE21E590A2E}"/>
              </a:ext>
            </a:extLst>
          </p:cNvPr>
          <p:cNvCxnSpPr>
            <a:cxnSpLocks/>
          </p:cNvCxnSpPr>
          <p:nvPr/>
        </p:nvCxnSpPr>
        <p:spPr>
          <a:xfrm>
            <a:off x="6685935" y="6184490"/>
            <a:ext cx="1071717" cy="337066"/>
          </a:xfrm>
          <a:prstGeom prst="straightConnector1">
            <a:avLst/>
          </a:prstGeom>
          <a:ln w="28575">
            <a:solidFill>
              <a:schemeClr val="accent4">
                <a:lumMod val="75000"/>
              </a:schemeClr>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256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mappa, disegno, arte&#10;&#10;Descrizione generata automaticamente">
            <a:extLst>
              <a:ext uri="{FF2B5EF4-FFF2-40B4-BE49-F238E27FC236}">
                <a16:creationId xmlns:a16="http://schemas.microsoft.com/office/drawing/2014/main" id="{DB3CFF8F-216A-CCFE-B91C-A54149E192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3918" y="157316"/>
            <a:ext cx="9316678" cy="6543369"/>
          </a:xfrm>
          <a:prstGeom prst="rect">
            <a:avLst/>
          </a:prstGeom>
        </p:spPr>
      </p:pic>
      <p:sp>
        <p:nvSpPr>
          <p:cNvPr id="6" name="Ovale 5">
            <a:extLst>
              <a:ext uri="{FF2B5EF4-FFF2-40B4-BE49-F238E27FC236}">
                <a16:creationId xmlns:a16="http://schemas.microsoft.com/office/drawing/2014/main" id="{76069967-FB8D-A3C9-8EFC-B3C064DEA951}"/>
              </a:ext>
            </a:extLst>
          </p:cNvPr>
          <p:cNvSpPr/>
          <p:nvPr/>
        </p:nvSpPr>
        <p:spPr>
          <a:xfrm>
            <a:off x="1897625" y="1602657"/>
            <a:ext cx="1130710" cy="884903"/>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e 6">
            <a:extLst>
              <a:ext uri="{FF2B5EF4-FFF2-40B4-BE49-F238E27FC236}">
                <a16:creationId xmlns:a16="http://schemas.microsoft.com/office/drawing/2014/main" id="{A07A489D-1F16-ED05-C775-4FD601C04D18}"/>
              </a:ext>
            </a:extLst>
          </p:cNvPr>
          <p:cNvSpPr/>
          <p:nvPr/>
        </p:nvSpPr>
        <p:spPr>
          <a:xfrm>
            <a:off x="6646607" y="1602657"/>
            <a:ext cx="845574" cy="78658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D3CF51F1-3941-F184-2698-2A2733143DE8}"/>
              </a:ext>
            </a:extLst>
          </p:cNvPr>
          <p:cNvSpPr/>
          <p:nvPr/>
        </p:nvSpPr>
        <p:spPr>
          <a:xfrm>
            <a:off x="8445909" y="157315"/>
            <a:ext cx="894736" cy="619433"/>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e 8">
            <a:extLst>
              <a:ext uri="{FF2B5EF4-FFF2-40B4-BE49-F238E27FC236}">
                <a16:creationId xmlns:a16="http://schemas.microsoft.com/office/drawing/2014/main" id="{33FADFE5-1250-7E88-950E-998C62814DA0}"/>
              </a:ext>
            </a:extLst>
          </p:cNvPr>
          <p:cNvSpPr/>
          <p:nvPr/>
        </p:nvSpPr>
        <p:spPr>
          <a:xfrm>
            <a:off x="7939547" y="831446"/>
            <a:ext cx="2212259" cy="2064775"/>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C7702DF6-5A97-96C4-E130-70382B63E115}"/>
              </a:ext>
            </a:extLst>
          </p:cNvPr>
          <p:cNvSpPr txBox="1"/>
          <p:nvPr/>
        </p:nvSpPr>
        <p:spPr>
          <a:xfrm>
            <a:off x="68444" y="1494502"/>
            <a:ext cx="1025474" cy="369332"/>
          </a:xfrm>
          <a:prstGeom prst="rect">
            <a:avLst/>
          </a:prstGeom>
          <a:noFill/>
        </p:spPr>
        <p:txBody>
          <a:bodyPr wrap="none" rtlCol="0">
            <a:spAutoFit/>
          </a:bodyPr>
          <a:lstStyle/>
          <a:p>
            <a:r>
              <a:rPr lang="it-IT" b="1" dirty="0"/>
              <a:t>AREZZO</a:t>
            </a:r>
          </a:p>
        </p:txBody>
      </p:sp>
      <p:sp>
        <p:nvSpPr>
          <p:cNvPr id="11" name="CasellaDiTesto 10">
            <a:extLst>
              <a:ext uri="{FF2B5EF4-FFF2-40B4-BE49-F238E27FC236}">
                <a16:creationId xmlns:a16="http://schemas.microsoft.com/office/drawing/2014/main" id="{C6E0FE44-8AF2-CF31-A630-4BCB8C973163}"/>
              </a:ext>
            </a:extLst>
          </p:cNvPr>
          <p:cNvSpPr txBox="1"/>
          <p:nvPr/>
        </p:nvSpPr>
        <p:spPr>
          <a:xfrm>
            <a:off x="10633877" y="282365"/>
            <a:ext cx="1138453" cy="369332"/>
          </a:xfrm>
          <a:prstGeom prst="rect">
            <a:avLst/>
          </a:prstGeom>
          <a:noFill/>
        </p:spPr>
        <p:txBody>
          <a:bodyPr wrap="none" rtlCol="0">
            <a:spAutoFit/>
          </a:bodyPr>
          <a:lstStyle/>
          <a:p>
            <a:r>
              <a:rPr lang="it-IT" b="1" dirty="0"/>
              <a:t>PERUGIA</a:t>
            </a:r>
          </a:p>
        </p:txBody>
      </p:sp>
      <p:sp>
        <p:nvSpPr>
          <p:cNvPr id="12" name="CasellaDiTesto 11">
            <a:extLst>
              <a:ext uri="{FF2B5EF4-FFF2-40B4-BE49-F238E27FC236}">
                <a16:creationId xmlns:a16="http://schemas.microsoft.com/office/drawing/2014/main" id="{860C2AEE-3D4A-684D-EE0A-17E8A323BF9A}"/>
              </a:ext>
            </a:extLst>
          </p:cNvPr>
          <p:cNvSpPr txBox="1"/>
          <p:nvPr/>
        </p:nvSpPr>
        <p:spPr>
          <a:xfrm>
            <a:off x="10410596" y="1356002"/>
            <a:ext cx="1489679" cy="646331"/>
          </a:xfrm>
          <a:prstGeom prst="rect">
            <a:avLst/>
          </a:prstGeom>
          <a:noFill/>
        </p:spPr>
        <p:txBody>
          <a:bodyPr wrap="square" rtlCol="0">
            <a:spAutoFit/>
          </a:bodyPr>
          <a:lstStyle/>
          <a:p>
            <a:pPr algn="ctr"/>
            <a:r>
              <a:rPr lang="it-IT" b="1" dirty="0"/>
              <a:t>LAGO TRASIMENO</a:t>
            </a:r>
          </a:p>
        </p:txBody>
      </p:sp>
      <p:sp>
        <p:nvSpPr>
          <p:cNvPr id="13" name="CasellaDiTesto 12">
            <a:extLst>
              <a:ext uri="{FF2B5EF4-FFF2-40B4-BE49-F238E27FC236}">
                <a16:creationId xmlns:a16="http://schemas.microsoft.com/office/drawing/2014/main" id="{CDD9E54D-EBE1-0B04-CF72-FFCA873846E7}"/>
              </a:ext>
            </a:extLst>
          </p:cNvPr>
          <p:cNvSpPr txBox="1"/>
          <p:nvPr/>
        </p:nvSpPr>
        <p:spPr>
          <a:xfrm>
            <a:off x="10530456" y="3586316"/>
            <a:ext cx="1249958" cy="369332"/>
          </a:xfrm>
          <a:prstGeom prst="rect">
            <a:avLst/>
          </a:prstGeom>
          <a:noFill/>
        </p:spPr>
        <p:txBody>
          <a:bodyPr wrap="none" rtlCol="0">
            <a:spAutoFit/>
          </a:bodyPr>
          <a:lstStyle/>
          <a:p>
            <a:r>
              <a:rPr lang="it-IT" b="1" dirty="0"/>
              <a:t>CORTONA</a:t>
            </a:r>
          </a:p>
        </p:txBody>
      </p:sp>
      <p:cxnSp>
        <p:nvCxnSpPr>
          <p:cNvPr id="15" name="Connettore 2 14">
            <a:extLst>
              <a:ext uri="{FF2B5EF4-FFF2-40B4-BE49-F238E27FC236}">
                <a16:creationId xmlns:a16="http://schemas.microsoft.com/office/drawing/2014/main" id="{33A36F6D-3CC6-1154-E835-E042A2622A10}"/>
              </a:ext>
            </a:extLst>
          </p:cNvPr>
          <p:cNvCxnSpPr/>
          <p:nvPr/>
        </p:nvCxnSpPr>
        <p:spPr>
          <a:xfrm>
            <a:off x="747252" y="1850383"/>
            <a:ext cx="1034152" cy="194725"/>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Connettore 2 16">
            <a:extLst>
              <a:ext uri="{FF2B5EF4-FFF2-40B4-BE49-F238E27FC236}">
                <a16:creationId xmlns:a16="http://schemas.microsoft.com/office/drawing/2014/main" id="{90B39C66-7190-C635-0039-1529F721ECA0}"/>
              </a:ext>
            </a:extLst>
          </p:cNvPr>
          <p:cNvCxnSpPr>
            <a:stCxn id="11" idx="1"/>
          </p:cNvCxnSpPr>
          <p:nvPr/>
        </p:nvCxnSpPr>
        <p:spPr>
          <a:xfrm flipH="1">
            <a:off x="9517626" y="467031"/>
            <a:ext cx="1116251" cy="0"/>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Connettore 2 18">
            <a:extLst>
              <a:ext uri="{FF2B5EF4-FFF2-40B4-BE49-F238E27FC236}">
                <a16:creationId xmlns:a16="http://schemas.microsoft.com/office/drawing/2014/main" id="{8F096C96-825D-098F-1E58-18CFF35F0C60}"/>
              </a:ext>
            </a:extLst>
          </p:cNvPr>
          <p:cNvCxnSpPr>
            <a:stCxn id="12" idx="2"/>
          </p:cNvCxnSpPr>
          <p:nvPr/>
        </p:nvCxnSpPr>
        <p:spPr>
          <a:xfrm flipH="1">
            <a:off x="10151806" y="2002333"/>
            <a:ext cx="1003630" cy="180428"/>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Connettore 2 20">
            <a:extLst>
              <a:ext uri="{FF2B5EF4-FFF2-40B4-BE49-F238E27FC236}">
                <a16:creationId xmlns:a16="http://schemas.microsoft.com/office/drawing/2014/main" id="{4ABF9A34-122D-18D8-D3FB-2778C2A4C746}"/>
              </a:ext>
            </a:extLst>
          </p:cNvPr>
          <p:cNvCxnSpPr>
            <a:stCxn id="13" idx="1"/>
          </p:cNvCxnSpPr>
          <p:nvPr/>
        </p:nvCxnSpPr>
        <p:spPr>
          <a:xfrm flipH="1" flipV="1">
            <a:off x="7413523" y="2487560"/>
            <a:ext cx="3116933" cy="1283422"/>
          </a:xfrm>
          <a:prstGeom prst="straightConnector1">
            <a:avLst/>
          </a:prstGeom>
          <a:ln w="5715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2" name="CasellaDiTesto 21">
            <a:extLst>
              <a:ext uri="{FF2B5EF4-FFF2-40B4-BE49-F238E27FC236}">
                <a16:creationId xmlns:a16="http://schemas.microsoft.com/office/drawing/2014/main" id="{102A1484-8787-E398-023C-77A382C3FBB4}"/>
              </a:ext>
            </a:extLst>
          </p:cNvPr>
          <p:cNvSpPr txBox="1"/>
          <p:nvPr/>
        </p:nvSpPr>
        <p:spPr>
          <a:xfrm>
            <a:off x="9036437" y="5099608"/>
            <a:ext cx="2748317" cy="923330"/>
          </a:xfrm>
          <a:prstGeom prst="rect">
            <a:avLst/>
          </a:prstGeom>
          <a:solidFill>
            <a:schemeClr val="accent3">
              <a:lumMod val="20000"/>
              <a:lumOff val="80000"/>
            </a:schemeClr>
          </a:solidFill>
          <a:ln w="19050">
            <a:solidFill>
              <a:schemeClr val="accent6">
                <a:lumMod val="50000"/>
              </a:schemeClr>
            </a:solidFill>
          </a:ln>
        </p:spPr>
        <p:txBody>
          <a:bodyPr wrap="none" rtlCol="0">
            <a:spAutoFit/>
          </a:bodyPr>
          <a:lstStyle/>
          <a:p>
            <a:pPr algn="ctr"/>
            <a:r>
              <a:rPr lang="it-IT" b="1" dirty="0">
                <a:solidFill>
                  <a:schemeClr val="accent6">
                    <a:lumMod val="50000"/>
                  </a:schemeClr>
                </a:solidFill>
              </a:rPr>
              <a:t>Leonardo da Vinci</a:t>
            </a:r>
          </a:p>
          <a:p>
            <a:pPr algn="ctr"/>
            <a:r>
              <a:rPr lang="it-IT" b="1" dirty="0">
                <a:solidFill>
                  <a:schemeClr val="accent6">
                    <a:lumMod val="50000"/>
                  </a:schemeClr>
                </a:solidFill>
              </a:rPr>
              <a:t>Mappa della Valdichiana</a:t>
            </a:r>
          </a:p>
          <a:p>
            <a:pPr algn="ctr"/>
            <a:r>
              <a:rPr lang="it-IT" b="1" dirty="0">
                <a:solidFill>
                  <a:schemeClr val="accent6">
                    <a:lumMod val="50000"/>
                  </a:schemeClr>
                </a:solidFill>
              </a:rPr>
              <a:t>1502</a:t>
            </a:r>
          </a:p>
        </p:txBody>
      </p:sp>
    </p:spTree>
    <p:extLst>
      <p:ext uri="{BB962C8B-B14F-4D97-AF65-F5344CB8AC3E}">
        <p14:creationId xmlns:p14="http://schemas.microsoft.com/office/powerpoint/2010/main" val="1018040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Immagine che contiene testo, mappa, atlante&#10;&#10;Descrizione generata automaticamente">
            <a:extLst>
              <a:ext uri="{FF2B5EF4-FFF2-40B4-BE49-F238E27FC236}">
                <a16:creationId xmlns:a16="http://schemas.microsoft.com/office/drawing/2014/main" id="{0A19709C-6E5B-D75A-321A-4E7118381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672" y="583114"/>
            <a:ext cx="7223444" cy="5691771"/>
          </a:xfrm>
          <a:prstGeom prst="rect">
            <a:avLst/>
          </a:prstGeom>
          <a:ln w="28575">
            <a:solidFill>
              <a:srgbClr val="002060"/>
            </a:solidFill>
          </a:ln>
        </p:spPr>
      </p:pic>
      <p:sp>
        <p:nvSpPr>
          <p:cNvPr id="6" name="CasellaDiTesto 5">
            <a:extLst>
              <a:ext uri="{FF2B5EF4-FFF2-40B4-BE49-F238E27FC236}">
                <a16:creationId xmlns:a16="http://schemas.microsoft.com/office/drawing/2014/main" id="{F1D63524-538B-AC5E-6779-6E073F04880F}"/>
              </a:ext>
            </a:extLst>
          </p:cNvPr>
          <p:cNvSpPr txBox="1"/>
          <p:nvPr/>
        </p:nvSpPr>
        <p:spPr>
          <a:xfrm>
            <a:off x="7895303" y="492719"/>
            <a:ext cx="4296697" cy="2708434"/>
          </a:xfrm>
          <a:prstGeom prst="rect">
            <a:avLst/>
          </a:prstGeom>
          <a:noFill/>
        </p:spPr>
        <p:txBody>
          <a:bodyPr wrap="square" rtlCol="0">
            <a:spAutoFit/>
          </a:bodyPr>
          <a:lstStyle/>
          <a:p>
            <a:r>
              <a:rPr lang="it-IT" b="1" dirty="0">
                <a:solidFill>
                  <a:srgbClr val="C00000"/>
                </a:solidFill>
              </a:rPr>
              <a:t>Stato pontificio</a:t>
            </a:r>
          </a:p>
          <a:p>
            <a:endParaRPr lang="it-IT" sz="800" b="1" dirty="0">
              <a:solidFill>
                <a:srgbClr val="C00000"/>
              </a:solidFill>
            </a:endParaRPr>
          </a:p>
          <a:p>
            <a:r>
              <a:rPr lang="it-IT" b="1" dirty="0"/>
              <a:t>Pio VI nel 1777ndelibera i lavori di prosciugamento dell’Agro pontino.</a:t>
            </a:r>
          </a:p>
          <a:p>
            <a:r>
              <a:rPr lang="it-IT" b="1" dirty="0"/>
              <a:t>Nonostante gli ingenti finanziamenti messi a disposizione dalla Camera apostolica i risultati sono scarsi.</a:t>
            </a:r>
          </a:p>
          <a:p>
            <a:r>
              <a:rPr lang="it-IT" b="1" dirty="0"/>
              <a:t>Non si riesce a superare l’assetto del latifondo che caratterizza questo territorio.</a:t>
            </a:r>
          </a:p>
        </p:txBody>
      </p:sp>
      <p:sp>
        <p:nvSpPr>
          <p:cNvPr id="7" name="CasellaDiTesto 6">
            <a:extLst>
              <a:ext uri="{FF2B5EF4-FFF2-40B4-BE49-F238E27FC236}">
                <a16:creationId xmlns:a16="http://schemas.microsoft.com/office/drawing/2014/main" id="{9D7CB143-780A-8365-AD6B-85F682742FD7}"/>
              </a:ext>
            </a:extLst>
          </p:cNvPr>
          <p:cNvSpPr txBox="1"/>
          <p:nvPr/>
        </p:nvSpPr>
        <p:spPr>
          <a:xfrm>
            <a:off x="7908418" y="5351555"/>
            <a:ext cx="3873910" cy="923330"/>
          </a:xfrm>
          <a:prstGeom prst="rect">
            <a:avLst/>
          </a:prstGeom>
          <a:solidFill>
            <a:schemeClr val="accent4">
              <a:lumMod val="20000"/>
              <a:lumOff val="80000"/>
            </a:schemeClr>
          </a:solidFill>
          <a:ln w="28575">
            <a:solidFill>
              <a:srgbClr val="7030A0"/>
            </a:solidFill>
          </a:ln>
        </p:spPr>
        <p:txBody>
          <a:bodyPr wrap="square" rtlCol="0">
            <a:spAutoFit/>
          </a:bodyPr>
          <a:lstStyle/>
          <a:p>
            <a:pPr algn="ctr"/>
            <a:r>
              <a:rPr lang="it-IT" b="1" dirty="0">
                <a:solidFill>
                  <a:srgbClr val="002060"/>
                </a:solidFill>
              </a:rPr>
              <a:t>Importanza sul piano progettuale del periodo francese, ma senza concreti risultati.</a:t>
            </a:r>
          </a:p>
        </p:txBody>
      </p:sp>
    </p:spTree>
    <p:extLst>
      <p:ext uri="{BB962C8B-B14F-4D97-AF65-F5344CB8AC3E}">
        <p14:creationId xmlns:p14="http://schemas.microsoft.com/office/powerpoint/2010/main" val="108648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C7B5A084-FCB6-1272-62DF-FEC71D959221}"/>
              </a:ext>
            </a:extLst>
          </p:cNvPr>
          <p:cNvSpPr txBox="1"/>
          <p:nvPr/>
        </p:nvSpPr>
        <p:spPr>
          <a:xfrm>
            <a:off x="257414" y="238121"/>
            <a:ext cx="6096000" cy="461665"/>
          </a:xfrm>
          <a:prstGeom prst="rect">
            <a:avLst/>
          </a:prstGeom>
          <a:noFill/>
        </p:spPr>
        <p:txBody>
          <a:bodyPr wrap="square">
            <a:spAutoFit/>
          </a:bodyPr>
          <a:lstStyle/>
          <a:p>
            <a:r>
              <a:rPr lang="it-IT" sz="2400" b="1" dirty="0">
                <a:solidFill>
                  <a:srgbClr val="C00000"/>
                </a:solidFill>
              </a:rPr>
              <a:t>Le strade</a:t>
            </a:r>
          </a:p>
        </p:txBody>
      </p:sp>
      <p:sp>
        <p:nvSpPr>
          <p:cNvPr id="2" name="CasellaDiTesto 1">
            <a:extLst>
              <a:ext uri="{FF2B5EF4-FFF2-40B4-BE49-F238E27FC236}">
                <a16:creationId xmlns:a16="http://schemas.microsoft.com/office/drawing/2014/main" id="{479DD705-B620-273D-FCBE-52384DED1962}"/>
              </a:ext>
            </a:extLst>
          </p:cNvPr>
          <p:cNvSpPr txBox="1"/>
          <p:nvPr/>
        </p:nvSpPr>
        <p:spPr>
          <a:xfrm>
            <a:off x="257415" y="699786"/>
            <a:ext cx="11846096" cy="1200329"/>
          </a:xfrm>
          <a:prstGeom prst="rect">
            <a:avLst/>
          </a:prstGeom>
          <a:noFill/>
        </p:spPr>
        <p:txBody>
          <a:bodyPr wrap="square" rtlCol="0">
            <a:spAutoFit/>
          </a:bodyPr>
          <a:lstStyle/>
          <a:p>
            <a:r>
              <a:rPr lang="it-IT" b="1" dirty="0"/>
              <a:t>Gli ultimi secoli dell’età moderna sono importanti anche in riferimento al miglioramento delle comunicazioni stradali. Il caso del ponte Felice a Civita Castellana realizzato nel 1589 da Sisto V, che collega la via Francigena con le vie per Foligno e Loreto. Il Settecento è il secolo delle strade carrozzabili. Le strade si configurano come delle vere e proprie opere pubbliche che modificano i paesaggi.</a:t>
            </a:r>
          </a:p>
        </p:txBody>
      </p:sp>
      <p:sp>
        <p:nvSpPr>
          <p:cNvPr id="4" name="CasellaDiTesto 3">
            <a:extLst>
              <a:ext uri="{FF2B5EF4-FFF2-40B4-BE49-F238E27FC236}">
                <a16:creationId xmlns:a16="http://schemas.microsoft.com/office/drawing/2014/main" id="{C8DBF96C-6F59-6AE8-92FC-13F4CF9936BB}"/>
              </a:ext>
            </a:extLst>
          </p:cNvPr>
          <p:cNvSpPr txBox="1"/>
          <p:nvPr/>
        </p:nvSpPr>
        <p:spPr>
          <a:xfrm>
            <a:off x="257414" y="1984893"/>
            <a:ext cx="3441290" cy="461665"/>
          </a:xfrm>
          <a:prstGeom prst="rect">
            <a:avLst/>
          </a:prstGeom>
          <a:noFill/>
        </p:spPr>
        <p:txBody>
          <a:bodyPr wrap="square" rtlCol="0">
            <a:spAutoFit/>
          </a:bodyPr>
          <a:lstStyle/>
          <a:p>
            <a:r>
              <a:rPr lang="it-IT" sz="2400" b="1" dirty="0">
                <a:solidFill>
                  <a:srgbClr val="C00000"/>
                </a:solidFill>
              </a:rPr>
              <a:t>Coste e spiagge</a:t>
            </a:r>
          </a:p>
        </p:txBody>
      </p:sp>
      <p:sp>
        <p:nvSpPr>
          <p:cNvPr id="5" name="CasellaDiTesto 4">
            <a:extLst>
              <a:ext uri="{FF2B5EF4-FFF2-40B4-BE49-F238E27FC236}">
                <a16:creationId xmlns:a16="http://schemas.microsoft.com/office/drawing/2014/main" id="{93155031-A937-4C22-8020-C7D0ED6A7C34}"/>
              </a:ext>
            </a:extLst>
          </p:cNvPr>
          <p:cNvSpPr txBox="1"/>
          <p:nvPr/>
        </p:nvSpPr>
        <p:spPr>
          <a:xfrm>
            <a:off x="257414" y="2454112"/>
            <a:ext cx="5297812" cy="4216539"/>
          </a:xfrm>
          <a:prstGeom prst="rect">
            <a:avLst/>
          </a:prstGeom>
          <a:noFill/>
        </p:spPr>
        <p:txBody>
          <a:bodyPr wrap="square" rtlCol="0">
            <a:spAutoFit/>
          </a:bodyPr>
          <a:lstStyle/>
          <a:p>
            <a:r>
              <a:rPr lang="it-IT" b="1" dirty="0"/>
              <a:t>Il paesaggio delle torri, dalla fine del Quattrocento in poi, imposto dalle incursioni saracene.</a:t>
            </a:r>
          </a:p>
          <a:p>
            <a:r>
              <a:rPr lang="it-IT" b="1" dirty="0"/>
              <a:t>Il paesaggio delle saline (Cervia/Comacchio, Marsala/Trapani, in Puglia).</a:t>
            </a:r>
          </a:p>
          <a:p>
            <a:endParaRPr lang="it-IT" sz="800" b="1" dirty="0"/>
          </a:p>
          <a:p>
            <a:r>
              <a:rPr lang="it-IT" b="1" dirty="0"/>
              <a:t>Nel corso dell’età moderna, le coste iniziano ad attrarre</a:t>
            </a:r>
          </a:p>
          <a:p>
            <a:r>
              <a:rPr lang="it-IT" b="1" dirty="0">
                <a:latin typeface="Calibri" panose="020F0502020204030204" pitchFamily="34" charset="0"/>
                <a:ea typeface="Calibri" panose="020F0502020204030204" pitchFamily="34" charset="0"/>
                <a:cs typeface="Calibri" panose="020F0502020204030204" pitchFamily="34" charset="0"/>
              </a:rPr>
              <a:t>↓</a:t>
            </a:r>
          </a:p>
          <a:p>
            <a:r>
              <a:rPr lang="it-IT" b="1" dirty="0">
                <a:ea typeface="Calibri" panose="020F0502020204030204" pitchFamily="34" charset="0"/>
                <a:cs typeface="Calibri" panose="020F0502020204030204" pitchFamily="34" charset="0"/>
              </a:rPr>
              <a:t>Dinamica espansiva delle città portuali, le bonifiche</a:t>
            </a:r>
          </a:p>
          <a:p>
            <a:endParaRPr lang="it-IT" sz="800" b="1" dirty="0">
              <a:latin typeface="Calibri" panose="020F0502020204030204" pitchFamily="34" charset="0"/>
              <a:ea typeface="Calibri" panose="020F0502020204030204" pitchFamily="34" charset="0"/>
              <a:cs typeface="Calibri" panose="020F0502020204030204" pitchFamily="34" charset="0"/>
            </a:endParaRPr>
          </a:p>
          <a:p>
            <a:r>
              <a:rPr lang="it-IT" b="1" dirty="0"/>
              <a:t>Nel Settecento si colloca il fenomeno dei porti franchi (Ancona, Civitavecchia, Livorno)</a:t>
            </a:r>
          </a:p>
          <a:p>
            <a:r>
              <a:rPr lang="it-IT" b="1" dirty="0">
                <a:solidFill>
                  <a:srgbClr val="0070C0"/>
                </a:solidFill>
              </a:rPr>
              <a:t>IL MARE IMPONE IL SUO PREDOMINIO SULL’ENTROTERRA</a:t>
            </a:r>
          </a:p>
        </p:txBody>
      </p:sp>
      <p:pic>
        <p:nvPicPr>
          <p:cNvPr id="7" name="Immagine 6" descr="Immagine che contiene aria aperta, cielo, edificio, Rovine&#10;&#10;Descrizione generata automaticamente">
            <a:extLst>
              <a:ext uri="{FF2B5EF4-FFF2-40B4-BE49-F238E27FC236}">
                <a16:creationId xmlns:a16="http://schemas.microsoft.com/office/drawing/2014/main" id="{3EE773EE-8C38-86CF-8867-A82A80B015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226" y="2129648"/>
            <a:ext cx="6157384" cy="4216539"/>
          </a:xfrm>
          <a:prstGeom prst="rect">
            <a:avLst/>
          </a:prstGeom>
          <a:ln w="28575">
            <a:solidFill>
              <a:schemeClr val="tx2">
                <a:lumMod val="50000"/>
                <a:lumOff val="50000"/>
              </a:schemeClr>
            </a:solidFill>
          </a:ln>
        </p:spPr>
      </p:pic>
    </p:spTree>
    <p:extLst>
      <p:ext uri="{BB962C8B-B14F-4D97-AF65-F5344CB8AC3E}">
        <p14:creationId xmlns:p14="http://schemas.microsoft.com/office/powerpoint/2010/main" val="988077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77B845DC-D9E3-93C6-F952-3E34B06FCD03}"/>
              </a:ext>
            </a:extLst>
          </p:cNvPr>
          <p:cNvSpPr txBox="1"/>
          <p:nvPr/>
        </p:nvSpPr>
        <p:spPr>
          <a:xfrm>
            <a:off x="206477" y="247954"/>
            <a:ext cx="6096000" cy="830997"/>
          </a:xfrm>
          <a:prstGeom prst="rect">
            <a:avLst/>
          </a:prstGeom>
          <a:noFill/>
        </p:spPr>
        <p:txBody>
          <a:bodyPr wrap="square">
            <a:spAutoFit/>
          </a:bodyPr>
          <a:lstStyle/>
          <a:p>
            <a:r>
              <a:rPr lang="it-IT" sz="2400" b="1" dirty="0">
                <a:solidFill>
                  <a:srgbClr val="C00000"/>
                </a:solidFill>
              </a:rPr>
              <a:t>Devastazioni, abbandoni,</a:t>
            </a:r>
          </a:p>
          <a:p>
            <a:r>
              <a:rPr lang="it-IT" sz="2400" b="1" dirty="0">
                <a:solidFill>
                  <a:srgbClr val="C00000"/>
                </a:solidFill>
              </a:rPr>
              <a:t>ricostruzioni</a:t>
            </a:r>
          </a:p>
        </p:txBody>
      </p:sp>
      <p:pic>
        <p:nvPicPr>
          <p:cNvPr id="6" name="Immagine 5" descr="Immagine che contiene dipinto, disegno, nuvola, arte&#10;&#10;Descrizione generata automaticamente">
            <a:extLst>
              <a:ext uri="{FF2B5EF4-FFF2-40B4-BE49-F238E27FC236}">
                <a16:creationId xmlns:a16="http://schemas.microsoft.com/office/drawing/2014/main" id="{3F347247-6E99-143E-BF9F-0CF880EA9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289" y="247954"/>
            <a:ext cx="6096001" cy="3957321"/>
          </a:xfrm>
          <a:prstGeom prst="rect">
            <a:avLst/>
          </a:prstGeom>
          <a:ln w="19050">
            <a:solidFill>
              <a:schemeClr val="bg2">
                <a:lumMod val="25000"/>
              </a:schemeClr>
            </a:solidFill>
          </a:ln>
        </p:spPr>
      </p:pic>
      <p:sp>
        <p:nvSpPr>
          <p:cNvPr id="7" name="CasellaDiTesto 6">
            <a:extLst>
              <a:ext uri="{FF2B5EF4-FFF2-40B4-BE49-F238E27FC236}">
                <a16:creationId xmlns:a16="http://schemas.microsoft.com/office/drawing/2014/main" id="{EAF97426-FB9D-6B44-360A-AFF2842632AE}"/>
              </a:ext>
            </a:extLst>
          </p:cNvPr>
          <p:cNvSpPr txBox="1"/>
          <p:nvPr/>
        </p:nvSpPr>
        <p:spPr>
          <a:xfrm>
            <a:off x="8843378" y="3835943"/>
            <a:ext cx="2888740" cy="369332"/>
          </a:xfrm>
          <a:prstGeom prst="rect">
            <a:avLst/>
          </a:prstGeom>
          <a:noFill/>
        </p:spPr>
        <p:txBody>
          <a:bodyPr wrap="none" rtlCol="0">
            <a:spAutoFit/>
          </a:bodyPr>
          <a:lstStyle/>
          <a:p>
            <a:r>
              <a:rPr lang="it-IT" b="1" dirty="0">
                <a:solidFill>
                  <a:srgbClr val="FFFF00"/>
                </a:solidFill>
              </a:rPr>
              <a:t>Battaglia di Pavia del 1525</a:t>
            </a:r>
          </a:p>
        </p:txBody>
      </p:sp>
      <p:sp>
        <p:nvSpPr>
          <p:cNvPr id="8" name="CasellaDiTesto 7">
            <a:extLst>
              <a:ext uri="{FF2B5EF4-FFF2-40B4-BE49-F238E27FC236}">
                <a16:creationId xmlns:a16="http://schemas.microsoft.com/office/drawing/2014/main" id="{454550A0-CF0F-2205-6C68-13881EF77D9C}"/>
              </a:ext>
            </a:extLst>
          </p:cNvPr>
          <p:cNvSpPr txBox="1"/>
          <p:nvPr/>
        </p:nvSpPr>
        <p:spPr>
          <a:xfrm>
            <a:off x="206476" y="1170039"/>
            <a:ext cx="4945627" cy="5632311"/>
          </a:xfrm>
          <a:prstGeom prst="rect">
            <a:avLst/>
          </a:prstGeom>
          <a:noFill/>
        </p:spPr>
        <p:txBody>
          <a:bodyPr wrap="square" rtlCol="0">
            <a:spAutoFit/>
          </a:bodyPr>
          <a:lstStyle/>
          <a:p>
            <a:r>
              <a:rPr lang="it-IT" b="1" dirty="0">
                <a:solidFill>
                  <a:srgbClr val="0070C0"/>
                </a:solidFill>
              </a:rPr>
              <a:t>Le guerre</a:t>
            </a:r>
            <a:r>
              <a:rPr lang="it-IT" b="1" dirty="0"/>
              <a:t>:</a:t>
            </a:r>
          </a:p>
          <a:p>
            <a:r>
              <a:rPr lang="it-IT" b="1" dirty="0"/>
              <a:t>distruzioni, carestie, epidemie. Con il mutare delle tecnica cambiano anche le strutture architettoniche difensive.</a:t>
            </a:r>
          </a:p>
          <a:p>
            <a:r>
              <a:rPr lang="it-IT" b="1" dirty="0">
                <a:latin typeface="Calibri" panose="020F0502020204030204" pitchFamily="34" charset="0"/>
                <a:ea typeface="Calibri" panose="020F0502020204030204" pitchFamily="34" charset="0"/>
                <a:cs typeface="Calibri" panose="020F0502020204030204" pitchFamily="34" charset="0"/>
              </a:rPr>
              <a:t>↓</a:t>
            </a:r>
          </a:p>
          <a:p>
            <a:r>
              <a:rPr lang="it-IT" b="1" dirty="0">
                <a:ea typeface="Calibri" panose="020F0502020204030204" pitchFamily="34" charset="0"/>
                <a:cs typeface="Calibri" panose="020F0502020204030204" pitchFamily="34" charset="0"/>
              </a:rPr>
              <a:t>Paesaggi fortificati, ma anche paesaggi rurali che sono trasformati dal passaggio degli eserciti.</a:t>
            </a:r>
          </a:p>
          <a:p>
            <a:endParaRPr lang="it-IT" b="1" dirty="0">
              <a:ea typeface="Calibri" panose="020F0502020204030204" pitchFamily="34" charset="0"/>
              <a:cs typeface="Calibri" panose="020F0502020204030204" pitchFamily="34" charset="0"/>
            </a:endParaRPr>
          </a:p>
          <a:p>
            <a:endParaRPr lang="it-IT" b="1" dirty="0">
              <a:ea typeface="Calibri" panose="020F0502020204030204" pitchFamily="34" charset="0"/>
              <a:cs typeface="Calibri" panose="020F0502020204030204" pitchFamily="34" charset="0"/>
            </a:endParaRPr>
          </a:p>
          <a:p>
            <a:r>
              <a:rPr lang="it-IT" b="1" dirty="0">
                <a:solidFill>
                  <a:srgbClr val="0070C0"/>
                </a:solidFill>
                <a:ea typeface="Calibri" panose="020F0502020204030204" pitchFamily="34" charset="0"/>
                <a:cs typeface="Calibri" panose="020F0502020204030204" pitchFamily="34" charset="0"/>
              </a:rPr>
              <a:t>I terremoti e i paesaggi dell’abbandono</a:t>
            </a:r>
            <a:r>
              <a:rPr lang="it-IT" b="1" dirty="0">
                <a:ea typeface="Calibri" panose="020F0502020204030204" pitchFamily="34" charset="0"/>
                <a:cs typeface="Calibri" panose="020F0502020204030204" pitchFamily="34" charset="0"/>
              </a:rPr>
              <a:t>: </a:t>
            </a:r>
          </a:p>
          <a:p>
            <a:pPr marL="342900" indent="-342900">
              <a:buAutoNum type="arabicPeriod"/>
            </a:pPr>
            <a:r>
              <a:rPr lang="it-IT" b="1" dirty="0">
                <a:ea typeface="Calibri" panose="020F0502020204030204" pitchFamily="34" charset="0"/>
                <a:cs typeface="Calibri" panose="020F0502020204030204" pitchFamily="34" charset="0"/>
              </a:rPr>
              <a:t>L’Aquila, Amatrice, Norcia e Camerino nel 1703.</a:t>
            </a:r>
          </a:p>
          <a:p>
            <a:pPr marL="342900" indent="-342900">
              <a:buAutoNum type="arabicPeriod"/>
            </a:pPr>
            <a:r>
              <a:rPr lang="it-IT" b="1" dirty="0">
                <a:ea typeface="Calibri" panose="020F0502020204030204" pitchFamily="34" charset="0"/>
                <a:cs typeface="Calibri" panose="020F0502020204030204" pitchFamily="34" charset="0"/>
              </a:rPr>
              <a:t>La Val di Noto nel 1693: abbandono e ricostruzione di Noto.</a:t>
            </a:r>
          </a:p>
          <a:p>
            <a:pPr marL="342900" indent="-342900">
              <a:buAutoNum type="arabicPeriod"/>
            </a:pPr>
            <a:r>
              <a:rPr lang="it-IT" b="1" dirty="0">
                <a:ea typeface="Calibri" panose="020F0502020204030204" pitchFamily="34" charset="0"/>
                <a:cs typeface="Calibri" panose="020F0502020204030204" pitchFamily="34" charset="0"/>
              </a:rPr>
              <a:t>La Calabria nel 1783 con il piano di ricostruzione messo a punto da Ferdinando IV di Borbone, anche se poi attuato soltanto in piccola parte.</a:t>
            </a:r>
          </a:p>
          <a:p>
            <a:endParaRPr lang="it-IT" b="1" dirty="0">
              <a:ea typeface="Calibri" panose="020F0502020204030204" pitchFamily="34" charset="0"/>
              <a:cs typeface="Calibri" panose="020F0502020204030204" pitchFamily="34" charset="0"/>
            </a:endParaRPr>
          </a:p>
        </p:txBody>
      </p:sp>
      <p:pic>
        <p:nvPicPr>
          <p:cNvPr id="10" name="Immagine 9" descr="Immagine che contiene schizzo, disegno, dipinto, arte&#10;&#10;Descrizione generata automaticamente">
            <a:extLst>
              <a:ext uri="{FF2B5EF4-FFF2-40B4-BE49-F238E27FC236}">
                <a16:creationId xmlns:a16="http://schemas.microsoft.com/office/drawing/2014/main" id="{2805FA16-DC4F-11F2-A1FB-6C4C1C617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4635" y="4367635"/>
            <a:ext cx="4117485" cy="2319710"/>
          </a:xfrm>
          <a:prstGeom prst="rect">
            <a:avLst/>
          </a:prstGeom>
          <a:ln w="19050">
            <a:solidFill>
              <a:schemeClr val="accent2">
                <a:lumMod val="60000"/>
                <a:lumOff val="40000"/>
              </a:schemeClr>
            </a:solidFill>
          </a:ln>
        </p:spPr>
      </p:pic>
      <p:cxnSp>
        <p:nvCxnSpPr>
          <p:cNvPr id="12" name="Connettore 2 11">
            <a:extLst>
              <a:ext uri="{FF2B5EF4-FFF2-40B4-BE49-F238E27FC236}">
                <a16:creationId xmlns:a16="http://schemas.microsoft.com/office/drawing/2014/main" id="{833BF1A4-E5B9-D355-4C24-FE0059E7FC0F}"/>
              </a:ext>
            </a:extLst>
          </p:cNvPr>
          <p:cNvCxnSpPr/>
          <p:nvPr/>
        </p:nvCxnSpPr>
        <p:spPr>
          <a:xfrm>
            <a:off x="4611329" y="5083277"/>
            <a:ext cx="2025445"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045749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283</TotalTime>
  <Words>1050</Words>
  <Application>Microsoft Office PowerPoint</Application>
  <PresentationFormat>Widescreen</PresentationFormat>
  <Paragraphs>110</Paragraphs>
  <Slides>9</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vt:i4>
      </vt:variant>
    </vt:vector>
  </HeadingPairs>
  <TitlesOfParts>
    <vt:vector size="14" baseType="lpstr">
      <vt:lpstr>Aptos</vt:lpstr>
      <vt:lpstr>Aptos Display</vt:lpstr>
      <vt:lpstr>Arial</vt:lpstr>
      <vt:lpstr>Calibri</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Augusto Ciuffetti</dc:creator>
  <cp:lastModifiedBy>Augusto Ciuffetti</cp:lastModifiedBy>
  <cp:revision>9</cp:revision>
  <dcterms:created xsi:type="dcterms:W3CDTF">2025-02-03T21:36:37Z</dcterms:created>
  <dcterms:modified xsi:type="dcterms:W3CDTF">2025-02-04T23:37:14Z</dcterms:modified>
</cp:coreProperties>
</file>