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7"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B15142-DE32-714A-42C6-302F6DC00A1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CA5EB5C-D159-E82D-6303-39455C64E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3C546FC-6515-3C21-4A19-BB73206B8EC0}"/>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5" name="Segnaposto piè di pagina 4">
            <a:extLst>
              <a:ext uri="{FF2B5EF4-FFF2-40B4-BE49-F238E27FC236}">
                <a16:creationId xmlns:a16="http://schemas.microsoft.com/office/drawing/2014/main" id="{BE27DB42-34EB-A9B1-2D55-96CFA6BC734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FEBB59-08ED-4588-2C6A-32A88676C47B}"/>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123201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B8A12A-2B22-23B3-1B97-AC05ABA2C23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81C0A14-887D-23C0-6413-0A6DC9C4B66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E55F31-FEA2-72C5-D139-4A0309EB2162}"/>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5" name="Segnaposto piè di pagina 4">
            <a:extLst>
              <a:ext uri="{FF2B5EF4-FFF2-40B4-BE49-F238E27FC236}">
                <a16:creationId xmlns:a16="http://schemas.microsoft.com/office/drawing/2014/main" id="{B4D39A5E-04C6-90BB-A8CA-1A32398148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9BB44D7-AC7A-3856-FCB0-46485B6C3158}"/>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243032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06E9445-FBFE-F695-D694-F246BB83B56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39B551F-F3C5-424A-4674-22AC24FE1C3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CA1B8A8-3EF3-03CC-E9EC-FF9ADC069E0B}"/>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5" name="Segnaposto piè di pagina 4">
            <a:extLst>
              <a:ext uri="{FF2B5EF4-FFF2-40B4-BE49-F238E27FC236}">
                <a16:creationId xmlns:a16="http://schemas.microsoft.com/office/drawing/2014/main" id="{13C45547-0D93-99B3-C848-2DB7CF1873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2D0EBC1-F9D9-51D9-59CF-F40AEC0F628F}"/>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1829635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9EB673-3225-F195-4617-974780355EC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8A82190-7AE2-E898-673E-68DABD3855C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A15182-8A18-8C46-532E-CA6544514C79}"/>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5" name="Segnaposto piè di pagina 4">
            <a:extLst>
              <a:ext uri="{FF2B5EF4-FFF2-40B4-BE49-F238E27FC236}">
                <a16:creationId xmlns:a16="http://schemas.microsoft.com/office/drawing/2014/main" id="{B6649CC1-4DA6-B826-0FD1-46659E928F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3750CD-FC50-E662-4B4C-1023A59D2FA7}"/>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17806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949131-7A86-558B-5B7F-CE7506CC702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B6BA8FB-DF61-28BE-81B3-DF6EF48180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3B9647D-448F-ED94-6F1F-4BC032C2063E}"/>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5" name="Segnaposto piè di pagina 4">
            <a:extLst>
              <a:ext uri="{FF2B5EF4-FFF2-40B4-BE49-F238E27FC236}">
                <a16:creationId xmlns:a16="http://schemas.microsoft.com/office/drawing/2014/main" id="{4B2373A5-98C1-82E4-459D-8976A0A82CF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A7A7A0-7E4B-3EDA-3781-637B864D724C}"/>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456580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9C8931-0B89-B8B2-A859-A6419B84F81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53035B1-547D-7DC1-D0D3-1A46490FB34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8C34AA4-EB2A-47CB-6AC5-4DB4B20451C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06122DD-B0BB-E5C0-669D-94439820D337}"/>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6" name="Segnaposto piè di pagina 5">
            <a:extLst>
              <a:ext uri="{FF2B5EF4-FFF2-40B4-BE49-F238E27FC236}">
                <a16:creationId xmlns:a16="http://schemas.microsoft.com/office/drawing/2014/main" id="{E412F762-336B-993A-8AE7-060FA525D70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2BE5B83-465C-E902-84E2-459F4012CE30}"/>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186882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C9BF36-5735-F48E-B126-C416FB387F6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D3EB00F-5F51-0314-6B5D-68620289E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020328C-48E6-AEA3-7532-67F7A448D78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B71512E-6C6F-FF5A-42CE-ABFD535DD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4BB4D90-1D3A-508D-1D96-3CFDDA7BB89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21F2886-3D35-12C9-1311-C65827C21DE6}"/>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8" name="Segnaposto piè di pagina 7">
            <a:extLst>
              <a:ext uri="{FF2B5EF4-FFF2-40B4-BE49-F238E27FC236}">
                <a16:creationId xmlns:a16="http://schemas.microsoft.com/office/drawing/2014/main" id="{A99BAD59-9F89-D6C7-4885-7FE1EAC9C98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6A1CB9E-82C5-E71D-CBA0-1492E0802B35}"/>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233540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3723C4-B016-BD38-D32A-C9BA1405955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3EF8891-8F52-2E28-6A7F-40945C750138}"/>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4" name="Segnaposto piè di pagina 3">
            <a:extLst>
              <a:ext uri="{FF2B5EF4-FFF2-40B4-BE49-F238E27FC236}">
                <a16:creationId xmlns:a16="http://schemas.microsoft.com/office/drawing/2014/main" id="{80F34D1E-BE2D-4118-33F9-9FAACECADF6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12510BF-9216-9404-798B-3E80B54B3B5B}"/>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228446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2163AF3-4A50-8A34-F054-59CCC1837AED}"/>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3" name="Segnaposto piè di pagina 2">
            <a:extLst>
              <a:ext uri="{FF2B5EF4-FFF2-40B4-BE49-F238E27FC236}">
                <a16:creationId xmlns:a16="http://schemas.microsoft.com/office/drawing/2014/main" id="{2AA56A5A-76CE-E6E0-4ECD-2C44A63A01E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650F332-C5B5-1F73-6BEB-C9889140DEA0}"/>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64780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6688F9-BB49-3C09-8CBB-C30FD7F2DA8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5FC7B0F-69FB-15E8-3372-672ED954FA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BDAE42F-CCDD-9C40-F596-91FE3B2E1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C0BCCA2-B0A3-2E10-036B-80F781B62187}"/>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6" name="Segnaposto piè di pagina 5">
            <a:extLst>
              <a:ext uri="{FF2B5EF4-FFF2-40B4-BE49-F238E27FC236}">
                <a16:creationId xmlns:a16="http://schemas.microsoft.com/office/drawing/2014/main" id="{00EA919E-639F-4EEE-9034-63B081C4852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1F78FCA-8286-28B9-7F0B-6881AE4121C0}"/>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145331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2DC65B-D954-8A48-77D7-1EB182E65D5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BE3ABE0-8B7B-08C0-A6DC-C9C25E0786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C029F7-7F2C-2A4D-B3AF-AE88CDAFC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866830-52A1-F65A-A5F5-35ACBC8CE825}"/>
              </a:ext>
            </a:extLst>
          </p:cNvPr>
          <p:cNvSpPr>
            <a:spLocks noGrp="1"/>
          </p:cNvSpPr>
          <p:nvPr>
            <p:ph type="dt" sz="half" idx="10"/>
          </p:nvPr>
        </p:nvSpPr>
        <p:spPr/>
        <p:txBody>
          <a:bodyPr/>
          <a:lstStyle/>
          <a:p>
            <a:fld id="{ADDEA01E-F8D6-4DAA-9F8E-132D70F7D2B7}" type="datetimeFigureOut">
              <a:rPr lang="it-IT" smtClean="0"/>
              <a:t>19/02/2025</a:t>
            </a:fld>
            <a:endParaRPr lang="it-IT"/>
          </a:p>
        </p:txBody>
      </p:sp>
      <p:sp>
        <p:nvSpPr>
          <p:cNvPr id="6" name="Segnaposto piè di pagina 5">
            <a:extLst>
              <a:ext uri="{FF2B5EF4-FFF2-40B4-BE49-F238E27FC236}">
                <a16:creationId xmlns:a16="http://schemas.microsoft.com/office/drawing/2014/main" id="{A542DF5E-BBD5-D7F3-DB50-45614A71BA7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95A5940-3589-D180-B0D8-CE2249A7A5CA}"/>
              </a:ext>
            </a:extLst>
          </p:cNvPr>
          <p:cNvSpPr>
            <a:spLocks noGrp="1"/>
          </p:cNvSpPr>
          <p:nvPr>
            <p:ph type="sldNum" sz="quarter" idx="12"/>
          </p:nvPr>
        </p:nvSpPr>
        <p:spPr/>
        <p:txBody>
          <a:bodyPr/>
          <a:lstStyle/>
          <a:p>
            <a:fld id="{D65CBB22-1D4A-4B35-AD0B-B3859BB514E7}" type="slidenum">
              <a:rPr lang="it-IT" smtClean="0"/>
              <a:t>‹N›</a:t>
            </a:fld>
            <a:endParaRPr lang="it-IT"/>
          </a:p>
        </p:txBody>
      </p:sp>
    </p:spTree>
    <p:extLst>
      <p:ext uri="{BB962C8B-B14F-4D97-AF65-F5344CB8AC3E}">
        <p14:creationId xmlns:p14="http://schemas.microsoft.com/office/powerpoint/2010/main" val="1310482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3AD0083-EBBA-A87F-DF3E-CE894A3A0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78434D8-1082-D056-3785-F3EE75F5A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5504891-9788-9042-CB38-D2D34AF0EA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DEA01E-F8D6-4DAA-9F8E-132D70F7D2B7}" type="datetimeFigureOut">
              <a:rPr lang="it-IT" smtClean="0"/>
              <a:t>19/02/2025</a:t>
            </a:fld>
            <a:endParaRPr lang="it-IT"/>
          </a:p>
        </p:txBody>
      </p:sp>
      <p:sp>
        <p:nvSpPr>
          <p:cNvPr id="5" name="Segnaposto piè di pagina 4">
            <a:extLst>
              <a:ext uri="{FF2B5EF4-FFF2-40B4-BE49-F238E27FC236}">
                <a16:creationId xmlns:a16="http://schemas.microsoft.com/office/drawing/2014/main" id="{041AF953-807D-DF12-9A7C-680D7A8A9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B3FE93DE-42F1-B8D0-0504-FAE28B4DF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5CBB22-1D4A-4B35-AD0B-B3859BB514E7}" type="slidenum">
              <a:rPr lang="it-IT" smtClean="0"/>
              <a:t>‹N›</a:t>
            </a:fld>
            <a:endParaRPr lang="it-IT"/>
          </a:p>
        </p:txBody>
      </p:sp>
    </p:spTree>
    <p:extLst>
      <p:ext uri="{BB962C8B-B14F-4D97-AF65-F5344CB8AC3E}">
        <p14:creationId xmlns:p14="http://schemas.microsoft.com/office/powerpoint/2010/main" val="427601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disegno, mappa, statico&#10;&#10;Descrizione generata automaticamente">
            <a:extLst>
              <a:ext uri="{FF2B5EF4-FFF2-40B4-BE49-F238E27FC236}">
                <a16:creationId xmlns:a16="http://schemas.microsoft.com/office/drawing/2014/main" id="{BBDC4195-7492-4AC7-9418-D436B51A1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asellaDiTesto 7">
            <a:extLst>
              <a:ext uri="{FF2B5EF4-FFF2-40B4-BE49-F238E27FC236}">
                <a16:creationId xmlns:a16="http://schemas.microsoft.com/office/drawing/2014/main" id="{410C6191-1DF5-1AAF-DEDD-961D627F1A13}"/>
              </a:ext>
            </a:extLst>
          </p:cNvPr>
          <p:cNvSpPr txBox="1"/>
          <p:nvPr/>
        </p:nvSpPr>
        <p:spPr>
          <a:xfrm>
            <a:off x="3569109" y="0"/>
            <a:ext cx="8485239" cy="1077218"/>
          </a:xfrm>
          <a:prstGeom prst="rect">
            <a:avLst/>
          </a:prstGeom>
          <a:noFill/>
        </p:spPr>
        <p:txBody>
          <a:bodyPr wrap="square">
            <a:spAutoFit/>
          </a:bodyPr>
          <a:lstStyle/>
          <a:p>
            <a:r>
              <a:rPr lang="it-IT" sz="3200" b="1" dirty="0">
                <a:solidFill>
                  <a:schemeClr val="accent1">
                    <a:lumMod val="50000"/>
                  </a:schemeClr>
                </a:solidFill>
                <a:effectLst>
                  <a:outerShdw blurRad="38100" dist="38100" dir="2700000" algn="tl">
                    <a:srgbClr val="000000">
                      <a:alpha val="43137"/>
                    </a:srgbClr>
                  </a:outerShdw>
                </a:effectLst>
              </a:rPr>
              <a:t>Storia economica e sociale dell’età moderna</a:t>
            </a:r>
          </a:p>
          <a:p>
            <a:pPr algn="r"/>
            <a:r>
              <a:rPr lang="it-IT" sz="3200" b="1" i="1" dirty="0">
                <a:solidFill>
                  <a:schemeClr val="accent1">
                    <a:lumMod val="50000"/>
                  </a:schemeClr>
                </a:solidFill>
                <a:effectLst>
                  <a:outerShdw blurRad="38100" dist="38100" dir="2700000" algn="tl">
                    <a:srgbClr val="000000">
                      <a:alpha val="43137"/>
                    </a:srgbClr>
                  </a:outerShdw>
                </a:effectLst>
              </a:rPr>
              <a:t>Cattedra Renzo Paci</a:t>
            </a:r>
          </a:p>
        </p:txBody>
      </p:sp>
      <p:sp>
        <p:nvSpPr>
          <p:cNvPr id="10" name="CasellaDiTesto 9">
            <a:extLst>
              <a:ext uri="{FF2B5EF4-FFF2-40B4-BE49-F238E27FC236}">
                <a16:creationId xmlns:a16="http://schemas.microsoft.com/office/drawing/2014/main" id="{A959AC29-1A07-5334-CEFF-639B6C4F7FC1}"/>
              </a:ext>
            </a:extLst>
          </p:cNvPr>
          <p:cNvSpPr txBox="1"/>
          <p:nvPr/>
        </p:nvSpPr>
        <p:spPr>
          <a:xfrm>
            <a:off x="235975" y="5800410"/>
            <a:ext cx="6174658" cy="830997"/>
          </a:xfrm>
          <a:prstGeom prst="rect">
            <a:avLst/>
          </a:prstGeom>
          <a:noFill/>
        </p:spPr>
        <p:txBody>
          <a:bodyPr wrap="square">
            <a:spAutoFit/>
          </a:bodyPr>
          <a:lstStyle/>
          <a:p>
            <a:r>
              <a:rPr lang="it-IT" sz="2800" b="1" dirty="0">
                <a:solidFill>
                  <a:schemeClr val="tx1">
                    <a:lumMod val="95000"/>
                    <a:lumOff val="5000"/>
                  </a:schemeClr>
                </a:solidFill>
                <a:effectLst>
                  <a:outerShdw blurRad="38100" dist="38100" dir="2700000" algn="tl">
                    <a:srgbClr val="000000">
                      <a:alpha val="43137"/>
                    </a:srgbClr>
                  </a:outerShdw>
                </a:effectLst>
              </a:rPr>
              <a:t>Augusto Ciuffetti</a:t>
            </a:r>
          </a:p>
          <a:p>
            <a:r>
              <a:rPr lang="it-IT" sz="2000" b="1" dirty="0">
                <a:solidFill>
                  <a:schemeClr val="tx1">
                    <a:lumMod val="95000"/>
                    <a:lumOff val="5000"/>
                  </a:schemeClr>
                </a:solidFill>
                <a:effectLst>
                  <a:outerShdw blurRad="38100" dist="38100" dir="2700000" algn="tl">
                    <a:srgbClr val="000000">
                      <a:alpha val="43137"/>
                    </a:srgbClr>
                  </a:outerShdw>
                </a:effectLst>
              </a:rPr>
              <a:t>Università degli studi di Macerata</a:t>
            </a:r>
            <a:endParaRPr lang="it-IT" sz="2000" dirty="0">
              <a:solidFill>
                <a:schemeClr val="tx1">
                  <a:lumMod val="95000"/>
                  <a:lumOff val="5000"/>
                </a:schemeClr>
              </a:solidFill>
            </a:endParaRPr>
          </a:p>
        </p:txBody>
      </p:sp>
      <p:sp>
        <p:nvSpPr>
          <p:cNvPr id="12" name="CasellaDiTesto 11">
            <a:extLst>
              <a:ext uri="{FF2B5EF4-FFF2-40B4-BE49-F238E27FC236}">
                <a16:creationId xmlns:a16="http://schemas.microsoft.com/office/drawing/2014/main" id="{1A683531-F2DB-D129-B80D-7E8CC0EB105E}"/>
              </a:ext>
            </a:extLst>
          </p:cNvPr>
          <p:cNvSpPr txBox="1"/>
          <p:nvPr/>
        </p:nvSpPr>
        <p:spPr>
          <a:xfrm>
            <a:off x="6233650" y="5061747"/>
            <a:ext cx="5820698" cy="1569660"/>
          </a:xfrm>
          <a:prstGeom prst="rect">
            <a:avLst/>
          </a:prstGeom>
          <a:noFill/>
        </p:spPr>
        <p:txBody>
          <a:bodyPr wrap="square">
            <a:spAutoFit/>
          </a:bodyPr>
          <a:lstStyle/>
          <a:p>
            <a:r>
              <a:rPr lang="it-IT" sz="3200" b="1" dirty="0">
                <a:solidFill>
                  <a:schemeClr val="accent3">
                    <a:lumMod val="50000"/>
                  </a:schemeClr>
                </a:solidFill>
                <a:effectLst>
                  <a:outerShdw blurRad="38100" dist="38100" dir="2700000" algn="tl">
                    <a:srgbClr val="000000">
                      <a:alpha val="43137"/>
                    </a:srgbClr>
                  </a:outerShdw>
                </a:effectLst>
              </a:rPr>
              <a:t>3 – I paesaggi dell’Italia</a:t>
            </a:r>
          </a:p>
          <a:p>
            <a:r>
              <a:rPr lang="it-IT" sz="3200" b="1" dirty="0">
                <a:solidFill>
                  <a:schemeClr val="accent3">
                    <a:lumMod val="50000"/>
                  </a:schemeClr>
                </a:solidFill>
                <a:effectLst>
                  <a:outerShdw blurRad="38100" dist="38100" dir="2700000" algn="tl">
                    <a:srgbClr val="000000">
                      <a:alpha val="43137"/>
                    </a:srgbClr>
                  </a:outerShdw>
                </a:effectLst>
              </a:rPr>
              <a:t>       moderna</a:t>
            </a:r>
          </a:p>
          <a:p>
            <a:r>
              <a:rPr lang="it-IT" sz="3200" b="1" dirty="0">
                <a:solidFill>
                  <a:schemeClr val="accent3">
                    <a:lumMod val="50000"/>
                  </a:schemeClr>
                </a:solidFill>
                <a:effectLst>
                  <a:outerShdw blurRad="38100" dist="38100" dir="2700000" algn="tl">
                    <a:srgbClr val="000000">
                      <a:alpha val="43137"/>
                    </a:srgbClr>
                  </a:outerShdw>
                </a:effectLst>
              </a:rPr>
              <a:t>       I paesaggi della produzione</a:t>
            </a:r>
          </a:p>
        </p:txBody>
      </p:sp>
    </p:spTree>
    <p:extLst>
      <p:ext uri="{BB962C8B-B14F-4D97-AF65-F5344CB8AC3E}">
        <p14:creationId xmlns:p14="http://schemas.microsoft.com/office/powerpoint/2010/main" val="260427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5ABCA32-79C6-C21B-115B-9D751D805E18}"/>
              </a:ext>
            </a:extLst>
          </p:cNvPr>
          <p:cNvSpPr txBox="1"/>
          <p:nvPr/>
        </p:nvSpPr>
        <p:spPr>
          <a:xfrm>
            <a:off x="373626" y="324464"/>
            <a:ext cx="184731" cy="461665"/>
          </a:xfrm>
          <a:prstGeom prst="rect">
            <a:avLst/>
          </a:prstGeom>
          <a:noFill/>
        </p:spPr>
        <p:txBody>
          <a:bodyPr wrap="none" rtlCol="0">
            <a:spAutoFit/>
          </a:bodyPr>
          <a:lstStyle/>
          <a:p>
            <a:endParaRPr lang="it-IT" sz="2400" b="1" dirty="0">
              <a:solidFill>
                <a:srgbClr val="C00000"/>
              </a:solidFill>
            </a:endParaRPr>
          </a:p>
        </p:txBody>
      </p:sp>
      <p:pic>
        <p:nvPicPr>
          <p:cNvPr id="1026" name="Picture 2" descr="Autunno Slow nelle Parco Nazionale Foreste Casentinesi">
            <a:extLst>
              <a:ext uri="{FF2B5EF4-FFF2-40B4-BE49-F238E27FC236}">
                <a16:creationId xmlns:a16="http://schemas.microsoft.com/office/drawing/2014/main" id="{BC4D4E5C-CC47-B061-C34A-ABB40F228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A8EEA3B-6F8A-A9D1-B05E-8981F1458F72}"/>
              </a:ext>
            </a:extLst>
          </p:cNvPr>
          <p:cNvSpPr txBox="1"/>
          <p:nvPr/>
        </p:nvSpPr>
        <p:spPr>
          <a:xfrm>
            <a:off x="8534400" y="324463"/>
            <a:ext cx="3362632" cy="461665"/>
          </a:xfrm>
          <a:prstGeom prst="rect">
            <a:avLst/>
          </a:prstGeom>
          <a:solidFill>
            <a:srgbClr val="FFC000"/>
          </a:solidFill>
          <a:ln w="28575">
            <a:solidFill>
              <a:srgbClr val="C00000"/>
            </a:solidFill>
          </a:ln>
        </p:spPr>
        <p:txBody>
          <a:bodyPr wrap="square">
            <a:spAutoFit/>
          </a:bodyPr>
          <a:lstStyle/>
          <a:p>
            <a:r>
              <a:rPr lang="it-IT" sz="2400" b="1" dirty="0"/>
              <a:t>Il paesaggio del bosco</a:t>
            </a:r>
          </a:p>
        </p:txBody>
      </p:sp>
      <p:sp>
        <p:nvSpPr>
          <p:cNvPr id="3" name="CasellaDiTesto 2">
            <a:extLst>
              <a:ext uri="{FF2B5EF4-FFF2-40B4-BE49-F238E27FC236}">
                <a16:creationId xmlns:a16="http://schemas.microsoft.com/office/drawing/2014/main" id="{48EE465B-4DB1-E1F7-0297-D183A0308664}"/>
              </a:ext>
            </a:extLst>
          </p:cNvPr>
          <p:cNvSpPr txBox="1"/>
          <p:nvPr/>
        </p:nvSpPr>
        <p:spPr>
          <a:xfrm>
            <a:off x="5948515" y="3948214"/>
            <a:ext cx="5948517" cy="2585323"/>
          </a:xfrm>
          <a:prstGeom prst="rect">
            <a:avLst/>
          </a:prstGeom>
          <a:solidFill>
            <a:schemeClr val="accent6">
              <a:lumMod val="60000"/>
              <a:lumOff val="40000"/>
            </a:schemeClr>
          </a:solidFill>
          <a:ln w="19050">
            <a:solidFill>
              <a:schemeClr val="accent6">
                <a:lumMod val="50000"/>
              </a:schemeClr>
            </a:solidFill>
          </a:ln>
        </p:spPr>
        <p:txBody>
          <a:bodyPr wrap="square" rtlCol="0">
            <a:spAutoFit/>
          </a:bodyPr>
          <a:lstStyle/>
          <a:p>
            <a:r>
              <a:rPr lang="it-IT" b="1" dirty="0"/>
              <a:t>L’economia del bosco è fondamentale fino all’inizio del Novecento: boscaioli, carbonai.</a:t>
            </a:r>
          </a:p>
          <a:p>
            <a:r>
              <a:rPr lang="it-IT" b="1" dirty="0"/>
              <a:t>La civiltà del castagno: l’albero del pane.</a:t>
            </a:r>
          </a:p>
          <a:p>
            <a:r>
              <a:rPr lang="it-IT" b="1" dirty="0"/>
              <a:t>Il bosco come bene comune e comunanze agrarie.</a:t>
            </a:r>
          </a:p>
          <a:p>
            <a:r>
              <a:rPr lang="it-IT" b="1" dirty="0"/>
              <a:t>Attività legate al bosco: cantieristica (il caso veneziano), siderurgia (il caso lucchese e pistoiese).</a:t>
            </a:r>
          </a:p>
          <a:p>
            <a:r>
              <a:rPr lang="it-IT" b="1" dirty="0"/>
              <a:t>La foresta di Camaldoli (segheria e fluitazione) e del Casentino (Abbazia di Vallombrosa).</a:t>
            </a:r>
          </a:p>
          <a:p>
            <a:r>
              <a:rPr lang="it-IT" b="1" dirty="0"/>
              <a:t>Il processo di diboscamento.</a:t>
            </a:r>
          </a:p>
        </p:txBody>
      </p:sp>
    </p:spTree>
    <p:extLst>
      <p:ext uri="{BB962C8B-B14F-4D97-AF65-F5344CB8AC3E}">
        <p14:creationId xmlns:p14="http://schemas.microsoft.com/office/powerpoint/2010/main" val="354515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ria aperta, albero, terreno, suolo&#10;&#10;Il contenuto generato dall'IA potrebbe non essere corretto.">
            <a:extLst>
              <a:ext uri="{FF2B5EF4-FFF2-40B4-BE49-F238E27FC236}">
                <a16:creationId xmlns:a16="http://schemas.microsoft.com/office/drawing/2014/main" id="{0C19C6D0-941F-D582-0122-927DD6E3B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056" y="354371"/>
            <a:ext cx="9223887" cy="6149258"/>
          </a:xfrm>
          <a:prstGeom prst="rect">
            <a:avLst/>
          </a:prstGeom>
          <a:ln w="28575">
            <a:solidFill>
              <a:schemeClr val="accent6">
                <a:lumMod val="50000"/>
              </a:schemeClr>
            </a:solidFill>
          </a:ln>
        </p:spPr>
      </p:pic>
    </p:spTree>
    <p:extLst>
      <p:ext uri="{BB962C8B-B14F-4D97-AF65-F5344CB8AC3E}">
        <p14:creationId xmlns:p14="http://schemas.microsoft.com/office/powerpoint/2010/main" val="99867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666CDA-0ECE-0692-8536-7E71DDA66338}"/>
              </a:ext>
            </a:extLst>
          </p:cNvPr>
          <p:cNvSpPr txBox="1"/>
          <p:nvPr/>
        </p:nvSpPr>
        <p:spPr>
          <a:xfrm>
            <a:off x="226143" y="216313"/>
            <a:ext cx="2982611" cy="461665"/>
          </a:xfrm>
          <a:prstGeom prst="rect">
            <a:avLst/>
          </a:prstGeom>
          <a:noFill/>
        </p:spPr>
        <p:txBody>
          <a:bodyPr wrap="none" rtlCol="0">
            <a:spAutoFit/>
          </a:bodyPr>
          <a:lstStyle/>
          <a:p>
            <a:r>
              <a:rPr lang="it-IT" sz="2400" b="1" dirty="0">
                <a:solidFill>
                  <a:srgbClr val="C00000"/>
                </a:solidFill>
              </a:rPr>
              <a:t>Manifatture e opifici</a:t>
            </a:r>
          </a:p>
        </p:txBody>
      </p:sp>
      <p:pic>
        <p:nvPicPr>
          <p:cNvPr id="1026" name="Picture 2" descr="L'antica cartiera – Museo della Carta">
            <a:extLst>
              <a:ext uri="{FF2B5EF4-FFF2-40B4-BE49-F238E27FC236}">
                <a16:creationId xmlns:a16="http://schemas.microsoft.com/office/drawing/2014/main" id="{CE80D0F9-B571-1095-E1A8-1604E4470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7982" y="3115595"/>
            <a:ext cx="6227875" cy="349168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4" name="Immagine 3" descr="Immagine che contiene trasporto, aria aperta, edificio, ruota&#10;&#10;Il contenuto generato dall'IA potrebbe non essere corretto.">
            <a:extLst>
              <a:ext uri="{FF2B5EF4-FFF2-40B4-BE49-F238E27FC236}">
                <a16:creationId xmlns:a16="http://schemas.microsoft.com/office/drawing/2014/main" id="{DB971BB7-BD03-9C92-F5A6-72EA8FB79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43" y="3115595"/>
            <a:ext cx="5270462" cy="3491681"/>
          </a:xfrm>
          <a:prstGeom prst="rect">
            <a:avLst/>
          </a:prstGeom>
          <a:ln w="28575">
            <a:solidFill>
              <a:schemeClr val="accent2">
                <a:lumMod val="75000"/>
              </a:schemeClr>
            </a:solidFill>
          </a:ln>
        </p:spPr>
      </p:pic>
      <p:pic>
        <p:nvPicPr>
          <p:cNvPr id="1028" name="Picture 4" descr="IL FASCINO DEI MULINI DELLE SALINE a Trapani - Sicilia: Notizie, Turismo  Itinerari Struture Ricettive - SicilyTourist.com La Guida di viaggi e  turismo in Sicilia più completa">
            <a:extLst>
              <a:ext uri="{FF2B5EF4-FFF2-40B4-BE49-F238E27FC236}">
                <a16:creationId xmlns:a16="http://schemas.microsoft.com/office/drawing/2014/main" id="{238F73B4-3E95-BF15-C1C9-04CBA9BC0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609" y="250724"/>
            <a:ext cx="4002248" cy="2666541"/>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508AC1CC-A02B-A5A2-8D65-6AB57B6464B0}"/>
              </a:ext>
            </a:extLst>
          </p:cNvPr>
          <p:cNvSpPr txBox="1"/>
          <p:nvPr/>
        </p:nvSpPr>
        <p:spPr>
          <a:xfrm>
            <a:off x="226143" y="801504"/>
            <a:ext cx="7561005" cy="2031325"/>
          </a:xfrm>
          <a:prstGeom prst="rect">
            <a:avLst/>
          </a:prstGeom>
          <a:noFill/>
        </p:spPr>
        <p:txBody>
          <a:bodyPr wrap="square" rtlCol="0">
            <a:spAutoFit/>
          </a:bodyPr>
          <a:lstStyle/>
          <a:p>
            <a:r>
              <a:rPr lang="it-IT" b="1" dirty="0"/>
              <a:t>La questione della protoindustria rurale.</a:t>
            </a:r>
          </a:p>
          <a:p>
            <a:r>
              <a:rPr lang="it-IT" b="1" dirty="0"/>
              <a:t>Mulini idraulici da olio e da grano, mulini a vento, cartiere, ferriere (in Toscana e in Umbria).</a:t>
            </a:r>
          </a:p>
          <a:p>
            <a:r>
              <a:rPr lang="it-IT" b="1" dirty="0"/>
              <a:t>Nel 1462 nei monti della Tolfa, nell’attuale Lazio, vengono scoperti giacimenti di allume (minerale fondamentale per le manifatture tessili).</a:t>
            </a:r>
          </a:p>
          <a:p>
            <a:r>
              <a:rPr lang="it-IT" b="1" dirty="0"/>
              <a:t>Le filande </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a:ea typeface="Calibri" panose="020F0502020204030204" pitchFamily="34" charset="0"/>
                <a:cs typeface="Calibri" panose="020F0502020204030204" pitchFamily="34" charset="0"/>
              </a:rPr>
              <a:t>In Italia rappresentano la fase iniziale del processo di industrializzazione nel corso del XIX secolo.</a:t>
            </a:r>
            <a:endParaRPr lang="it-IT" b="1" dirty="0"/>
          </a:p>
        </p:txBody>
      </p:sp>
    </p:spTree>
    <p:extLst>
      <p:ext uri="{BB962C8B-B14F-4D97-AF65-F5344CB8AC3E}">
        <p14:creationId xmlns:p14="http://schemas.microsoft.com/office/powerpoint/2010/main" val="405242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ria aperta, edificio, fornace, Rovine&#10;&#10;Il contenuto generato dall'IA potrebbe non essere corretto.">
            <a:extLst>
              <a:ext uri="{FF2B5EF4-FFF2-40B4-BE49-F238E27FC236}">
                <a16:creationId xmlns:a16="http://schemas.microsoft.com/office/drawing/2014/main" id="{91BF7BB7-B0B3-7C92-288A-13AA68F31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348" y="260555"/>
            <a:ext cx="8449187" cy="6336890"/>
          </a:xfrm>
          <a:prstGeom prst="rect">
            <a:avLst/>
          </a:prstGeom>
          <a:ln w="28575">
            <a:solidFill>
              <a:schemeClr val="accent3">
                <a:lumMod val="50000"/>
              </a:schemeClr>
            </a:solidFill>
          </a:ln>
        </p:spPr>
      </p:pic>
      <p:pic>
        <p:nvPicPr>
          <p:cNvPr id="5" name="Immagine 4" descr="Immagine che contiene aria aperta, grotta, terreno, natura&#10;&#10;Il contenuto generato dall'IA potrebbe non essere corretto.">
            <a:extLst>
              <a:ext uri="{FF2B5EF4-FFF2-40B4-BE49-F238E27FC236}">
                <a16:creationId xmlns:a16="http://schemas.microsoft.com/office/drawing/2014/main" id="{634D4424-DF6E-6109-3CB1-9F09D32F2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69" y="855407"/>
            <a:ext cx="4837029" cy="3126658"/>
          </a:xfrm>
          <a:prstGeom prst="rect">
            <a:avLst/>
          </a:prstGeom>
          <a:ln w="19050">
            <a:solidFill>
              <a:schemeClr val="accent6">
                <a:lumMod val="75000"/>
              </a:schemeClr>
            </a:solidFill>
          </a:ln>
        </p:spPr>
      </p:pic>
      <p:sp>
        <p:nvSpPr>
          <p:cNvPr id="6" name="CasellaDiTesto 5">
            <a:extLst>
              <a:ext uri="{FF2B5EF4-FFF2-40B4-BE49-F238E27FC236}">
                <a16:creationId xmlns:a16="http://schemas.microsoft.com/office/drawing/2014/main" id="{9E0F2B50-5790-ADE7-051B-4195BE559AA7}"/>
              </a:ext>
            </a:extLst>
          </p:cNvPr>
          <p:cNvSpPr txBox="1"/>
          <p:nvPr/>
        </p:nvSpPr>
        <p:spPr>
          <a:xfrm>
            <a:off x="491612" y="4070555"/>
            <a:ext cx="1205010" cy="369332"/>
          </a:xfrm>
          <a:prstGeom prst="rect">
            <a:avLst/>
          </a:prstGeom>
          <a:noFill/>
        </p:spPr>
        <p:txBody>
          <a:bodyPr wrap="none" rtlCol="0">
            <a:spAutoFit/>
          </a:bodyPr>
          <a:lstStyle/>
          <a:p>
            <a:r>
              <a:rPr lang="it-IT" b="1" dirty="0"/>
              <a:t>«Calcara»</a:t>
            </a:r>
          </a:p>
        </p:txBody>
      </p:sp>
      <p:sp>
        <p:nvSpPr>
          <p:cNvPr id="7" name="CasellaDiTesto 6">
            <a:extLst>
              <a:ext uri="{FF2B5EF4-FFF2-40B4-BE49-F238E27FC236}">
                <a16:creationId xmlns:a16="http://schemas.microsoft.com/office/drawing/2014/main" id="{16EA0073-29F6-9B28-F885-B8703AA11294}"/>
              </a:ext>
            </a:extLst>
          </p:cNvPr>
          <p:cNvSpPr txBox="1"/>
          <p:nvPr/>
        </p:nvSpPr>
        <p:spPr>
          <a:xfrm>
            <a:off x="1304884" y="5712542"/>
            <a:ext cx="2113464" cy="369332"/>
          </a:xfrm>
          <a:prstGeom prst="rect">
            <a:avLst/>
          </a:prstGeom>
          <a:noFill/>
        </p:spPr>
        <p:txBody>
          <a:bodyPr wrap="none" rtlCol="0">
            <a:spAutoFit/>
          </a:bodyPr>
          <a:lstStyle/>
          <a:p>
            <a:r>
              <a:rPr lang="it-IT" b="1" dirty="0"/>
              <a:t>Fornace da laterizi</a:t>
            </a:r>
          </a:p>
        </p:txBody>
      </p:sp>
    </p:spTree>
    <p:extLst>
      <p:ext uri="{BB962C8B-B14F-4D97-AF65-F5344CB8AC3E}">
        <p14:creationId xmlns:p14="http://schemas.microsoft.com/office/powerpoint/2010/main" val="2500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 RISULTATI DELLA INCHIESTA AGRARIA. 1884. : Jacini, Stefano: Amazon.it:  Libri">
            <a:extLst>
              <a:ext uri="{FF2B5EF4-FFF2-40B4-BE49-F238E27FC236}">
                <a16:creationId xmlns:a16="http://schemas.microsoft.com/office/drawing/2014/main" id="{F517E3E2-0428-B3F6-E1C4-205355562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21" y="285134"/>
            <a:ext cx="3625440" cy="6328040"/>
          </a:xfrm>
          <a:prstGeom prst="rect">
            <a:avLst/>
          </a:prstGeom>
          <a:solidFill>
            <a:srgbClr val="C00000"/>
          </a:solidFill>
          <a:ln w="28575">
            <a:solidFill>
              <a:srgbClr val="C00000"/>
            </a:solidFill>
          </a:ln>
        </p:spPr>
      </p:pic>
      <p:sp>
        <p:nvSpPr>
          <p:cNvPr id="2" name="CasellaDiTesto 1">
            <a:extLst>
              <a:ext uri="{FF2B5EF4-FFF2-40B4-BE49-F238E27FC236}">
                <a16:creationId xmlns:a16="http://schemas.microsoft.com/office/drawing/2014/main" id="{455513B5-44CA-4E39-9EF1-91F5B17A136D}"/>
              </a:ext>
            </a:extLst>
          </p:cNvPr>
          <p:cNvSpPr txBox="1"/>
          <p:nvPr/>
        </p:nvSpPr>
        <p:spPr>
          <a:xfrm>
            <a:off x="4306530" y="285134"/>
            <a:ext cx="7885470" cy="3200876"/>
          </a:xfrm>
          <a:prstGeom prst="rect">
            <a:avLst/>
          </a:prstGeom>
          <a:noFill/>
        </p:spPr>
        <p:txBody>
          <a:bodyPr wrap="square" rtlCol="0">
            <a:spAutoFit/>
          </a:bodyPr>
          <a:lstStyle/>
          <a:p>
            <a:r>
              <a:rPr lang="it-IT" sz="2400" b="1" dirty="0">
                <a:solidFill>
                  <a:srgbClr val="C00000"/>
                </a:solidFill>
              </a:rPr>
              <a:t>Le Italie agricole di Jacini</a:t>
            </a:r>
          </a:p>
          <a:p>
            <a:endParaRPr lang="it-IT" sz="800" b="1" dirty="0">
              <a:solidFill>
                <a:srgbClr val="C00000"/>
              </a:solidFill>
            </a:endParaRPr>
          </a:p>
          <a:p>
            <a:r>
              <a:rPr lang="it-IT" b="1" dirty="0"/>
              <a:t>L’inchiesta propone un’immagine negativa dell’economia agraria e della società rurale, con evidenti residui feudali (il sistema «rozzamente» pastorale dei latifondi meridionali e con la coltura estensiva dei cereali), ma anche con zone dinamiche:</a:t>
            </a:r>
          </a:p>
          <a:p>
            <a:endParaRPr lang="it-IT" sz="800" b="1" dirty="0"/>
          </a:p>
          <a:p>
            <a:pPr marL="342900" indent="-342900">
              <a:buAutoNum type="alphaLcParenR"/>
            </a:pPr>
            <a:r>
              <a:rPr lang="it-IT" b="1" dirty="0"/>
              <a:t>La zona bolognese con la produzione della canapa</a:t>
            </a:r>
          </a:p>
          <a:p>
            <a:pPr marL="342900" indent="-342900">
              <a:buAutoNum type="alphaLcParenR"/>
            </a:pPr>
            <a:r>
              <a:rPr lang="it-IT" b="1" dirty="0"/>
              <a:t>La pianura lombarda per la gelsibachicoltura e la coltura irrigua</a:t>
            </a:r>
          </a:p>
          <a:p>
            <a:pPr marL="342900" indent="-342900">
              <a:buAutoNum type="alphaLcParenR"/>
            </a:pPr>
            <a:r>
              <a:rPr lang="it-IT" b="1" dirty="0"/>
              <a:t>I dintorni di Napoli per gli ortaggi</a:t>
            </a:r>
          </a:p>
          <a:p>
            <a:pPr marL="342900" indent="-342900">
              <a:buAutoNum type="alphaLcParenR"/>
            </a:pPr>
            <a:r>
              <a:rPr lang="it-IT" b="1" dirty="0"/>
              <a:t>La Conca d’oro di Palermo per gli agrumi</a:t>
            </a:r>
          </a:p>
          <a:p>
            <a:pPr marL="342900" indent="-342900">
              <a:buAutoNum type="alphaLcParenR"/>
            </a:pPr>
            <a:r>
              <a:rPr lang="it-IT" b="1" dirty="0"/>
              <a:t>La costa pugliese per gli uliveti</a:t>
            </a:r>
          </a:p>
        </p:txBody>
      </p:sp>
      <p:sp>
        <p:nvSpPr>
          <p:cNvPr id="3" name="Freccia in giù 2">
            <a:extLst>
              <a:ext uri="{FF2B5EF4-FFF2-40B4-BE49-F238E27FC236}">
                <a16:creationId xmlns:a16="http://schemas.microsoft.com/office/drawing/2014/main" id="{1D9528B6-064A-FA7B-7027-F231B281DBEB}"/>
              </a:ext>
            </a:extLst>
          </p:cNvPr>
          <p:cNvSpPr/>
          <p:nvPr/>
        </p:nvSpPr>
        <p:spPr>
          <a:xfrm>
            <a:off x="11304434" y="1759975"/>
            <a:ext cx="501445" cy="19494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E64769F-6C50-C4CA-379D-0A12032F58B3}"/>
              </a:ext>
            </a:extLst>
          </p:cNvPr>
          <p:cNvSpPr txBox="1"/>
          <p:nvPr/>
        </p:nvSpPr>
        <p:spPr>
          <a:xfrm>
            <a:off x="7639665" y="3866004"/>
            <a:ext cx="4353027" cy="923330"/>
          </a:xfrm>
          <a:prstGeom prst="rect">
            <a:avLst/>
          </a:prstGeom>
          <a:solidFill>
            <a:schemeClr val="accent1">
              <a:lumMod val="20000"/>
              <a:lumOff val="80000"/>
            </a:schemeClr>
          </a:solidFill>
          <a:ln w="19050">
            <a:solidFill>
              <a:schemeClr val="tx2">
                <a:lumMod val="75000"/>
                <a:lumOff val="25000"/>
              </a:schemeClr>
            </a:solidFill>
          </a:ln>
        </p:spPr>
        <p:txBody>
          <a:bodyPr wrap="square" rtlCol="0">
            <a:spAutoFit/>
          </a:bodyPr>
          <a:lstStyle/>
          <a:p>
            <a:pPr algn="ctr"/>
            <a:r>
              <a:rPr lang="it-IT" b="1" dirty="0"/>
              <a:t>Si tratta di un paesaggio diverso da quello descritto da scrittori e viaggiatori del Seicento e del Settecento.</a:t>
            </a:r>
          </a:p>
        </p:txBody>
      </p:sp>
      <p:sp>
        <p:nvSpPr>
          <p:cNvPr id="5" name="CasellaDiTesto 4">
            <a:extLst>
              <a:ext uri="{FF2B5EF4-FFF2-40B4-BE49-F238E27FC236}">
                <a16:creationId xmlns:a16="http://schemas.microsoft.com/office/drawing/2014/main" id="{F913FE07-E937-5E28-C7D5-1E48B9341C7D}"/>
              </a:ext>
            </a:extLst>
          </p:cNvPr>
          <p:cNvSpPr txBox="1"/>
          <p:nvPr/>
        </p:nvSpPr>
        <p:spPr>
          <a:xfrm>
            <a:off x="4272116" y="3627741"/>
            <a:ext cx="2920181" cy="2985433"/>
          </a:xfrm>
          <a:prstGeom prst="rect">
            <a:avLst/>
          </a:prstGeom>
          <a:solidFill>
            <a:schemeClr val="accent2">
              <a:lumMod val="20000"/>
              <a:lumOff val="80000"/>
            </a:schemeClr>
          </a:solidFill>
          <a:ln w="19050">
            <a:solidFill>
              <a:schemeClr val="accent2">
                <a:lumMod val="75000"/>
              </a:schemeClr>
            </a:solidFill>
          </a:ln>
        </p:spPr>
        <p:txBody>
          <a:bodyPr wrap="square" rtlCol="0">
            <a:spAutoFit/>
          </a:bodyPr>
          <a:lstStyle/>
          <a:p>
            <a:pPr algn="ctr"/>
            <a:r>
              <a:rPr lang="it-IT" b="1" dirty="0"/>
              <a:t>Emilio Sereni</a:t>
            </a:r>
          </a:p>
          <a:p>
            <a:pPr algn="ctr"/>
            <a:endParaRPr lang="it-IT" sz="800" b="1" dirty="0"/>
          </a:p>
          <a:p>
            <a:pPr algn="ctr"/>
            <a:r>
              <a:rPr lang="it-IT" b="1" dirty="0"/>
              <a:t>Riprende la tripartizione di Jacini: la pianura padana con risaie e prati irrigui (paesaggio della cascina), le colline dell’Appennino centrale con la mezzadria, il Mezzogiorno con i latifondi a grano.</a:t>
            </a:r>
          </a:p>
        </p:txBody>
      </p:sp>
      <p:sp>
        <p:nvSpPr>
          <p:cNvPr id="6" name="CasellaDiTesto 5">
            <a:extLst>
              <a:ext uri="{FF2B5EF4-FFF2-40B4-BE49-F238E27FC236}">
                <a16:creationId xmlns:a16="http://schemas.microsoft.com/office/drawing/2014/main" id="{07C0F8F4-2E3E-C36E-1325-5ABF8EE0D515}"/>
              </a:ext>
            </a:extLst>
          </p:cNvPr>
          <p:cNvSpPr txBox="1"/>
          <p:nvPr/>
        </p:nvSpPr>
        <p:spPr>
          <a:xfrm>
            <a:off x="7321037" y="5012736"/>
            <a:ext cx="4671655" cy="1600438"/>
          </a:xfrm>
          <a:prstGeom prst="rect">
            <a:avLst/>
          </a:prstGeom>
          <a:solidFill>
            <a:schemeClr val="accent6">
              <a:lumMod val="20000"/>
              <a:lumOff val="80000"/>
            </a:schemeClr>
          </a:solidFill>
          <a:ln w="19050">
            <a:solidFill>
              <a:schemeClr val="accent6">
                <a:lumMod val="60000"/>
                <a:lumOff val="40000"/>
              </a:schemeClr>
            </a:solidFill>
          </a:ln>
        </p:spPr>
        <p:txBody>
          <a:bodyPr wrap="square" rtlCol="0">
            <a:spAutoFit/>
          </a:bodyPr>
          <a:lstStyle/>
          <a:p>
            <a:pPr algn="ctr"/>
            <a:r>
              <a:rPr lang="it-IT" b="1" dirty="0"/>
              <a:t>Lucio Gambi</a:t>
            </a:r>
          </a:p>
          <a:p>
            <a:pPr algn="ctr"/>
            <a:endParaRPr lang="it-IT" sz="800" b="1" dirty="0"/>
          </a:p>
          <a:p>
            <a:pPr algn="ctr"/>
            <a:r>
              <a:rPr lang="it-IT" b="1" dirty="0"/>
              <a:t>Riprende anche lui la triplice suddivisione. Sottolinea i processi di penetrazione dei rapporti capitalistici nelle campagne, soprattutto in Lombardia.</a:t>
            </a:r>
          </a:p>
        </p:txBody>
      </p:sp>
    </p:spTree>
    <p:extLst>
      <p:ext uri="{BB962C8B-B14F-4D97-AF65-F5344CB8AC3E}">
        <p14:creationId xmlns:p14="http://schemas.microsoft.com/office/powerpoint/2010/main" val="230146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0C4F43A-A405-4B5F-E17C-13A2ADC37FBE}"/>
              </a:ext>
            </a:extLst>
          </p:cNvPr>
          <p:cNvSpPr txBox="1"/>
          <p:nvPr/>
        </p:nvSpPr>
        <p:spPr>
          <a:xfrm>
            <a:off x="2448300" y="148931"/>
            <a:ext cx="7295395" cy="646331"/>
          </a:xfrm>
          <a:prstGeom prst="rect">
            <a:avLst/>
          </a:prstGeom>
          <a:noFill/>
        </p:spPr>
        <p:txBody>
          <a:bodyPr wrap="none" rtlCol="0">
            <a:spAutoFit/>
          </a:bodyPr>
          <a:lstStyle/>
          <a:p>
            <a:pPr algn="ctr"/>
            <a:r>
              <a:rPr lang="it-IT" b="1" dirty="0">
                <a:solidFill>
                  <a:srgbClr val="C00000"/>
                </a:solidFill>
              </a:rPr>
              <a:t>Importanza del periodo tardomedievale</a:t>
            </a:r>
          </a:p>
          <a:p>
            <a:pPr algn="ctr"/>
            <a:r>
              <a:rPr lang="it-IT" b="1" dirty="0">
                <a:solidFill>
                  <a:srgbClr val="C00000"/>
                </a:solidFill>
              </a:rPr>
              <a:t>nella ricostruzione degli equilibri alterati dalla crisi di metà Trecento</a:t>
            </a:r>
          </a:p>
        </p:txBody>
      </p:sp>
      <p:sp>
        <p:nvSpPr>
          <p:cNvPr id="3" name="Freccia in giù 2">
            <a:extLst>
              <a:ext uri="{FF2B5EF4-FFF2-40B4-BE49-F238E27FC236}">
                <a16:creationId xmlns:a16="http://schemas.microsoft.com/office/drawing/2014/main" id="{3C7322FC-0DD0-BD2D-29F6-AC77FBC2289F}"/>
              </a:ext>
            </a:extLst>
          </p:cNvPr>
          <p:cNvSpPr/>
          <p:nvPr/>
        </p:nvSpPr>
        <p:spPr>
          <a:xfrm>
            <a:off x="5889521" y="911802"/>
            <a:ext cx="412955" cy="646331"/>
          </a:xfrm>
          <a:prstGeom prst="downArrow">
            <a:avLst/>
          </a:prstGeom>
          <a:solidFill>
            <a:srgbClr val="FFC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1E6CB948-2648-4ED7-1CD5-C240D42EE584}"/>
              </a:ext>
            </a:extLst>
          </p:cNvPr>
          <p:cNvSpPr txBox="1"/>
          <p:nvPr/>
        </p:nvSpPr>
        <p:spPr>
          <a:xfrm>
            <a:off x="324466" y="967565"/>
            <a:ext cx="3080523" cy="1477328"/>
          </a:xfrm>
          <a:prstGeom prst="rect">
            <a:avLst/>
          </a:prstGeom>
          <a:noFill/>
          <a:ln w="28575">
            <a:solidFill>
              <a:srgbClr val="C00000"/>
            </a:solidFill>
          </a:ln>
        </p:spPr>
        <p:txBody>
          <a:bodyPr wrap="none" rtlCol="0">
            <a:spAutoFit/>
          </a:bodyPr>
          <a:lstStyle/>
          <a:p>
            <a:pPr algn="ctr"/>
            <a:r>
              <a:rPr lang="it-IT" b="1" dirty="0">
                <a:solidFill>
                  <a:srgbClr val="C00000"/>
                </a:solidFill>
              </a:rPr>
              <a:t>La cascina</a:t>
            </a:r>
          </a:p>
          <a:p>
            <a:pPr algn="ctr"/>
            <a:r>
              <a:rPr lang="it-IT" b="1" dirty="0"/>
              <a:t>Capitalismo agrario padano</a:t>
            </a:r>
          </a:p>
          <a:p>
            <a:pPr algn="ctr"/>
            <a:r>
              <a:rPr lang="it-IT" b="1" dirty="0"/>
              <a:t>Coltivazioni irrigue</a:t>
            </a:r>
          </a:p>
          <a:p>
            <a:pPr algn="ctr"/>
            <a:r>
              <a:rPr lang="it-IT" b="1" dirty="0"/>
              <a:t>Allevamento stanziale</a:t>
            </a:r>
          </a:p>
          <a:p>
            <a:pPr algn="ctr"/>
            <a:r>
              <a:rPr lang="it-IT" b="1" dirty="0"/>
              <a:t>Piante industriali</a:t>
            </a:r>
          </a:p>
        </p:txBody>
      </p:sp>
      <p:sp>
        <p:nvSpPr>
          <p:cNvPr id="5" name="CasellaDiTesto 4">
            <a:extLst>
              <a:ext uri="{FF2B5EF4-FFF2-40B4-BE49-F238E27FC236}">
                <a16:creationId xmlns:a16="http://schemas.microsoft.com/office/drawing/2014/main" id="{FE970FF0-089A-B189-F869-35C991F8FD5E}"/>
              </a:ext>
            </a:extLst>
          </p:cNvPr>
          <p:cNvSpPr txBox="1"/>
          <p:nvPr/>
        </p:nvSpPr>
        <p:spPr>
          <a:xfrm>
            <a:off x="9079850" y="1742799"/>
            <a:ext cx="2610908" cy="923330"/>
          </a:xfrm>
          <a:prstGeom prst="rect">
            <a:avLst/>
          </a:prstGeom>
          <a:noFill/>
          <a:ln w="28575">
            <a:solidFill>
              <a:srgbClr val="C00000"/>
            </a:solidFill>
          </a:ln>
        </p:spPr>
        <p:txBody>
          <a:bodyPr wrap="none" rtlCol="0">
            <a:spAutoFit/>
          </a:bodyPr>
          <a:lstStyle/>
          <a:p>
            <a:pPr algn="ctr"/>
            <a:r>
              <a:rPr lang="it-IT" b="1" dirty="0">
                <a:solidFill>
                  <a:srgbClr val="C00000"/>
                </a:solidFill>
              </a:rPr>
              <a:t>La masseria</a:t>
            </a:r>
          </a:p>
          <a:p>
            <a:pPr algn="ctr"/>
            <a:r>
              <a:rPr lang="it-IT" b="1" dirty="0"/>
              <a:t>Colture estensive</a:t>
            </a:r>
          </a:p>
          <a:p>
            <a:pPr algn="ctr"/>
            <a:r>
              <a:rPr lang="it-IT" b="1" dirty="0"/>
              <a:t>Pastorizia transumante</a:t>
            </a:r>
          </a:p>
        </p:txBody>
      </p:sp>
      <p:sp>
        <p:nvSpPr>
          <p:cNvPr id="6" name="CasellaDiTesto 5">
            <a:extLst>
              <a:ext uri="{FF2B5EF4-FFF2-40B4-BE49-F238E27FC236}">
                <a16:creationId xmlns:a16="http://schemas.microsoft.com/office/drawing/2014/main" id="{434295F9-00BA-B6B1-481F-D653498DE787}"/>
              </a:ext>
            </a:extLst>
          </p:cNvPr>
          <p:cNvSpPr txBox="1"/>
          <p:nvPr/>
        </p:nvSpPr>
        <p:spPr>
          <a:xfrm>
            <a:off x="3847611" y="1742799"/>
            <a:ext cx="5021311" cy="923330"/>
          </a:xfrm>
          <a:prstGeom prst="rect">
            <a:avLst/>
          </a:prstGeom>
          <a:noFill/>
          <a:ln w="28575">
            <a:solidFill>
              <a:srgbClr val="C00000"/>
            </a:solidFill>
          </a:ln>
        </p:spPr>
        <p:txBody>
          <a:bodyPr wrap="none" rtlCol="0">
            <a:spAutoFit/>
          </a:bodyPr>
          <a:lstStyle/>
          <a:p>
            <a:pPr algn="ctr"/>
            <a:r>
              <a:rPr lang="it-IT" b="1" dirty="0">
                <a:solidFill>
                  <a:srgbClr val="C00000"/>
                </a:solidFill>
              </a:rPr>
              <a:t>La casa colonica</a:t>
            </a:r>
          </a:p>
          <a:p>
            <a:pPr algn="ctr"/>
            <a:r>
              <a:rPr lang="it-IT" b="1" dirty="0"/>
              <a:t>Frammentazione della proprietà</a:t>
            </a:r>
          </a:p>
          <a:p>
            <a:pPr algn="ctr"/>
            <a:r>
              <a:rPr lang="it-IT" b="1" dirty="0"/>
              <a:t>Distribuzione delle coltivazioni in piccoli spazi</a:t>
            </a:r>
          </a:p>
        </p:txBody>
      </p:sp>
      <p:sp>
        <p:nvSpPr>
          <p:cNvPr id="7" name="Freccia in giù 6">
            <a:extLst>
              <a:ext uri="{FF2B5EF4-FFF2-40B4-BE49-F238E27FC236}">
                <a16:creationId xmlns:a16="http://schemas.microsoft.com/office/drawing/2014/main" id="{C8FF5B5A-5A1E-A8D5-1E17-4132D3C58FF4}"/>
              </a:ext>
            </a:extLst>
          </p:cNvPr>
          <p:cNvSpPr/>
          <p:nvPr/>
        </p:nvSpPr>
        <p:spPr>
          <a:xfrm>
            <a:off x="5886316" y="2982006"/>
            <a:ext cx="471950" cy="518818"/>
          </a:xfrm>
          <a:prstGeom prst="downArrow">
            <a:avLst/>
          </a:prstGeom>
          <a:solidFill>
            <a:srgbClr val="FFC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A788F022-8AC6-AEC4-08BE-0D27BBB1920A}"/>
              </a:ext>
            </a:extLst>
          </p:cNvPr>
          <p:cNvSpPr txBox="1"/>
          <p:nvPr/>
        </p:nvSpPr>
        <p:spPr>
          <a:xfrm>
            <a:off x="5107622" y="3685490"/>
            <a:ext cx="2029338" cy="369332"/>
          </a:xfrm>
          <a:prstGeom prst="rect">
            <a:avLst/>
          </a:prstGeom>
          <a:solidFill>
            <a:schemeClr val="accent2">
              <a:lumMod val="40000"/>
              <a:lumOff val="60000"/>
            </a:schemeClr>
          </a:solidFill>
          <a:ln w="28575">
            <a:solidFill>
              <a:srgbClr val="C00000"/>
            </a:solidFill>
          </a:ln>
        </p:spPr>
        <p:txBody>
          <a:bodyPr wrap="none" rtlCol="0">
            <a:spAutoFit/>
          </a:bodyPr>
          <a:lstStyle/>
          <a:p>
            <a:pPr algn="ctr"/>
            <a:r>
              <a:rPr lang="it-IT" b="1" dirty="0"/>
              <a:t>Ruolo dei mercati</a:t>
            </a:r>
          </a:p>
        </p:txBody>
      </p:sp>
      <p:pic>
        <p:nvPicPr>
          <p:cNvPr id="1026" name="Picture 2" descr="cascina a corte">
            <a:extLst>
              <a:ext uri="{FF2B5EF4-FFF2-40B4-BE49-F238E27FC236}">
                <a16:creationId xmlns:a16="http://schemas.microsoft.com/office/drawing/2014/main" id="{2A6FACE2-4589-5195-0425-00309C4E9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58" y="2622393"/>
            <a:ext cx="2694038" cy="1797881"/>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28" name="Picture 4" descr="cascina a corte">
            <a:extLst>
              <a:ext uri="{FF2B5EF4-FFF2-40B4-BE49-F238E27FC236}">
                <a16:creationId xmlns:a16="http://schemas.microsoft.com/office/drawing/2014/main" id="{B2C541A2-C6AC-212B-FC8D-D7949F160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66" y="4653537"/>
            <a:ext cx="2936385" cy="1938991"/>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0" name="Picture 6" descr="1964 • Fine della Mezzadria – Casa D'Erci">
            <a:extLst>
              <a:ext uri="{FF2B5EF4-FFF2-40B4-BE49-F238E27FC236}">
                <a16:creationId xmlns:a16="http://schemas.microsoft.com/office/drawing/2014/main" id="{EA874600-C36E-1347-AC75-CAC8A1A0D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580" y="4239488"/>
            <a:ext cx="3472324" cy="235304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ReportageSicilia: LA CAMPAGNA AL TEMPO DELLE 'MASSERIE'">
            <a:extLst>
              <a:ext uri="{FF2B5EF4-FFF2-40B4-BE49-F238E27FC236}">
                <a16:creationId xmlns:a16="http://schemas.microsoft.com/office/drawing/2014/main" id="{76434B07-ABB9-6AE8-66EB-36AB31DE5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7681" y="3627162"/>
            <a:ext cx="3852028" cy="2964256"/>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95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89D71B8-CE27-DC10-55DD-A99BA3555C58}"/>
              </a:ext>
            </a:extLst>
          </p:cNvPr>
          <p:cNvSpPr txBox="1"/>
          <p:nvPr/>
        </p:nvSpPr>
        <p:spPr>
          <a:xfrm flipH="1">
            <a:off x="448841" y="166568"/>
            <a:ext cx="11458023" cy="6524863"/>
          </a:xfrm>
          <a:prstGeom prst="rect">
            <a:avLst/>
          </a:prstGeom>
          <a:noFill/>
          <a:ln w="19050">
            <a:solidFill>
              <a:srgbClr val="C00000"/>
            </a:solidFill>
          </a:ln>
        </p:spPr>
        <p:txBody>
          <a:bodyPr wrap="square" rtlCol="0">
            <a:spAutoFit/>
          </a:bodyPr>
          <a:lstStyle/>
          <a:p>
            <a:endParaRPr lang="it-IT" sz="800" b="1" dirty="0"/>
          </a:p>
          <a:p>
            <a:r>
              <a:rPr lang="it-IT" b="1" dirty="0"/>
              <a:t>Venezia e la Terraferma   </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a:ea typeface="Calibri" panose="020F0502020204030204" pitchFamily="34" charset="0"/>
                <a:cs typeface="Calibri" panose="020F0502020204030204" pitchFamily="34" charset="0"/>
              </a:rPr>
              <a:t>La penetrazione dei capitali e della coltura di Venezia. La creazione delle ville. 				Crescita del settore viticolo. Diffusione della piantata padana (nello stesso spazio 			colture arboree e erbacee. I campi delimitati da fossi e cavedagne con filari di 				alberi vitati lungo le rive. Diffusione del granoturco.</a:t>
            </a:r>
            <a:r>
              <a:rPr lang="it-IT" b="1" dirty="0">
                <a:latin typeface="Calibri" panose="020F0502020204030204" pitchFamily="34" charset="0"/>
                <a:ea typeface="Calibri" panose="020F0502020204030204" pitchFamily="34" charset="0"/>
                <a:cs typeface="Calibri" panose="020F0502020204030204" pitchFamily="34" charset="0"/>
              </a:rPr>
              <a:t> </a:t>
            </a:r>
            <a:endParaRPr lang="it-IT" b="1" dirty="0"/>
          </a:p>
          <a:p>
            <a:endParaRPr lang="it-IT" sz="800" b="1" dirty="0"/>
          </a:p>
          <a:p>
            <a:r>
              <a:rPr lang="it-IT" b="1" dirty="0"/>
              <a:t>La Lombardia                        </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a:ea typeface="Calibri" panose="020F0502020204030204" pitchFamily="34" charset="0"/>
                <a:cs typeface="Calibri" panose="020F0502020204030204" pitchFamily="34" charset="0"/>
              </a:rPr>
              <a:t>Pianura ricoperta da campi coltivati, con canali per l’irrigazione. Cascine e stalle 			con mucche da latte. Spazio della «rivoluzione agraria».</a:t>
            </a:r>
            <a:endParaRPr lang="it-IT" b="1" dirty="0"/>
          </a:p>
          <a:p>
            <a:endParaRPr lang="it-IT" sz="800" b="1" dirty="0"/>
          </a:p>
          <a:p>
            <a:r>
              <a:rPr lang="it-IT" b="1" dirty="0"/>
              <a:t>Tra Emilia e Abruzzo          </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a:ea typeface="Calibri" panose="020F0502020204030204" pitchFamily="34" charset="0"/>
                <a:cs typeface="Calibri" panose="020F0502020204030204" pitchFamily="34" charset="0"/>
              </a:rPr>
              <a:t>Mezzadria come strumento di colonizzazione. Opere (piantagioni, canali, strade 			poderali, terrazzamenti). Paesaggio del seminativo vitato e olivato. Coltura 				promiscuo. Autoconsumo e mercati. Gelsi e mais. Arretramento della pastorizia (il 			caso delle Marche). La casa poderale.</a:t>
            </a:r>
            <a:endParaRPr lang="it-IT" b="1" dirty="0"/>
          </a:p>
          <a:p>
            <a:endParaRPr lang="it-IT" sz="800" b="1" dirty="0"/>
          </a:p>
          <a:p>
            <a:r>
              <a:rPr lang="it-IT" b="1" dirty="0"/>
              <a:t>La Campagna romana     </a:t>
            </a:r>
            <a:r>
              <a:rPr lang="it-IT" b="1" dirty="0">
                <a:latin typeface="Calibri" panose="020F0502020204030204" pitchFamily="34" charset="0"/>
                <a:ea typeface="Calibri" panose="020F0502020204030204" pitchFamily="34" charset="0"/>
                <a:cs typeface="Calibri" panose="020F0502020204030204" pitchFamily="34" charset="0"/>
              </a:rPr>
              <a:t>→</a:t>
            </a:r>
            <a:r>
              <a:rPr lang="it-IT" b="1" dirty="0">
                <a:ea typeface="Calibri" panose="020F0502020204030204" pitchFamily="34" charset="0"/>
                <a:cs typeface="Calibri" panose="020F0502020204030204" pitchFamily="34" charset="0"/>
              </a:rPr>
              <a:t> I casali con agricoltura estensiva e allevamento ovino transumante. Spazi 				disabitati occupati da paludi. Nel XV secolo allevamento di bovini da latte, poi nel 			Seicento pascolo ovino e fieno. Primi elementi del paesaggio del latifondo.</a:t>
            </a:r>
            <a:endParaRPr lang="it-IT" b="1" dirty="0"/>
          </a:p>
          <a:p>
            <a:endParaRPr lang="it-IT" sz="800" b="1" dirty="0"/>
          </a:p>
          <a:p>
            <a:r>
              <a:rPr lang="it-IT" b="1" dirty="0"/>
              <a:t>L’Italia meridionale           </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a:ea typeface="Calibri" panose="020F0502020204030204" pitchFamily="34" charset="0"/>
                <a:cs typeface="Calibri" panose="020F0502020204030204" pitchFamily="34" charset="0"/>
              </a:rPr>
              <a:t>Spazio dell’agricoltura «asciutta», con coltivazioni estensive di cereali. 				Particolarità dell’agricoltura costiera terrazzata, con olivi, viti, agrumi (bergamotto 			in Calabria), mandorli, gelsi. Distruzione del bosco meridionale.</a:t>
            </a:r>
          </a:p>
          <a:p>
            <a:endParaRPr lang="it-IT" sz="800" b="1" dirty="0">
              <a:ea typeface="Calibri" panose="020F0502020204030204" pitchFamily="34" charset="0"/>
              <a:cs typeface="Calibri" panose="020F0502020204030204" pitchFamily="34" charset="0"/>
            </a:endParaRPr>
          </a:p>
          <a:p>
            <a:r>
              <a:rPr lang="it-IT" b="1" dirty="0">
                <a:ea typeface="Calibri" panose="020F0502020204030204" pitchFamily="34" charset="0"/>
                <a:cs typeface="Calibri" panose="020F0502020204030204" pitchFamily="34" charset="0"/>
              </a:rPr>
              <a:t>La Puglia	              </a:t>
            </a:r>
            <a:r>
              <a:rPr lang="it-IT" b="1" dirty="0">
                <a:latin typeface="Calibri" panose="020F0502020204030204" pitchFamily="34" charset="0"/>
                <a:ea typeface="Calibri" panose="020F0502020204030204" pitchFamily="34" charset="0"/>
                <a:cs typeface="Calibri" panose="020F0502020204030204" pitchFamily="34" charset="0"/>
              </a:rPr>
              <a:t>→ La zona costiera e il Salento (quadro economico fiorente, con una trama di uliveti e 			                 mandorli), e l’entroterra con la totale assenza di alberi e la cerealicoltura estensiva.</a:t>
            </a:r>
            <a:r>
              <a:rPr lang="it-IT" b="1" dirty="0">
                <a:ea typeface="Calibri" panose="020F0502020204030204" pitchFamily="34" charset="0"/>
                <a:cs typeface="Calibri" panose="020F0502020204030204" pitchFamily="34" charset="0"/>
              </a:rPr>
              <a:t> Il 			                   ruolo della Dogana di Foggia (abolita nel 1806 e conseguente sviluppo della    			                   cerealicoltura.</a:t>
            </a:r>
            <a:endParaRPr lang="it-IT" b="1" dirty="0"/>
          </a:p>
        </p:txBody>
      </p:sp>
    </p:spTree>
    <p:extLst>
      <p:ext uri="{BB962C8B-B14F-4D97-AF65-F5344CB8AC3E}">
        <p14:creationId xmlns:p14="http://schemas.microsoft.com/office/powerpoint/2010/main" val="241953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9440782-670C-E2B4-0E6E-729B715B89E6}"/>
              </a:ext>
            </a:extLst>
          </p:cNvPr>
          <p:cNvSpPr txBox="1"/>
          <p:nvPr/>
        </p:nvSpPr>
        <p:spPr>
          <a:xfrm>
            <a:off x="260555" y="324464"/>
            <a:ext cx="11670890" cy="769441"/>
          </a:xfrm>
          <a:prstGeom prst="rect">
            <a:avLst/>
          </a:prstGeom>
          <a:noFill/>
        </p:spPr>
        <p:txBody>
          <a:bodyPr wrap="square" rtlCol="0">
            <a:spAutoFit/>
          </a:bodyPr>
          <a:lstStyle/>
          <a:p>
            <a:r>
              <a:rPr lang="it-IT" sz="2400" b="1" dirty="0">
                <a:solidFill>
                  <a:srgbClr val="C00000"/>
                </a:solidFill>
              </a:rPr>
              <a:t>Tradizione mediterranea e piante coloniali</a:t>
            </a:r>
          </a:p>
          <a:p>
            <a:pPr algn="r"/>
            <a:r>
              <a:rPr lang="it-IT" sz="2000" b="1" i="1" dirty="0">
                <a:solidFill>
                  <a:srgbClr val="0070C0"/>
                </a:solidFill>
              </a:rPr>
              <a:t>I paesaggi dell’olivo e della vite</a:t>
            </a:r>
          </a:p>
        </p:txBody>
      </p:sp>
      <p:pic>
        <p:nvPicPr>
          <p:cNvPr id="4" name="Immagine 3" descr="Immagine che contiene dipinto, arte, disegno, vestiti&#10;&#10;Il contenuto generato dall'IA potrebbe non essere corretto.">
            <a:extLst>
              <a:ext uri="{FF2B5EF4-FFF2-40B4-BE49-F238E27FC236}">
                <a16:creationId xmlns:a16="http://schemas.microsoft.com/office/drawing/2014/main" id="{F204F198-BDB3-7229-F4B0-81E56137D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55" y="963525"/>
            <a:ext cx="3904371" cy="4365559"/>
          </a:xfrm>
          <a:prstGeom prst="rect">
            <a:avLst/>
          </a:prstGeom>
          <a:ln w="19050">
            <a:solidFill>
              <a:srgbClr val="C00000"/>
            </a:solidFill>
          </a:ln>
        </p:spPr>
      </p:pic>
      <p:sp>
        <p:nvSpPr>
          <p:cNvPr id="5" name="CasellaDiTesto 4">
            <a:extLst>
              <a:ext uri="{FF2B5EF4-FFF2-40B4-BE49-F238E27FC236}">
                <a16:creationId xmlns:a16="http://schemas.microsoft.com/office/drawing/2014/main" id="{D6D3DE8D-4389-1F94-4BE2-04886DBDAC6D}"/>
              </a:ext>
            </a:extLst>
          </p:cNvPr>
          <p:cNvSpPr txBox="1"/>
          <p:nvPr/>
        </p:nvSpPr>
        <p:spPr>
          <a:xfrm>
            <a:off x="4565909" y="1170039"/>
            <a:ext cx="7488440" cy="1754326"/>
          </a:xfrm>
          <a:prstGeom prst="rect">
            <a:avLst/>
          </a:prstGeom>
          <a:noFill/>
        </p:spPr>
        <p:txBody>
          <a:bodyPr wrap="square" rtlCol="0">
            <a:spAutoFit/>
          </a:bodyPr>
          <a:lstStyle/>
          <a:p>
            <a:r>
              <a:rPr lang="it-IT" b="1" dirty="0"/>
              <a:t>Dopo la crisi del Trecento crescono le colture arbustive. Dopo il grano e il vino, l’olivo diventa la grande componente dell’economia rurale.</a:t>
            </a:r>
          </a:p>
          <a:p>
            <a:r>
              <a:rPr lang="it-IT" b="1" dirty="0"/>
              <a:t>Importanza dell’entroterra ligure. Per la riviera di ponente è forte la domanda che proviene (per l’olio) dalle fabbriche di sapone di Marsiglia. L’olivo si afferma nel corso dell’età moderna in Puglia (importanza dei porti adriatici e ionici per le esportazioni).</a:t>
            </a:r>
          </a:p>
        </p:txBody>
      </p:sp>
      <p:pic>
        <p:nvPicPr>
          <p:cNvPr id="7" name="Immagine 6">
            <a:extLst>
              <a:ext uri="{FF2B5EF4-FFF2-40B4-BE49-F238E27FC236}">
                <a16:creationId xmlns:a16="http://schemas.microsoft.com/office/drawing/2014/main" id="{EBB02A22-90B3-9DA4-DAAA-17D63DA91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9" y="3933636"/>
            <a:ext cx="4126994" cy="2692864"/>
          </a:xfrm>
          <a:prstGeom prst="rect">
            <a:avLst/>
          </a:prstGeom>
          <a:solidFill>
            <a:schemeClr val="accent2">
              <a:lumMod val="40000"/>
              <a:lumOff val="60000"/>
            </a:schemeClr>
          </a:solidFill>
          <a:ln w="19050">
            <a:solidFill>
              <a:schemeClr val="accent2">
                <a:lumMod val="40000"/>
                <a:lumOff val="60000"/>
              </a:schemeClr>
            </a:solidFill>
          </a:ln>
        </p:spPr>
      </p:pic>
      <p:sp>
        <p:nvSpPr>
          <p:cNvPr id="8" name="CasellaDiTesto 7">
            <a:extLst>
              <a:ext uri="{FF2B5EF4-FFF2-40B4-BE49-F238E27FC236}">
                <a16:creationId xmlns:a16="http://schemas.microsoft.com/office/drawing/2014/main" id="{2BC124A8-2BD2-1C20-D752-414D1FBF901B}"/>
              </a:ext>
            </a:extLst>
          </p:cNvPr>
          <p:cNvSpPr txBox="1"/>
          <p:nvPr/>
        </p:nvSpPr>
        <p:spPr>
          <a:xfrm>
            <a:off x="1563329" y="6015189"/>
            <a:ext cx="1603837" cy="646331"/>
          </a:xfrm>
          <a:prstGeom prst="rect">
            <a:avLst/>
          </a:prstGeom>
          <a:noFill/>
        </p:spPr>
        <p:txBody>
          <a:bodyPr wrap="none" rtlCol="0">
            <a:spAutoFit/>
          </a:bodyPr>
          <a:lstStyle/>
          <a:p>
            <a:pPr algn="r"/>
            <a:r>
              <a:rPr lang="it-IT" b="1" i="1" dirty="0"/>
              <a:t>Frantoi ipogei</a:t>
            </a:r>
          </a:p>
          <a:p>
            <a:pPr algn="r"/>
            <a:r>
              <a:rPr lang="it-IT" b="1" i="1" dirty="0"/>
              <a:t>a Gallipoli</a:t>
            </a:r>
          </a:p>
        </p:txBody>
      </p:sp>
      <p:sp>
        <p:nvSpPr>
          <p:cNvPr id="9" name="CasellaDiTesto 8">
            <a:extLst>
              <a:ext uri="{FF2B5EF4-FFF2-40B4-BE49-F238E27FC236}">
                <a16:creationId xmlns:a16="http://schemas.microsoft.com/office/drawing/2014/main" id="{6BD37459-B6DA-BCDF-E7E4-4437C006ADE3}"/>
              </a:ext>
            </a:extLst>
          </p:cNvPr>
          <p:cNvSpPr txBox="1"/>
          <p:nvPr/>
        </p:nvSpPr>
        <p:spPr>
          <a:xfrm>
            <a:off x="4565909" y="2961638"/>
            <a:ext cx="7626091" cy="646331"/>
          </a:xfrm>
          <a:prstGeom prst="rect">
            <a:avLst/>
          </a:prstGeom>
          <a:noFill/>
        </p:spPr>
        <p:txBody>
          <a:bodyPr wrap="square" rtlCol="0">
            <a:spAutoFit/>
          </a:bodyPr>
          <a:lstStyle/>
          <a:p>
            <a:r>
              <a:rPr lang="it-IT" b="1" dirty="0"/>
              <a:t>Un’ampia regione viticola, nel corso dell’età moderna, si afferma dalla Liguria alla Sicilia, con alcune aree particolarmente importanti:</a:t>
            </a:r>
          </a:p>
        </p:txBody>
      </p:sp>
      <p:sp>
        <p:nvSpPr>
          <p:cNvPr id="10" name="CasellaDiTesto 9">
            <a:extLst>
              <a:ext uri="{FF2B5EF4-FFF2-40B4-BE49-F238E27FC236}">
                <a16:creationId xmlns:a16="http://schemas.microsoft.com/office/drawing/2014/main" id="{EF507805-6A95-ABB9-4780-C35BFF5D8A23}"/>
              </a:ext>
            </a:extLst>
          </p:cNvPr>
          <p:cNvSpPr txBox="1"/>
          <p:nvPr/>
        </p:nvSpPr>
        <p:spPr>
          <a:xfrm>
            <a:off x="7669162" y="3564304"/>
            <a:ext cx="4522838" cy="2862322"/>
          </a:xfrm>
          <a:prstGeom prst="rect">
            <a:avLst/>
          </a:prstGeom>
          <a:noFill/>
        </p:spPr>
        <p:txBody>
          <a:bodyPr wrap="square" rtlCol="0">
            <a:spAutoFit/>
          </a:bodyPr>
          <a:lstStyle/>
          <a:p>
            <a:pPr marL="342900" indent="-342900">
              <a:buFont typeface="+mj-lt"/>
              <a:buAutoNum type="arabicPeriod"/>
            </a:pPr>
            <a:r>
              <a:rPr lang="it-IT" b="1" dirty="0"/>
              <a:t>Il territorio umbro-laziale con i Castelli romani e l’Orvietano.</a:t>
            </a:r>
          </a:p>
          <a:p>
            <a:pPr marL="342900" indent="-342900">
              <a:buFont typeface="+mj-lt"/>
              <a:buAutoNum type="arabicPeriod"/>
            </a:pPr>
            <a:r>
              <a:rPr lang="it-IT" b="1" dirty="0"/>
              <a:t>La Toscana con la regione del Chianti. Nel Settecento Cosimo III de’ Medici individua i confini delle quattro regioni dei vini toscani da vendere.</a:t>
            </a:r>
          </a:p>
          <a:p>
            <a:endParaRPr lang="it-IT" b="1" dirty="0"/>
          </a:p>
          <a:p>
            <a:r>
              <a:rPr lang="it-IT" b="1" dirty="0"/>
              <a:t>Importanza dello sviluppo dei trattati fin dal Cinquecento che individuano zone adatte e </a:t>
            </a:r>
            <a:r>
              <a:rPr lang="it-IT" b="1"/>
              <a:t>pratiche agricole.</a:t>
            </a:r>
            <a:endParaRPr lang="it-IT" b="1" dirty="0"/>
          </a:p>
        </p:txBody>
      </p:sp>
    </p:spTree>
    <p:extLst>
      <p:ext uri="{BB962C8B-B14F-4D97-AF65-F5344CB8AC3E}">
        <p14:creationId xmlns:p14="http://schemas.microsoft.com/office/powerpoint/2010/main" val="3176363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63AF359-0C64-34B3-22FA-B3EAB66D6663}"/>
              </a:ext>
            </a:extLst>
          </p:cNvPr>
          <p:cNvSpPr txBox="1"/>
          <p:nvPr/>
        </p:nvSpPr>
        <p:spPr>
          <a:xfrm>
            <a:off x="393289" y="252663"/>
            <a:ext cx="11444749" cy="1046440"/>
          </a:xfrm>
          <a:prstGeom prst="rect">
            <a:avLst/>
          </a:prstGeom>
          <a:noFill/>
        </p:spPr>
        <p:txBody>
          <a:bodyPr wrap="square">
            <a:spAutoFit/>
          </a:bodyPr>
          <a:lstStyle/>
          <a:p>
            <a:r>
              <a:rPr lang="it-IT" sz="2400" b="1" dirty="0">
                <a:solidFill>
                  <a:srgbClr val="C00000"/>
                </a:solidFill>
              </a:rPr>
              <a:t>Tradizione mediterranea e piante coloniali</a:t>
            </a:r>
          </a:p>
          <a:p>
            <a:endParaRPr lang="it-IT" b="1" dirty="0"/>
          </a:p>
          <a:p>
            <a:pPr algn="r"/>
            <a:r>
              <a:rPr lang="it-IT" sz="2000" b="1" i="1" dirty="0">
                <a:solidFill>
                  <a:srgbClr val="0070C0"/>
                </a:solidFill>
              </a:rPr>
              <a:t>Il paesaggio degli agrumeti</a:t>
            </a:r>
          </a:p>
        </p:txBody>
      </p:sp>
      <p:sp>
        <p:nvSpPr>
          <p:cNvPr id="4" name="CasellaDiTesto 3">
            <a:extLst>
              <a:ext uri="{FF2B5EF4-FFF2-40B4-BE49-F238E27FC236}">
                <a16:creationId xmlns:a16="http://schemas.microsoft.com/office/drawing/2014/main" id="{A57EF692-0053-A648-03D1-BD627B8F344C}"/>
              </a:ext>
            </a:extLst>
          </p:cNvPr>
          <p:cNvSpPr txBox="1"/>
          <p:nvPr/>
        </p:nvSpPr>
        <p:spPr>
          <a:xfrm>
            <a:off x="393289" y="1384915"/>
            <a:ext cx="11798711" cy="2031325"/>
          </a:xfrm>
          <a:prstGeom prst="rect">
            <a:avLst/>
          </a:prstGeom>
          <a:noFill/>
        </p:spPr>
        <p:txBody>
          <a:bodyPr wrap="square" rtlCol="0">
            <a:spAutoFit/>
          </a:bodyPr>
          <a:lstStyle/>
          <a:p>
            <a:r>
              <a:rPr lang="it-IT" b="1" dirty="0"/>
              <a:t>Gli agrumi sono diffusi nel Mediterraneo dagli arabi. In Sicilia, Calabria, Campania, Liguria e intorno al lago di Garda, tra medioevo ed età moderna si formano particolari paesaggi con agrumeti. I giardini di agrumi tra Palermo, Messina e Catania diventano un tratto peculiare delle aree costiere. Intorno al lago di Garda vengono introdotti alla fine del Cinquecento.</a:t>
            </a:r>
          </a:p>
          <a:p>
            <a:r>
              <a:rPr lang="it-IT" b="1" dirty="0"/>
              <a:t>Gli agrumi entrano nei giardini dei palazzi nobiliari.</a:t>
            </a:r>
          </a:p>
          <a:p>
            <a:r>
              <a:rPr lang="it-IT" b="1" dirty="0"/>
              <a:t>Nella riviera ligure di ponente gli agrumi si concentrano ai piedi delle colline, davanti al mare, fin dai secoli centrali del medioevo, ma dal Settecento in poi vengono soppiantati dalla floricultura.</a:t>
            </a:r>
          </a:p>
        </p:txBody>
      </p:sp>
      <p:sp>
        <p:nvSpPr>
          <p:cNvPr id="6" name="CasellaDiTesto 5">
            <a:extLst>
              <a:ext uri="{FF2B5EF4-FFF2-40B4-BE49-F238E27FC236}">
                <a16:creationId xmlns:a16="http://schemas.microsoft.com/office/drawing/2014/main" id="{E8FC1844-0BBC-50E8-46E0-74C5CA6A8A68}"/>
              </a:ext>
            </a:extLst>
          </p:cNvPr>
          <p:cNvSpPr txBox="1"/>
          <p:nvPr/>
        </p:nvSpPr>
        <p:spPr>
          <a:xfrm>
            <a:off x="393289" y="3630250"/>
            <a:ext cx="11444749" cy="2185214"/>
          </a:xfrm>
          <a:prstGeom prst="rect">
            <a:avLst/>
          </a:prstGeom>
          <a:noFill/>
        </p:spPr>
        <p:txBody>
          <a:bodyPr wrap="square">
            <a:spAutoFit/>
          </a:bodyPr>
          <a:lstStyle/>
          <a:p>
            <a:pPr algn="r"/>
            <a:r>
              <a:rPr lang="it-IT" sz="2000" b="1" i="1" dirty="0">
                <a:solidFill>
                  <a:srgbClr val="0070C0"/>
                </a:solidFill>
              </a:rPr>
              <a:t>Il paesaggio delle risaie</a:t>
            </a:r>
          </a:p>
          <a:p>
            <a:endParaRPr lang="it-IT" sz="800" b="1" i="1" dirty="0"/>
          </a:p>
          <a:p>
            <a:r>
              <a:rPr lang="it-IT" b="1" dirty="0"/>
              <a:t>Il riso originario dell’Asia viene coltivato nell’Italia meridionale già nel medioevo; penetra in Lombardia e in Piemonte tra il XV e il XVI secolo, coltivato in aree acquitrinose considerate marginali. Si diffonde rapidamente grazie all’ampia disponibilità di acqua, fino a diventare un valido sostituto del frumento. La diffusione di questa coltivazione, soprattutto nel Vercellese pone fine a molte pratiche legate ai beni collettivi: i campi aperti (utilizzati per l’allevamento del bestiame dalle comunità locali) si riducono per effetto delle recinzioni.</a:t>
            </a:r>
          </a:p>
        </p:txBody>
      </p:sp>
      <p:sp>
        <p:nvSpPr>
          <p:cNvPr id="7" name="CasellaDiTesto 6">
            <a:extLst>
              <a:ext uri="{FF2B5EF4-FFF2-40B4-BE49-F238E27FC236}">
                <a16:creationId xmlns:a16="http://schemas.microsoft.com/office/drawing/2014/main" id="{FADCE90B-A65A-E5AA-00FB-49561D494D84}"/>
              </a:ext>
            </a:extLst>
          </p:cNvPr>
          <p:cNvSpPr txBox="1"/>
          <p:nvPr/>
        </p:nvSpPr>
        <p:spPr>
          <a:xfrm>
            <a:off x="249110" y="6029474"/>
            <a:ext cx="11693779" cy="461665"/>
          </a:xfrm>
          <a:prstGeom prst="rect">
            <a:avLst/>
          </a:prstGeom>
          <a:noFill/>
        </p:spPr>
        <p:txBody>
          <a:bodyPr wrap="none" rtlCol="0">
            <a:spAutoFit/>
          </a:bodyPr>
          <a:lstStyle/>
          <a:p>
            <a:r>
              <a:rPr lang="it-IT" sz="2400" b="1" dirty="0">
                <a:solidFill>
                  <a:srgbClr val="00B050"/>
                </a:solidFill>
              </a:rPr>
              <a:t>IMPORTANZA DEL XVI SECOLO NELLA DEFINIZIONE DEI PAESAGGI RURALI ITALIANI</a:t>
            </a:r>
          </a:p>
        </p:txBody>
      </p:sp>
    </p:spTree>
    <p:extLst>
      <p:ext uri="{BB962C8B-B14F-4D97-AF65-F5344CB8AC3E}">
        <p14:creationId xmlns:p14="http://schemas.microsoft.com/office/powerpoint/2010/main" val="237063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410C186-2CE3-9BB0-27B2-C8D146F2312E}"/>
              </a:ext>
            </a:extLst>
          </p:cNvPr>
          <p:cNvSpPr txBox="1"/>
          <p:nvPr/>
        </p:nvSpPr>
        <p:spPr>
          <a:xfrm>
            <a:off x="383458" y="333985"/>
            <a:ext cx="11444748" cy="2431435"/>
          </a:xfrm>
          <a:prstGeom prst="rect">
            <a:avLst/>
          </a:prstGeom>
          <a:noFill/>
        </p:spPr>
        <p:txBody>
          <a:bodyPr wrap="square">
            <a:spAutoFit/>
          </a:bodyPr>
          <a:lstStyle/>
          <a:p>
            <a:r>
              <a:rPr lang="it-IT" sz="2400" b="1" dirty="0">
                <a:solidFill>
                  <a:srgbClr val="C00000"/>
                </a:solidFill>
              </a:rPr>
              <a:t>Tradizione mediterranea e piante coloniali</a:t>
            </a:r>
          </a:p>
          <a:p>
            <a:pPr algn="r"/>
            <a:r>
              <a:rPr lang="it-IT" sz="2000" b="1" i="1" dirty="0">
                <a:solidFill>
                  <a:srgbClr val="0070C0"/>
                </a:solidFill>
              </a:rPr>
              <a:t>Il paesaggio del gelso</a:t>
            </a:r>
          </a:p>
          <a:p>
            <a:endParaRPr lang="it-IT" sz="1800" b="1" dirty="0"/>
          </a:p>
          <a:p>
            <a:r>
              <a:rPr lang="it-IT" b="1" dirty="0"/>
              <a:t>Il gelso è importato dall’Oriente dagli arabi e dai bizantini e si diffonde in tutto il bacino del Mediterraneo. Già dai secoli XI e XII, queste piante vengono utilizzate in Calabria e in Sicilia, consentendo lo sviluppo della manifattura serica.</a:t>
            </a:r>
          </a:p>
          <a:p>
            <a:r>
              <a:rPr lang="it-IT" sz="1800" b="1" dirty="0"/>
              <a:t>Nel Cinquecento il gelso diventa uno degli elementi costitutivi dell’economia rurale in gran parte d’Italia, adattandosi ai diversi regimi colturali.</a:t>
            </a:r>
          </a:p>
        </p:txBody>
      </p:sp>
      <p:pic>
        <p:nvPicPr>
          <p:cNvPr id="9" name="Immagine 8" descr="Immagine che contiene bianco e nero, vestiti, persona, monocromatico&#10;&#10;Il contenuto generato dall'IA potrebbe non essere corretto.">
            <a:extLst>
              <a:ext uri="{FF2B5EF4-FFF2-40B4-BE49-F238E27FC236}">
                <a16:creationId xmlns:a16="http://schemas.microsoft.com/office/drawing/2014/main" id="{2BA1EB02-12C0-F00A-C58F-671F34316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884" y="2641363"/>
            <a:ext cx="6055858" cy="3882652"/>
          </a:xfrm>
          <a:prstGeom prst="rect">
            <a:avLst/>
          </a:prstGeom>
          <a:ln w="28575">
            <a:solidFill>
              <a:schemeClr val="bg1">
                <a:lumMod val="50000"/>
              </a:schemeClr>
            </a:solidFill>
          </a:ln>
        </p:spPr>
      </p:pic>
      <p:pic>
        <p:nvPicPr>
          <p:cNvPr id="11" name="Immagine 10" descr="Immagine che contiene pianta, testo, botanica, orticoltura&#10;&#10;Il contenuto generato dall'IA potrebbe non essere corretto.">
            <a:extLst>
              <a:ext uri="{FF2B5EF4-FFF2-40B4-BE49-F238E27FC236}">
                <a16:creationId xmlns:a16="http://schemas.microsoft.com/office/drawing/2014/main" id="{81C9448D-602C-F7A1-7EE5-EFA7D9E45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21973" y="3034108"/>
            <a:ext cx="2276413" cy="3097161"/>
          </a:xfrm>
          <a:prstGeom prst="rect">
            <a:avLst/>
          </a:prstGeom>
          <a:ln w="28575">
            <a:solidFill>
              <a:srgbClr val="00B050"/>
            </a:solidFill>
          </a:ln>
        </p:spPr>
      </p:pic>
      <p:sp>
        <p:nvSpPr>
          <p:cNvPr id="12" name="CasellaDiTesto 11">
            <a:extLst>
              <a:ext uri="{FF2B5EF4-FFF2-40B4-BE49-F238E27FC236}">
                <a16:creationId xmlns:a16="http://schemas.microsoft.com/office/drawing/2014/main" id="{A3195186-F47C-5506-678C-4107DD91B090}"/>
              </a:ext>
            </a:extLst>
          </p:cNvPr>
          <p:cNvSpPr txBox="1"/>
          <p:nvPr/>
        </p:nvSpPr>
        <p:spPr>
          <a:xfrm>
            <a:off x="383458" y="2777808"/>
            <a:ext cx="4200051" cy="3877985"/>
          </a:xfrm>
          <a:prstGeom prst="rect">
            <a:avLst/>
          </a:prstGeom>
          <a:noFill/>
        </p:spPr>
        <p:txBody>
          <a:bodyPr wrap="square" rtlCol="0">
            <a:spAutoFit/>
          </a:bodyPr>
          <a:lstStyle/>
          <a:p>
            <a:r>
              <a:rPr lang="it-IT" b="1" dirty="0"/>
              <a:t>Importanza del gelso nelle terre asciutte della Lombardia e del Piemonte dal XVI secolo in poi, per lo sviluppo della filiera della produzione di seta grezza, poi esportata in Francia. </a:t>
            </a:r>
          </a:p>
          <a:p>
            <a:r>
              <a:rPr lang="it-IT" b="1" dirty="0"/>
              <a:t>Importanza per le architetture rurali e per il paesaggio della vite maritata.</a:t>
            </a:r>
          </a:p>
          <a:p>
            <a:endParaRPr lang="it-IT" sz="1200" b="1" dirty="0"/>
          </a:p>
          <a:p>
            <a:pPr algn="r"/>
            <a:r>
              <a:rPr lang="it-IT" b="1" i="1" dirty="0">
                <a:solidFill>
                  <a:srgbClr val="00B050"/>
                </a:solidFill>
              </a:rPr>
              <a:t>«Queste piante, ora in fila lungo le strade, ora in mezzo ai campi, ora concentrate in folti gelseti, diventarono una caratteristica distintiva di molti territori della penisola».</a:t>
            </a:r>
          </a:p>
        </p:txBody>
      </p:sp>
    </p:spTree>
    <p:extLst>
      <p:ext uri="{BB962C8B-B14F-4D97-AF65-F5344CB8AC3E}">
        <p14:creationId xmlns:p14="http://schemas.microsoft.com/office/powerpoint/2010/main" val="356684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528E7D4-5CC4-C9EF-8CD2-9CE35438B9A0}"/>
              </a:ext>
            </a:extLst>
          </p:cNvPr>
          <p:cNvSpPr txBox="1"/>
          <p:nvPr/>
        </p:nvSpPr>
        <p:spPr>
          <a:xfrm>
            <a:off x="353960" y="360817"/>
            <a:ext cx="11543071" cy="923330"/>
          </a:xfrm>
          <a:prstGeom prst="rect">
            <a:avLst/>
          </a:prstGeom>
          <a:noFill/>
        </p:spPr>
        <p:txBody>
          <a:bodyPr wrap="square">
            <a:spAutoFit/>
          </a:bodyPr>
          <a:lstStyle/>
          <a:p>
            <a:r>
              <a:rPr lang="it-IT" sz="2400" b="1" dirty="0">
                <a:solidFill>
                  <a:srgbClr val="C00000"/>
                </a:solidFill>
              </a:rPr>
              <a:t>Tradizione mediterranea e piante coloniali</a:t>
            </a:r>
          </a:p>
          <a:p>
            <a:pPr algn="r"/>
            <a:endParaRPr lang="it-IT" sz="1000" b="1" i="1" dirty="0">
              <a:solidFill>
                <a:srgbClr val="0070C0"/>
              </a:solidFill>
            </a:endParaRPr>
          </a:p>
          <a:p>
            <a:pPr algn="r"/>
            <a:r>
              <a:rPr lang="it-IT" sz="2000" b="1" i="1" dirty="0">
                <a:solidFill>
                  <a:srgbClr val="0070C0"/>
                </a:solidFill>
              </a:rPr>
              <a:t>Mais e tabacco</a:t>
            </a:r>
            <a:endParaRPr lang="it-IT" b="1" dirty="0"/>
          </a:p>
        </p:txBody>
      </p:sp>
      <p:sp>
        <p:nvSpPr>
          <p:cNvPr id="9" name="CasellaDiTesto 8">
            <a:extLst>
              <a:ext uri="{FF2B5EF4-FFF2-40B4-BE49-F238E27FC236}">
                <a16:creationId xmlns:a16="http://schemas.microsoft.com/office/drawing/2014/main" id="{5B4BADB9-CABC-8BE2-2D34-212BC0B7B228}"/>
              </a:ext>
            </a:extLst>
          </p:cNvPr>
          <p:cNvSpPr txBox="1"/>
          <p:nvPr/>
        </p:nvSpPr>
        <p:spPr>
          <a:xfrm>
            <a:off x="353960" y="1284147"/>
            <a:ext cx="8209937" cy="1477328"/>
          </a:xfrm>
          <a:prstGeom prst="rect">
            <a:avLst/>
          </a:prstGeom>
          <a:noFill/>
        </p:spPr>
        <p:txBody>
          <a:bodyPr wrap="square">
            <a:spAutoFit/>
          </a:bodyPr>
          <a:lstStyle/>
          <a:p>
            <a:r>
              <a:rPr lang="it-IT" b="1" dirty="0"/>
              <a:t>Il mais arriva dalle Americhe. La sua  coltivazione si espande in Italia nel corso del Seicento, quando la «piccola era glaciale» spinge le comunità a diversificare le colture. Il mais garantisce delle rese più elevate rispetto al grano: è fondamentale per la crescita demografica, in quanto è utilizzato soprattutto per l’alimentazione dei contadini. Dal Veneto si espande in tutti</a:t>
            </a:r>
          </a:p>
        </p:txBody>
      </p:sp>
      <p:pic>
        <p:nvPicPr>
          <p:cNvPr id="11" name="Immagine 10" descr="Immagine che contiene disegno, schizzo, botanica, Pianta terrestre&#10;&#10;Il contenuto generato dall'IA potrebbe non essere corretto.">
            <a:extLst>
              <a:ext uri="{FF2B5EF4-FFF2-40B4-BE49-F238E27FC236}">
                <a16:creationId xmlns:a16="http://schemas.microsoft.com/office/drawing/2014/main" id="{88786258-3878-C80E-3892-2A0D08DFD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2426" y="1416895"/>
            <a:ext cx="3244605" cy="2811991"/>
          </a:xfrm>
          <a:prstGeom prst="rect">
            <a:avLst/>
          </a:prstGeom>
          <a:solidFill>
            <a:srgbClr val="FFC000"/>
          </a:solidFill>
          <a:ln w="28575">
            <a:solidFill>
              <a:srgbClr val="FFC000"/>
            </a:solidFill>
          </a:ln>
        </p:spPr>
      </p:pic>
      <p:pic>
        <p:nvPicPr>
          <p:cNvPr id="13" name="Immagine 12" descr="Immagine che contiene fiore, botanica, pianta, orticoltura&#10;&#10;Il contenuto generato dall'IA potrebbe non essere corretto.">
            <a:extLst>
              <a:ext uri="{FF2B5EF4-FFF2-40B4-BE49-F238E27FC236}">
                <a16:creationId xmlns:a16="http://schemas.microsoft.com/office/drawing/2014/main" id="{3D0DC034-88CE-F4D2-5D19-336852498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0" y="2870110"/>
            <a:ext cx="2507227" cy="3769638"/>
          </a:xfrm>
          <a:prstGeom prst="rect">
            <a:avLst/>
          </a:prstGeom>
          <a:ln w="28575">
            <a:solidFill>
              <a:srgbClr val="00B050"/>
            </a:solidFill>
          </a:ln>
        </p:spPr>
      </p:pic>
      <p:sp>
        <p:nvSpPr>
          <p:cNvPr id="14" name="CasellaDiTesto 13">
            <a:extLst>
              <a:ext uri="{FF2B5EF4-FFF2-40B4-BE49-F238E27FC236}">
                <a16:creationId xmlns:a16="http://schemas.microsoft.com/office/drawing/2014/main" id="{9ECB9CF4-EFD0-2B68-9AE2-E90129D1052E}"/>
              </a:ext>
            </a:extLst>
          </p:cNvPr>
          <p:cNvSpPr txBox="1"/>
          <p:nvPr/>
        </p:nvSpPr>
        <p:spPr>
          <a:xfrm>
            <a:off x="3126658" y="2685444"/>
            <a:ext cx="5437239" cy="1754326"/>
          </a:xfrm>
          <a:prstGeom prst="rect">
            <a:avLst/>
          </a:prstGeom>
          <a:noFill/>
        </p:spPr>
        <p:txBody>
          <a:bodyPr wrap="square" rtlCol="0">
            <a:spAutoFit/>
          </a:bodyPr>
          <a:lstStyle/>
          <a:p>
            <a:r>
              <a:rPr lang="it-IT" b="1" dirty="0"/>
              <a:t>i territori della penisola italiana.</a:t>
            </a:r>
          </a:p>
          <a:p>
            <a:r>
              <a:rPr lang="it-IT" b="1" dirty="0"/>
              <a:t>Nel 1735 viene individuata una nuova malattia legata al consumo di mais: la pellagra.</a:t>
            </a:r>
          </a:p>
          <a:p>
            <a:endParaRPr lang="it-IT" b="1" dirty="0"/>
          </a:p>
          <a:p>
            <a:r>
              <a:rPr lang="it-IT" b="1" dirty="0"/>
              <a:t>Anche il tabacco arriva dalle Americhe e inizia ad essere coltivato in Italia nel tardo Cinquecento.</a:t>
            </a:r>
          </a:p>
        </p:txBody>
      </p:sp>
      <p:sp>
        <p:nvSpPr>
          <p:cNvPr id="15" name="CasellaDiTesto 14">
            <a:extLst>
              <a:ext uri="{FF2B5EF4-FFF2-40B4-BE49-F238E27FC236}">
                <a16:creationId xmlns:a16="http://schemas.microsoft.com/office/drawing/2014/main" id="{4783688C-3F71-F78F-54B0-FF80C72F966F}"/>
              </a:ext>
            </a:extLst>
          </p:cNvPr>
          <p:cNvSpPr txBox="1"/>
          <p:nvPr/>
        </p:nvSpPr>
        <p:spPr>
          <a:xfrm>
            <a:off x="3126658" y="4361634"/>
            <a:ext cx="8672050" cy="2308324"/>
          </a:xfrm>
          <a:prstGeom prst="rect">
            <a:avLst/>
          </a:prstGeom>
          <a:noFill/>
        </p:spPr>
        <p:txBody>
          <a:bodyPr wrap="square" rtlCol="0">
            <a:spAutoFit/>
          </a:bodyPr>
          <a:lstStyle/>
          <a:p>
            <a:r>
              <a:rPr lang="it-IT" b="1" dirty="0"/>
              <a:t>Il suo consumo inizia a diffondersi nel corso del secolo successivo, soprattutto nella forma del tabacco da fiuto e poi come tabacco da pipa. La produzione del tabacco viene sottoposta in tutti gli stati italiani a privativa. Per questo motivo viene coltivato soprattutto nelle zone di confine, per sfuggire al controllo degli stati, alimentando le pratiche del contrabbando.</a:t>
            </a:r>
          </a:p>
          <a:p>
            <a:r>
              <a:rPr lang="it-IT" b="1" dirty="0"/>
              <a:t>Nel corso del Settecento il tabacco, nelle sue diverse varietà, si diffonde in tutta la penisola italiana, alimentando un dibattito particolarmente ricco sulle pratiche di coltura.</a:t>
            </a:r>
          </a:p>
        </p:txBody>
      </p:sp>
    </p:spTree>
    <p:extLst>
      <p:ext uri="{BB962C8B-B14F-4D97-AF65-F5344CB8AC3E}">
        <p14:creationId xmlns:p14="http://schemas.microsoft.com/office/powerpoint/2010/main" val="2186574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bestiame, nebbia, aria aperta, mandria&#10;&#10;Il contenuto generato dall'IA potrebbe non essere corretto.">
            <a:extLst>
              <a:ext uri="{FF2B5EF4-FFF2-40B4-BE49-F238E27FC236}">
                <a16:creationId xmlns:a16="http://schemas.microsoft.com/office/drawing/2014/main" id="{8390ED37-3C2C-BA15-033C-655B86746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B505ECE4-4C1D-07D4-947A-856753C1B2C8}"/>
              </a:ext>
            </a:extLst>
          </p:cNvPr>
          <p:cNvSpPr txBox="1"/>
          <p:nvPr/>
        </p:nvSpPr>
        <p:spPr>
          <a:xfrm>
            <a:off x="270386" y="167148"/>
            <a:ext cx="11651227" cy="2062103"/>
          </a:xfrm>
          <a:prstGeom prst="rect">
            <a:avLst/>
          </a:prstGeom>
          <a:noFill/>
        </p:spPr>
        <p:txBody>
          <a:bodyPr wrap="square" rtlCol="0">
            <a:spAutoFit/>
          </a:bodyPr>
          <a:lstStyle/>
          <a:p>
            <a:pPr algn="r"/>
            <a:r>
              <a:rPr lang="it-IT" sz="2400" b="1" dirty="0">
                <a:solidFill>
                  <a:srgbClr val="C00000"/>
                </a:solidFill>
              </a:rPr>
              <a:t>I sentieri della transumanza</a:t>
            </a:r>
          </a:p>
          <a:p>
            <a:endParaRPr lang="it-IT" sz="1400" b="1" dirty="0"/>
          </a:p>
          <a:p>
            <a:r>
              <a:rPr lang="it-IT" b="1" dirty="0"/>
              <a:t>La pastorizia si diffonde dal XIV secolo in poi, ma la pratica della transumanza è presente fin dall’antichità. Si definisce la rete dei tratturi dall’Appennino verso le zone costiere.</a:t>
            </a:r>
          </a:p>
          <a:p>
            <a:r>
              <a:rPr lang="it-IT" b="1" dirty="0"/>
              <a:t>XIV secolo – Dogana dei paschi di Siena</a:t>
            </a:r>
          </a:p>
          <a:p>
            <a:r>
              <a:rPr lang="it-IT" b="1" dirty="0"/>
              <a:t>1402 – Dogana pontificia dei pascoli (nuovo percorso verso l’Agro romano) </a:t>
            </a:r>
          </a:p>
          <a:p>
            <a:r>
              <a:rPr lang="it-IT" b="1" dirty="0"/>
              <a:t>1447 – Regia dogana della mena delle pecore di Foggia</a:t>
            </a:r>
          </a:p>
        </p:txBody>
      </p:sp>
      <p:sp>
        <p:nvSpPr>
          <p:cNvPr id="5" name="CasellaDiTesto 4">
            <a:extLst>
              <a:ext uri="{FF2B5EF4-FFF2-40B4-BE49-F238E27FC236}">
                <a16:creationId xmlns:a16="http://schemas.microsoft.com/office/drawing/2014/main" id="{D83199E8-C4AE-96CB-A525-EADFBBFAEF2A}"/>
              </a:ext>
            </a:extLst>
          </p:cNvPr>
          <p:cNvSpPr txBox="1"/>
          <p:nvPr/>
        </p:nvSpPr>
        <p:spPr>
          <a:xfrm>
            <a:off x="8200104" y="2152740"/>
            <a:ext cx="3864077" cy="923330"/>
          </a:xfrm>
          <a:prstGeom prst="rect">
            <a:avLst/>
          </a:prstGeom>
          <a:noFill/>
        </p:spPr>
        <p:txBody>
          <a:bodyPr wrap="square" rtlCol="0">
            <a:spAutoFit/>
          </a:bodyPr>
          <a:lstStyle/>
          <a:p>
            <a:pPr algn="r"/>
            <a:r>
              <a:rPr lang="it-IT" b="1" i="1" dirty="0">
                <a:solidFill>
                  <a:srgbClr val="00B050"/>
                </a:solidFill>
              </a:rPr>
              <a:t>Il paesaggio della Maremma e della Campagna romana, con gli stazzi e le masserie.</a:t>
            </a:r>
          </a:p>
        </p:txBody>
      </p:sp>
    </p:spTree>
    <p:extLst>
      <p:ext uri="{BB962C8B-B14F-4D97-AF65-F5344CB8AC3E}">
        <p14:creationId xmlns:p14="http://schemas.microsoft.com/office/powerpoint/2010/main" val="30736082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317</TotalTime>
  <Words>1547</Words>
  <Application>Microsoft Office PowerPoint</Application>
  <PresentationFormat>Widescreen</PresentationFormat>
  <Paragraphs>110</Paragraphs>
  <Slides>13</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Aptos</vt:lpstr>
      <vt:lpstr>Aptos Display</vt:lpstr>
      <vt:lpstr>Arial</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Augusto Ciuffetti</dc:creator>
  <cp:lastModifiedBy>Augusto Ciuffetti</cp:lastModifiedBy>
  <cp:revision>17</cp:revision>
  <dcterms:created xsi:type="dcterms:W3CDTF">2025-02-04T23:39:21Z</dcterms:created>
  <dcterms:modified xsi:type="dcterms:W3CDTF">2025-02-19T13:42:00Z</dcterms:modified>
</cp:coreProperties>
</file>