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76" r:id="rId15"/>
    <p:sldId id="277" r:id="rId16"/>
    <p:sldId id="268" r:id="rId17"/>
    <p:sldId id="269" r:id="rId18"/>
    <p:sldId id="270" r:id="rId19"/>
    <p:sldId id="272" r:id="rId20"/>
    <p:sldId id="271" r:id="rId21"/>
    <p:sldId id="273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3639F-ABAE-8498-AA8F-511734081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89740B-47CF-B717-7E9D-B501EFB19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8E7AD7E-6D45-F7F3-66C6-3365D8D4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0A6917-7920-C6C7-BEB3-30059783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3DAB22-80C7-4EEE-57D1-EA7CAD4D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04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D0082B-C763-12BD-2EAC-EB8C85F0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425BAB-C391-A7FB-BAED-3085FA00C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D3AAC8-CCFE-40DA-8DB0-03EC8847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3CF773-22D2-FC5B-AF52-E510CC0CF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2EE1F6-FAAD-6EE1-D181-06BCB700A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78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58266F1-7E72-A207-EE19-9EE0D2215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337CC3-AC77-9BF8-0B2E-8BCDCEA5B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AE79FD-97D4-F084-552C-1D599179E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D09207-7831-79B7-24C0-F8B9A541E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D1AE2A-AA03-572F-9BBD-5C7096A6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89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9F2E30-A560-8BDB-F239-591BD28B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6AD9B8-085C-C426-96CB-E83786294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1E4808-73AD-2866-3065-C33A385F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E80C77-E70C-ED61-C4F2-8D22239F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23E678-048B-86AC-43D3-F6641DB1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477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C1C11D-95AC-4D3B-B8B9-7C9452A13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B4544D-B1F5-9F64-7CBC-91CB02716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A4D254-4BEC-45E6-A3CE-DE51F81C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49BBFA-5DCB-CEE5-D1B2-C03E85EE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B21CFA-7A50-AD13-C5E6-CBD0A068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722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E6F133-D4C7-8912-F954-33870EB3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39E59B-1879-C1B7-94EB-A2835D82B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3ACC4A9-834D-04D9-1FA0-21CCEADAC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76D05C-1A27-D2F8-064D-F945CB5EB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0EA1DF-F647-C7CE-1ED8-60A61A32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3886E8-BDD5-CAA8-3EB3-8BA68338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43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128332-1582-9B29-AB28-25329751B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561A21-A6C0-657E-E4F5-A5CA1AEE7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E843BD-E70D-636F-9C1E-4DACBA3F5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B299788-4506-6EED-7508-4A2566B8A4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C592E4F-F97F-E450-6BF0-D6B12CC52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6469F87-406F-8963-05D0-12761C46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D3043CC-E28E-3287-BA7A-A98918AC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66A290F-86A1-5535-87ED-08653D69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80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2217A0-64CE-A49B-052F-62F73FB3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AE0EBBF-7652-D42B-A80D-1857B8E2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1E228C-F3C7-A291-0F72-4C2C0D97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0975EF-31E4-1040-4CC7-3FB9E7E9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44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76D5774-A2BF-12D4-344A-56C5DC83F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919C7D3-10B2-6A65-781D-D3EC25FA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099D21-4D35-264D-60FD-4817809D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12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22E150-87AC-DC86-74A7-7CB9AD1D1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42EC7B-3783-BCCB-FA45-738225437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B04589E-9649-3899-1B1F-2E0F83AA8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DE5AF0-E181-F53E-4060-3872A0ED4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C4D5B3-401F-9BAA-416D-E5525485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54B81B-FBD7-4393-2CF6-D8456B9DE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013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995841-D4E1-AB5D-7A7E-90FA63711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8E951DE-EEB3-B5E8-6AF8-82F4B3CB7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B1F6452-23C5-EC56-E36B-86EDB040D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D6706C-17CD-93D6-E15C-4E2F78F1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AF285D-A27B-725D-0B68-E00BC693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4EC4FD-8BE6-BE9E-689C-ED36EFB5E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62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1C11345-79B0-E6AB-E765-096B3CD8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980A8B-34E0-F796-887B-228EBF09F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F2F474-9FDB-E42F-793C-8EF231273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D5237D-0D81-48BA-8580-2FF8B896FD76}" type="datetimeFigureOut">
              <a:rPr lang="it-IT" smtClean="0"/>
              <a:t>28/02/2025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5E8D56-EA00-FABE-4B7F-B7A2AB619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B06831-FBDE-32B8-7031-55B67D9D6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29E428-81FC-48F9-AF69-F9B76974EA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30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pinto, arte, disegno, Arti visive&#10;&#10;Il contenuto generato dall'IA potrebbe non essere corretto.">
            <a:extLst>
              <a:ext uri="{FF2B5EF4-FFF2-40B4-BE49-F238E27FC236}">
                <a16:creationId xmlns:a16="http://schemas.microsoft.com/office/drawing/2014/main" id="{3237CE65-1492-A15A-8EE6-1CE6D75F3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7" y="98322"/>
            <a:ext cx="5897926" cy="6661355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3FAD562-D0CE-B911-089B-1CF1C200C8B4}"/>
              </a:ext>
            </a:extLst>
          </p:cNvPr>
          <p:cNvSpPr txBox="1"/>
          <p:nvPr/>
        </p:nvSpPr>
        <p:spPr>
          <a:xfrm>
            <a:off x="6626942" y="168447"/>
            <a:ext cx="535858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Storia economica e sociale dell’età moderna</a:t>
            </a:r>
          </a:p>
          <a:p>
            <a:endParaRPr lang="it-IT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it-IT" sz="32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Cattedra Renzo Paci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E3A209F-3980-632F-12F8-91BEE8E96EBD}"/>
              </a:ext>
            </a:extLst>
          </p:cNvPr>
          <p:cNvSpPr txBox="1"/>
          <p:nvPr/>
        </p:nvSpPr>
        <p:spPr>
          <a:xfrm>
            <a:off x="6626942" y="5119893"/>
            <a:ext cx="53585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I paesaggi dell’Italia</a:t>
            </a:r>
          </a:p>
          <a:p>
            <a:r>
              <a:rPr lang="it-IT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moderna</a:t>
            </a:r>
          </a:p>
          <a:p>
            <a:r>
              <a:rPr lang="it-IT" sz="3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I paesaggi rappresentati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323017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pinto, albero, aria aperta, cielo&#10;&#10;Il contenuto generato dall'IA potrebbe non essere corretto.">
            <a:extLst>
              <a:ext uri="{FF2B5EF4-FFF2-40B4-BE49-F238E27FC236}">
                <a16:creationId xmlns:a16="http://schemas.microsoft.com/office/drawing/2014/main" id="{8FF0027F-E1C1-E558-B2D6-F978C4E04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1" y="963561"/>
            <a:ext cx="5623247" cy="5746954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0" name="Picture 2" descr="Rovine dell'antica Roma nei quadri. Pittura Omnia. Arte e paesaggi">
            <a:extLst>
              <a:ext uri="{FF2B5EF4-FFF2-40B4-BE49-F238E27FC236}">
                <a16:creationId xmlns:a16="http://schemas.microsoft.com/office/drawing/2014/main" id="{59B2443E-D11C-9566-D6FE-B66CB0869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566" y="963561"/>
            <a:ext cx="4430223" cy="574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2238C8-E10B-AEED-B447-1A980FD9C649}"/>
              </a:ext>
            </a:extLst>
          </p:cNvPr>
          <p:cNvSpPr txBox="1"/>
          <p:nvPr/>
        </p:nvSpPr>
        <p:spPr>
          <a:xfrm>
            <a:off x="235974" y="147485"/>
            <a:ext cx="11621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Tra Settecento e Ottocento:</a:t>
            </a:r>
          </a:p>
          <a:p>
            <a:pPr algn="ctr"/>
            <a:r>
              <a:rPr lang="it-IT" b="1" dirty="0"/>
              <a:t>tra realismo e immaginazione, tra neoclassicismo e preromanticismo. Il rovinismo e il sublime.</a:t>
            </a:r>
          </a:p>
        </p:txBody>
      </p:sp>
    </p:spTree>
    <p:extLst>
      <p:ext uri="{BB962C8B-B14F-4D97-AF65-F5344CB8AC3E}">
        <p14:creationId xmlns:p14="http://schemas.microsoft.com/office/powerpoint/2010/main" val="138538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oethe nella campagna romana - Wikipedia">
            <a:extLst>
              <a:ext uri="{FF2B5EF4-FFF2-40B4-BE49-F238E27FC236}">
                <a16:creationId xmlns:a16="http://schemas.microsoft.com/office/drawing/2014/main" id="{F5F5D73D-51E5-A032-0D27-545D9319E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8" y="201561"/>
            <a:ext cx="8155259" cy="6454877"/>
          </a:xfrm>
          <a:prstGeom prst="rect">
            <a:avLst/>
          </a:prstGeom>
          <a:noFill/>
          <a:ln w="190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991B06-B2A4-71E1-BBFE-7EE4F9180762}"/>
              </a:ext>
            </a:extLst>
          </p:cNvPr>
          <p:cNvSpPr txBox="1"/>
          <p:nvPr/>
        </p:nvSpPr>
        <p:spPr>
          <a:xfrm>
            <a:off x="9075174" y="1351507"/>
            <a:ext cx="2497393" cy="4154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/>
              <a:t>La riscoperta settecentesca dell’Italia del Sud avviene negli anni Ottanta dell’Ottocento, quando Goethe visita i dintorni di Napoli e la Sicilia nel 1787</a:t>
            </a:r>
          </a:p>
        </p:txBody>
      </p:sp>
    </p:spTree>
    <p:extLst>
      <p:ext uri="{BB962C8B-B14F-4D97-AF65-F5344CB8AC3E}">
        <p14:creationId xmlns:p14="http://schemas.microsoft.com/office/powerpoint/2010/main" val="3946221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 turisti, gli artisti e il grand tour nell'Italia dell'800 - Il Giornale  OFF">
            <a:extLst>
              <a:ext uri="{FF2B5EF4-FFF2-40B4-BE49-F238E27FC236}">
                <a16:creationId xmlns:a16="http://schemas.microsoft.com/office/drawing/2014/main" id="{375ADC3C-E696-97C1-AE6F-0AABC437A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FCC79F5-51A7-D4E4-86A3-88E99D15DC7E}"/>
              </a:ext>
            </a:extLst>
          </p:cNvPr>
          <p:cNvSpPr txBox="1"/>
          <p:nvPr/>
        </p:nvSpPr>
        <p:spPr>
          <a:xfrm>
            <a:off x="226142" y="255639"/>
            <a:ext cx="7551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descrizione della campagna marchigiana e dell’Appennino fatta dai viaggiatori del Grand Tour tra preromanticismo e neoclassicismo.</a:t>
            </a:r>
          </a:p>
        </p:txBody>
      </p:sp>
    </p:spTree>
    <p:extLst>
      <p:ext uri="{BB962C8B-B14F-4D97-AF65-F5344CB8AC3E}">
        <p14:creationId xmlns:p14="http://schemas.microsoft.com/office/powerpoint/2010/main" val="4276727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D8724D-437B-E943-E78F-CE8809FC78FE}"/>
              </a:ext>
            </a:extLst>
          </p:cNvPr>
          <p:cNvSpPr txBox="1"/>
          <p:nvPr/>
        </p:nvSpPr>
        <p:spPr>
          <a:xfrm>
            <a:off x="354563" y="289251"/>
            <a:ext cx="116352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I paesaggi dell’Appennino della via Lauretana nella letteratura odeporica</a:t>
            </a:r>
          </a:p>
          <a:p>
            <a:endParaRPr lang="it-IT" sz="800" b="1" dirty="0"/>
          </a:p>
          <a:p>
            <a:r>
              <a:rPr lang="it-IT" sz="2000" b="1" dirty="0"/>
              <a:t>Tra XVIII e XIX secolo i paesaggi descritti dai viaggiatori in transito lungo la via lauretana sono descritti utilizzando i moduli letterari dell’epoca. Quando devono presentare il «bel paesaggio» della mezzadria dei territori posti intorno a Foligno e quello delle colline e delle pianure marchigiane fanno riferimento al gusto neoclassico. Da Colfiorito fino a Valcimarra la via Lauretana passa in mezzo all’Appennino e per raccontare il paesaggio della montagna ci si richiama sempre al gusto dell’orrido preromantico. Le colline ben sistemate dal punto di vista agricolo sono sempre descritte in una dimensione serena e primaverile; la montagna, invece, è sempre colta nella stagione invernale, sconvolta da bufere di pioggia e neve.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8630211-2E61-8D0A-71CD-7188175D2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4" y="3532787"/>
            <a:ext cx="2348510" cy="312575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B310F9-F215-56A6-6B11-B7E39BFECB22}"/>
              </a:ext>
            </a:extLst>
          </p:cNvPr>
          <p:cNvSpPr txBox="1"/>
          <p:nvPr/>
        </p:nvSpPr>
        <p:spPr>
          <a:xfrm>
            <a:off x="3013788" y="3532787"/>
            <a:ext cx="753913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latin typeface="Bahnschrift" panose="020B0502040204020203" pitchFamily="34" charset="0"/>
              </a:rPr>
              <a:t>«</a:t>
            </a:r>
            <a:r>
              <a:rPr lang="it-IT" b="1" i="1" dirty="0"/>
              <a:t>Fu il 20 di marzo che viaggiammo tra queste balze […]. Esperimentammo in quel giorno una cosa singolare, la quale fu che nevicò talmente la mattina, che non si poteva più distinguere la strada; da poi sentimmo un vento terribile […]. Questo vento trasportava dappertutto la neve, la quale ci faceva tanto male agli occhi, che la vista ci fu resa corta, perché non potevamo quasi guardarci l’un l’altro; il che durò sin al fine dell’Appennino; ove più si avvicinava, più distintamente si sentiva cambiare l’aria fresca in temperata, e qui ebbi quella bellissima veduta di Foligno».</a:t>
            </a:r>
          </a:p>
          <a:p>
            <a:endParaRPr lang="it-IT" b="1" i="1" dirty="0"/>
          </a:p>
          <a:p>
            <a:r>
              <a:rPr lang="it-IT" sz="2400" b="1" dirty="0">
                <a:solidFill>
                  <a:srgbClr val="C00000"/>
                </a:solidFill>
              </a:rPr>
              <a:t>Johann Caspar Goethe, 1740</a:t>
            </a:r>
          </a:p>
        </p:txBody>
      </p:sp>
    </p:spTree>
    <p:extLst>
      <p:ext uri="{BB962C8B-B14F-4D97-AF65-F5344CB8AC3E}">
        <p14:creationId xmlns:p14="http://schemas.microsoft.com/office/powerpoint/2010/main" val="1495839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526856FC-942F-5085-D6F9-7A74612EF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278053"/>
            <a:ext cx="2858309" cy="3986037"/>
          </a:xfrm>
          <a:prstGeom prst="rect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9F9E36-A9D8-7BCB-31DA-13208C9EDFBE}"/>
              </a:ext>
            </a:extLst>
          </p:cNvPr>
          <p:cNvSpPr txBox="1"/>
          <p:nvPr/>
        </p:nvSpPr>
        <p:spPr>
          <a:xfrm>
            <a:off x="3545633" y="278053"/>
            <a:ext cx="84721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«A circa due miglia da Foligno, nel villaggio di Pole, si comincia a uscire da questa bella pianura tanto attraente e incantevole, per addentrarsi nelle montagne.</a:t>
            </a:r>
          </a:p>
          <a:p>
            <a:r>
              <a:rPr lang="it-IT" sz="2000" b="1" dirty="0"/>
              <a:t>[…]</a:t>
            </a:r>
          </a:p>
          <a:p>
            <a:r>
              <a:rPr lang="it-IT" sz="2000" b="1" dirty="0"/>
              <a:t>Dopo la stazione di posta di Casenove, si sale su una montagna ripidissima, chiamata Colfiorito. A destra la montagna, a sinistra un precipizio spaventevole; e la strada è</a:t>
            </a:r>
          </a:p>
          <a:p>
            <a:r>
              <a:rPr lang="it-IT" sz="2000" b="1" dirty="0"/>
              <a:t>sempre senza parapetto.</a:t>
            </a:r>
          </a:p>
          <a:p>
            <a:r>
              <a:rPr lang="it-IT" sz="2000" b="1" dirty="0"/>
              <a:t>[…]</a:t>
            </a:r>
          </a:p>
          <a:p>
            <a:r>
              <a:rPr lang="it-IT" sz="2000" b="1" dirty="0"/>
              <a:t>A forza di salire, si finisce con l’accorgersi</a:t>
            </a:r>
          </a:p>
          <a:p>
            <a:r>
              <a:rPr lang="it-IT" sz="2000" b="1" dirty="0"/>
              <a:t>che l’aria è fredda; e in questa zona il</a:t>
            </a:r>
          </a:p>
          <a:p>
            <a:r>
              <a:rPr lang="it-IT" sz="2000" b="1" dirty="0"/>
              <a:t>clima è davvero tutt’altra cosa che nella</a:t>
            </a:r>
          </a:p>
          <a:p>
            <a:r>
              <a:rPr lang="it-IT" sz="2000" b="1" dirty="0"/>
              <a:t>bella pianura di Foligno».</a:t>
            </a:r>
          </a:p>
          <a:p>
            <a:endParaRPr lang="it-IT" sz="2000" b="1" dirty="0">
              <a:latin typeface="Bahnschrift" panose="020B0502040204020203" pitchFamily="34" charset="0"/>
            </a:endParaRPr>
          </a:p>
          <a:p>
            <a:endParaRPr lang="it-IT" sz="24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Immagine 7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E483CEF8-F1A0-E3DA-EB0B-A5FF59F7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639" y="2502469"/>
            <a:ext cx="3083475" cy="4124131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589367-B3DE-54D7-22BA-D15A952CC7A8}"/>
              </a:ext>
            </a:extLst>
          </p:cNvPr>
          <p:cNvSpPr txBox="1"/>
          <p:nvPr/>
        </p:nvSpPr>
        <p:spPr>
          <a:xfrm>
            <a:off x="266846" y="4443113"/>
            <a:ext cx="611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C00000"/>
                </a:solidFill>
              </a:rPr>
              <a:t>Donatien</a:t>
            </a:r>
            <a:r>
              <a:rPr lang="it-IT" sz="2400" b="1" dirty="0">
                <a:solidFill>
                  <a:srgbClr val="C00000"/>
                </a:solidFill>
              </a:rPr>
              <a:t> Alphonse François de Sade, 1777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4623A91-77AE-CBE8-A2D8-A3FC166B723A}"/>
              </a:ext>
            </a:extLst>
          </p:cNvPr>
          <p:cNvSpPr txBox="1"/>
          <p:nvPr/>
        </p:nvSpPr>
        <p:spPr>
          <a:xfrm flipH="1">
            <a:off x="4867478" y="6236841"/>
            <a:ext cx="400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Lady Sidney Morgan, 1825</a:t>
            </a:r>
          </a:p>
        </p:txBody>
      </p:sp>
    </p:spTree>
    <p:extLst>
      <p:ext uri="{BB962C8B-B14F-4D97-AF65-F5344CB8AC3E}">
        <p14:creationId xmlns:p14="http://schemas.microsoft.com/office/powerpoint/2010/main" val="1138919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esterni, vecchio, bianco&#10;&#10;Descrizione generata automaticamente">
            <a:extLst>
              <a:ext uri="{FF2B5EF4-FFF2-40B4-BE49-F238E27FC236}">
                <a16:creationId xmlns:a16="http://schemas.microsoft.com/office/drawing/2014/main" id="{C3D91756-F516-6824-E670-6DA5BE493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5415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C59F32-9A6C-832B-7F19-B5C25C9673B7}"/>
              </a:ext>
            </a:extLst>
          </p:cNvPr>
          <p:cNvSpPr txBox="1"/>
          <p:nvPr/>
        </p:nvSpPr>
        <p:spPr>
          <a:xfrm flipH="1">
            <a:off x="117986" y="98322"/>
            <a:ext cx="119855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«Il cammino conduce alla pericolosa gola ed al villaggio frontiera di Serravalle […]. Agli orrori di questo luogo cavernoso si aggiungevano nebbie di montagna e torrenti di pioggia. Il primo oggetto che intravedemmo all’entrata fu un grande cane, simile al cane lupo irlandese, che divorava un agnello sulla sommità di una roccia e dalla cui gola stillava sangue ovunque. Quest’immagine era consona al resto della scena. L’ultimo regno d’Italia finiva a Serravalle, e sembrava aver spinto i propri limiti fino agli ultimi confini in cui poteva arrivare la civiltà».</a:t>
            </a:r>
          </a:p>
          <a:p>
            <a:r>
              <a:rPr lang="it-IT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Lady Sidney Morgan</a:t>
            </a:r>
          </a:p>
          <a:p>
            <a:r>
              <a:rPr lang="it-IT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1825</a:t>
            </a:r>
          </a:p>
        </p:txBody>
      </p:sp>
    </p:spTree>
    <p:extLst>
      <p:ext uri="{BB962C8B-B14F-4D97-AF65-F5344CB8AC3E}">
        <p14:creationId xmlns:p14="http://schemas.microsoft.com/office/powerpoint/2010/main" val="1260697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FCCED6-6138-418A-C0DA-EF5E322EB9A1}"/>
              </a:ext>
            </a:extLst>
          </p:cNvPr>
          <p:cNvSpPr txBox="1"/>
          <p:nvPr/>
        </p:nvSpPr>
        <p:spPr>
          <a:xfrm>
            <a:off x="260148" y="117987"/>
            <a:ext cx="2098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Le cartografie</a:t>
            </a:r>
          </a:p>
          <a:p>
            <a:r>
              <a:rPr lang="it-IT" sz="2400" b="1" dirty="0">
                <a:solidFill>
                  <a:srgbClr val="C00000"/>
                </a:solidFill>
              </a:rPr>
              <a:t>dei territori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1C7D95-8330-82D8-FDC2-B4996E71A084}"/>
              </a:ext>
            </a:extLst>
          </p:cNvPr>
          <p:cNvSpPr txBox="1"/>
          <p:nvPr/>
        </p:nvSpPr>
        <p:spPr>
          <a:xfrm>
            <a:off x="260148" y="948984"/>
            <a:ext cx="30729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Un altro genere che svolge un ruolo determinante nella costruzione dell’immagine del paesaggio fu la produzione cartografica</a:t>
            </a:r>
          </a:p>
          <a:p>
            <a:r>
              <a:rPr lang="it-IT" b="1" dirty="0"/>
              <a:t>1460 </a:t>
            </a:r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→ A Venezia, il Consiglio dei Dieci chiede ai rettori preposti al governo dei domini di Terraferma di far redigere le corografie dei territori sottoposti alla loro giurisdizione</a:t>
            </a:r>
            <a:endParaRPr lang="it-IT" b="1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CEAD893-D405-6519-FC48-8CAAE1CE8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98" y="117987"/>
            <a:ext cx="8356242" cy="6580198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DCA5F3-286E-5E52-9B61-4771DBE5FE53}"/>
              </a:ext>
            </a:extLst>
          </p:cNvPr>
          <p:cNvSpPr txBox="1"/>
          <p:nvPr/>
        </p:nvSpPr>
        <p:spPr>
          <a:xfrm>
            <a:off x="535451" y="5220857"/>
            <a:ext cx="30729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dirty="0">
                <a:solidFill>
                  <a:srgbClr val="C00000"/>
                </a:solidFill>
              </a:rPr>
              <a:t>La Galleria delle carte geografiche in Vaticano, realizzata tra il 1580 e il 1581, sotto la direzione del geografo </a:t>
            </a:r>
            <a:r>
              <a:rPr lang="it-IT" b="1" i="1" dirty="0" err="1">
                <a:solidFill>
                  <a:srgbClr val="C00000"/>
                </a:solidFill>
              </a:rPr>
              <a:t>Egnazio</a:t>
            </a:r>
            <a:r>
              <a:rPr lang="it-IT" b="1" i="1" dirty="0">
                <a:solidFill>
                  <a:srgbClr val="C00000"/>
                </a:solidFill>
              </a:rPr>
              <a:t> Danti</a:t>
            </a:r>
          </a:p>
        </p:txBody>
      </p:sp>
    </p:spTree>
    <p:extLst>
      <p:ext uri="{BB962C8B-B14F-4D97-AF65-F5344CB8AC3E}">
        <p14:creationId xmlns:p14="http://schemas.microsoft.com/office/powerpoint/2010/main" val="1478047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alleria delle carte geografiche - Musei Vaticani | Geograph… | Flickr">
            <a:extLst>
              <a:ext uri="{FF2B5EF4-FFF2-40B4-BE49-F238E27FC236}">
                <a16:creationId xmlns:a16="http://schemas.microsoft.com/office/drawing/2014/main" id="{74F4B9FF-7E34-7CDC-716E-4C67AA766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52" y="85879"/>
            <a:ext cx="10658167" cy="664943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887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0B97BCA-CC8B-1CF6-ABC5-5F8F556BC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7" y="167148"/>
            <a:ext cx="5152969" cy="6523703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5C5520-4304-0302-85A4-F2144C5378B5}"/>
              </a:ext>
            </a:extLst>
          </p:cNvPr>
          <p:cNvSpPr txBox="1"/>
          <p:nvPr/>
        </p:nvSpPr>
        <p:spPr>
          <a:xfrm>
            <a:off x="5722374" y="1166842"/>
            <a:ext cx="6066503" cy="4524315"/>
          </a:xfrm>
          <a:prstGeom prst="rect">
            <a:avLst/>
          </a:prstGeom>
          <a:solidFill>
            <a:srgbClr val="FFFF99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/>
              <a:t>Eufrosino della Volpaia, Campagna romana, 1547 (particolare)</a:t>
            </a:r>
          </a:p>
          <a:p>
            <a:endParaRPr lang="it-IT" sz="2400" b="1" dirty="0"/>
          </a:p>
          <a:p>
            <a:r>
              <a:rPr lang="it-IT" sz="2400" b="1" dirty="0"/>
              <a:t>«L’orografia, l’idrografia e la vegetazione del territorio sono raffigurate con grande cura, che diventa minuzia nella rappresentazione degli elementi umani: case, torri, torricelle, castelli, chiese, campanili, moli, casali, acquedotti, ruderi, fontane, strade e altresì pescatori […], pastori che badano al gregge, contadini intenti a dissodare e seminare la terra».</a:t>
            </a:r>
          </a:p>
        </p:txBody>
      </p:sp>
    </p:spTree>
    <p:extLst>
      <p:ext uri="{BB962C8B-B14F-4D97-AF65-F5344CB8AC3E}">
        <p14:creationId xmlns:p14="http://schemas.microsoft.com/office/powerpoint/2010/main" val="3569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, atlante&#10;&#10;Il contenuto generato dall'IA potrebbe non essere corretto.">
            <a:extLst>
              <a:ext uri="{FF2B5EF4-FFF2-40B4-BE49-F238E27FC236}">
                <a16:creationId xmlns:a16="http://schemas.microsoft.com/office/drawing/2014/main" id="{682CA20F-4290-022A-1FC7-E76C49ABB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5" y="90376"/>
            <a:ext cx="8721213" cy="665474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76249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FE8EA1-A17B-F201-FF76-83AA9E2C1248}"/>
              </a:ext>
            </a:extLst>
          </p:cNvPr>
          <p:cNvSpPr txBox="1"/>
          <p:nvPr/>
        </p:nvSpPr>
        <p:spPr>
          <a:xfrm>
            <a:off x="127820" y="6302477"/>
            <a:ext cx="1199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Allegoria ed effetti del Buono e del Cattivo Governo, Ambrogio Lorenzetti, Palazzo pubblico di Siena (1338) </a:t>
            </a:r>
          </a:p>
        </p:txBody>
      </p:sp>
      <p:pic>
        <p:nvPicPr>
          <p:cNvPr id="6" name="Immagine 5" descr="Immagine che contiene dipinto, Arti visive, disegno, arte&#10;&#10;Il contenuto generato dall'IA potrebbe non essere corretto.">
            <a:extLst>
              <a:ext uri="{FF2B5EF4-FFF2-40B4-BE49-F238E27FC236}">
                <a16:creationId xmlns:a16="http://schemas.microsoft.com/office/drawing/2014/main" id="{2D2DE0BC-5463-1D75-AF5A-6A1C9AB51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42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6D9DC3-C8A4-5A1F-847D-F85AB76E85A3}"/>
              </a:ext>
            </a:extLst>
          </p:cNvPr>
          <p:cNvSpPr txBox="1"/>
          <p:nvPr/>
        </p:nvSpPr>
        <p:spPr>
          <a:xfrm>
            <a:off x="960366" y="186812"/>
            <a:ext cx="1027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Mappe, cabrei e conflitti che riguardano i confini tra comunità diverse</a:t>
            </a:r>
          </a:p>
        </p:txBody>
      </p:sp>
      <p:pic>
        <p:nvPicPr>
          <p:cNvPr id="4" name="Immagine 3" descr="Immagine che contiene testo, disegno, mappa&#10;&#10;Il contenuto generato dall'IA potrebbe non essere corretto.">
            <a:extLst>
              <a:ext uri="{FF2B5EF4-FFF2-40B4-BE49-F238E27FC236}">
                <a16:creationId xmlns:a16="http://schemas.microsoft.com/office/drawing/2014/main" id="{939DB32F-AE2C-5808-DADA-4A630FD26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991" y="982774"/>
            <a:ext cx="5560009" cy="5688414"/>
          </a:xfrm>
          <a:prstGeom prst="rect">
            <a:avLst/>
          </a:prstGeom>
        </p:spPr>
      </p:pic>
      <p:pic>
        <p:nvPicPr>
          <p:cNvPr id="6" name="Immagine 5" descr="Immagine che contiene disegno, testo, schizzo, Stampa&#10;&#10;Il contenuto generato dall'IA potrebbe non essere corretto.">
            <a:extLst>
              <a:ext uri="{FF2B5EF4-FFF2-40B4-BE49-F238E27FC236}">
                <a16:creationId xmlns:a16="http://schemas.microsoft.com/office/drawing/2014/main" id="{A0D1CE83-1251-1B15-2831-EC83F2576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870"/>
            <a:ext cx="6631991" cy="54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91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76D4DA-0569-A1B0-477B-6F4991088100}"/>
              </a:ext>
            </a:extLst>
          </p:cNvPr>
          <p:cNvSpPr txBox="1"/>
          <p:nvPr/>
        </p:nvSpPr>
        <p:spPr>
          <a:xfrm>
            <a:off x="363793" y="157317"/>
            <a:ext cx="450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La rappresentazione delle città</a:t>
            </a:r>
          </a:p>
        </p:txBody>
      </p:sp>
      <p:pic>
        <p:nvPicPr>
          <p:cNvPr id="4" name="Immagine 3" descr="Immagine che contiene testo, mappa&#10;&#10;Il contenuto generato dall'IA potrebbe non essere corretto.">
            <a:extLst>
              <a:ext uri="{FF2B5EF4-FFF2-40B4-BE49-F238E27FC236}">
                <a16:creationId xmlns:a16="http://schemas.microsoft.com/office/drawing/2014/main" id="{757E16A8-210C-1F15-A5BE-E4D97614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342" y="691093"/>
            <a:ext cx="9301316" cy="60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60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559B65-16DB-BCD4-D2BA-94E0E3A0D626}"/>
              </a:ext>
            </a:extLst>
          </p:cNvPr>
          <p:cNvSpPr txBox="1"/>
          <p:nvPr/>
        </p:nvSpPr>
        <p:spPr>
          <a:xfrm>
            <a:off x="314632" y="304800"/>
            <a:ext cx="1175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L’allegoria di Ambrogio Lorenzetti è la più elaborata e completa tematizzazione di un paesaggio nell’arte italiana nel basso medioevo. È un documento fondamentale del rinnovamento rivoluzionario che si verifica nell’Italia del Trecento intorno al paesaggio pittorico (Emilio Sereni)</a:t>
            </a:r>
          </a:p>
          <a:p>
            <a:r>
              <a:rPr lang="it-IT" b="1" dirty="0"/>
              <a:t>Dal XIV secolo ai primi decenni del Cinquecento si verifica l’invenzione culturale del paesaggio </a:t>
            </a:r>
          </a:p>
        </p:txBody>
      </p:sp>
      <p:pic>
        <p:nvPicPr>
          <p:cNvPr id="4" name="Immagine 3" descr="Immagine che contiene dipinto, disegno, mammifero, arte&#10;&#10;Il contenuto generato dall'IA potrebbe non essere corretto.">
            <a:extLst>
              <a:ext uri="{FF2B5EF4-FFF2-40B4-BE49-F238E27FC236}">
                <a16:creationId xmlns:a16="http://schemas.microsoft.com/office/drawing/2014/main" id="{5E741501-56DA-DBA8-098E-001B007C2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72" y="1585690"/>
            <a:ext cx="4916129" cy="5014060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Immagine 5" descr="Immagine che contiene dipinto, disegno, arte, Arti visive&#10;&#10;Il contenuto generato dall'IA potrebbe non essere corretto.">
            <a:extLst>
              <a:ext uri="{FF2B5EF4-FFF2-40B4-BE49-F238E27FC236}">
                <a16:creationId xmlns:a16="http://schemas.microsoft.com/office/drawing/2014/main" id="{1D64B53E-2F65-3DBF-EB25-8731D949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5" y="1597023"/>
            <a:ext cx="3726426" cy="5002727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D48071B-5F47-8C73-634D-977B6611FF92}"/>
              </a:ext>
            </a:extLst>
          </p:cNvPr>
          <p:cNvSpPr txBox="1"/>
          <p:nvPr/>
        </p:nvSpPr>
        <p:spPr>
          <a:xfrm>
            <a:off x="9527459" y="5874849"/>
            <a:ext cx="2546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rgbClr val="C00000"/>
                </a:solidFill>
              </a:rPr>
              <a:t>Giotto, ciclo di affreschi nella basilica superiore di Assisi (1292-1296) </a:t>
            </a:r>
          </a:p>
        </p:txBody>
      </p:sp>
      <p:sp>
        <p:nvSpPr>
          <p:cNvPr id="9" name="Freccia curva 8">
            <a:extLst>
              <a:ext uri="{FF2B5EF4-FFF2-40B4-BE49-F238E27FC236}">
                <a16:creationId xmlns:a16="http://schemas.microsoft.com/office/drawing/2014/main" id="{A045138C-1C39-BA35-75FE-4FF89FF60FE7}"/>
              </a:ext>
            </a:extLst>
          </p:cNvPr>
          <p:cNvSpPr/>
          <p:nvPr/>
        </p:nvSpPr>
        <p:spPr>
          <a:xfrm rot="5400000">
            <a:off x="10147839" y="1495453"/>
            <a:ext cx="1063179" cy="606406"/>
          </a:xfrm>
          <a:prstGeom prst="bentArrow">
            <a:avLst>
              <a:gd name="adj1" fmla="val 25000"/>
              <a:gd name="adj2" fmla="val 23740"/>
              <a:gd name="adj3" fmla="val 25000"/>
              <a:gd name="adj4" fmla="val 43750"/>
            </a:avLst>
          </a:prstGeom>
          <a:solidFill>
            <a:schemeClr val="tx2">
              <a:lumMod val="25000"/>
              <a:lumOff val="75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2B00526-2CC9-C327-1756-5ACCAEC4EB82}"/>
              </a:ext>
            </a:extLst>
          </p:cNvPr>
          <p:cNvSpPr txBox="1"/>
          <p:nvPr/>
        </p:nvSpPr>
        <p:spPr>
          <a:xfrm>
            <a:off x="9733937" y="2506220"/>
            <a:ext cx="2133598" cy="286232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Le origini di questa invenzione vanno rintracciate nell’opera di Francesco Petrarca</a:t>
            </a:r>
          </a:p>
          <a:p>
            <a:pPr algn="ctr"/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</a:t>
            </a:r>
          </a:p>
          <a:p>
            <a:pPr algn="ctr"/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poeta rispecchia le sue emozioni nella natura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012018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A8FF01-E39D-8418-7A43-8582AB60B670}"/>
              </a:ext>
            </a:extLst>
          </p:cNvPr>
          <p:cNvSpPr txBox="1"/>
          <p:nvPr/>
        </p:nvSpPr>
        <p:spPr>
          <a:xfrm>
            <a:off x="344128" y="294967"/>
            <a:ext cx="5663381" cy="29854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Turbato da quella strana leggerezza dell’aria e da quello sconfinato spettacolo, restai come stordito […]. Volgo poi lo sguardo verso l’Italia, dove più inclina l’animo mio; e, benché siano tanto distanti, vedo vicine le Alpi, ghiacciate e innevate […] e mi invase un desiderio smisurato di rivedere l’amico e la patria […].</a:t>
            </a:r>
          </a:p>
          <a:p>
            <a:pPr algn="ctr"/>
            <a:endParaRPr lang="it-IT" sz="800" b="1" dirty="0"/>
          </a:p>
          <a:p>
            <a:pPr algn="ctr"/>
            <a:r>
              <a:rPr lang="it-IT" b="1" dirty="0"/>
              <a:t>Francesco Petrarca, </a:t>
            </a:r>
            <a:r>
              <a:rPr lang="it-IT" b="1" i="1" dirty="0"/>
              <a:t>Familiare</a:t>
            </a:r>
            <a:r>
              <a:rPr lang="it-IT" b="1" dirty="0"/>
              <a:t>, IV, I (1353)</a:t>
            </a:r>
          </a:p>
          <a:p>
            <a:pPr algn="ctr"/>
            <a:r>
              <a:rPr lang="it-IT" b="1" dirty="0"/>
              <a:t>L’epistola è considerata il testo fondativo della moderna letteratura di paesaggio.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F82AA9-7E40-E310-6513-43C5EBEE7FE6}"/>
              </a:ext>
            </a:extLst>
          </p:cNvPr>
          <p:cNvSpPr txBox="1"/>
          <p:nvPr/>
        </p:nvSpPr>
        <p:spPr>
          <a:xfrm>
            <a:off x="527874" y="3843072"/>
            <a:ext cx="678425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/>
              <a:t>«L’adozione di regole geometriche nella costruzione iconografica incrementò l’attenzione rivolta dai pittori e dai loro committenti alle scene raffigurate sullo sfondo dei soggetti principali delle opere, scene che, sempre più di frequente, raffigurarono paesaggi».</a:t>
            </a:r>
          </a:p>
          <a:p>
            <a:pPr algn="r"/>
            <a:endParaRPr lang="it-IT" sz="2000" b="1" dirty="0"/>
          </a:p>
          <a:p>
            <a:pPr algn="r"/>
            <a:endParaRPr lang="it-IT" sz="2000" b="1" dirty="0"/>
          </a:p>
          <a:p>
            <a:pPr algn="r"/>
            <a:r>
              <a:rPr lang="it-IT" b="1" i="1" dirty="0">
                <a:solidFill>
                  <a:srgbClr val="C00000"/>
                </a:solidFill>
              </a:rPr>
              <a:t>Piero della Francesca, Battesimo di Cristo (1440 circa) </a:t>
            </a:r>
          </a:p>
        </p:txBody>
      </p:sp>
      <p:pic>
        <p:nvPicPr>
          <p:cNvPr id="5" name="Immagine 4" descr="Immagine che contiene vestiti, dipinto, aria aperta, albero&#10;&#10;Il contenuto generato dall'IA potrebbe non essere corretto.">
            <a:extLst>
              <a:ext uri="{FF2B5EF4-FFF2-40B4-BE49-F238E27FC236}">
                <a16:creationId xmlns:a16="http://schemas.microsoft.com/office/drawing/2014/main" id="{7D0C84C7-ACC4-089B-B57D-069E37841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48" y="294967"/>
            <a:ext cx="4348925" cy="6353055"/>
          </a:xfrm>
          <a:prstGeom prst="rect">
            <a:avLst/>
          </a:prstGeom>
          <a:ln w="19050">
            <a:solidFill>
              <a:schemeClr val="tx2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8756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CEDF69-DF47-5BF2-D527-74762B0388CE}"/>
              </a:ext>
            </a:extLst>
          </p:cNvPr>
          <p:cNvSpPr txBox="1"/>
          <p:nvPr/>
        </p:nvSpPr>
        <p:spPr>
          <a:xfrm>
            <a:off x="283637" y="123790"/>
            <a:ext cx="116512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«La sperimentazione dei linguaggi letterari e figurativi elaborata nel corso del XV secolo fu il contesto nel quale maturò la grande stagione delle rappresentazioni culturali del paesaggio italiano che si ambientò nel Cinquecento».</a:t>
            </a:r>
          </a:p>
          <a:p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</a:t>
            </a:r>
          </a:p>
          <a:p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I paesaggi immaginari della letteratura (</a:t>
            </a:r>
            <a:r>
              <a:rPr lang="it-IT" b="1" i="1" dirty="0">
                <a:ea typeface="Calibri" panose="020F0502020204030204" pitchFamily="34" charset="0"/>
                <a:cs typeface="Calibri" panose="020F0502020204030204" pitchFamily="34" charset="0"/>
              </a:rPr>
              <a:t>Arcadia</a:t>
            </a:r>
          </a:p>
          <a:p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 di Iacopo Sannazaro del 1504 – </a:t>
            </a:r>
            <a:r>
              <a:rPr lang="it-IT" b="1" i="1" dirty="0">
                <a:ea typeface="Calibri" panose="020F0502020204030204" pitchFamily="34" charset="0"/>
                <a:cs typeface="Calibri" panose="020F0502020204030204" pitchFamily="34" charset="0"/>
              </a:rPr>
              <a:t>Gli Asolani </a:t>
            </a:r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di</a:t>
            </a:r>
          </a:p>
          <a:p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Pietro Bembo del 1505 e poi nel 1530)</a:t>
            </a:r>
          </a:p>
          <a:p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</a:t>
            </a:r>
          </a:p>
          <a:p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Il tema del bosco 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natura libera e selvaggia</a:t>
            </a:r>
          </a:p>
          <a:p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come entità ostile (</a:t>
            </a:r>
            <a:r>
              <a:rPr lang="it-IT" b="1" i="1" dirty="0">
                <a:ea typeface="Calibri" panose="020F0502020204030204" pitchFamily="34" charset="0"/>
                <a:cs typeface="Calibri" panose="020F0502020204030204" pitchFamily="34" charset="0"/>
              </a:rPr>
              <a:t>Gerusalemme</a:t>
            </a:r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 liberata di</a:t>
            </a:r>
          </a:p>
          <a:p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Torquato Tasso) o come dimensione</a:t>
            </a:r>
          </a:p>
          <a:p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rasserenante per l’animo (Giovanni Della Casa)</a:t>
            </a:r>
          </a:p>
          <a:p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Gli spazi fortemente antropizzati 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il tema del</a:t>
            </a:r>
          </a:p>
          <a:p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giardino)</a:t>
            </a:r>
            <a:endParaRPr lang="it-IT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F707B4-8186-9093-CA0C-0269B119599A}"/>
              </a:ext>
            </a:extLst>
          </p:cNvPr>
          <p:cNvSpPr txBox="1"/>
          <p:nvPr/>
        </p:nvSpPr>
        <p:spPr>
          <a:xfrm>
            <a:off x="408249" y="4414092"/>
            <a:ext cx="48522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i="1" dirty="0">
                <a:solidFill>
                  <a:srgbClr val="C00000"/>
                </a:solidFill>
              </a:rPr>
              <a:t>IL GENERE ARTISTICO DEL PAESAGGIO</a:t>
            </a:r>
          </a:p>
          <a:p>
            <a:pPr algn="r"/>
            <a:r>
              <a:rPr lang="it-IT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QUALSIASI RAFFIGURAZIONE DI UNA SCENA</a:t>
            </a:r>
          </a:p>
          <a:p>
            <a:pPr algn="r"/>
            <a:r>
              <a:rPr lang="it-IT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ALL’APERTO → IL VERTICE DELLA</a:t>
            </a:r>
          </a:p>
          <a:p>
            <a:pPr algn="r"/>
            <a:r>
              <a:rPr lang="it-IT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RAPPRESENTAZIONE ARTISTICA DEL</a:t>
            </a:r>
          </a:p>
          <a:p>
            <a:pPr algn="r"/>
            <a:r>
              <a:rPr lang="it-IT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PAESAGGIO ITALIANO VIENE RAGGIUNTO NEI</a:t>
            </a:r>
          </a:p>
          <a:p>
            <a:pPr algn="r"/>
            <a:r>
              <a:rPr lang="it-IT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DIPINTI DI TIZIANO</a:t>
            </a: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5" name="Immagine 4" descr="Immagine che contiene dipinto, arte, mitologia, donna&#10;&#10;Il contenuto generato dall'IA potrebbe non essere corretto.">
            <a:extLst>
              <a:ext uri="{FF2B5EF4-FFF2-40B4-BE49-F238E27FC236}">
                <a16:creationId xmlns:a16="http://schemas.microsoft.com/office/drawing/2014/main" id="{DC7EB5DA-D21B-8B55-F089-D9AA22C16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62" y="1303645"/>
            <a:ext cx="6511951" cy="5205310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D574DF14-2B8F-D438-4E86-28D758A691DA}"/>
              </a:ext>
            </a:extLst>
          </p:cNvPr>
          <p:cNvSpPr/>
          <p:nvPr/>
        </p:nvSpPr>
        <p:spPr>
          <a:xfrm>
            <a:off x="2800695" y="6168418"/>
            <a:ext cx="2310580" cy="340537"/>
          </a:xfrm>
          <a:prstGeom prst="rightArrow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8746FBF4-AB61-27BA-526E-E69962B95AF8}"/>
              </a:ext>
            </a:extLst>
          </p:cNvPr>
          <p:cNvSpPr/>
          <p:nvPr/>
        </p:nvSpPr>
        <p:spPr>
          <a:xfrm>
            <a:off x="5409662" y="1455175"/>
            <a:ext cx="4678235" cy="336263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345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4BE5097-61A5-EC01-BF96-C74A3F8B5E66}"/>
              </a:ext>
            </a:extLst>
          </p:cNvPr>
          <p:cNvSpPr txBox="1"/>
          <p:nvPr/>
        </p:nvSpPr>
        <p:spPr>
          <a:xfrm>
            <a:off x="357403" y="285135"/>
            <a:ext cx="11549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Le rappresentazioni del paesaggio italiano del Rinascimento conoscono ampia risonanza internazionale e sono un riferimento per i viaggiatori del Grand Tour. È in questa fase che emerge la Campagna romana come spazio da rappresentare, sia reale, sia immaginario, con presenze delle testimonianze dell’antichità.</a:t>
            </a:r>
          </a:p>
        </p:txBody>
      </p:sp>
      <p:pic>
        <p:nvPicPr>
          <p:cNvPr id="4" name="Immagine 3" descr="Immagine che contiene arte, disegno, aria aperta, albero&#10;&#10;Il contenuto generato dall'IA potrebbe non essere corretto.">
            <a:extLst>
              <a:ext uri="{FF2B5EF4-FFF2-40B4-BE49-F238E27FC236}">
                <a16:creationId xmlns:a16="http://schemas.microsoft.com/office/drawing/2014/main" id="{A51D5278-6E52-C71B-321C-DC0B05CA6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722" y="1341581"/>
            <a:ext cx="9404556" cy="5231284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5603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A913E1-D155-D9A9-96C9-9F76BD52955A}"/>
              </a:ext>
            </a:extLst>
          </p:cNvPr>
          <p:cNvSpPr txBox="1"/>
          <p:nvPr/>
        </p:nvSpPr>
        <p:spPr>
          <a:xfrm>
            <a:off x="9006348" y="335845"/>
            <a:ext cx="2851356" cy="6186309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«Pur non rappresentando la fisionomia reale del territorio, le opere di Poussin furono percepite come indissolubilmente legate alla campagna che contornava Roma, che, a quell’epoca, era caratterizzata da pochi abitanti ed era dominata dai pascoli, non dai campi coltivati».</a:t>
            </a:r>
          </a:p>
          <a:p>
            <a:pPr algn="ctr"/>
            <a:r>
              <a:rPr lang="it-IT" b="1" dirty="0"/>
              <a:t>«Nell’arte di Poussin le conoscenze naturalistiche si intrecciano armonicamente alla memoria dell’antico e alla ricreazione ideale, dando vita a quello che è stato chiamato il paesaggio di un’idea».</a:t>
            </a:r>
          </a:p>
        </p:txBody>
      </p:sp>
      <p:pic>
        <p:nvPicPr>
          <p:cNvPr id="4" name="Immagine 3" descr="Immagine che contiene dipinto, portafotografie, Arti visive, arte&#10;&#10;Il contenuto generato dall'IA potrebbe non essere corretto.">
            <a:extLst>
              <a:ext uri="{FF2B5EF4-FFF2-40B4-BE49-F238E27FC236}">
                <a16:creationId xmlns:a16="http://schemas.microsoft.com/office/drawing/2014/main" id="{50480D91-12AF-C75C-3E16-8EC601972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9" y="182725"/>
            <a:ext cx="8522499" cy="649255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E033B6-C568-688A-2206-AC2FCCDCF8CE}"/>
              </a:ext>
            </a:extLst>
          </p:cNvPr>
          <p:cNvSpPr txBox="1"/>
          <p:nvPr/>
        </p:nvSpPr>
        <p:spPr>
          <a:xfrm>
            <a:off x="2794148" y="648930"/>
            <a:ext cx="5655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Nicolas Poussin, Paesaggio della Campagna romana</a:t>
            </a:r>
          </a:p>
          <a:p>
            <a:pPr algn="r"/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San Matteo e l’Angelo (1639-1640)</a:t>
            </a:r>
          </a:p>
        </p:txBody>
      </p:sp>
    </p:spTree>
    <p:extLst>
      <p:ext uri="{BB962C8B-B14F-4D97-AF65-F5344CB8AC3E}">
        <p14:creationId xmlns:p14="http://schemas.microsoft.com/office/powerpoint/2010/main" val="156955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ED1764-0A46-56B9-3584-E1F0E4D4C837}"/>
              </a:ext>
            </a:extLst>
          </p:cNvPr>
          <p:cNvSpPr txBox="1"/>
          <p:nvPr/>
        </p:nvSpPr>
        <p:spPr>
          <a:xfrm>
            <a:off x="353962" y="310215"/>
            <a:ext cx="450170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</a:rPr>
              <a:t>Le guide di viaggio tra Seicento e Settecento </a:t>
            </a:r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→ Divulgano una costruzione discorsiva del paesaggio basata su elementi caratteristici → La campagna milanese è sempre bella e fertile; quella romana spopolata e malarica; la strada che conduce verso Napoli è infestata dai briganti.</a:t>
            </a:r>
          </a:p>
          <a:p>
            <a:pPr algn="ctr"/>
            <a:endParaRPr lang="it-IT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PITTURA DI PAESAGGIO NEL SETTECENTO</a:t>
            </a:r>
          </a:p>
          <a:p>
            <a:pPr algn="ctr"/>
            <a:r>
              <a:rPr lang="it-IT" b="1" dirty="0">
                <a:ea typeface="Calibri" panose="020F0502020204030204" pitchFamily="34" charset="0"/>
                <a:cs typeface="Calibri" panose="020F0502020204030204" pitchFamily="34" charset="0"/>
              </a:rPr>
              <a:t>A questo genere si dedicano grandi maestri come Bellotto e Canaletto, ma anche pittori europei intenti a percorrere l’Italia. A partire dal 1770 i pittori iniziano ad eseguire i loro dipinti in aperta campagna (en plein air), per osservare la natura dal vero </a:t>
            </a:r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it-IT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dal paesaggio immaginario a quello reale</a:t>
            </a:r>
          </a:p>
          <a:p>
            <a:pPr algn="ctr"/>
            <a:r>
              <a:rPr lang="it-IT" b="1" i="1" dirty="0">
                <a:ea typeface="Calibri" panose="020F0502020204030204" pitchFamily="34" charset="0"/>
                <a:cs typeface="Calibri" panose="020F0502020204030204" pitchFamily="34" charset="0"/>
              </a:rPr>
              <a:t>I VEDUTISTI SETTECENTESCHI: LA CAMPAGNA ROMANA E NAPOLI CON LE NUOVE SCOPERTE ARCHEOLOGICHE</a:t>
            </a:r>
            <a:endParaRPr lang="it-IT" b="1" i="1" dirty="0"/>
          </a:p>
        </p:txBody>
      </p:sp>
      <p:pic>
        <p:nvPicPr>
          <p:cNvPr id="1026" name="Picture 2" descr="View of the Campagna Romana from the Via Appia de Jakob Philipp Hackert">
            <a:extLst>
              <a:ext uri="{FF2B5EF4-FFF2-40B4-BE49-F238E27FC236}">
                <a16:creationId xmlns:a16="http://schemas.microsoft.com/office/drawing/2014/main" id="{4FB5CC69-F477-8DA5-9B56-17469653B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59" y="310215"/>
            <a:ext cx="6607279" cy="5176185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57029A-136B-9EE7-6458-099AC7C2574F}"/>
              </a:ext>
            </a:extLst>
          </p:cNvPr>
          <p:cNvSpPr txBox="1"/>
          <p:nvPr/>
        </p:nvSpPr>
        <p:spPr>
          <a:xfrm>
            <a:off x="6107451" y="5712541"/>
            <a:ext cx="485389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Jakob Philipp Hackert (1737-1807)</a:t>
            </a:r>
          </a:p>
          <a:p>
            <a:pPr algn="ctr"/>
            <a:r>
              <a:rPr lang="it-IT" b="1" dirty="0"/>
              <a:t>Vista della campagna romana dalla via Appia</a:t>
            </a:r>
          </a:p>
        </p:txBody>
      </p:sp>
    </p:spTree>
    <p:extLst>
      <p:ext uri="{BB962C8B-B14F-4D97-AF65-F5344CB8AC3E}">
        <p14:creationId xmlns:p14="http://schemas.microsoft.com/office/powerpoint/2010/main" val="349677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pinto, persona, disegno, Opera d'arte&#10;&#10;Il contenuto generato dall'IA potrebbe non essere corretto.">
            <a:extLst>
              <a:ext uri="{FF2B5EF4-FFF2-40B4-BE49-F238E27FC236}">
                <a16:creationId xmlns:a16="http://schemas.microsoft.com/office/drawing/2014/main" id="{3447E6CF-C815-9C7C-84AA-BCE791690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7" y="167147"/>
            <a:ext cx="4782591" cy="6506696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28309A-C674-03E9-438A-E2FB74F5A729}"/>
              </a:ext>
            </a:extLst>
          </p:cNvPr>
          <p:cNvSpPr txBox="1"/>
          <p:nvPr/>
        </p:nvSpPr>
        <p:spPr>
          <a:xfrm>
            <a:off x="5043948" y="8848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0" dirty="0">
                <a:solidFill>
                  <a:srgbClr val="393939"/>
                </a:solidFill>
                <a:effectLst/>
              </a:rPr>
              <a:t>Martin </a:t>
            </a:r>
            <a:r>
              <a:rPr lang="it-IT" sz="1600" b="1" i="0" dirty="0" err="1">
                <a:solidFill>
                  <a:srgbClr val="393939"/>
                </a:solidFill>
                <a:effectLst/>
              </a:rPr>
              <a:t>Knoller</a:t>
            </a:r>
            <a:r>
              <a:rPr lang="it-IT" sz="1600" b="1" i="0" dirty="0">
                <a:solidFill>
                  <a:srgbClr val="393939"/>
                </a:solidFill>
                <a:effectLst/>
              </a:rPr>
              <a:t>, </a:t>
            </a:r>
            <a:r>
              <a:rPr lang="it-IT" sz="1600" b="1" i="1" dirty="0">
                <a:solidFill>
                  <a:srgbClr val="393939"/>
                </a:solidFill>
                <a:effectLst/>
              </a:rPr>
              <a:t>Ritratto di gruppo con il conte </a:t>
            </a:r>
            <a:r>
              <a:rPr lang="it-IT" sz="1600" b="1" i="1" dirty="0" err="1">
                <a:solidFill>
                  <a:srgbClr val="393939"/>
                </a:solidFill>
                <a:effectLst/>
              </a:rPr>
              <a:t>Firmian</a:t>
            </a:r>
            <a:r>
              <a:rPr lang="it-IT" sz="1600" b="1" i="1" dirty="0">
                <a:solidFill>
                  <a:srgbClr val="393939"/>
                </a:solidFill>
                <a:effectLst/>
              </a:rPr>
              <a:t> e il suo seguito durante una gita nei dintorni di Napoli</a:t>
            </a:r>
            <a:r>
              <a:rPr lang="it-IT" sz="1600" b="1" i="0" dirty="0">
                <a:solidFill>
                  <a:srgbClr val="393939"/>
                </a:solidFill>
                <a:effectLst/>
              </a:rPr>
              <a:t>, 1758, </a:t>
            </a:r>
            <a:r>
              <a:rPr lang="it-IT" sz="1600" b="1" dirty="0">
                <a:solidFill>
                  <a:srgbClr val="393939"/>
                </a:solidFill>
              </a:rPr>
              <a:t>olio su tela, </a:t>
            </a:r>
            <a:r>
              <a:rPr lang="it-IT" sz="1600" b="1" i="0" dirty="0" err="1">
                <a:solidFill>
                  <a:srgbClr val="393939"/>
                </a:solidFill>
                <a:effectLst/>
              </a:rPr>
              <a:t>Tiroler</a:t>
            </a:r>
            <a:r>
              <a:rPr lang="it-IT" sz="1600" b="1" i="0" dirty="0">
                <a:solidFill>
                  <a:srgbClr val="393939"/>
                </a:solidFill>
                <a:effectLst/>
              </a:rPr>
              <a:t> </a:t>
            </a:r>
            <a:r>
              <a:rPr lang="it-IT" sz="1600" b="1" i="0" dirty="0" err="1">
                <a:solidFill>
                  <a:srgbClr val="393939"/>
                </a:solidFill>
                <a:effectLst/>
              </a:rPr>
              <a:t>Landesmuseum</a:t>
            </a:r>
            <a:r>
              <a:rPr lang="it-IT" sz="1600" b="1" i="0" dirty="0">
                <a:solidFill>
                  <a:srgbClr val="393939"/>
                </a:solidFill>
                <a:effectLst/>
              </a:rPr>
              <a:t> </a:t>
            </a:r>
            <a:r>
              <a:rPr lang="it-IT" sz="1600" b="1" i="0" dirty="0" err="1">
                <a:solidFill>
                  <a:srgbClr val="393939"/>
                </a:solidFill>
                <a:effectLst/>
              </a:rPr>
              <a:t>Ferdinandeum</a:t>
            </a:r>
            <a:r>
              <a:rPr lang="it-IT" sz="1600" b="1" i="0" dirty="0">
                <a:solidFill>
                  <a:srgbClr val="393939"/>
                </a:solidFill>
                <a:effectLst/>
              </a:rPr>
              <a:t>, Innsbruck</a:t>
            </a:r>
            <a:endParaRPr lang="it-IT" sz="1600" b="1" dirty="0"/>
          </a:p>
        </p:txBody>
      </p:sp>
      <p:pic>
        <p:nvPicPr>
          <p:cNvPr id="7" name="Immagine 6" descr="Immagine che contiene nuvola, dipinto, natura, montagna&#10;&#10;Il contenuto generato dall'IA potrebbe non essere corretto.">
            <a:extLst>
              <a:ext uri="{FF2B5EF4-FFF2-40B4-BE49-F238E27FC236}">
                <a16:creationId xmlns:a16="http://schemas.microsoft.com/office/drawing/2014/main" id="{6F41A205-036C-05ED-9E81-97E57C501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643" y="2734268"/>
            <a:ext cx="6060588" cy="395658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39EFA7-1390-7908-0FEC-0C86DFE6F7C2}"/>
              </a:ext>
            </a:extLst>
          </p:cNvPr>
          <p:cNvSpPr txBox="1"/>
          <p:nvPr/>
        </p:nvSpPr>
        <p:spPr>
          <a:xfrm>
            <a:off x="5834643" y="190327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600" b="1" i="0" dirty="0">
                <a:solidFill>
                  <a:srgbClr val="393939"/>
                </a:solidFill>
                <a:effectLst/>
              </a:rPr>
              <a:t>Pierre-Jacques </a:t>
            </a:r>
            <a:r>
              <a:rPr lang="fr-FR" sz="1600" b="1" i="0" dirty="0" err="1">
                <a:solidFill>
                  <a:srgbClr val="393939"/>
                </a:solidFill>
                <a:effectLst/>
              </a:rPr>
              <a:t>Volaire</a:t>
            </a:r>
            <a:r>
              <a:rPr lang="fr-FR" sz="1600" b="1" i="0" dirty="0">
                <a:solidFill>
                  <a:srgbClr val="393939"/>
                </a:solidFill>
                <a:effectLst/>
              </a:rPr>
              <a:t>, </a:t>
            </a:r>
            <a:r>
              <a:rPr lang="fr-FR" sz="1600" b="1" i="1" dirty="0" err="1">
                <a:solidFill>
                  <a:srgbClr val="393939"/>
                </a:solidFill>
                <a:effectLst/>
              </a:rPr>
              <a:t>Eruzione</a:t>
            </a:r>
            <a:r>
              <a:rPr lang="fr-FR" sz="1600" b="1" i="1" dirty="0">
                <a:solidFill>
                  <a:srgbClr val="393939"/>
                </a:solidFill>
                <a:effectLst/>
              </a:rPr>
              <a:t> </a:t>
            </a:r>
            <a:r>
              <a:rPr lang="fr-FR" sz="1600" b="1" i="1" dirty="0" err="1">
                <a:solidFill>
                  <a:srgbClr val="393939"/>
                </a:solidFill>
                <a:effectLst/>
              </a:rPr>
              <a:t>del</a:t>
            </a:r>
            <a:r>
              <a:rPr lang="fr-FR" sz="1600" b="1" i="1" dirty="0">
                <a:solidFill>
                  <a:srgbClr val="393939"/>
                </a:solidFill>
                <a:effectLst/>
              </a:rPr>
              <a:t> </a:t>
            </a:r>
            <a:r>
              <a:rPr lang="fr-FR" sz="1600" b="1" i="1" dirty="0" err="1">
                <a:solidFill>
                  <a:srgbClr val="393939"/>
                </a:solidFill>
                <a:effectLst/>
              </a:rPr>
              <a:t>Vesuvio</a:t>
            </a:r>
            <a:r>
              <a:rPr lang="fr-FR" sz="1600" b="1" i="1" dirty="0">
                <a:solidFill>
                  <a:srgbClr val="393939"/>
                </a:solidFill>
                <a:effectLst/>
              </a:rPr>
              <a:t> alla </a:t>
            </a:r>
            <a:r>
              <a:rPr lang="fr-FR" sz="1600" b="1" i="1" dirty="0" err="1">
                <a:solidFill>
                  <a:srgbClr val="393939"/>
                </a:solidFill>
                <a:effectLst/>
              </a:rPr>
              <a:t>luce</a:t>
            </a:r>
            <a:r>
              <a:rPr lang="fr-FR" sz="1600" b="1" i="1" dirty="0">
                <a:solidFill>
                  <a:srgbClr val="393939"/>
                </a:solidFill>
                <a:effectLst/>
              </a:rPr>
              <a:t> della </a:t>
            </a:r>
            <a:r>
              <a:rPr lang="fr-FR" sz="1600" b="1" i="1" dirty="0" err="1">
                <a:solidFill>
                  <a:srgbClr val="393939"/>
                </a:solidFill>
                <a:effectLst/>
              </a:rPr>
              <a:t>luna</a:t>
            </a:r>
            <a:r>
              <a:rPr lang="fr-FR" sz="1600" b="1" i="0" dirty="0">
                <a:solidFill>
                  <a:srgbClr val="393939"/>
                </a:solidFill>
                <a:effectLst/>
              </a:rPr>
              <a:t>, 1774, </a:t>
            </a:r>
            <a:r>
              <a:rPr lang="fr-FR" sz="1600" b="1" i="0" dirty="0" err="1">
                <a:solidFill>
                  <a:srgbClr val="393939"/>
                </a:solidFill>
                <a:effectLst/>
              </a:rPr>
              <a:t>olio</a:t>
            </a:r>
            <a:r>
              <a:rPr lang="fr-FR" sz="1600" b="1" i="0" dirty="0">
                <a:solidFill>
                  <a:srgbClr val="393939"/>
                </a:solidFill>
                <a:effectLst/>
              </a:rPr>
              <a:t> su </a:t>
            </a:r>
            <a:r>
              <a:rPr lang="fr-FR" sz="1600" b="1" i="0" dirty="0" err="1">
                <a:solidFill>
                  <a:srgbClr val="393939"/>
                </a:solidFill>
                <a:effectLst/>
              </a:rPr>
              <a:t>tela</a:t>
            </a:r>
            <a:r>
              <a:rPr lang="fr-FR" sz="1600" b="1" i="0" dirty="0">
                <a:solidFill>
                  <a:srgbClr val="393939"/>
                </a:solidFill>
                <a:effectLst/>
              </a:rPr>
              <a:t>, Centre des monuments nationaux, Château de Maisons-Laffitte, France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4090430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1409</Words>
  <Application>Microsoft Office PowerPoint</Application>
  <PresentationFormat>Widescreen</PresentationFormat>
  <Paragraphs>87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Bahnschrift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Augusto Ciuffetti</dc:creator>
  <cp:lastModifiedBy>Augusto Ciuffetti</cp:lastModifiedBy>
  <cp:revision>17</cp:revision>
  <dcterms:created xsi:type="dcterms:W3CDTF">2025-02-19T13:42:23Z</dcterms:created>
  <dcterms:modified xsi:type="dcterms:W3CDTF">2025-02-28T17:36:25Z</dcterms:modified>
</cp:coreProperties>
</file>