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 id="26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018783-E5C3-0881-9B53-42C9EE5ECC5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652FC19-20B2-BA04-04FF-22AA0407A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943E7A9-E00E-C6F1-E877-0E8552EF0A59}"/>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A9B0B1E5-3819-3A4F-B277-B476A23653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3A4D15-DE39-A347-97EE-D8CE7EFFC5C2}"/>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185869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C7FA1-9B06-260F-5764-538F65C4110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C791CEC-A33B-63F3-45D3-C25FBC2B0DC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EEB8D5-D495-69DE-3804-7D7EED030801}"/>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51A93B3D-7F12-08D9-EF84-3BE2C2258A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955D86-D16A-0E5A-2FAD-FD0DB0233E84}"/>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194012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4B6B782-458F-0581-0131-89850D6BCB9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A48DF1-3DB1-A63B-8245-C109B364D47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F7FF1E-5E5E-3F85-2D7C-81B3D37DCB78}"/>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BD031C86-C6FC-C5A6-D529-0002222971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07D0BD-A304-87CC-CA1E-AE4AFB15D5D4}"/>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428685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C20D3-5E5A-3384-FD2A-B6635F871A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424317-D3B3-C717-305B-BBB468DF966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142C8D-3BA4-F1F4-2443-6855B3E2CA5E}"/>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2D661AC1-1018-0719-2147-1B4CE8D3AA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8E3B3A-A7E7-C028-740B-E05F425FB7F7}"/>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421391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11317-E7E6-53D7-2737-DA3087E755B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418ECA1-E1D5-56DD-172B-2B6DE21517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B713CC-5285-999C-B708-6DCE6897BB19}"/>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770BC8B9-60D8-B81D-3AA8-C753895731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E8B6E8-3B44-90B1-E359-822CF4C463F6}"/>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139344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BA34D5-979B-0170-04FB-2DDA21F4BF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01FF89D-9F3F-B7A5-6D36-D3799FEE8F3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AD6369E-A9DA-C7ED-10DE-E9B1CE698E7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80A4B1C-5868-6EEC-0E7A-C2C6E6163A7B}"/>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6" name="Segnaposto piè di pagina 5">
            <a:extLst>
              <a:ext uri="{FF2B5EF4-FFF2-40B4-BE49-F238E27FC236}">
                <a16:creationId xmlns:a16="http://schemas.microsoft.com/office/drawing/2014/main" id="{EBE867A9-67D4-DAE6-9682-7EA8E6A2F8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90D097-187E-1BF5-3301-1D069E98202B}"/>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223500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253A2-18F5-9BC3-3A28-E93728AB13A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F1DD7F-3696-36F7-1DE3-421CD3E6E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26F306E-85C8-BA7E-F806-FBF11F3CE1F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8C110E4-3D80-C90F-58FA-5D3D2C13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1160B7-4B50-20B3-BC9F-18A419B9579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64BA6EA-B1A0-848C-4BCD-E490E474CAA3}"/>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8" name="Segnaposto piè di pagina 7">
            <a:extLst>
              <a:ext uri="{FF2B5EF4-FFF2-40B4-BE49-F238E27FC236}">
                <a16:creationId xmlns:a16="http://schemas.microsoft.com/office/drawing/2014/main" id="{B4CC91AA-1010-C403-A144-3AE580E446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0DA1A47-362F-9A22-ECE3-AAC8BD1DDBF8}"/>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99468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8B7911-0009-3742-896F-D022869F2BC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440819-AD20-5C16-893B-47FA81A6CB72}"/>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4" name="Segnaposto piè di pagina 3">
            <a:extLst>
              <a:ext uri="{FF2B5EF4-FFF2-40B4-BE49-F238E27FC236}">
                <a16:creationId xmlns:a16="http://schemas.microsoft.com/office/drawing/2014/main" id="{91812E52-50A2-CC68-2606-6FE0E9101F4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EDE765-EA8A-1C08-5554-FED982CB9974}"/>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21229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F2C0771-E7CA-9B8D-FF8D-81E8DD08B7BF}"/>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3" name="Segnaposto piè di pagina 2">
            <a:extLst>
              <a:ext uri="{FF2B5EF4-FFF2-40B4-BE49-F238E27FC236}">
                <a16:creationId xmlns:a16="http://schemas.microsoft.com/office/drawing/2014/main" id="{169EB112-2854-8EA3-6AC1-05D7301641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ACD7988-2F32-0E5A-7A2E-B12C03259098}"/>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285991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4C4BFE-4418-3F67-7BE3-11B8EA695A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8BAEB46-CAF9-9776-68D8-D9EA877ED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93AB14-29F6-5D1A-4F87-F9397E22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464A8C-0070-242B-56B6-3AEA469A92ED}"/>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6" name="Segnaposto piè di pagina 5">
            <a:extLst>
              <a:ext uri="{FF2B5EF4-FFF2-40B4-BE49-F238E27FC236}">
                <a16:creationId xmlns:a16="http://schemas.microsoft.com/office/drawing/2014/main" id="{AD0F2F99-D03D-9A34-D9C4-155FEC2478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6BFE65-21E9-FA2D-8536-C0A20C7DC27B}"/>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28922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B4926-FAF3-DEC6-8640-8EAF2295F20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CAD8119-E054-3982-667C-51FACDEDF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6933D35-32A5-AADA-5B37-1BFBF5D03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BC03DE-4430-D7DD-47A0-73CE93011811}"/>
              </a:ext>
            </a:extLst>
          </p:cNvPr>
          <p:cNvSpPr>
            <a:spLocks noGrp="1"/>
          </p:cNvSpPr>
          <p:nvPr>
            <p:ph type="dt" sz="half" idx="10"/>
          </p:nvPr>
        </p:nvSpPr>
        <p:spPr/>
        <p:txBody>
          <a:bodyPr/>
          <a:lstStyle/>
          <a:p>
            <a:fld id="{C88CA09B-5D0D-44E9-B86D-2607EF142633}" type="datetimeFigureOut">
              <a:rPr lang="it-IT" smtClean="0"/>
              <a:t>28/02/2025</a:t>
            </a:fld>
            <a:endParaRPr lang="it-IT"/>
          </a:p>
        </p:txBody>
      </p:sp>
      <p:sp>
        <p:nvSpPr>
          <p:cNvPr id="6" name="Segnaposto piè di pagina 5">
            <a:extLst>
              <a:ext uri="{FF2B5EF4-FFF2-40B4-BE49-F238E27FC236}">
                <a16:creationId xmlns:a16="http://schemas.microsoft.com/office/drawing/2014/main" id="{114927EA-4CC9-E2C0-DEF9-F0BB545651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F9B229-5BDA-D988-748D-761C4B1D18D4}"/>
              </a:ext>
            </a:extLst>
          </p:cNvPr>
          <p:cNvSpPr>
            <a:spLocks noGrp="1"/>
          </p:cNvSpPr>
          <p:nvPr>
            <p:ph type="sldNum" sz="quarter" idx="12"/>
          </p:nvPr>
        </p:nvSpPr>
        <p:spPr/>
        <p:txBody>
          <a:bodyPr/>
          <a:lstStyle/>
          <a:p>
            <a:fld id="{24C831F8-7E45-48AD-950D-909348E240B6}" type="slidenum">
              <a:rPr lang="it-IT" smtClean="0"/>
              <a:t>‹N›</a:t>
            </a:fld>
            <a:endParaRPr lang="it-IT"/>
          </a:p>
        </p:txBody>
      </p:sp>
    </p:spTree>
    <p:extLst>
      <p:ext uri="{BB962C8B-B14F-4D97-AF65-F5344CB8AC3E}">
        <p14:creationId xmlns:p14="http://schemas.microsoft.com/office/powerpoint/2010/main" val="99704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3DC0556-616C-DD44-70D5-CC86595DE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5146DE-1CC4-BBF1-3930-BFA477EEA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8129F9-BF5F-A55E-D9C0-7C0AD506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8CA09B-5D0D-44E9-B86D-2607EF142633}" type="datetimeFigureOut">
              <a:rPr lang="it-IT" smtClean="0"/>
              <a:t>28/02/2025</a:t>
            </a:fld>
            <a:endParaRPr lang="it-IT"/>
          </a:p>
        </p:txBody>
      </p:sp>
      <p:sp>
        <p:nvSpPr>
          <p:cNvPr id="5" name="Segnaposto piè di pagina 4">
            <a:extLst>
              <a:ext uri="{FF2B5EF4-FFF2-40B4-BE49-F238E27FC236}">
                <a16:creationId xmlns:a16="http://schemas.microsoft.com/office/drawing/2014/main" id="{6AEDB991-B8CE-9C70-B1C9-C5B1563D1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8B27AAA-C405-771E-206D-0DB5DF621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C831F8-7E45-48AD-950D-909348E240B6}" type="slidenum">
              <a:rPr lang="it-IT" smtClean="0"/>
              <a:t>‹N›</a:t>
            </a:fld>
            <a:endParaRPr lang="it-IT"/>
          </a:p>
        </p:txBody>
      </p:sp>
    </p:spTree>
    <p:extLst>
      <p:ext uri="{BB962C8B-B14F-4D97-AF65-F5344CB8AC3E}">
        <p14:creationId xmlns:p14="http://schemas.microsoft.com/office/powerpoint/2010/main" val="179166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Immagine 4" descr="Immagine che contiene dipinto, albero, arte, aria aperta&#10;&#10;Il contenuto generato dall'IA potrebbe non essere corretto.">
            <a:extLst>
              <a:ext uri="{FF2B5EF4-FFF2-40B4-BE49-F238E27FC236}">
                <a16:creationId xmlns:a16="http://schemas.microsoft.com/office/drawing/2014/main" id="{027BD86D-8A0A-07EE-A8EB-963FF81B6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7" y="167558"/>
            <a:ext cx="5673214" cy="6522884"/>
          </a:xfrm>
          <a:prstGeom prst="rect">
            <a:avLst/>
          </a:prstGeom>
          <a:ln w="19050">
            <a:solidFill>
              <a:schemeClr val="accent6">
                <a:lumMod val="50000"/>
              </a:schemeClr>
            </a:solidFill>
          </a:ln>
        </p:spPr>
      </p:pic>
      <p:sp>
        <p:nvSpPr>
          <p:cNvPr id="7" name="CasellaDiTesto 6">
            <a:extLst>
              <a:ext uri="{FF2B5EF4-FFF2-40B4-BE49-F238E27FC236}">
                <a16:creationId xmlns:a16="http://schemas.microsoft.com/office/drawing/2014/main" id="{3057B9F2-B377-0735-7176-1CE373DC4135}"/>
              </a:ext>
            </a:extLst>
          </p:cNvPr>
          <p:cNvSpPr txBox="1"/>
          <p:nvPr/>
        </p:nvSpPr>
        <p:spPr>
          <a:xfrm>
            <a:off x="6223821" y="167558"/>
            <a:ext cx="5751869" cy="2062103"/>
          </a:xfrm>
          <a:prstGeom prst="rect">
            <a:avLst/>
          </a:prstGeom>
          <a:noFill/>
        </p:spPr>
        <p:txBody>
          <a:bodyPr wrap="square">
            <a:spAutoFit/>
          </a:bodyPr>
          <a:lstStyle/>
          <a:p>
            <a:r>
              <a:rPr lang="it-IT" sz="3200" b="1" dirty="0">
                <a:solidFill>
                  <a:schemeClr val="accent1">
                    <a:lumMod val="50000"/>
                  </a:schemeClr>
                </a:solidFill>
                <a:effectLst>
                  <a:outerShdw blurRad="38100" dist="38100" dir="2700000" algn="tl">
                    <a:srgbClr val="000000">
                      <a:alpha val="43137"/>
                    </a:srgbClr>
                  </a:outerShdw>
                </a:effectLst>
              </a:rPr>
              <a:t>Storia economica e sociale dell’età moderna</a:t>
            </a:r>
          </a:p>
          <a:p>
            <a:endParaRPr lang="it-IT" sz="3200" b="1" dirty="0">
              <a:solidFill>
                <a:schemeClr val="accent1">
                  <a:lumMod val="50000"/>
                </a:schemeClr>
              </a:solidFill>
              <a:effectLst>
                <a:outerShdw blurRad="38100" dist="38100" dir="2700000" algn="tl">
                  <a:srgbClr val="000000">
                    <a:alpha val="43137"/>
                  </a:srgbClr>
                </a:outerShdw>
              </a:effectLst>
            </a:endParaRPr>
          </a:p>
          <a:p>
            <a:pPr algn="r"/>
            <a:r>
              <a:rPr lang="it-IT" sz="3200" b="1" i="1" dirty="0">
                <a:solidFill>
                  <a:schemeClr val="accent1">
                    <a:lumMod val="50000"/>
                  </a:schemeClr>
                </a:solidFill>
                <a:effectLst>
                  <a:outerShdw blurRad="38100" dist="38100" dir="2700000" algn="tl">
                    <a:srgbClr val="000000">
                      <a:alpha val="43137"/>
                    </a:srgbClr>
                  </a:outerShdw>
                </a:effectLst>
              </a:rPr>
              <a:t>Cattedra Renzo Paci</a:t>
            </a:r>
          </a:p>
        </p:txBody>
      </p:sp>
      <p:sp>
        <p:nvSpPr>
          <p:cNvPr id="11" name="CasellaDiTesto 10">
            <a:extLst>
              <a:ext uri="{FF2B5EF4-FFF2-40B4-BE49-F238E27FC236}">
                <a16:creationId xmlns:a16="http://schemas.microsoft.com/office/drawing/2014/main" id="{63720B51-5F08-D27C-891C-CE5829CD0245}"/>
              </a:ext>
            </a:extLst>
          </p:cNvPr>
          <p:cNvSpPr txBox="1"/>
          <p:nvPr/>
        </p:nvSpPr>
        <p:spPr>
          <a:xfrm>
            <a:off x="6223821" y="4628340"/>
            <a:ext cx="5850192" cy="2062103"/>
          </a:xfrm>
          <a:prstGeom prst="rect">
            <a:avLst/>
          </a:prstGeom>
          <a:noFill/>
        </p:spPr>
        <p:txBody>
          <a:bodyPr wrap="square">
            <a:spAutoFit/>
          </a:bodyPr>
          <a:lstStyle/>
          <a:p>
            <a:r>
              <a:rPr lang="it-IT" sz="3200" b="1" dirty="0">
                <a:solidFill>
                  <a:schemeClr val="accent3">
                    <a:lumMod val="50000"/>
                  </a:schemeClr>
                </a:solidFill>
                <a:effectLst>
                  <a:outerShdw blurRad="38100" dist="38100" dir="2700000" algn="tl">
                    <a:srgbClr val="000000">
                      <a:alpha val="43137"/>
                    </a:srgbClr>
                  </a:outerShdw>
                </a:effectLst>
              </a:rPr>
              <a:t>5 – I paesaggi dell’Italia</a:t>
            </a:r>
          </a:p>
          <a:p>
            <a:r>
              <a:rPr lang="it-IT" sz="3200" b="1" dirty="0">
                <a:solidFill>
                  <a:schemeClr val="accent3">
                    <a:lumMod val="50000"/>
                  </a:schemeClr>
                </a:solidFill>
                <a:effectLst>
                  <a:outerShdw blurRad="38100" dist="38100" dir="2700000" algn="tl">
                    <a:srgbClr val="000000">
                      <a:alpha val="43137"/>
                    </a:srgbClr>
                  </a:outerShdw>
                </a:effectLst>
              </a:rPr>
              <a:t>       moderna</a:t>
            </a:r>
          </a:p>
          <a:p>
            <a:r>
              <a:rPr lang="it-IT" sz="3200" b="1" dirty="0">
                <a:solidFill>
                  <a:schemeClr val="accent3">
                    <a:lumMod val="50000"/>
                  </a:schemeClr>
                </a:solidFill>
                <a:effectLst>
                  <a:outerShdw blurRad="38100" dist="38100" dir="2700000" algn="tl">
                    <a:srgbClr val="000000">
                      <a:alpha val="43137"/>
                    </a:srgbClr>
                  </a:outerShdw>
                </a:effectLst>
              </a:rPr>
              <a:t>       La natura tra pratica,</a:t>
            </a:r>
          </a:p>
          <a:p>
            <a:r>
              <a:rPr lang="it-IT" sz="3200" b="1" dirty="0">
                <a:solidFill>
                  <a:schemeClr val="accent3">
                    <a:lumMod val="50000"/>
                  </a:schemeClr>
                </a:solidFill>
                <a:effectLst>
                  <a:outerShdw blurRad="38100" dist="38100" dir="2700000" algn="tl">
                    <a:srgbClr val="000000">
                      <a:alpha val="43137"/>
                    </a:srgbClr>
                  </a:outerShdw>
                </a:effectLst>
              </a:rPr>
              <a:t>       scienza e «delizia»</a:t>
            </a:r>
            <a:endParaRPr lang="it-IT" sz="3200" dirty="0"/>
          </a:p>
        </p:txBody>
      </p:sp>
    </p:spTree>
    <p:extLst>
      <p:ext uri="{BB962C8B-B14F-4D97-AF65-F5344CB8AC3E}">
        <p14:creationId xmlns:p14="http://schemas.microsoft.com/office/powerpoint/2010/main" val="150092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Veduta principale della Villa Lante in Bagnaia Architettura del celebre  Giacomo Barozzi detto il Vignola, incisione, cm 64x90, inventore Francesco  Panini (1745-1812), incisore Carlo Antonini (c.1750-1800), entro cornice -  Asta di Antiquariato,">
            <a:extLst>
              <a:ext uri="{FF2B5EF4-FFF2-40B4-BE49-F238E27FC236}">
                <a16:creationId xmlns:a16="http://schemas.microsoft.com/office/drawing/2014/main" id="{C947E8F5-DD2A-C93E-983A-95C871541F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198" name="Picture 6" descr="Villa Lante – Bagnaia, Włochy. Fresk Raffaellino da Reggio w loggi willi.  Ogrodami alternatywnymi były tereny o funkcjach użytkowych lub  rozrywkowych: zwierzyńce, menażerie, winnice itd. Służyły arystokracji do  spacerów, zabaw, polowań i">
            <a:extLst>
              <a:ext uri="{FF2B5EF4-FFF2-40B4-BE49-F238E27FC236}">
                <a16:creationId xmlns:a16="http://schemas.microsoft.com/office/drawing/2014/main" id="{74E296F8-92E1-738A-FA36-183A9026F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10" y="326308"/>
            <a:ext cx="7414225" cy="6205384"/>
          </a:xfrm>
          <a:prstGeom prst="rect">
            <a:avLst/>
          </a:prstGeom>
          <a:noFill/>
          <a:ln w="28575">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4" name="Immagine 3" descr="Immagine che contiene albero, aria aperta, cielo, Carta fotografica&#10;&#10;Il contenuto generato dall'IA potrebbe non essere corretto.">
            <a:extLst>
              <a:ext uri="{FF2B5EF4-FFF2-40B4-BE49-F238E27FC236}">
                <a16:creationId xmlns:a16="http://schemas.microsoft.com/office/drawing/2014/main" id="{41A70848-37D7-DE66-B87F-B8F2824AA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848" y="326308"/>
            <a:ext cx="5037642" cy="3511237"/>
          </a:xfrm>
          <a:prstGeom prst="rect">
            <a:avLst/>
          </a:prstGeom>
          <a:ln w="28575">
            <a:solidFill>
              <a:schemeClr val="bg1">
                <a:lumMod val="50000"/>
              </a:schemeClr>
            </a:solidFill>
          </a:ln>
        </p:spPr>
      </p:pic>
      <p:sp>
        <p:nvSpPr>
          <p:cNvPr id="5" name="CasellaDiTesto 4">
            <a:extLst>
              <a:ext uri="{FF2B5EF4-FFF2-40B4-BE49-F238E27FC236}">
                <a16:creationId xmlns:a16="http://schemas.microsoft.com/office/drawing/2014/main" id="{CE7D34F2-C1BC-D75E-4202-2F7986E108C4}"/>
              </a:ext>
            </a:extLst>
          </p:cNvPr>
          <p:cNvSpPr txBox="1"/>
          <p:nvPr/>
        </p:nvSpPr>
        <p:spPr>
          <a:xfrm>
            <a:off x="7993626" y="4050890"/>
            <a:ext cx="3942736" cy="2308324"/>
          </a:xfrm>
          <a:prstGeom prst="rect">
            <a:avLst/>
          </a:prstGeom>
          <a:noFill/>
        </p:spPr>
        <p:txBody>
          <a:bodyPr wrap="square" rtlCol="0">
            <a:spAutoFit/>
          </a:bodyPr>
          <a:lstStyle/>
          <a:p>
            <a:r>
              <a:rPr lang="it-IT" b="1" dirty="0"/>
              <a:t>La villa Lante di Bagnaia, nel territorio viterbese, riprende il modello di villa Madama. Viene completata nel 1566, su committenza del cardinale Gianfrancesco Gambara. Il giardino diventa un manufatto artistico, con collezioni di resti archeologici.</a:t>
            </a:r>
          </a:p>
        </p:txBody>
      </p:sp>
    </p:spTree>
    <p:extLst>
      <p:ext uri="{BB962C8B-B14F-4D97-AF65-F5344CB8AC3E}">
        <p14:creationId xmlns:p14="http://schemas.microsoft.com/office/powerpoint/2010/main" val="25811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47DCA5D-5CA4-5516-9880-C783FF4571AE}"/>
              </a:ext>
            </a:extLst>
          </p:cNvPr>
          <p:cNvSpPr txBox="1"/>
          <p:nvPr/>
        </p:nvSpPr>
        <p:spPr>
          <a:xfrm>
            <a:off x="373626" y="314632"/>
            <a:ext cx="11336593" cy="2492990"/>
          </a:xfrm>
          <a:prstGeom prst="rect">
            <a:avLst/>
          </a:prstGeom>
          <a:noFill/>
        </p:spPr>
        <p:txBody>
          <a:bodyPr wrap="square" rtlCol="0">
            <a:spAutoFit/>
          </a:bodyPr>
          <a:lstStyle/>
          <a:p>
            <a:r>
              <a:rPr lang="it-IT" sz="2400" b="1" dirty="0">
                <a:solidFill>
                  <a:srgbClr val="C00000"/>
                </a:solidFill>
              </a:rPr>
              <a:t>Ville palladiane </a:t>
            </a:r>
            <a:r>
              <a:rPr lang="it-IT" sz="2400" b="1" dirty="0">
                <a:solidFill>
                  <a:srgbClr val="C00000"/>
                </a:solidFill>
                <a:ea typeface="Calibri" panose="020F0502020204030204" pitchFamily="34" charset="0"/>
                <a:cs typeface="Calibri" panose="020F0502020204030204" pitchFamily="34" charset="0"/>
              </a:rPr>
              <a:t>→ unità organica composta dalla</a:t>
            </a:r>
          </a:p>
          <a:p>
            <a:r>
              <a:rPr lang="it-IT" sz="2400" b="1" dirty="0">
                <a:solidFill>
                  <a:srgbClr val="C00000"/>
                </a:solidFill>
                <a:ea typeface="Calibri" panose="020F0502020204030204" pitchFamily="34" charset="0"/>
                <a:cs typeface="Calibri" panose="020F0502020204030204" pitchFamily="34" charset="0"/>
              </a:rPr>
              <a:t>dimensione residenziale e da quella agricola.</a:t>
            </a:r>
          </a:p>
          <a:p>
            <a:endParaRPr lang="it-IT" b="1" dirty="0">
              <a:ea typeface="Calibri" panose="020F0502020204030204" pitchFamily="34" charset="0"/>
              <a:cs typeface="Calibri" panose="020F0502020204030204" pitchFamily="34" charset="0"/>
            </a:endParaRPr>
          </a:p>
          <a:p>
            <a:r>
              <a:rPr lang="it-IT" b="1" dirty="0">
                <a:ea typeface="Calibri" panose="020F0502020204030204" pitchFamily="34" charset="0"/>
                <a:cs typeface="Calibri" panose="020F0502020204030204" pitchFamily="34" charset="0"/>
              </a:rPr>
              <a:t>La diffusione delle ville nell’area veneta proseguì anche dopo la</a:t>
            </a:r>
          </a:p>
          <a:p>
            <a:r>
              <a:rPr lang="it-IT" b="1" dirty="0">
                <a:ea typeface="Calibri" panose="020F0502020204030204" pitchFamily="34" charset="0"/>
                <a:cs typeface="Calibri" panose="020F0502020204030204" pitchFamily="34" charset="0"/>
              </a:rPr>
              <a:t>scomparsa di Palladio (1580), anzi, la stagione di più intensa</a:t>
            </a:r>
          </a:p>
          <a:p>
            <a:r>
              <a:rPr lang="it-IT" b="1" dirty="0">
                <a:ea typeface="Calibri" panose="020F0502020204030204" pitchFamily="34" charset="0"/>
                <a:cs typeface="Calibri" panose="020F0502020204030204" pitchFamily="34" charset="0"/>
              </a:rPr>
              <a:t>costruzione di questo tipo di residenze si verificò nei due secoli</a:t>
            </a:r>
          </a:p>
          <a:p>
            <a:r>
              <a:rPr lang="it-IT" b="1" dirty="0">
                <a:ea typeface="Calibri" panose="020F0502020204030204" pitchFamily="34" charset="0"/>
                <a:cs typeface="Calibri" panose="020F0502020204030204" pitchFamily="34" charset="0"/>
              </a:rPr>
              <a:t>successivi. La civiltà della villa toccò il suo culmine nel</a:t>
            </a:r>
          </a:p>
          <a:p>
            <a:r>
              <a:rPr lang="it-IT" b="1" dirty="0">
                <a:ea typeface="Calibri" panose="020F0502020204030204" pitchFamily="34" charset="0"/>
                <a:cs typeface="Calibri" panose="020F0502020204030204" pitchFamily="34" charset="0"/>
              </a:rPr>
              <a:t>Settecento, insieme alla pratica della villeggiatura.</a:t>
            </a:r>
            <a:endParaRPr lang="it-IT" b="1" dirty="0"/>
          </a:p>
        </p:txBody>
      </p:sp>
      <p:pic>
        <p:nvPicPr>
          <p:cNvPr id="4" name="Immagine 3" descr="Immagine che contiene erba, albero, aria aperta, pianta&#10;&#10;Il contenuto generato dall'IA potrebbe non essere corretto.">
            <a:extLst>
              <a:ext uri="{FF2B5EF4-FFF2-40B4-BE49-F238E27FC236}">
                <a16:creationId xmlns:a16="http://schemas.microsoft.com/office/drawing/2014/main" id="{23F56B24-8E19-ED28-EACA-9BA2D7D8E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13" y="2922469"/>
            <a:ext cx="6469625" cy="3669000"/>
          </a:xfrm>
          <a:prstGeom prst="rect">
            <a:avLst/>
          </a:prstGeom>
          <a:ln w="28575">
            <a:solidFill>
              <a:schemeClr val="accent6">
                <a:lumMod val="50000"/>
              </a:schemeClr>
            </a:solidFill>
          </a:ln>
        </p:spPr>
      </p:pic>
      <p:pic>
        <p:nvPicPr>
          <p:cNvPr id="8" name="Immagine 7" descr="Immagine che contiene testo, libro, disegno&#10;&#10;Il contenuto generato dall'IA potrebbe non essere corretto.">
            <a:extLst>
              <a:ext uri="{FF2B5EF4-FFF2-40B4-BE49-F238E27FC236}">
                <a16:creationId xmlns:a16="http://schemas.microsoft.com/office/drawing/2014/main" id="{A64E83C7-A5B9-66CC-807E-653719AE2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859" y="174392"/>
            <a:ext cx="4571766" cy="6467658"/>
          </a:xfrm>
          <a:prstGeom prst="rect">
            <a:avLst/>
          </a:prstGeom>
          <a:ln w="28575">
            <a:solidFill>
              <a:schemeClr val="accent2">
                <a:lumMod val="20000"/>
                <a:lumOff val="80000"/>
              </a:schemeClr>
            </a:solidFill>
          </a:ln>
        </p:spPr>
      </p:pic>
    </p:spTree>
    <p:extLst>
      <p:ext uri="{BB962C8B-B14F-4D97-AF65-F5344CB8AC3E}">
        <p14:creationId xmlns:p14="http://schemas.microsoft.com/office/powerpoint/2010/main" val="119955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nque quadri sul Cervino che devi proprio vedere - Montagna.TV">
            <a:extLst>
              <a:ext uri="{FF2B5EF4-FFF2-40B4-BE49-F238E27FC236}">
                <a16:creationId xmlns:a16="http://schemas.microsoft.com/office/drawing/2014/main" id="{9F7F364E-39A6-1F80-7A49-5263D3A96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2CF7E0A-019D-089D-B9BC-039846B6534D}"/>
              </a:ext>
            </a:extLst>
          </p:cNvPr>
          <p:cNvSpPr txBox="1"/>
          <p:nvPr/>
        </p:nvSpPr>
        <p:spPr>
          <a:xfrm>
            <a:off x="5861870" y="176981"/>
            <a:ext cx="6212144" cy="1754326"/>
          </a:xfrm>
          <a:prstGeom prst="rect">
            <a:avLst/>
          </a:prstGeom>
          <a:noFill/>
        </p:spPr>
        <p:txBody>
          <a:bodyPr wrap="square" rtlCol="0">
            <a:spAutoFit/>
          </a:bodyPr>
          <a:lstStyle/>
          <a:p>
            <a:r>
              <a:rPr lang="it-IT" b="1" dirty="0"/>
              <a:t>Fin dall’inizio dell’età moderna, «i tragitti alpini erano lunghi da percorrere, occorreva ascendere attraverso dirupi e strette gole, incontrando la neve e l’aborrito ghiaccio. Insomma, apparivano come spazi lontanissimi dalla civiltà, esemplificata innanzitutto dagli ambienti pianeggianti punteggiati di città».</a:t>
            </a:r>
          </a:p>
        </p:txBody>
      </p:sp>
    </p:spTree>
    <p:extLst>
      <p:ext uri="{BB962C8B-B14F-4D97-AF65-F5344CB8AC3E}">
        <p14:creationId xmlns:p14="http://schemas.microsoft.com/office/powerpoint/2010/main" val="320111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7E2CDC-A502-97D4-F682-95A37D17C25C}"/>
              </a:ext>
            </a:extLst>
          </p:cNvPr>
          <p:cNvSpPr txBox="1"/>
          <p:nvPr/>
        </p:nvSpPr>
        <p:spPr>
          <a:xfrm>
            <a:off x="250722" y="216309"/>
            <a:ext cx="11690555" cy="2308324"/>
          </a:xfrm>
          <a:prstGeom prst="rect">
            <a:avLst/>
          </a:prstGeom>
          <a:noFill/>
        </p:spPr>
        <p:txBody>
          <a:bodyPr wrap="square" rtlCol="0">
            <a:spAutoFit/>
          </a:bodyPr>
          <a:lstStyle/>
          <a:p>
            <a:r>
              <a:rPr lang="it-IT" b="1" dirty="0"/>
              <a:t>«L’interesse per la catena alpina si accrebbe con il passare del tempo […]. Nel corso del Seicento e poi soprattutto nel Settecento le montagne cominciarono a essere indagate sulla scorta dei nuovi saperi scientifici».</a:t>
            </a:r>
          </a:p>
          <a:p>
            <a:r>
              <a:rPr lang="it-IT" b="1" dirty="0"/>
              <a:t>La montagna diventa luogo privilegiato per osservare e ammirare paesaggi che attendevano di essere raccontati.</a:t>
            </a:r>
          </a:p>
          <a:p>
            <a:r>
              <a:rPr lang="it-IT" b="1" dirty="0"/>
              <a:t>Il caso del Vesuvio che diventa un attrattore degli studiosi che intendevano indagare i fenomeni della natura sulla scorta delle più avanzate scoperte della</a:t>
            </a:r>
          </a:p>
          <a:p>
            <a:r>
              <a:rPr lang="it-IT" b="1" dirty="0"/>
              <a:t>chimica e della fisica.</a:t>
            </a:r>
          </a:p>
        </p:txBody>
      </p:sp>
      <p:pic>
        <p:nvPicPr>
          <p:cNvPr id="2050" name="Picture 2" descr="Pietro Fabris, pittore napoletano del Settecento che dipinse l'eruzione del  Vesuvio">
            <a:extLst>
              <a:ext uri="{FF2B5EF4-FFF2-40B4-BE49-F238E27FC236}">
                <a16:creationId xmlns:a16="http://schemas.microsoft.com/office/drawing/2014/main" id="{382091EF-79D5-B1B6-1080-B92D08E98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458" y="2069691"/>
            <a:ext cx="6096000" cy="4572000"/>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41B6BC6E-EB65-CA30-FA3C-2F121987DE21}"/>
              </a:ext>
            </a:extLst>
          </p:cNvPr>
          <p:cNvSpPr txBox="1"/>
          <p:nvPr/>
        </p:nvSpPr>
        <p:spPr>
          <a:xfrm>
            <a:off x="495055" y="2721114"/>
            <a:ext cx="4814364" cy="3724096"/>
          </a:xfrm>
          <a:prstGeom prst="rect">
            <a:avLst/>
          </a:prstGeom>
          <a:solidFill>
            <a:schemeClr val="tx2">
              <a:lumMod val="10000"/>
              <a:lumOff val="90000"/>
            </a:schemeClr>
          </a:solidFill>
          <a:ln w="28575">
            <a:solidFill>
              <a:schemeClr val="tx2">
                <a:lumMod val="90000"/>
                <a:lumOff val="10000"/>
              </a:schemeClr>
            </a:solidFill>
          </a:ln>
        </p:spPr>
        <p:txBody>
          <a:bodyPr wrap="square" rtlCol="0">
            <a:spAutoFit/>
          </a:bodyPr>
          <a:lstStyle/>
          <a:p>
            <a:pPr algn="ctr"/>
            <a:endParaRPr lang="it-IT" sz="800" b="1" dirty="0"/>
          </a:p>
          <a:p>
            <a:pPr algn="ctr"/>
            <a:r>
              <a:rPr lang="it-IT" sz="2000" b="1" dirty="0"/>
              <a:t>«Le Alpi e i vulcani costituiscono due esempi privilegiati di un mutamento complessivo che si verificò nel corso dei secoli moderni. Spazi fino a quel momento temuti o, al più, ignorati entrarono progressivamente a far parte integrante del paesaggio culturale, diventando oggetto di discorsi e di immagini, che fossero ricerche scientifiche oppure raffigurazioni artistiche e letterarie».</a:t>
            </a:r>
          </a:p>
          <a:p>
            <a:pPr algn="ctr"/>
            <a:endParaRPr lang="it-IT" sz="800" b="1" dirty="0"/>
          </a:p>
        </p:txBody>
      </p:sp>
    </p:spTree>
    <p:extLst>
      <p:ext uri="{BB962C8B-B14F-4D97-AF65-F5344CB8AC3E}">
        <p14:creationId xmlns:p14="http://schemas.microsoft.com/office/powerpoint/2010/main" val="401644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vviso ai proprietari ed amatori dell’agricoltura. Annali dell’agricoltura  del Regno d’Italia compilati dal Cav. Filippo Re …">
            <a:extLst>
              <a:ext uri="{FF2B5EF4-FFF2-40B4-BE49-F238E27FC236}">
                <a16:creationId xmlns:a16="http://schemas.microsoft.com/office/drawing/2014/main" id="{8A911F5B-5336-F020-FFEE-164C6B09E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36" y="349045"/>
            <a:ext cx="4123718" cy="6159910"/>
          </a:xfrm>
          <a:prstGeom prst="rect">
            <a:avLst/>
          </a:prstGeom>
          <a:noFill/>
          <a:ln w="28575">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D978621-C0B8-8F33-8B8A-4E099B633341}"/>
              </a:ext>
            </a:extLst>
          </p:cNvPr>
          <p:cNvSpPr txBox="1"/>
          <p:nvPr/>
        </p:nvSpPr>
        <p:spPr>
          <a:xfrm>
            <a:off x="4768645" y="265470"/>
            <a:ext cx="3788153" cy="461665"/>
          </a:xfrm>
          <a:prstGeom prst="rect">
            <a:avLst/>
          </a:prstGeom>
          <a:noFill/>
        </p:spPr>
        <p:txBody>
          <a:bodyPr wrap="none" rtlCol="0">
            <a:spAutoFit/>
          </a:bodyPr>
          <a:lstStyle/>
          <a:p>
            <a:r>
              <a:rPr lang="it-IT" sz="2400" b="1" dirty="0">
                <a:solidFill>
                  <a:srgbClr val="C00000"/>
                </a:solidFill>
              </a:rPr>
              <a:t>La letteratura agronomica</a:t>
            </a:r>
          </a:p>
        </p:txBody>
      </p:sp>
      <p:sp>
        <p:nvSpPr>
          <p:cNvPr id="3" name="CasellaDiTesto 2">
            <a:extLst>
              <a:ext uri="{FF2B5EF4-FFF2-40B4-BE49-F238E27FC236}">
                <a16:creationId xmlns:a16="http://schemas.microsoft.com/office/drawing/2014/main" id="{86C6611C-8771-779B-3F33-04090917FC60}"/>
              </a:ext>
            </a:extLst>
          </p:cNvPr>
          <p:cNvSpPr txBox="1"/>
          <p:nvPr/>
        </p:nvSpPr>
        <p:spPr>
          <a:xfrm>
            <a:off x="4768645" y="843677"/>
            <a:ext cx="3923071" cy="5632311"/>
          </a:xfrm>
          <a:prstGeom prst="rect">
            <a:avLst/>
          </a:prstGeom>
          <a:noFill/>
        </p:spPr>
        <p:txBody>
          <a:bodyPr wrap="square" rtlCol="0">
            <a:spAutoFit/>
          </a:bodyPr>
          <a:lstStyle/>
          <a:p>
            <a:r>
              <a:rPr lang="it-IT" b="1" dirty="0"/>
              <a:t>«La tradizione agronomica italiana conobbe un importante momento di svolta nei primi decenni dell’Ottocento, che può essere riassunto nella figura dello scienziato emiliano Filippo Re. Titolare della cattedra di agricoltura presso l’Università di Bologna dal 1803 al 1814 e in seguito presso l’ateneo di Modena, durante gli anni in cui l’Emilia fece parte del Regno d’Italia instaurato da Napoleone, Re promosse un’inchiesta agraria, cui parteciparono numerosi collaboratori, i cui esiti furono pubblicati in un’opera imponente,  gli </a:t>
            </a:r>
            <a:r>
              <a:rPr lang="it-IT" b="1" i="1" dirty="0"/>
              <a:t>Annali dell’agricoltura del regno d’Italia</a:t>
            </a:r>
            <a:r>
              <a:rPr lang="it-IT" b="1" dirty="0"/>
              <a:t> (editi tra il 1809 e 1814), che analizzavano le varie tipologie dell’agricoltura nella penisola».</a:t>
            </a:r>
          </a:p>
        </p:txBody>
      </p:sp>
      <p:pic>
        <p:nvPicPr>
          <p:cNvPr id="5" name="Immagine 4" descr="Immagine che contiene schizzo, ritratto, Viso umano, disegno&#10;&#10;Il contenuto generato dall'IA potrebbe non essere corretto.">
            <a:extLst>
              <a:ext uri="{FF2B5EF4-FFF2-40B4-BE49-F238E27FC236}">
                <a16:creationId xmlns:a16="http://schemas.microsoft.com/office/drawing/2014/main" id="{7D4855EA-FFFA-B221-A8EF-6FC15751A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907" y="1310148"/>
            <a:ext cx="3002603" cy="4237704"/>
          </a:xfrm>
          <a:prstGeom prst="rect">
            <a:avLst/>
          </a:prstGeom>
        </p:spPr>
      </p:pic>
    </p:spTree>
    <p:extLst>
      <p:ext uri="{BB962C8B-B14F-4D97-AF65-F5344CB8AC3E}">
        <p14:creationId xmlns:p14="http://schemas.microsoft.com/office/powerpoint/2010/main" val="26070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nuvola, cielo, disegno, paesaggio&#10;&#10;Il contenuto generato dall'IA potrebbe non essere corretto.">
            <a:extLst>
              <a:ext uri="{FF2B5EF4-FFF2-40B4-BE49-F238E27FC236}">
                <a16:creationId xmlns:a16="http://schemas.microsoft.com/office/drawing/2014/main" id="{C7C3647E-134E-4F95-DA14-F7A78A81E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778048"/>
            <a:ext cx="11606981" cy="5803491"/>
          </a:xfrm>
          <a:prstGeom prst="rect">
            <a:avLst/>
          </a:prstGeom>
          <a:ln w="28575">
            <a:solidFill>
              <a:srgbClr val="FF0000"/>
            </a:solidFill>
          </a:ln>
        </p:spPr>
      </p:pic>
      <p:sp>
        <p:nvSpPr>
          <p:cNvPr id="5" name="CasellaDiTesto 4">
            <a:extLst>
              <a:ext uri="{FF2B5EF4-FFF2-40B4-BE49-F238E27FC236}">
                <a16:creationId xmlns:a16="http://schemas.microsoft.com/office/drawing/2014/main" id="{57A92972-D38D-A2EB-9CD8-53B1116C0B37}"/>
              </a:ext>
            </a:extLst>
          </p:cNvPr>
          <p:cNvSpPr txBox="1"/>
          <p:nvPr/>
        </p:nvSpPr>
        <p:spPr>
          <a:xfrm>
            <a:off x="5456903" y="287593"/>
            <a:ext cx="6538453" cy="369332"/>
          </a:xfrm>
          <a:prstGeom prst="rect">
            <a:avLst/>
          </a:prstGeom>
          <a:noFill/>
        </p:spPr>
        <p:txBody>
          <a:bodyPr wrap="square">
            <a:spAutoFit/>
          </a:bodyPr>
          <a:lstStyle/>
          <a:p>
            <a:r>
              <a:rPr lang="it-IT" b="1" dirty="0"/>
              <a:t>Veduta di Roma da Villa Ludovisi, 1790-1810 , Museo di Roma</a:t>
            </a:r>
          </a:p>
        </p:txBody>
      </p:sp>
      <p:sp>
        <p:nvSpPr>
          <p:cNvPr id="2" name="CasellaDiTesto 1">
            <a:extLst>
              <a:ext uri="{FF2B5EF4-FFF2-40B4-BE49-F238E27FC236}">
                <a16:creationId xmlns:a16="http://schemas.microsoft.com/office/drawing/2014/main" id="{66379989-7B4A-932F-2FC3-22C403ADAA85}"/>
              </a:ext>
            </a:extLst>
          </p:cNvPr>
          <p:cNvSpPr txBox="1"/>
          <p:nvPr/>
        </p:nvSpPr>
        <p:spPr>
          <a:xfrm>
            <a:off x="688259" y="1150374"/>
            <a:ext cx="5447325" cy="523220"/>
          </a:xfrm>
          <a:prstGeom prst="rect">
            <a:avLst/>
          </a:prstGeom>
          <a:noFill/>
        </p:spPr>
        <p:txBody>
          <a:bodyPr wrap="none" rtlCol="0">
            <a:spAutoFit/>
          </a:bodyPr>
          <a:lstStyle/>
          <a:p>
            <a:r>
              <a:rPr lang="it-IT" sz="2800" b="1" dirty="0">
                <a:effectLst>
                  <a:outerShdw blurRad="38100" dist="38100" dir="2700000" algn="tl">
                    <a:srgbClr val="000000">
                      <a:alpha val="43137"/>
                    </a:srgbClr>
                  </a:outerShdw>
                </a:effectLst>
              </a:rPr>
              <a:t>La civiltà della villa e dei giardini</a:t>
            </a:r>
          </a:p>
        </p:txBody>
      </p:sp>
    </p:spTree>
    <p:extLst>
      <p:ext uri="{BB962C8B-B14F-4D97-AF65-F5344CB8AC3E}">
        <p14:creationId xmlns:p14="http://schemas.microsoft.com/office/powerpoint/2010/main" val="199541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33A597-F042-DC5E-8BAB-1E3B806715B4}"/>
              </a:ext>
            </a:extLst>
          </p:cNvPr>
          <p:cNvSpPr txBox="1"/>
          <p:nvPr/>
        </p:nvSpPr>
        <p:spPr>
          <a:xfrm>
            <a:off x="304799" y="324465"/>
            <a:ext cx="11631561" cy="1200329"/>
          </a:xfrm>
          <a:prstGeom prst="rect">
            <a:avLst/>
          </a:prstGeom>
          <a:noFill/>
        </p:spPr>
        <p:txBody>
          <a:bodyPr wrap="square" rtlCol="0">
            <a:spAutoFit/>
          </a:bodyPr>
          <a:lstStyle/>
          <a:p>
            <a:r>
              <a:rPr lang="it-IT" b="1" dirty="0"/>
              <a:t>La concezione della «vita in villa» non è condivisa solo dagli scrittori di agronomia. Essa si configura come un paradigma che caratterizza la cultura italiana dal medioevo all’età moderna.</a:t>
            </a:r>
          </a:p>
          <a:p>
            <a:r>
              <a:rPr lang="it-IT" b="1" dirty="0"/>
              <a:t>Tema della villa per godere dell’armonia della natura ben governata.</a:t>
            </a:r>
          </a:p>
          <a:p>
            <a:r>
              <a:rPr lang="it-IT" b="1" dirty="0"/>
              <a:t>La vita in campagna viene scoperta dai proprietari terrieri appartenenti ai ceti borghesi e aristocratici.</a:t>
            </a:r>
          </a:p>
        </p:txBody>
      </p:sp>
      <p:pic>
        <p:nvPicPr>
          <p:cNvPr id="4098" name="Picture 2" descr="Ville e giardini medicei in Toscana - Patrimonio Unesco">
            <a:extLst>
              <a:ext uri="{FF2B5EF4-FFF2-40B4-BE49-F238E27FC236}">
                <a16:creationId xmlns:a16="http://schemas.microsoft.com/office/drawing/2014/main" id="{D83A1522-9A3E-BEBD-204B-564CFAD7F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94" y="1812903"/>
            <a:ext cx="7648619" cy="472063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5DC755E9-04CB-FD3F-A6C6-3BCF299C833E}"/>
              </a:ext>
            </a:extLst>
          </p:cNvPr>
          <p:cNvSpPr txBox="1"/>
          <p:nvPr/>
        </p:nvSpPr>
        <p:spPr>
          <a:xfrm>
            <a:off x="7837713" y="1688123"/>
            <a:ext cx="4098647" cy="2308324"/>
          </a:xfrm>
          <a:prstGeom prst="rect">
            <a:avLst/>
          </a:prstGeom>
          <a:noFill/>
        </p:spPr>
        <p:txBody>
          <a:bodyPr wrap="square" rtlCol="0">
            <a:spAutoFit/>
          </a:bodyPr>
          <a:lstStyle/>
          <a:p>
            <a:r>
              <a:rPr lang="it-IT" b="1" dirty="0"/>
              <a:t>L’esempio delle ville dei Medici</a:t>
            </a:r>
          </a:p>
          <a:p>
            <a:pPr marL="342900" indent="-342900">
              <a:buAutoNum type="alphaLcPeriod"/>
            </a:pPr>
            <a:r>
              <a:rPr lang="it-IT" b="1" dirty="0"/>
              <a:t>Apertura verso lo spazio circostante, in modo da superare la chiusura dei castelli medievali</a:t>
            </a:r>
          </a:p>
          <a:p>
            <a:pPr marL="342900" indent="-342900">
              <a:buAutoNum type="alphaLcPeriod"/>
            </a:pPr>
            <a:r>
              <a:rPr lang="it-IT" b="1" dirty="0"/>
              <a:t>Collegamento tra le varie componenti della struttura, dall’edificio ai giardini, dagli annessi agricoli alla peschiera</a:t>
            </a:r>
          </a:p>
        </p:txBody>
      </p:sp>
      <p:sp>
        <p:nvSpPr>
          <p:cNvPr id="4" name="Freccia in giù 3">
            <a:extLst>
              <a:ext uri="{FF2B5EF4-FFF2-40B4-BE49-F238E27FC236}">
                <a16:creationId xmlns:a16="http://schemas.microsoft.com/office/drawing/2014/main" id="{779C264F-5780-1AA7-F84D-F3AA66E1A985}"/>
              </a:ext>
            </a:extLst>
          </p:cNvPr>
          <p:cNvSpPr/>
          <p:nvPr/>
        </p:nvSpPr>
        <p:spPr>
          <a:xfrm>
            <a:off x="9696117" y="3996447"/>
            <a:ext cx="381838" cy="555456"/>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6FE0DAD-AB66-721E-7F72-6165319D2165}"/>
              </a:ext>
            </a:extLst>
          </p:cNvPr>
          <p:cNvSpPr txBox="1"/>
          <p:nvPr/>
        </p:nvSpPr>
        <p:spPr>
          <a:xfrm flipH="1">
            <a:off x="8759521" y="4594543"/>
            <a:ext cx="2255029" cy="1938992"/>
          </a:xfrm>
          <a:prstGeom prst="rect">
            <a:avLst/>
          </a:prstGeom>
          <a:solidFill>
            <a:schemeClr val="accent2">
              <a:lumMod val="20000"/>
              <a:lumOff val="80000"/>
            </a:schemeClr>
          </a:solidFill>
          <a:ln w="19050">
            <a:solidFill>
              <a:schemeClr val="accent2">
                <a:lumMod val="50000"/>
              </a:schemeClr>
            </a:solidFill>
          </a:ln>
        </p:spPr>
        <p:txBody>
          <a:bodyPr wrap="square" rtlCol="0">
            <a:spAutoFit/>
          </a:bodyPr>
          <a:lstStyle/>
          <a:p>
            <a:pPr algn="ctr"/>
            <a:r>
              <a:rPr lang="it-IT" sz="2000" b="1" dirty="0"/>
              <a:t>Si realizza un complesso che si inserisce in maniera unitaria e armoniosa nel territorio</a:t>
            </a:r>
          </a:p>
        </p:txBody>
      </p:sp>
    </p:spTree>
    <p:extLst>
      <p:ext uri="{BB962C8B-B14F-4D97-AF65-F5344CB8AC3E}">
        <p14:creationId xmlns:p14="http://schemas.microsoft.com/office/powerpoint/2010/main" val="166693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 Ville Medicee attività educative '21 | stazioneutopia">
            <a:extLst>
              <a:ext uri="{FF2B5EF4-FFF2-40B4-BE49-F238E27FC236}">
                <a16:creationId xmlns:a16="http://schemas.microsoft.com/office/drawing/2014/main" id="{BACD5628-9706-CF73-8F60-0855044D0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11" y="604727"/>
            <a:ext cx="9798988" cy="60193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lla di Castello de una serie de lunetas que representan vistas de las  villas Medici, 1599">
            <a:extLst>
              <a:ext uri="{FF2B5EF4-FFF2-40B4-BE49-F238E27FC236}">
                <a16:creationId xmlns:a16="http://schemas.microsoft.com/office/drawing/2014/main" id="{F6521D91-9584-1214-C84B-79648B6DE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561" y="327133"/>
            <a:ext cx="4755083" cy="2916451"/>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4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lbero, disegno, schizzo, casa&#10;&#10;Il contenuto generato dall'IA potrebbe non essere corretto.">
            <a:extLst>
              <a:ext uri="{FF2B5EF4-FFF2-40B4-BE49-F238E27FC236}">
                <a16:creationId xmlns:a16="http://schemas.microsoft.com/office/drawing/2014/main" id="{D09F8E22-293D-1AAF-DF5D-1EE336DF7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14" y="94490"/>
            <a:ext cx="9971772" cy="6669019"/>
          </a:xfrm>
          <a:prstGeom prst="rect">
            <a:avLst/>
          </a:prstGeom>
        </p:spPr>
      </p:pic>
      <p:sp>
        <p:nvSpPr>
          <p:cNvPr id="5" name="CasellaDiTesto 4">
            <a:extLst>
              <a:ext uri="{FF2B5EF4-FFF2-40B4-BE49-F238E27FC236}">
                <a16:creationId xmlns:a16="http://schemas.microsoft.com/office/drawing/2014/main" id="{44C09725-5049-DCBD-C723-8988BA2AC8E9}"/>
              </a:ext>
            </a:extLst>
          </p:cNvPr>
          <p:cNvSpPr txBox="1"/>
          <p:nvPr/>
        </p:nvSpPr>
        <p:spPr>
          <a:xfrm>
            <a:off x="815147" y="5427407"/>
            <a:ext cx="4513006" cy="523220"/>
          </a:xfrm>
          <a:prstGeom prst="rect">
            <a:avLst/>
          </a:prstGeom>
          <a:noFill/>
        </p:spPr>
        <p:txBody>
          <a:bodyPr wrap="square" rtlCol="0">
            <a:spAutoFit/>
          </a:bodyPr>
          <a:lstStyle/>
          <a:p>
            <a:r>
              <a:rPr lang="it-IT" sz="2800" b="1" dirty="0">
                <a:solidFill>
                  <a:srgbClr val="C00000"/>
                </a:solidFill>
                <a:effectLst>
                  <a:outerShdw blurRad="38100" dist="38100" dir="2700000" algn="tl">
                    <a:srgbClr val="000000">
                      <a:alpha val="43137"/>
                    </a:srgbClr>
                  </a:outerShdw>
                </a:effectLst>
              </a:rPr>
              <a:t>Villa Madama a Roma</a:t>
            </a:r>
          </a:p>
        </p:txBody>
      </p:sp>
    </p:spTree>
    <p:extLst>
      <p:ext uri="{BB962C8B-B14F-4D97-AF65-F5344CB8AC3E}">
        <p14:creationId xmlns:p14="http://schemas.microsoft.com/office/powerpoint/2010/main" val="72230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772B9FBD-65B5-70B4-3B4D-6585F5415E37}"/>
              </a:ext>
            </a:extLst>
          </p:cNvPr>
          <p:cNvSpPr txBox="1"/>
          <p:nvPr/>
        </p:nvSpPr>
        <p:spPr>
          <a:xfrm>
            <a:off x="363793" y="254843"/>
            <a:ext cx="11464414" cy="6186309"/>
          </a:xfrm>
          <a:prstGeom prst="rect">
            <a:avLst/>
          </a:prstGeom>
          <a:noFill/>
        </p:spPr>
        <p:txBody>
          <a:bodyPr wrap="square">
            <a:spAutoFit/>
          </a:bodyPr>
          <a:lstStyle/>
          <a:p>
            <a:pPr algn="l"/>
            <a:r>
              <a:rPr lang="it-IT" b="1" i="0" dirty="0">
                <a:solidFill>
                  <a:srgbClr val="202122"/>
                </a:solidFill>
                <a:effectLst/>
              </a:rPr>
              <a:t>I lavori per la sua costruzione cominciarono nel 1518, sotto il papato di Leone X (Giovanni di Lorenzo de' Medici), per volere del cugino cardinale Giulio de’ Medici. Nel periodo successivo al medioevo, infatti, la nuova società romana usciva dai palazzi oscuri e fortificati entro le mura, per godere di sereni soggiorni nelle ville di campagna. In quegli anni, suscitò molto clamore il fasto e l'eleganza della villa, detta in seguito la «Farnesina», voluta dal banchiere Agostino Chigi, e realizzata da Baldassarre Peruzzi, a via della Lungara. Anche il futuro Papa, pertanto, volle commissionare l'edificazione di una villa di campagna su di uno sperone alle pendici di Monte Mario.</a:t>
            </a:r>
          </a:p>
          <a:p>
            <a:pPr algn="l"/>
            <a:r>
              <a:rPr lang="it-IT" b="1" i="0" dirty="0">
                <a:solidFill>
                  <a:srgbClr val="202122"/>
                </a:solidFill>
                <a:effectLst/>
              </a:rPr>
              <a:t>A tal proposito incaricò Raffaello</a:t>
            </a:r>
          </a:p>
          <a:p>
            <a:pPr algn="l"/>
            <a:r>
              <a:rPr lang="it-IT" b="1" i="0" dirty="0">
                <a:solidFill>
                  <a:srgbClr val="202122"/>
                </a:solidFill>
                <a:effectLst/>
              </a:rPr>
              <a:t>Sanzio di eseguire il progetto, e</a:t>
            </a:r>
            <a:endParaRPr lang="it-IT" b="1" dirty="0">
              <a:solidFill>
                <a:srgbClr val="202122"/>
              </a:solidFill>
            </a:endParaRPr>
          </a:p>
          <a:p>
            <a:pPr algn="l"/>
            <a:r>
              <a:rPr lang="it-IT" b="1" i="0" dirty="0">
                <a:solidFill>
                  <a:srgbClr val="202122"/>
                </a:solidFill>
                <a:effectLst/>
              </a:rPr>
              <a:t>Antonio da Sangallo il giovane</a:t>
            </a:r>
          </a:p>
          <a:p>
            <a:pPr algn="l"/>
            <a:r>
              <a:rPr lang="it-IT" b="1" i="0" dirty="0">
                <a:solidFill>
                  <a:srgbClr val="202122"/>
                </a:solidFill>
                <a:effectLst/>
              </a:rPr>
              <a:t>(aiuto di Raffaello nel cantiere di</a:t>
            </a:r>
          </a:p>
          <a:p>
            <a:pPr algn="l"/>
            <a:r>
              <a:rPr lang="it-IT" b="1" i="0" dirty="0">
                <a:solidFill>
                  <a:srgbClr val="202122"/>
                </a:solidFill>
                <a:effectLst/>
              </a:rPr>
              <a:t>San Pietro) di occuparsi</a:t>
            </a:r>
          </a:p>
          <a:p>
            <a:pPr algn="l"/>
            <a:r>
              <a:rPr lang="it-IT" b="1" i="0" dirty="0">
                <a:solidFill>
                  <a:srgbClr val="202122"/>
                </a:solidFill>
                <a:effectLst/>
              </a:rPr>
              <a:t>dell'esecuzione dei lavori. I lavori</a:t>
            </a:r>
          </a:p>
          <a:p>
            <a:pPr algn="l"/>
            <a:r>
              <a:rPr lang="it-IT" b="1" i="0" dirty="0">
                <a:solidFill>
                  <a:srgbClr val="202122"/>
                </a:solidFill>
                <a:effectLst/>
              </a:rPr>
              <a:t>subirono un rallentamento per la</a:t>
            </a:r>
          </a:p>
          <a:p>
            <a:pPr algn="l"/>
            <a:r>
              <a:rPr lang="it-IT" b="1" i="0" dirty="0">
                <a:solidFill>
                  <a:srgbClr val="202122"/>
                </a:solidFill>
                <a:effectLst/>
              </a:rPr>
              <a:t>prematura morte di Raffaello</a:t>
            </a:r>
          </a:p>
          <a:p>
            <a:pPr algn="l"/>
            <a:r>
              <a:rPr lang="it-IT" b="1" i="0" dirty="0">
                <a:solidFill>
                  <a:srgbClr val="202122"/>
                </a:solidFill>
                <a:effectLst/>
              </a:rPr>
              <a:t>avvenuta nel 1520 all'età di 37</a:t>
            </a:r>
          </a:p>
          <a:p>
            <a:pPr algn="l"/>
            <a:r>
              <a:rPr lang="it-IT" b="1" i="0" dirty="0">
                <a:solidFill>
                  <a:srgbClr val="202122"/>
                </a:solidFill>
                <a:effectLst/>
              </a:rPr>
              <a:t>anni ma ripresero e furono</a:t>
            </a:r>
          </a:p>
          <a:p>
            <a:pPr algn="l"/>
            <a:r>
              <a:rPr lang="it-IT" b="1" i="0" dirty="0">
                <a:solidFill>
                  <a:srgbClr val="202122"/>
                </a:solidFill>
                <a:effectLst/>
              </a:rPr>
              <a:t>terminati per la parte edilizia</a:t>
            </a:r>
          </a:p>
          <a:p>
            <a:pPr algn="l"/>
            <a:r>
              <a:rPr lang="it-IT" b="1" i="0" dirty="0">
                <a:solidFill>
                  <a:srgbClr val="202122"/>
                </a:solidFill>
                <a:effectLst/>
              </a:rPr>
              <a:t>(1524-1525) dopo l'elezione di</a:t>
            </a:r>
          </a:p>
          <a:p>
            <a:pPr algn="l"/>
            <a:r>
              <a:rPr lang="it-IT" b="1" i="0" dirty="0">
                <a:solidFill>
                  <a:srgbClr val="202122"/>
                </a:solidFill>
                <a:effectLst/>
              </a:rPr>
              <a:t>Giulio che divenne il secondo</a:t>
            </a:r>
          </a:p>
          <a:p>
            <a:pPr algn="l"/>
            <a:r>
              <a:rPr lang="it-IT" b="1" i="0" dirty="0">
                <a:solidFill>
                  <a:srgbClr val="202122"/>
                </a:solidFill>
                <a:effectLst/>
              </a:rPr>
              <a:t>papa della famiglia Medici col</a:t>
            </a:r>
          </a:p>
          <a:p>
            <a:pPr algn="l"/>
            <a:r>
              <a:rPr lang="it-IT" b="1" i="0" dirty="0">
                <a:solidFill>
                  <a:srgbClr val="202122"/>
                </a:solidFill>
                <a:effectLst/>
              </a:rPr>
              <a:t>nome d</a:t>
            </a:r>
            <a:r>
              <a:rPr lang="it-IT" b="1" dirty="0">
                <a:solidFill>
                  <a:srgbClr val="202122"/>
                </a:solidFill>
              </a:rPr>
              <a:t>i Clemente VII (1523). </a:t>
            </a:r>
            <a:endParaRPr lang="it-IT" b="1" i="0" dirty="0">
              <a:solidFill>
                <a:srgbClr val="202122"/>
              </a:solidFill>
              <a:effectLst/>
            </a:endParaRPr>
          </a:p>
        </p:txBody>
      </p:sp>
      <p:pic>
        <p:nvPicPr>
          <p:cNvPr id="7170" name="Picture 2" descr="Bibliografia | La villa Farnesina e il Rinascimento a Roma">
            <a:extLst>
              <a:ext uri="{FF2B5EF4-FFF2-40B4-BE49-F238E27FC236}">
                <a16:creationId xmlns:a16="http://schemas.microsoft.com/office/drawing/2014/main" id="{8B044E75-F09A-12AF-5BAA-A5555BA7D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078" y="2202426"/>
            <a:ext cx="7745129" cy="4283692"/>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880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TotalTime>
  <Words>783</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Augusto Ciuffetti</dc:creator>
  <cp:lastModifiedBy>Augusto Ciuffetti</cp:lastModifiedBy>
  <cp:revision>7</cp:revision>
  <dcterms:created xsi:type="dcterms:W3CDTF">2025-02-19T13:47:03Z</dcterms:created>
  <dcterms:modified xsi:type="dcterms:W3CDTF">2025-02-28T20:23:36Z</dcterms:modified>
</cp:coreProperties>
</file>