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3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 snapToGrid="0">
      <p:cViewPr varScale="1">
        <p:scale>
          <a:sx n="52" d="100"/>
          <a:sy n="52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8427" y="5029201"/>
            <a:ext cx="17830798" cy="4525562"/>
          </a:xfrm>
        </p:spPr>
        <p:txBody>
          <a:bodyPr anchor="b">
            <a:normAutofit/>
          </a:bodyPr>
          <a:lstStyle>
            <a:lvl1pPr>
              <a:defRPr sz="10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8427" y="9554759"/>
            <a:ext cx="17830798" cy="2252566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8647621"/>
            <a:ext cx="3489304" cy="1557178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625" y="9059081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412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25" y="1219200"/>
            <a:ext cx="17830798" cy="623408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8425" y="8708092"/>
            <a:ext cx="17830798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8377" y="63563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625" y="6488279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55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9898" y="1219200"/>
            <a:ext cx="16787852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550024" y="7010400"/>
            <a:ext cx="15073108" cy="762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8425" y="8708092"/>
            <a:ext cx="17830798" cy="311172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8377" y="63563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625" y="6488279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4935304" y="1296010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229704" y="5810612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024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26" y="4876801"/>
            <a:ext cx="17830800" cy="544969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8426" y="10363200"/>
            <a:ext cx="1783080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8377" y="98234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625" y="9966175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260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699898" y="1219200"/>
            <a:ext cx="16787852" cy="5791200"/>
          </a:xfrm>
        </p:spPr>
        <p:txBody>
          <a:bodyPr anchor="ctr">
            <a:normAutofit/>
          </a:bodyPr>
          <a:lstStyle>
            <a:lvl1pPr algn="l">
              <a:defRPr sz="96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78424" y="8686800"/>
            <a:ext cx="17830800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8426" y="10363200"/>
            <a:ext cx="1783080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8377" y="98234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625" y="9966175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4935304" y="1296010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229704" y="5810612"/>
            <a:ext cx="1219200" cy="1169552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/>
          <a:p>
            <a:pPr lvl="0"/>
            <a:r>
              <a:rPr lang="en-US" sz="1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373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25" y="1254814"/>
            <a:ext cx="17830798" cy="5760040"/>
          </a:xfrm>
        </p:spPr>
        <p:txBody>
          <a:bodyPr anchor="ctr">
            <a:normAutofit/>
          </a:bodyPr>
          <a:lstStyle>
            <a:lvl1pPr algn="l">
              <a:defRPr sz="9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78424" y="8686800"/>
            <a:ext cx="17830800" cy="16764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800">
                <a:solidFill>
                  <a:schemeClr val="accent1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8426" y="10363200"/>
            <a:ext cx="17830800" cy="145924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8377" y="98234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625" y="9966175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9163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9611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89625" y="1254811"/>
            <a:ext cx="4415202" cy="10567634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78424" y="1254811"/>
            <a:ext cx="12954000" cy="1056763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504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e e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Autore e data</a:t>
            </a:r>
          </a:p>
        </p:txBody>
      </p:sp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Titolo presentazione</a:t>
            </a:r>
          </a:p>
        </p:txBody>
      </p:sp>
      <p:sp>
        <p:nvSpPr>
          <p:cNvPr id="13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018520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o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olo programm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Titolo programma</a:t>
            </a:r>
          </a:p>
        </p:txBody>
      </p:sp>
      <p:sp>
        <p:nvSpPr>
          <p:cNvPr id="89" name="Sottotitolo programm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Sottotitolo programma</a:t>
            </a:r>
          </a:p>
        </p:txBody>
      </p:sp>
      <p:sp>
        <p:nvSpPr>
          <p:cNvPr id="90" name="Corpo livello uno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Argomenti del programma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36915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5851" y="1248220"/>
            <a:ext cx="17823374" cy="256178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8424" y="4267200"/>
            <a:ext cx="17830800" cy="755524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5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25" y="4117500"/>
            <a:ext cx="17830798" cy="2937600"/>
          </a:xfrm>
        </p:spPr>
        <p:txBody>
          <a:bodyPr anchor="b"/>
          <a:lstStyle>
            <a:lvl1pPr algn="l">
              <a:defRPr sz="8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8425" y="7060258"/>
            <a:ext cx="17830798" cy="1720800"/>
          </a:xfrm>
        </p:spPr>
        <p:txBody>
          <a:bodyPr anchor="t"/>
          <a:lstStyle>
            <a:lvl1pPr marL="0" indent="0" algn="l"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8377" y="63563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625" y="6488279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45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8424" y="4267200"/>
            <a:ext cx="8627728" cy="755524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1494" y="4252444"/>
            <a:ext cx="8627728" cy="755524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625" y="1575565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480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746" y="3945406"/>
            <a:ext cx="7985464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8425" y="5097932"/>
            <a:ext cx="8685786" cy="670812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013259" y="3938950"/>
            <a:ext cx="7998002" cy="1152524"/>
          </a:xfrm>
        </p:spPr>
        <p:txBody>
          <a:bodyPr anchor="b">
            <a:noAutofit/>
          </a:bodyPr>
          <a:lstStyle>
            <a:lvl1pPr marL="0" indent="0">
              <a:buNone/>
              <a:defRPr sz="4800" b="0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333914" y="5091476"/>
            <a:ext cx="8677348" cy="670812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625" y="1575565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71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73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69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25" y="892176"/>
            <a:ext cx="7010398" cy="1952624"/>
          </a:xfrm>
        </p:spPr>
        <p:txBody>
          <a:bodyPr anchor="b"/>
          <a:lstStyle>
            <a:lvl1pPr algn="l"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6024" y="892177"/>
            <a:ext cx="10363200" cy="10829926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8425" y="3197226"/>
            <a:ext cx="7010398" cy="8524872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8377" y="14287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68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26" y="9601200"/>
            <a:ext cx="17830800" cy="1133476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8424" y="1269930"/>
            <a:ext cx="17830800" cy="7709940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/>
            </a:lvl1pPr>
            <a:lvl2pPr marL="914400" indent="0">
              <a:buNone/>
              <a:defRPr sz="3200"/>
            </a:lvl2pPr>
            <a:lvl3pPr marL="1828800" indent="0">
              <a:buNone/>
              <a:defRPr sz="3200"/>
            </a:lvl3pPr>
            <a:lvl4pPr marL="2743200" indent="0">
              <a:buNone/>
              <a:defRPr sz="3200"/>
            </a:lvl4pPr>
            <a:lvl5pPr marL="3657600" indent="0">
              <a:buNone/>
              <a:defRPr sz="3200"/>
            </a:lvl5pPr>
            <a:lvl6pPr marL="4572000" indent="0">
              <a:buNone/>
              <a:defRPr sz="3200"/>
            </a:lvl6pPr>
            <a:lvl7pPr marL="5486400" indent="0">
              <a:buNone/>
              <a:defRPr sz="3200"/>
            </a:lvl7pPr>
            <a:lvl8pPr marL="6400800" indent="0">
              <a:buNone/>
              <a:defRPr sz="3200"/>
            </a:lvl8pPr>
            <a:lvl9pPr marL="7315200" indent="0">
              <a:buNone/>
              <a:defRPr sz="3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78426" y="10734676"/>
            <a:ext cx="17830800" cy="98742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8377" y="9823451"/>
            <a:ext cx="3177054" cy="1014594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63625" y="9966175"/>
            <a:ext cx="1559534" cy="730250"/>
          </a:xfrm>
        </p:spPr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316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457200"/>
            <a:ext cx="5703032" cy="13277256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54442" y="314"/>
            <a:ext cx="4713348" cy="13706192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365760" cy="1371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85849" y="1248220"/>
            <a:ext cx="17823374" cy="25617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8424" y="4267200"/>
            <a:ext cx="17830800" cy="777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23225" y="12260874"/>
            <a:ext cx="2292566" cy="74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78425" y="12271617"/>
            <a:ext cx="1523999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63625" y="1575565"/>
            <a:ext cx="155953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rgbClr val="FEFFFF"/>
                </a:solidFill>
              </a:defRPr>
            </a:lvl1pPr>
          </a:lstStyle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759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</p:sldLayoutIdLst>
  <p:txStyles>
    <p:titleStyle>
      <a:lvl1pPr algn="l" defTabSz="914400" rtl="0" eaLnBrk="1" latinLnBrk="0" hangingPunct="1">
        <a:spcBef>
          <a:spcPct val="0"/>
        </a:spcBef>
        <a:buNone/>
        <a:defRPr sz="72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85800" indent="-6858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ts val="2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I porti e i servizi portual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I </a:t>
            </a:r>
            <a:r>
              <a:rPr dirty="0" err="1"/>
              <a:t>porti</a:t>
            </a:r>
            <a:r>
              <a:rPr dirty="0"/>
              <a:t> e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AdSP per pianificare e agire devono possedere opportuni strumenti:…"/>
          <p:cNvSpPr txBox="1">
            <a:spLocks noGrp="1"/>
          </p:cNvSpPr>
          <p:nvPr>
            <p:ph type="body" idx="1"/>
          </p:nvPr>
        </p:nvSpPr>
        <p:spPr>
          <a:xfrm>
            <a:off x="1206500" y="741541"/>
            <a:ext cx="21971000" cy="117629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endParaRPr dirty="0"/>
          </a:p>
          <a:p>
            <a:r>
              <a:rPr dirty="0" err="1"/>
              <a:t>AdSP</a:t>
            </a:r>
            <a:r>
              <a:rPr dirty="0"/>
              <a:t> per </a:t>
            </a:r>
            <a:r>
              <a:rPr dirty="0" err="1"/>
              <a:t>pianificare</a:t>
            </a:r>
            <a:r>
              <a:rPr dirty="0"/>
              <a:t> e </a:t>
            </a:r>
            <a:r>
              <a:rPr dirty="0" err="1"/>
              <a:t>agire</a:t>
            </a:r>
            <a:r>
              <a:rPr dirty="0"/>
              <a:t> </a:t>
            </a:r>
            <a:r>
              <a:rPr dirty="0" err="1"/>
              <a:t>devono</a:t>
            </a:r>
            <a:r>
              <a:rPr dirty="0"/>
              <a:t> </a:t>
            </a:r>
            <a:r>
              <a:rPr dirty="0" err="1"/>
              <a:t>possedere</a:t>
            </a:r>
            <a:r>
              <a:rPr dirty="0"/>
              <a:t> </a:t>
            </a:r>
            <a:r>
              <a:rPr dirty="0" err="1"/>
              <a:t>opportuni</a:t>
            </a:r>
            <a:r>
              <a:rPr dirty="0"/>
              <a:t> </a:t>
            </a:r>
            <a:r>
              <a:rPr b="1" dirty="0" err="1"/>
              <a:t>strumenti</a:t>
            </a:r>
            <a:r>
              <a:rPr dirty="0"/>
              <a:t>:</a:t>
            </a:r>
          </a:p>
          <a:p>
            <a:r>
              <a:rPr dirty="0"/>
              <a:t>1) </a:t>
            </a:r>
            <a:r>
              <a:rPr b="1" dirty="0">
                <a:solidFill>
                  <a:schemeClr val="accent3"/>
                </a:solidFill>
              </a:rPr>
              <a:t>piano </a:t>
            </a:r>
            <a:r>
              <a:rPr b="1" dirty="0" err="1">
                <a:solidFill>
                  <a:schemeClr val="accent3"/>
                </a:solidFill>
              </a:rPr>
              <a:t>operativo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triennale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/>
              <a:t>(</a:t>
            </a:r>
            <a:r>
              <a:rPr dirty="0" err="1"/>
              <a:t>strategie</a:t>
            </a:r>
            <a:r>
              <a:rPr dirty="0"/>
              <a:t> </a:t>
            </a:r>
            <a:r>
              <a:rPr dirty="0" err="1"/>
              <a:t>sviluppo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e </a:t>
            </a:r>
            <a:r>
              <a:rPr dirty="0" err="1"/>
              <a:t>logistiche</a:t>
            </a:r>
            <a:r>
              <a:rPr dirty="0"/>
              <a:t>) </a:t>
            </a:r>
            <a:r>
              <a:rPr dirty="0" err="1"/>
              <a:t>soggetto</a:t>
            </a:r>
            <a:r>
              <a:rPr dirty="0"/>
              <a:t> a </a:t>
            </a:r>
            <a:r>
              <a:rPr dirty="0" err="1"/>
              <a:t>revisione</a:t>
            </a:r>
            <a:r>
              <a:rPr dirty="0"/>
              <a:t> </a:t>
            </a:r>
            <a:r>
              <a:rPr dirty="0" err="1"/>
              <a:t>annuale</a:t>
            </a:r>
            <a:r>
              <a:rPr dirty="0"/>
              <a:t>,</a:t>
            </a:r>
          </a:p>
          <a:p>
            <a:r>
              <a:rPr dirty="0"/>
              <a:t>2) </a:t>
            </a:r>
            <a:r>
              <a:rPr b="1" dirty="0">
                <a:solidFill>
                  <a:schemeClr val="accent3"/>
                </a:solidFill>
              </a:rPr>
              <a:t>piano </a:t>
            </a:r>
            <a:r>
              <a:rPr b="1" dirty="0" err="1">
                <a:solidFill>
                  <a:schemeClr val="accent3"/>
                </a:solidFill>
              </a:rPr>
              <a:t>regolatore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sistema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portuale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/>
              <a:t>per </a:t>
            </a:r>
            <a:r>
              <a:rPr dirty="0" err="1"/>
              <a:t>pianificare</a:t>
            </a:r>
            <a:r>
              <a:rPr dirty="0"/>
              <a:t> </a:t>
            </a:r>
            <a:r>
              <a:rPr dirty="0" err="1"/>
              <a:t>l’insieme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porti</a:t>
            </a:r>
            <a:r>
              <a:rPr dirty="0"/>
              <a:t>, </a:t>
            </a:r>
            <a:r>
              <a:rPr dirty="0" err="1"/>
              <a:t>composto</a:t>
            </a:r>
            <a:r>
              <a:rPr dirty="0"/>
              <a:t> dal </a:t>
            </a:r>
            <a:r>
              <a:rPr i="1" dirty="0" err="1"/>
              <a:t>documento</a:t>
            </a:r>
            <a:r>
              <a:rPr i="1" dirty="0"/>
              <a:t> di </a:t>
            </a:r>
            <a:r>
              <a:rPr i="1" dirty="0" err="1"/>
              <a:t>pianificazione</a:t>
            </a:r>
            <a:r>
              <a:rPr i="1" dirty="0"/>
              <a:t> </a:t>
            </a:r>
            <a:r>
              <a:rPr i="1" dirty="0" err="1"/>
              <a:t>strategica</a:t>
            </a:r>
            <a:r>
              <a:rPr i="1" dirty="0"/>
              <a:t> di </a:t>
            </a:r>
            <a:r>
              <a:rPr i="1" dirty="0" err="1"/>
              <a:t>sistema</a:t>
            </a:r>
            <a:r>
              <a:rPr dirty="0"/>
              <a:t> (</a:t>
            </a:r>
            <a:r>
              <a:rPr dirty="0" err="1"/>
              <a:t>definisce</a:t>
            </a:r>
            <a:r>
              <a:rPr dirty="0"/>
              <a:t> </a:t>
            </a:r>
            <a:r>
              <a:rPr dirty="0" err="1"/>
              <a:t>obiettivi</a:t>
            </a:r>
            <a:r>
              <a:rPr dirty="0"/>
              <a:t> </a:t>
            </a:r>
            <a:r>
              <a:rPr dirty="0" err="1"/>
              <a:t>sviluppo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) e </a:t>
            </a:r>
            <a:r>
              <a:rPr dirty="0" err="1"/>
              <a:t>dai</a:t>
            </a:r>
            <a:r>
              <a:rPr dirty="0"/>
              <a:t> </a:t>
            </a:r>
            <a:r>
              <a:rPr i="1" dirty="0" err="1"/>
              <a:t>piani</a:t>
            </a:r>
            <a:r>
              <a:rPr i="1" dirty="0"/>
              <a:t> </a:t>
            </a:r>
            <a:r>
              <a:rPr i="1" dirty="0" err="1"/>
              <a:t>regolatori</a:t>
            </a:r>
            <a:r>
              <a:rPr i="1" dirty="0"/>
              <a:t> </a:t>
            </a:r>
            <a:r>
              <a:rPr i="1" dirty="0" err="1"/>
              <a:t>portuali</a:t>
            </a:r>
            <a:r>
              <a:rPr i="1" dirty="0"/>
              <a:t> di tutti </a:t>
            </a:r>
            <a:r>
              <a:rPr i="1" dirty="0" err="1"/>
              <a:t>i</a:t>
            </a:r>
            <a:r>
              <a:rPr i="1" dirty="0"/>
              <a:t> </a:t>
            </a:r>
            <a:r>
              <a:rPr i="1" dirty="0" err="1"/>
              <a:t>porti</a:t>
            </a:r>
            <a:r>
              <a:rPr i="1" dirty="0"/>
              <a:t> del </a:t>
            </a:r>
            <a:r>
              <a:rPr i="1" dirty="0" err="1"/>
              <a:t>sistema</a:t>
            </a:r>
            <a:r>
              <a:rPr i="1" dirty="0"/>
              <a:t> </a:t>
            </a:r>
            <a:r>
              <a:rPr i="1" dirty="0" err="1"/>
              <a:t>portuale</a:t>
            </a:r>
            <a:r>
              <a:rPr i="1" dirty="0"/>
              <a:t> </a:t>
            </a:r>
            <a:r>
              <a:rPr dirty="0"/>
              <a:t>(</a:t>
            </a:r>
            <a:r>
              <a:rPr dirty="0" err="1"/>
              <a:t>descrivente</a:t>
            </a:r>
            <a:r>
              <a:rPr dirty="0"/>
              <a:t> le </a:t>
            </a:r>
            <a:r>
              <a:rPr dirty="0" err="1"/>
              <a:t>varie</a:t>
            </a:r>
            <a:r>
              <a:rPr dirty="0"/>
              <a:t> </a:t>
            </a:r>
            <a:r>
              <a:rPr dirty="0" err="1"/>
              <a:t>destinazioni</a:t>
            </a:r>
            <a:r>
              <a:rPr dirty="0"/>
              <a:t> </a:t>
            </a:r>
            <a:r>
              <a:rPr dirty="0" err="1"/>
              <a:t>funzionali</a:t>
            </a:r>
            <a:r>
              <a:rPr dirty="0"/>
              <a:t>);</a:t>
            </a:r>
          </a:p>
          <a:p>
            <a:r>
              <a:rPr dirty="0"/>
              <a:t>3)</a:t>
            </a:r>
            <a:r>
              <a:rPr b="1" dirty="0"/>
              <a:t> </a:t>
            </a:r>
            <a:r>
              <a:rPr b="1" dirty="0" err="1">
                <a:solidFill>
                  <a:schemeClr val="accent3"/>
                </a:solidFill>
              </a:rPr>
              <a:t>documento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pianificazione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energetica</a:t>
            </a:r>
            <a:r>
              <a:rPr b="1" dirty="0">
                <a:solidFill>
                  <a:schemeClr val="accent3"/>
                </a:solidFill>
              </a:rPr>
              <a:t> ed </a:t>
            </a:r>
            <a:r>
              <a:rPr b="1" dirty="0" err="1">
                <a:solidFill>
                  <a:schemeClr val="accent3"/>
                </a:solidFill>
              </a:rPr>
              <a:t>ambientale</a:t>
            </a:r>
            <a:r>
              <a:rPr b="1" dirty="0">
                <a:solidFill>
                  <a:schemeClr val="accent3"/>
                </a:solidFill>
              </a:rPr>
              <a:t> del </a:t>
            </a:r>
            <a:r>
              <a:rPr b="1" dirty="0" err="1">
                <a:solidFill>
                  <a:schemeClr val="accent3"/>
                </a:solidFill>
              </a:rPr>
              <a:t>sistema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portuale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dirty="0"/>
              <a:t>(</a:t>
            </a:r>
            <a:r>
              <a:rPr dirty="0" err="1"/>
              <a:t>obiettivi</a:t>
            </a:r>
            <a:r>
              <a:rPr dirty="0"/>
              <a:t> per </a:t>
            </a:r>
            <a:r>
              <a:rPr dirty="0" err="1"/>
              <a:t>aumentare</a:t>
            </a:r>
            <a:r>
              <a:rPr dirty="0"/>
              <a:t> </a:t>
            </a:r>
            <a:r>
              <a:rPr dirty="0" err="1"/>
              <a:t>sostenibilità</a:t>
            </a:r>
            <a:r>
              <a:rPr dirty="0"/>
              <a:t> </a:t>
            </a:r>
            <a:r>
              <a:rPr dirty="0" err="1"/>
              <a:t>energetica</a:t>
            </a:r>
            <a:r>
              <a:rPr dirty="0"/>
              <a:t> e </a:t>
            </a:r>
            <a:r>
              <a:rPr dirty="0" err="1"/>
              <a:t>ambientale</a:t>
            </a:r>
            <a:r>
              <a:rPr dirty="0"/>
              <a:t>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organi AdSP: PRESIDENTE…"/>
          <p:cNvSpPr txBox="1">
            <a:spLocks noGrp="1"/>
          </p:cNvSpPr>
          <p:nvPr>
            <p:ph type="body" idx="1"/>
          </p:nvPr>
        </p:nvSpPr>
        <p:spPr>
          <a:xfrm>
            <a:off x="1206500" y="1010765"/>
            <a:ext cx="21971000" cy="11493751"/>
          </a:xfrm>
          <a:prstGeom prst="rect">
            <a:avLst/>
          </a:prstGeom>
        </p:spPr>
        <p:txBody>
          <a:bodyPr/>
          <a:lstStyle/>
          <a:p>
            <a:pPr defTabSz="808990">
              <a:spcBef>
                <a:spcPts val="1700"/>
              </a:spcBef>
              <a:defRPr sz="5390" b="1" spc="-53"/>
            </a:pPr>
            <a:r>
              <a:rPr dirty="0" err="1">
                <a:solidFill>
                  <a:schemeClr val="accent3"/>
                </a:solidFill>
              </a:rPr>
              <a:t>organi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AdSP</a:t>
            </a:r>
            <a:r>
              <a:rPr dirty="0">
                <a:solidFill>
                  <a:schemeClr val="accent3"/>
                </a:solidFill>
              </a:rPr>
              <a:t>: </a:t>
            </a:r>
            <a:r>
              <a:rPr dirty="0">
                <a:solidFill>
                  <a:schemeClr val="accent2"/>
                </a:solidFill>
              </a:rPr>
              <a:t>PRESIDENTE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/>
              <a:t>- </a:t>
            </a:r>
            <a:r>
              <a:rPr dirty="0" err="1"/>
              <a:t>nominato</a:t>
            </a:r>
            <a:r>
              <a:rPr dirty="0"/>
              <a:t> dal MI</a:t>
            </a:r>
            <a:r>
              <a:rPr lang="it-IT" dirty="0"/>
              <a:t>T</a:t>
            </a:r>
            <a:r>
              <a:rPr dirty="0"/>
              <a:t>, 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/>
              <a:t>- </a:t>
            </a:r>
            <a:r>
              <a:rPr dirty="0" err="1"/>
              <a:t>mandato</a:t>
            </a:r>
            <a:r>
              <a:rPr dirty="0"/>
              <a:t> di 4 anni, </a:t>
            </a:r>
            <a:r>
              <a:rPr dirty="0" err="1"/>
              <a:t>rinnovabile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volta,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/>
              <a:t>- </a:t>
            </a:r>
            <a:r>
              <a:rPr dirty="0" err="1"/>
              <a:t>comprovata</a:t>
            </a:r>
            <a:r>
              <a:rPr dirty="0"/>
              <a:t> </a:t>
            </a:r>
            <a:r>
              <a:rPr dirty="0" err="1"/>
              <a:t>esperienza</a:t>
            </a:r>
            <a:r>
              <a:rPr dirty="0"/>
              <a:t> e </a:t>
            </a:r>
            <a:r>
              <a:rPr dirty="0" err="1"/>
              <a:t>qualificazione</a:t>
            </a:r>
            <a:r>
              <a:rPr dirty="0"/>
              <a:t> </a:t>
            </a:r>
            <a:r>
              <a:rPr dirty="0" err="1"/>
              <a:t>professionale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settori</a:t>
            </a:r>
            <a:r>
              <a:rPr dirty="0"/>
              <a:t> </a:t>
            </a:r>
            <a:r>
              <a:rPr dirty="0" err="1"/>
              <a:t>dell’economia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trasporti</a:t>
            </a:r>
            <a:r>
              <a:rPr dirty="0"/>
              <a:t> e </a:t>
            </a:r>
            <a:r>
              <a:rPr dirty="0" err="1"/>
              <a:t>portuale</a:t>
            </a:r>
            <a:r>
              <a:rPr dirty="0"/>
              <a:t>, 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/>
              <a:t>- </a:t>
            </a:r>
            <a:r>
              <a:rPr dirty="0" err="1"/>
              <a:t>mandato</a:t>
            </a:r>
            <a:r>
              <a:rPr dirty="0"/>
              <a:t> </a:t>
            </a:r>
            <a:r>
              <a:rPr dirty="0" err="1"/>
              <a:t>soggetto</a:t>
            </a:r>
            <a:r>
              <a:rPr dirty="0"/>
              <a:t> a </a:t>
            </a:r>
            <a:r>
              <a:rPr dirty="0" err="1"/>
              <a:t>revoca</a:t>
            </a:r>
            <a:r>
              <a:rPr dirty="0"/>
              <a:t> se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bilanci</a:t>
            </a:r>
            <a:r>
              <a:rPr dirty="0"/>
              <a:t> non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approvati</a:t>
            </a:r>
            <a:r>
              <a:rPr dirty="0"/>
              <a:t> </a:t>
            </a:r>
            <a:r>
              <a:rPr dirty="0" err="1"/>
              <a:t>entro</a:t>
            </a:r>
            <a:r>
              <a:rPr dirty="0"/>
              <a:t> il </a:t>
            </a:r>
            <a:r>
              <a:rPr dirty="0" err="1"/>
              <a:t>termine</a:t>
            </a:r>
            <a:r>
              <a:rPr dirty="0"/>
              <a:t> </a:t>
            </a:r>
            <a:r>
              <a:rPr dirty="0" err="1"/>
              <a:t>previsto</a:t>
            </a:r>
            <a:r>
              <a:rPr dirty="0"/>
              <a:t>, se il piano </a:t>
            </a:r>
            <a:r>
              <a:rPr dirty="0" err="1"/>
              <a:t>operativo</a:t>
            </a:r>
            <a:r>
              <a:rPr dirty="0"/>
              <a:t> </a:t>
            </a:r>
            <a:r>
              <a:rPr dirty="0" err="1"/>
              <a:t>triennale</a:t>
            </a:r>
            <a:r>
              <a:rPr dirty="0"/>
              <a:t> non </a:t>
            </a:r>
            <a:r>
              <a:rPr dirty="0" err="1"/>
              <a:t>è</a:t>
            </a:r>
            <a:r>
              <a:rPr dirty="0"/>
              <a:t> </a:t>
            </a:r>
            <a:r>
              <a:rPr dirty="0" err="1"/>
              <a:t>approvato</a:t>
            </a:r>
            <a:r>
              <a:rPr dirty="0"/>
              <a:t> </a:t>
            </a:r>
            <a:r>
              <a:rPr dirty="0" err="1"/>
              <a:t>entro</a:t>
            </a:r>
            <a:r>
              <a:rPr dirty="0"/>
              <a:t> 120 </a:t>
            </a:r>
            <a:r>
              <a:rPr dirty="0" err="1"/>
              <a:t>giorni</a:t>
            </a:r>
            <a:r>
              <a:rPr dirty="0"/>
              <a:t> dal </a:t>
            </a:r>
            <a:r>
              <a:rPr dirty="0" err="1"/>
              <a:t>suo</a:t>
            </a:r>
            <a:r>
              <a:rPr dirty="0"/>
              <a:t> </a:t>
            </a:r>
            <a:r>
              <a:rPr dirty="0" err="1"/>
              <a:t>insediamento</a:t>
            </a:r>
            <a:r>
              <a:rPr dirty="0"/>
              <a:t>,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/>
              <a:t>- </a:t>
            </a:r>
            <a:r>
              <a:rPr dirty="0" err="1"/>
              <a:t>è</a:t>
            </a:r>
            <a:r>
              <a:rPr dirty="0"/>
              <a:t> il </a:t>
            </a:r>
            <a:r>
              <a:rPr dirty="0" err="1"/>
              <a:t>legale</a:t>
            </a:r>
            <a:r>
              <a:rPr dirty="0"/>
              <a:t> </a:t>
            </a:r>
            <a:r>
              <a:rPr dirty="0" err="1"/>
              <a:t>rappresentante</a:t>
            </a:r>
            <a:r>
              <a:rPr dirty="0"/>
              <a:t> </a:t>
            </a:r>
            <a:r>
              <a:rPr dirty="0" err="1"/>
              <a:t>dell’AdSP</a:t>
            </a:r>
            <a:r>
              <a:rPr dirty="0"/>
              <a:t> 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/>
              <a:t>- </a:t>
            </a:r>
            <a:r>
              <a:rPr dirty="0" err="1"/>
              <a:t>compiti</a:t>
            </a:r>
            <a:r>
              <a:rPr dirty="0"/>
              <a:t> </a:t>
            </a:r>
            <a:r>
              <a:rPr dirty="0" err="1"/>
              <a:t>decisionali</a:t>
            </a:r>
            <a:r>
              <a:rPr dirty="0"/>
              <a:t> e </a:t>
            </a:r>
            <a:r>
              <a:rPr dirty="0" err="1"/>
              <a:t>propositivi</a:t>
            </a:r>
            <a:r>
              <a:rPr dirty="0"/>
              <a:t> verso il </a:t>
            </a:r>
            <a:r>
              <a:rPr dirty="0" err="1"/>
              <a:t>Comitato</a:t>
            </a:r>
            <a:r>
              <a:rPr dirty="0"/>
              <a:t> di </a:t>
            </a:r>
            <a:r>
              <a:rPr dirty="0" err="1"/>
              <a:t>gestione</a:t>
            </a:r>
            <a:r>
              <a:rPr dirty="0"/>
              <a:t>, a cui </a:t>
            </a:r>
            <a:r>
              <a:rPr dirty="0" err="1"/>
              <a:t>sottopone</a:t>
            </a:r>
            <a:r>
              <a:rPr dirty="0"/>
              <a:t> il piano </a:t>
            </a:r>
            <a:r>
              <a:rPr dirty="0" err="1"/>
              <a:t>operativo</a:t>
            </a:r>
            <a:r>
              <a:rPr dirty="0"/>
              <a:t> </a:t>
            </a:r>
            <a:r>
              <a:rPr dirty="0" err="1"/>
              <a:t>triennale</a:t>
            </a:r>
            <a:r>
              <a:rPr dirty="0"/>
              <a:t> e </a:t>
            </a:r>
            <a:r>
              <a:rPr dirty="0" err="1"/>
              <a:t>quello</a:t>
            </a:r>
            <a:r>
              <a:rPr dirty="0"/>
              <a:t> </a:t>
            </a:r>
            <a:r>
              <a:rPr dirty="0" err="1"/>
              <a:t>regolatore</a:t>
            </a:r>
            <a:r>
              <a:rPr dirty="0"/>
              <a:t>, </a:t>
            </a:r>
            <a:r>
              <a:rPr dirty="0" err="1"/>
              <a:t>bilancio</a:t>
            </a:r>
            <a:r>
              <a:rPr dirty="0"/>
              <a:t> </a:t>
            </a:r>
            <a:r>
              <a:rPr dirty="0" err="1"/>
              <a:t>preventivo</a:t>
            </a:r>
            <a:r>
              <a:rPr dirty="0"/>
              <a:t> e </a:t>
            </a:r>
            <a:r>
              <a:rPr dirty="0" err="1"/>
              <a:t>proposta</a:t>
            </a:r>
            <a:r>
              <a:rPr dirty="0"/>
              <a:t> </a:t>
            </a:r>
            <a:r>
              <a:rPr dirty="0" err="1"/>
              <a:t>nomina</a:t>
            </a:r>
            <a:r>
              <a:rPr dirty="0"/>
              <a:t> </a:t>
            </a:r>
            <a:r>
              <a:rPr dirty="0" err="1"/>
              <a:t>Segretario</a:t>
            </a:r>
            <a:r>
              <a:rPr dirty="0"/>
              <a:t> </a:t>
            </a:r>
            <a:r>
              <a:rPr dirty="0" err="1"/>
              <a:t>generale</a:t>
            </a:r>
            <a:r>
              <a:rPr dirty="0"/>
              <a:t>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- assicura la navigabilità nell’ambito portuale,…"/>
          <p:cNvSpPr txBox="1">
            <a:spLocks noGrp="1"/>
          </p:cNvSpPr>
          <p:nvPr>
            <p:ph type="body" idx="1"/>
          </p:nvPr>
        </p:nvSpPr>
        <p:spPr>
          <a:xfrm>
            <a:off x="1206500" y="878432"/>
            <a:ext cx="21971000" cy="11626084"/>
          </a:xfrm>
          <a:prstGeom prst="rect">
            <a:avLst/>
          </a:prstGeom>
        </p:spPr>
        <p:txBody>
          <a:bodyPr/>
          <a:lstStyle/>
          <a:p>
            <a:r>
              <a:rPr dirty="0"/>
              <a:t>- </a:t>
            </a:r>
            <a:r>
              <a:rPr dirty="0" err="1"/>
              <a:t>assicura</a:t>
            </a:r>
            <a:r>
              <a:rPr dirty="0"/>
              <a:t> la </a:t>
            </a:r>
            <a:r>
              <a:rPr dirty="0" err="1"/>
              <a:t>navigabilità</a:t>
            </a:r>
            <a:r>
              <a:rPr dirty="0"/>
              <a:t> </a:t>
            </a:r>
            <a:r>
              <a:rPr dirty="0" err="1"/>
              <a:t>nell’ambito</a:t>
            </a:r>
            <a:r>
              <a:rPr dirty="0"/>
              <a:t> </a:t>
            </a:r>
            <a:r>
              <a:rPr dirty="0" err="1"/>
              <a:t>portuale</a:t>
            </a:r>
            <a:r>
              <a:rPr dirty="0"/>
              <a:t>, </a:t>
            </a:r>
          </a:p>
          <a:p>
            <a:r>
              <a:rPr dirty="0"/>
              <a:t>- </a:t>
            </a:r>
            <a:r>
              <a:rPr dirty="0" err="1"/>
              <a:t>amministra</a:t>
            </a:r>
            <a:r>
              <a:rPr dirty="0"/>
              <a:t> </a:t>
            </a:r>
            <a:r>
              <a:rPr dirty="0" err="1"/>
              <a:t>aree</a:t>
            </a:r>
            <a:r>
              <a:rPr dirty="0"/>
              <a:t> e </a:t>
            </a:r>
            <a:r>
              <a:rPr dirty="0" err="1"/>
              <a:t>beni</a:t>
            </a:r>
            <a:r>
              <a:rPr dirty="0"/>
              <a:t> </a:t>
            </a:r>
            <a:r>
              <a:rPr dirty="0" err="1"/>
              <a:t>demanio</a:t>
            </a:r>
            <a:r>
              <a:rPr dirty="0"/>
              <a:t> </a:t>
            </a:r>
            <a:r>
              <a:rPr dirty="0" err="1"/>
              <a:t>marittimo</a:t>
            </a:r>
            <a:r>
              <a:rPr dirty="0"/>
              <a:t>, </a:t>
            </a:r>
          </a:p>
          <a:p>
            <a:r>
              <a:rPr dirty="0"/>
              <a:t>- </a:t>
            </a:r>
            <a:r>
              <a:rPr dirty="0" err="1"/>
              <a:t>esercita</a:t>
            </a:r>
            <a:r>
              <a:rPr dirty="0"/>
              <a:t> </a:t>
            </a:r>
            <a:r>
              <a:rPr dirty="0" err="1"/>
              <a:t>competenze</a:t>
            </a:r>
            <a:r>
              <a:rPr dirty="0"/>
              <a:t> relative a </a:t>
            </a:r>
            <a:r>
              <a:rPr dirty="0" err="1"/>
              <a:t>rilascio</a:t>
            </a:r>
            <a:r>
              <a:rPr dirty="0"/>
              <a:t> </a:t>
            </a:r>
            <a:r>
              <a:rPr dirty="0" err="1"/>
              <a:t>autorizzazioni</a:t>
            </a:r>
            <a:r>
              <a:rPr dirty="0"/>
              <a:t> e </a:t>
            </a:r>
            <a:r>
              <a:rPr dirty="0" err="1"/>
              <a:t>concessioni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coordina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del </a:t>
            </a:r>
            <a:r>
              <a:rPr dirty="0" err="1"/>
              <a:t>porto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redige</a:t>
            </a:r>
            <a:r>
              <a:rPr dirty="0"/>
              <a:t> </a:t>
            </a:r>
            <a:r>
              <a:rPr dirty="0" err="1"/>
              <a:t>relazione</a:t>
            </a:r>
            <a:r>
              <a:rPr dirty="0"/>
              <a:t> </a:t>
            </a:r>
            <a:r>
              <a:rPr dirty="0" err="1"/>
              <a:t>annuale</a:t>
            </a:r>
            <a:r>
              <a:rPr dirty="0"/>
              <a:t> al MI</a:t>
            </a:r>
            <a:r>
              <a:rPr lang="it-IT" dirty="0"/>
              <a:t>T</a:t>
            </a:r>
            <a:r>
              <a:rPr dirty="0"/>
              <a:t> </a:t>
            </a:r>
            <a:r>
              <a:rPr dirty="0" err="1"/>
              <a:t>sull’attività</a:t>
            </a:r>
            <a:r>
              <a:rPr dirty="0"/>
              <a:t> </a:t>
            </a:r>
            <a:r>
              <a:rPr dirty="0" err="1"/>
              <a:t>svolta</a:t>
            </a:r>
            <a:r>
              <a:rPr dirty="0"/>
              <a:t>.</a:t>
            </a:r>
          </a:p>
          <a:p>
            <a:r>
              <a:rPr dirty="0"/>
              <a:t>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organi AdSP: COMITATO DI GESTIONE…"/>
          <p:cNvSpPr txBox="1">
            <a:spLocks noGrp="1"/>
          </p:cNvSpPr>
          <p:nvPr>
            <p:ph type="body" idx="1"/>
          </p:nvPr>
        </p:nvSpPr>
        <p:spPr>
          <a:xfrm>
            <a:off x="1206500" y="716648"/>
            <a:ext cx="21971000" cy="1178786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00735">
              <a:spcBef>
                <a:spcPts val="1700"/>
              </a:spcBef>
              <a:defRPr sz="5335" spc="-53"/>
            </a:pPr>
            <a:r>
              <a:rPr dirty="0" err="1"/>
              <a:t>organi</a:t>
            </a:r>
            <a:r>
              <a:rPr dirty="0"/>
              <a:t> </a:t>
            </a:r>
            <a:r>
              <a:rPr dirty="0" err="1"/>
              <a:t>AdSP</a:t>
            </a:r>
            <a:r>
              <a:rPr dirty="0"/>
              <a:t>: </a:t>
            </a:r>
            <a:r>
              <a:rPr b="1" dirty="0">
                <a:solidFill>
                  <a:schemeClr val="accent2"/>
                </a:solidFill>
              </a:rPr>
              <a:t>COMITATO DI GESTIONE</a:t>
            </a:r>
          </a:p>
          <a:p>
            <a:pPr defTabSz="800735">
              <a:spcBef>
                <a:spcPts val="1700"/>
              </a:spcBef>
              <a:defRPr sz="5335" spc="-53"/>
            </a:pPr>
            <a:r>
              <a:rPr dirty="0"/>
              <a:t>- </a:t>
            </a:r>
            <a:r>
              <a:rPr dirty="0" err="1"/>
              <a:t>nominato</a:t>
            </a:r>
            <a:r>
              <a:rPr dirty="0"/>
              <a:t> dal </a:t>
            </a:r>
            <a:r>
              <a:rPr dirty="0" err="1"/>
              <a:t>Presidente</a:t>
            </a:r>
            <a:r>
              <a:rPr dirty="0"/>
              <a:t> e </a:t>
            </a:r>
            <a:r>
              <a:rPr dirty="0" err="1"/>
              <a:t>composto</a:t>
            </a:r>
            <a:r>
              <a:rPr dirty="0"/>
              <a:t> dal </a:t>
            </a:r>
            <a:r>
              <a:rPr dirty="0" err="1"/>
              <a:t>Presidente</a:t>
            </a:r>
            <a:r>
              <a:rPr dirty="0"/>
              <a:t> </a:t>
            </a:r>
            <a:r>
              <a:rPr dirty="0" err="1"/>
              <a:t>stesso</a:t>
            </a:r>
            <a:r>
              <a:rPr dirty="0"/>
              <a:t>, un </a:t>
            </a:r>
            <a:r>
              <a:rPr dirty="0" err="1"/>
              <a:t>componente</a:t>
            </a:r>
            <a:r>
              <a:rPr dirty="0"/>
              <a:t> </a:t>
            </a:r>
            <a:r>
              <a:rPr dirty="0" err="1"/>
              <a:t>designato</a:t>
            </a:r>
            <a:r>
              <a:rPr dirty="0"/>
              <a:t> </a:t>
            </a:r>
            <a:r>
              <a:rPr dirty="0" err="1"/>
              <a:t>dalla</a:t>
            </a:r>
            <a:r>
              <a:rPr dirty="0"/>
              <a:t> </a:t>
            </a:r>
            <a:r>
              <a:rPr dirty="0" err="1"/>
              <a:t>Regione</a:t>
            </a:r>
            <a:r>
              <a:rPr dirty="0"/>
              <a:t>, </a:t>
            </a:r>
            <a:r>
              <a:rPr dirty="0" err="1"/>
              <a:t>componente</a:t>
            </a:r>
            <a:r>
              <a:rPr dirty="0"/>
              <a:t> </a:t>
            </a:r>
            <a:r>
              <a:rPr dirty="0" err="1"/>
              <a:t>designato</a:t>
            </a:r>
            <a:r>
              <a:rPr dirty="0"/>
              <a:t> dal </a:t>
            </a:r>
            <a:r>
              <a:rPr dirty="0" err="1"/>
              <a:t>Sindaco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città</a:t>
            </a:r>
            <a:r>
              <a:rPr dirty="0"/>
              <a:t> </a:t>
            </a:r>
            <a:r>
              <a:rPr dirty="0" err="1"/>
              <a:t>metropolitane</a:t>
            </a:r>
            <a:r>
              <a:rPr lang="it-IT" dirty="0"/>
              <a:t> del territorio incluso</a:t>
            </a:r>
            <a:r>
              <a:rPr dirty="0"/>
              <a:t>, un </a:t>
            </a:r>
            <a:r>
              <a:rPr dirty="0" err="1"/>
              <a:t>componente</a:t>
            </a:r>
            <a:r>
              <a:rPr dirty="0"/>
              <a:t> </a:t>
            </a:r>
            <a:r>
              <a:rPr dirty="0" err="1"/>
              <a:t>designato</a:t>
            </a:r>
            <a:r>
              <a:rPr dirty="0"/>
              <a:t> dal </a:t>
            </a:r>
            <a:r>
              <a:rPr dirty="0" err="1"/>
              <a:t>Sindaco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comuni</a:t>
            </a:r>
            <a:r>
              <a:rPr dirty="0"/>
              <a:t>, un </a:t>
            </a:r>
            <a:r>
              <a:rPr dirty="0" err="1"/>
              <a:t>rappresentante</a:t>
            </a:r>
            <a:r>
              <a:rPr dirty="0"/>
              <a:t> per </a:t>
            </a:r>
            <a:r>
              <a:rPr dirty="0" err="1"/>
              <a:t>ciascun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 e il </a:t>
            </a:r>
            <a:r>
              <a:rPr dirty="0" err="1"/>
              <a:t>Direttore</a:t>
            </a:r>
            <a:r>
              <a:rPr dirty="0"/>
              <a:t> </a:t>
            </a:r>
            <a:r>
              <a:rPr dirty="0" err="1"/>
              <a:t>marittimo</a:t>
            </a:r>
            <a:r>
              <a:rPr dirty="0"/>
              <a:t> </a:t>
            </a:r>
            <a:r>
              <a:rPr dirty="0" err="1"/>
              <a:t>competente</a:t>
            </a:r>
            <a:r>
              <a:rPr dirty="0"/>
              <a:t> per </a:t>
            </a:r>
            <a:r>
              <a:rPr dirty="0" err="1"/>
              <a:t>giurisdizione</a:t>
            </a:r>
            <a:r>
              <a:rPr dirty="0"/>
              <a:t>;</a:t>
            </a:r>
          </a:p>
          <a:p>
            <a:pPr defTabSz="800735">
              <a:spcBef>
                <a:spcPts val="1700"/>
              </a:spcBef>
              <a:defRPr sz="5335" spc="-53"/>
            </a:pPr>
            <a:r>
              <a:rPr dirty="0"/>
              <a:t>- </a:t>
            </a:r>
            <a:r>
              <a:rPr dirty="0" err="1"/>
              <a:t>devono</a:t>
            </a:r>
            <a:r>
              <a:rPr dirty="0"/>
              <a:t> </a:t>
            </a:r>
            <a:r>
              <a:rPr dirty="0" err="1"/>
              <a:t>possedere</a:t>
            </a:r>
            <a:r>
              <a:rPr dirty="0"/>
              <a:t>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stessi</a:t>
            </a:r>
            <a:r>
              <a:rPr dirty="0"/>
              <a:t> </a:t>
            </a:r>
            <a:r>
              <a:rPr dirty="0" err="1"/>
              <a:t>requisiti</a:t>
            </a:r>
            <a:r>
              <a:rPr dirty="0"/>
              <a:t> del </a:t>
            </a:r>
            <a:r>
              <a:rPr dirty="0" err="1"/>
              <a:t>Presidente</a:t>
            </a:r>
            <a:r>
              <a:rPr dirty="0"/>
              <a:t>;</a:t>
            </a:r>
          </a:p>
          <a:p>
            <a:pPr defTabSz="800735">
              <a:spcBef>
                <a:spcPts val="1700"/>
              </a:spcBef>
              <a:defRPr sz="5335" spc="-53"/>
            </a:pPr>
            <a:r>
              <a:rPr dirty="0"/>
              <a:t>- </a:t>
            </a:r>
            <a:r>
              <a:rPr dirty="0" err="1"/>
              <a:t>mandato</a:t>
            </a:r>
            <a:r>
              <a:rPr dirty="0"/>
              <a:t> 4 anni </a:t>
            </a:r>
            <a:r>
              <a:rPr dirty="0" err="1"/>
              <a:t>rinnovabile</a:t>
            </a:r>
            <a:r>
              <a:rPr dirty="0"/>
              <a:t>,</a:t>
            </a:r>
          </a:p>
          <a:p>
            <a:pPr defTabSz="800735">
              <a:spcBef>
                <a:spcPts val="1700"/>
              </a:spcBef>
              <a:defRPr sz="5335" spc="-53"/>
            </a:pPr>
            <a:r>
              <a:rPr dirty="0"/>
              <a:t>- </a:t>
            </a:r>
            <a:r>
              <a:rPr dirty="0" err="1"/>
              <a:t>scioglimento</a:t>
            </a:r>
            <a:r>
              <a:rPr dirty="0"/>
              <a:t> </a:t>
            </a:r>
            <a:r>
              <a:rPr dirty="0" err="1"/>
              <a:t>Comitato</a:t>
            </a:r>
            <a:r>
              <a:rPr dirty="0"/>
              <a:t> in </a:t>
            </a:r>
            <a:r>
              <a:rPr dirty="0" err="1"/>
              <a:t>caso</a:t>
            </a:r>
            <a:r>
              <a:rPr dirty="0"/>
              <a:t> di </a:t>
            </a:r>
            <a:r>
              <a:rPr dirty="0" err="1"/>
              <a:t>revoca</a:t>
            </a:r>
            <a:r>
              <a:rPr dirty="0"/>
              <a:t> del </a:t>
            </a:r>
            <a:r>
              <a:rPr dirty="0" err="1"/>
              <a:t>Presidente</a:t>
            </a:r>
            <a:r>
              <a:rPr dirty="0"/>
              <a:t>.</a:t>
            </a:r>
          </a:p>
          <a:p>
            <a:pPr defTabSz="800735">
              <a:spcBef>
                <a:spcPts val="1700"/>
              </a:spcBef>
              <a:defRPr sz="5335" spc="-53"/>
            </a:pPr>
            <a:r>
              <a:rPr b="1" dirty="0" err="1">
                <a:solidFill>
                  <a:schemeClr val="accent3"/>
                </a:solidFill>
              </a:rPr>
              <a:t>Compiti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Comitato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lang="it-IT" dirty="0">
                <a:solidFill>
                  <a:schemeClr val="accent3"/>
                </a:solidFill>
              </a:rPr>
              <a:t>      </a:t>
            </a:r>
            <a:r>
              <a:rPr dirty="0"/>
              <a:t> </a:t>
            </a:r>
            <a:r>
              <a:rPr lang="it-IT" dirty="0"/>
              <a:t>   </a:t>
            </a:r>
            <a:r>
              <a:rPr dirty="0" err="1"/>
              <a:t>nomina</a:t>
            </a:r>
            <a:r>
              <a:rPr dirty="0"/>
              <a:t> </a:t>
            </a:r>
            <a:r>
              <a:rPr dirty="0" err="1"/>
              <a:t>Segretario</a:t>
            </a:r>
            <a:r>
              <a:rPr dirty="0"/>
              <a:t> </a:t>
            </a:r>
            <a:r>
              <a:rPr dirty="0" err="1"/>
              <a:t>generale</a:t>
            </a:r>
            <a:r>
              <a:rPr dirty="0"/>
              <a:t>, </a:t>
            </a:r>
            <a:r>
              <a:rPr dirty="0" err="1"/>
              <a:t>approvazione</a:t>
            </a:r>
            <a:r>
              <a:rPr dirty="0"/>
              <a:t> piano </a:t>
            </a:r>
            <a:r>
              <a:rPr dirty="0" err="1"/>
              <a:t>triennale</a:t>
            </a:r>
            <a:r>
              <a:rPr dirty="0"/>
              <a:t>, </a:t>
            </a:r>
            <a:r>
              <a:rPr dirty="0" err="1"/>
              <a:t>approvazione</a:t>
            </a:r>
            <a:r>
              <a:rPr dirty="0"/>
              <a:t> </a:t>
            </a:r>
            <a:r>
              <a:rPr dirty="0" err="1"/>
              <a:t>bilancio</a:t>
            </a:r>
            <a:r>
              <a:rPr dirty="0"/>
              <a:t> di </a:t>
            </a:r>
            <a:r>
              <a:rPr dirty="0" err="1"/>
              <a:t>previsione</a:t>
            </a:r>
            <a:r>
              <a:rPr dirty="0"/>
              <a:t>, </a:t>
            </a:r>
            <a:r>
              <a:rPr dirty="0" err="1"/>
              <a:t>deliberare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autorizzazioni</a:t>
            </a:r>
            <a:r>
              <a:rPr dirty="0"/>
              <a:t> e </a:t>
            </a:r>
            <a:r>
              <a:rPr dirty="0" err="1"/>
              <a:t>concessioni</a:t>
            </a:r>
            <a:r>
              <a:rPr dirty="0"/>
              <a:t>, </a:t>
            </a:r>
            <a:r>
              <a:rPr dirty="0" err="1"/>
              <a:t>approvazione</a:t>
            </a:r>
            <a:r>
              <a:rPr dirty="0"/>
              <a:t> </a:t>
            </a:r>
            <a:r>
              <a:rPr dirty="0" err="1"/>
              <a:t>relazione</a:t>
            </a:r>
            <a:r>
              <a:rPr dirty="0"/>
              <a:t> </a:t>
            </a:r>
            <a:r>
              <a:rPr dirty="0" err="1"/>
              <a:t>annuale</a:t>
            </a:r>
            <a:r>
              <a:rPr dirty="0"/>
              <a:t> </a:t>
            </a:r>
            <a:r>
              <a:rPr dirty="0" err="1"/>
              <a:t>sull’attività</a:t>
            </a:r>
            <a:r>
              <a:rPr dirty="0"/>
              <a:t> </a:t>
            </a:r>
            <a:r>
              <a:rPr dirty="0" err="1"/>
              <a:t>dell’AdSP</a:t>
            </a:r>
            <a:r>
              <a:rPr dirty="0"/>
              <a:t> al MIMS. 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856FDBF3-0735-DCC2-5038-24651FD2C8F4}"/>
              </a:ext>
            </a:extLst>
          </p:cNvPr>
          <p:cNvSpPr/>
          <p:nvPr/>
        </p:nvSpPr>
        <p:spPr>
          <a:xfrm>
            <a:off x="7290486" y="9415849"/>
            <a:ext cx="1186249" cy="37070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organi AdSP: COLLEGIO REVISORE DEI CONTI…"/>
          <p:cNvSpPr txBox="1">
            <a:spLocks noGrp="1"/>
          </p:cNvSpPr>
          <p:nvPr>
            <p:ph type="body" idx="1"/>
          </p:nvPr>
        </p:nvSpPr>
        <p:spPr>
          <a:xfrm>
            <a:off x="1206500" y="789187"/>
            <a:ext cx="21971000" cy="11715329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r>
              <a:rPr dirty="0" err="1"/>
              <a:t>organi</a:t>
            </a:r>
            <a:r>
              <a:rPr dirty="0"/>
              <a:t> </a:t>
            </a:r>
            <a:r>
              <a:rPr dirty="0" err="1"/>
              <a:t>AdSP</a:t>
            </a:r>
            <a:r>
              <a:rPr dirty="0"/>
              <a:t>: </a:t>
            </a:r>
            <a:r>
              <a:rPr b="1" dirty="0">
                <a:solidFill>
                  <a:schemeClr val="accent2"/>
                </a:solidFill>
              </a:rPr>
              <a:t>COLLEGIO REVISORE DEI CONTI</a:t>
            </a:r>
          </a:p>
          <a:p>
            <a:r>
              <a:rPr dirty="0"/>
              <a:t>- </a:t>
            </a:r>
            <a:r>
              <a:rPr dirty="0" err="1"/>
              <a:t>composto</a:t>
            </a:r>
            <a:r>
              <a:rPr dirty="0"/>
              <a:t> da 3 </a:t>
            </a:r>
            <a:r>
              <a:rPr dirty="0" err="1"/>
              <a:t>membri</a:t>
            </a:r>
            <a:r>
              <a:rPr dirty="0"/>
              <a:t> </a:t>
            </a:r>
            <a:r>
              <a:rPr dirty="0" err="1"/>
              <a:t>effettivi</a:t>
            </a:r>
            <a:r>
              <a:rPr dirty="0"/>
              <a:t> e 2 </a:t>
            </a:r>
            <a:r>
              <a:rPr dirty="0" err="1"/>
              <a:t>supplenti</a:t>
            </a:r>
            <a:r>
              <a:rPr dirty="0"/>
              <a:t> </a:t>
            </a:r>
            <a:r>
              <a:rPr dirty="0" err="1"/>
              <a:t>nominati</a:t>
            </a:r>
            <a:r>
              <a:rPr dirty="0"/>
              <a:t> dal MI</a:t>
            </a:r>
            <a:r>
              <a:rPr lang="it-IT" dirty="0"/>
              <a:t>T</a:t>
            </a:r>
            <a:r>
              <a:rPr dirty="0"/>
              <a:t>, </a:t>
            </a:r>
            <a:r>
              <a:rPr dirty="0" err="1"/>
              <a:t>iscritti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registro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revisori</a:t>
            </a:r>
            <a:r>
              <a:rPr dirty="0"/>
              <a:t> </a:t>
            </a:r>
            <a:r>
              <a:rPr dirty="0" err="1"/>
              <a:t>legali</a:t>
            </a:r>
            <a:r>
              <a:rPr dirty="0"/>
              <a:t> o in </a:t>
            </a:r>
            <a:r>
              <a:rPr dirty="0" err="1"/>
              <a:t>possesso</a:t>
            </a:r>
            <a:r>
              <a:rPr dirty="0"/>
              <a:t> di </a:t>
            </a:r>
            <a:r>
              <a:rPr dirty="0" err="1"/>
              <a:t>specifici</a:t>
            </a:r>
            <a:r>
              <a:rPr dirty="0"/>
              <a:t> </a:t>
            </a:r>
            <a:r>
              <a:rPr dirty="0" err="1"/>
              <a:t>requisiti</a:t>
            </a:r>
            <a:r>
              <a:rPr dirty="0"/>
              <a:t> di </a:t>
            </a:r>
            <a:r>
              <a:rPr dirty="0" err="1"/>
              <a:t>professionalità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mandato</a:t>
            </a:r>
            <a:r>
              <a:rPr dirty="0"/>
              <a:t> di 4 anni, </a:t>
            </a:r>
            <a:r>
              <a:rPr dirty="0" err="1"/>
              <a:t>rinnovabile</a:t>
            </a:r>
            <a:r>
              <a:rPr dirty="0"/>
              <a:t>.</a:t>
            </a:r>
          </a:p>
          <a:p>
            <a:r>
              <a:rPr b="1" dirty="0" err="1">
                <a:solidFill>
                  <a:schemeClr val="accent3"/>
                </a:solidFill>
              </a:rPr>
              <a:t>Compiti</a:t>
            </a:r>
            <a:r>
              <a:rPr dirty="0"/>
              <a:t>: </a:t>
            </a:r>
            <a:r>
              <a:rPr dirty="0" err="1"/>
              <a:t>accertare</a:t>
            </a:r>
            <a:r>
              <a:rPr dirty="0"/>
              <a:t> la </a:t>
            </a:r>
            <a:r>
              <a:rPr dirty="0" err="1"/>
              <a:t>tenuta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scritture</a:t>
            </a:r>
            <a:r>
              <a:rPr dirty="0"/>
              <a:t> </a:t>
            </a:r>
            <a:r>
              <a:rPr dirty="0" err="1"/>
              <a:t>contabili</a:t>
            </a:r>
            <a:r>
              <a:rPr dirty="0"/>
              <a:t>, </a:t>
            </a:r>
            <a:r>
              <a:rPr dirty="0" err="1"/>
              <a:t>redigere</a:t>
            </a:r>
            <a:r>
              <a:rPr dirty="0"/>
              <a:t> </a:t>
            </a:r>
            <a:r>
              <a:rPr dirty="0" err="1"/>
              <a:t>relazioni</a:t>
            </a:r>
            <a:r>
              <a:rPr dirty="0"/>
              <a:t> di </a:t>
            </a:r>
            <a:r>
              <a:rPr dirty="0" err="1"/>
              <a:t>competenza</a:t>
            </a:r>
            <a:r>
              <a:rPr dirty="0"/>
              <a:t>, </a:t>
            </a:r>
            <a:r>
              <a:rPr dirty="0" err="1"/>
              <a:t>riferire</a:t>
            </a:r>
            <a:r>
              <a:rPr dirty="0"/>
              <a:t> </a:t>
            </a:r>
            <a:r>
              <a:rPr dirty="0" err="1"/>
              <a:t>periodicamente</a:t>
            </a:r>
            <a:r>
              <a:rPr dirty="0"/>
              <a:t> al MI</a:t>
            </a:r>
            <a:r>
              <a:rPr lang="it-IT" dirty="0"/>
              <a:t>T</a:t>
            </a:r>
            <a:r>
              <a:rPr dirty="0"/>
              <a:t>, </a:t>
            </a:r>
            <a:r>
              <a:rPr dirty="0" err="1"/>
              <a:t>assistere</a:t>
            </a:r>
            <a:r>
              <a:rPr dirty="0"/>
              <a:t> alle </a:t>
            </a:r>
            <a:r>
              <a:rPr dirty="0" err="1"/>
              <a:t>sedute</a:t>
            </a:r>
            <a:r>
              <a:rPr dirty="0"/>
              <a:t> del </a:t>
            </a:r>
            <a:r>
              <a:rPr dirty="0" err="1"/>
              <a:t>Comitato</a:t>
            </a:r>
            <a:r>
              <a:rPr dirty="0"/>
              <a:t> di </a:t>
            </a:r>
            <a:r>
              <a:rPr dirty="0" err="1"/>
              <a:t>gestione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uffici AdSP: 1) IL SEGRETARIATO GENERALE…"/>
          <p:cNvSpPr txBox="1">
            <a:spLocks noGrp="1"/>
          </p:cNvSpPr>
          <p:nvPr>
            <p:ph type="body" idx="1"/>
          </p:nvPr>
        </p:nvSpPr>
        <p:spPr>
          <a:xfrm>
            <a:off x="1206500" y="802293"/>
            <a:ext cx="21971000" cy="1172592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uffici</a:t>
            </a:r>
            <a:r>
              <a:rPr dirty="0"/>
              <a:t> </a:t>
            </a:r>
            <a:r>
              <a:rPr dirty="0" err="1"/>
              <a:t>AdSP</a:t>
            </a:r>
            <a:r>
              <a:rPr dirty="0"/>
              <a:t>: </a:t>
            </a:r>
            <a:r>
              <a:rPr b="1" dirty="0"/>
              <a:t>1) </a:t>
            </a:r>
            <a:r>
              <a:rPr b="1" dirty="0">
                <a:solidFill>
                  <a:schemeClr val="accent2"/>
                </a:solidFill>
              </a:rPr>
              <a:t>IL SEGRETARIATO GENERALE</a:t>
            </a:r>
          </a:p>
          <a:p>
            <a:r>
              <a:rPr dirty="0" err="1"/>
              <a:t>composto</a:t>
            </a:r>
            <a:r>
              <a:rPr dirty="0"/>
              <a:t> dal </a:t>
            </a:r>
            <a:r>
              <a:rPr u="sng" dirty="0" err="1"/>
              <a:t>Segretario</a:t>
            </a:r>
            <a:r>
              <a:rPr u="sng" dirty="0"/>
              <a:t> </a:t>
            </a:r>
            <a:r>
              <a:rPr u="sng" dirty="0" err="1"/>
              <a:t>generale</a:t>
            </a:r>
            <a:r>
              <a:rPr dirty="0"/>
              <a:t> e </a:t>
            </a:r>
            <a:r>
              <a:rPr dirty="0" err="1"/>
              <a:t>dalla</a:t>
            </a:r>
            <a:r>
              <a:rPr dirty="0"/>
              <a:t> </a:t>
            </a:r>
            <a:r>
              <a:rPr dirty="0" err="1"/>
              <a:t>Segreteria</a:t>
            </a:r>
            <a:r>
              <a:rPr dirty="0"/>
              <a:t> </a:t>
            </a:r>
            <a:r>
              <a:rPr dirty="0" err="1"/>
              <a:t>tecnico-operativa</a:t>
            </a:r>
            <a:endParaRPr dirty="0"/>
          </a:p>
          <a:p>
            <a:endParaRPr dirty="0"/>
          </a:p>
          <a:p>
            <a:r>
              <a:rPr dirty="0" err="1"/>
              <a:t>nominato</a:t>
            </a:r>
            <a:r>
              <a:rPr dirty="0"/>
              <a:t> dal </a:t>
            </a:r>
            <a:r>
              <a:rPr dirty="0" err="1"/>
              <a:t>Comitato</a:t>
            </a:r>
            <a:r>
              <a:rPr dirty="0"/>
              <a:t> di </a:t>
            </a:r>
            <a:r>
              <a:rPr dirty="0" err="1"/>
              <a:t>gestione</a:t>
            </a:r>
            <a:r>
              <a:rPr dirty="0"/>
              <a:t>, </a:t>
            </a:r>
            <a:r>
              <a:rPr dirty="0" err="1"/>
              <a:t>carica</a:t>
            </a:r>
            <a:r>
              <a:rPr dirty="0"/>
              <a:t> per 4 anni, </a:t>
            </a:r>
            <a:r>
              <a:rPr dirty="0" err="1"/>
              <a:t>rinnovabile</a:t>
            </a:r>
            <a:endParaRPr dirty="0"/>
          </a:p>
          <a:p>
            <a:r>
              <a:rPr dirty="0"/>
              <a:t>       </a:t>
            </a:r>
            <a:r>
              <a:rPr b="1" dirty="0" err="1">
                <a:solidFill>
                  <a:schemeClr val="accent3"/>
                </a:solidFill>
              </a:rPr>
              <a:t>Compiti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Segretario</a:t>
            </a:r>
            <a:r>
              <a:rPr dirty="0"/>
              <a:t>: </a:t>
            </a:r>
            <a:r>
              <a:rPr dirty="0" err="1"/>
              <a:t>coordina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uffici</a:t>
            </a:r>
            <a:r>
              <a:rPr dirty="0"/>
              <a:t> </a:t>
            </a:r>
            <a:r>
              <a:rPr dirty="0" err="1"/>
              <a:t>territoriali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, </a:t>
            </a:r>
            <a:r>
              <a:rPr dirty="0" err="1"/>
              <a:t>cura</a:t>
            </a:r>
            <a:r>
              <a:rPr dirty="0"/>
              <a:t> </a:t>
            </a:r>
            <a:r>
              <a:rPr dirty="0" err="1"/>
              <a:t>rapporti</a:t>
            </a:r>
            <a:r>
              <a:rPr dirty="0"/>
              <a:t> con le </a:t>
            </a:r>
            <a:r>
              <a:rPr dirty="0" err="1"/>
              <a:t>amm.ni</a:t>
            </a:r>
            <a:r>
              <a:rPr dirty="0"/>
              <a:t> </a:t>
            </a:r>
            <a:r>
              <a:rPr dirty="0" err="1"/>
              <a:t>statali</a:t>
            </a:r>
            <a:r>
              <a:rPr dirty="0"/>
              <a:t>, </a:t>
            </a:r>
            <a:r>
              <a:rPr dirty="0" err="1"/>
              <a:t>regionali</a:t>
            </a:r>
            <a:r>
              <a:rPr dirty="0"/>
              <a:t> e </a:t>
            </a:r>
            <a:r>
              <a:rPr dirty="0" err="1"/>
              <a:t>locali</a:t>
            </a:r>
            <a:r>
              <a:rPr dirty="0"/>
              <a:t>, </a:t>
            </a:r>
            <a:r>
              <a:rPr dirty="0" err="1"/>
              <a:t>attua</a:t>
            </a:r>
            <a:r>
              <a:rPr dirty="0"/>
              <a:t> le </a:t>
            </a:r>
            <a:r>
              <a:rPr dirty="0" err="1"/>
              <a:t>direttive</a:t>
            </a:r>
            <a:r>
              <a:rPr dirty="0"/>
              <a:t> del </a:t>
            </a:r>
            <a:r>
              <a:rPr dirty="0" err="1"/>
              <a:t>Presidente</a:t>
            </a:r>
            <a:r>
              <a:rPr dirty="0"/>
              <a:t> e del </a:t>
            </a:r>
            <a:r>
              <a:rPr dirty="0" err="1"/>
              <a:t>Comitato</a:t>
            </a:r>
            <a:r>
              <a:rPr dirty="0"/>
              <a:t>, </a:t>
            </a:r>
            <a:r>
              <a:rPr dirty="0" err="1"/>
              <a:t>elabora</a:t>
            </a:r>
            <a:r>
              <a:rPr dirty="0"/>
              <a:t> piano </a:t>
            </a:r>
            <a:r>
              <a:rPr dirty="0" err="1"/>
              <a:t>regolatore</a:t>
            </a:r>
            <a:r>
              <a:rPr dirty="0"/>
              <a:t> </a:t>
            </a:r>
            <a:r>
              <a:rPr dirty="0" err="1"/>
              <a:t>sistema</a:t>
            </a:r>
            <a:r>
              <a:rPr dirty="0"/>
              <a:t> </a:t>
            </a:r>
            <a:r>
              <a:rPr dirty="0" err="1"/>
              <a:t>portuale</a:t>
            </a:r>
            <a:endParaRPr dirty="0"/>
          </a:p>
          <a:p>
            <a:endParaRPr dirty="0"/>
          </a:p>
          <a:p>
            <a:r>
              <a:rPr dirty="0"/>
              <a:t>Per </a:t>
            </a:r>
            <a:r>
              <a:rPr dirty="0" err="1"/>
              <a:t>espletare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propri</a:t>
            </a:r>
            <a:r>
              <a:rPr dirty="0"/>
              <a:t> </a:t>
            </a:r>
            <a:r>
              <a:rPr dirty="0" err="1"/>
              <a:t>compiti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avvale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Segreteria</a:t>
            </a:r>
            <a:endParaRPr dirty="0"/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8DB08B29-20B1-D2A8-A1C0-F4850DF5A40A}"/>
              </a:ext>
            </a:extLst>
          </p:cNvPr>
          <p:cNvSpPr/>
          <p:nvPr/>
        </p:nvSpPr>
        <p:spPr>
          <a:xfrm>
            <a:off x="10849232" y="3237470"/>
            <a:ext cx="1136822" cy="939114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destra 2">
            <a:extLst>
              <a:ext uri="{FF2B5EF4-FFF2-40B4-BE49-F238E27FC236}">
                <a16:creationId xmlns:a16="http://schemas.microsoft.com/office/drawing/2014/main" id="{39FD9848-5FD7-5B28-79FD-5738E1BA36AE}"/>
              </a:ext>
            </a:extLst>
          </p:cNvPr>
          <p:cNvSpPr/>
          <p:nvPr/>
        </p:nvSpPr>
        <p:spPr>
          <a:xfrm>
            <a:off x="1383957" y="6301946"/>
            <a:ext cx="939113" cy="29656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6B197138-152E-7591-1EB7-272E400E2C52}"/>
              </a:ext>
            </a:extLst>
          </p:cNvPr>
          <p:cNvSpPr/>
          <p:nvPr/>
        </p:nvSpPr>
        <p:spPr>
          <a:xfrm>
            <a:off x="11219935" y="9267568"/>
            <a:ext cx="972065" cy="88968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2) UFFICI TERRITORIALI PORTUALI…"/>
          <p:cNvSpPr txBox="1">
            <a:spLocks noGrp="1"/>
          </p:cNvSpPr>
          <p:nvPr>
            <p:ph type="body" idx="1"/>
          </p:nvPr>
        </p:nvSpPr>
        <p:spPr>
          <a:xfrm>
            <a:off x="1206500" y="775687"/>
            <a:ext cx="21971000" cy="11728829"/>
          </a:xfrm>
          <a:prstGeom prst="rect">
            <a:avLst/>
          </a:prstGeom>
        </p:spPr>
        <p:txBody>
          <a:bodyPr/>
          <a:lstStyle/>
          <a:p>
            <a:r>
              <a:rPr b="1" dirty="0"/>
              <a:t>2) </a:t>
            </a:r>
            <a:r>
              <a:rPr b="1" dirty="0">
                <a:solidFill>
                  <a:schemeClr val="accent2"/>
                </a:solidFill>
              </a:rPr>
              <a:t>UFFICI TERRITORIALI PORTUALI</a:t>
            </a:r>
          </a:p>
          <a:p>
            <a:r>
              <a:rPr dirty="0" err="1"/>
              <a:t>deve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istituito</a:t>
            </a:r>
            <a:r>
              <a:rPr dirty="0"/>
              <a:t> in </a:t>
            </a:r>
            <a:r>
              <a:rPr dirty="0" err="1"/>
              <a:t>ogni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, con </a:t>
            </a:r>
            <a:r>
              <a:rPr dirty="0" err="1"/>
              <a:t>compiti</a:t>
            </a:r>
            <a:r>
              <a:rPr dirty="0"/>
              <a:t> </a:t>
            </a:r>
            <a:r>
              <a:rPr dirty="0" err="1"/>
              <a:t>istruttori</a:t>
            </a:r>
            <a:r>
              <a:rPr dirty="0"/>
              <a:t> per le </a:t>
            </a:r>
            <a:r>
              <a:rPr dirty="0" err="1"/>
              <a:t>varie</a:t>
            </a:r>
            <a:r>
              <a:rPr dirty="0"/>
              <a:t> </a:t>
            </a:r>
            <a:r>
              <a:rPr dirty="0" err="1"/>
              <a:t>delibere</a:t>
            </a:r>
            <a:r>
              <a:rPr dirty="0"/>
              <a:t> di </a:t>
            </a:r>
            <a:r>
              <a:rPr dirty="0" err="1"/>
              <a:t>sua</a:t>
            </a:r>
            <a:r>
              <a:rPr dirty="0"/>
              <a:t> </a:t>
            </a:r>
            <a:r>
              <a:rPr dirty="0" err="1"/>
              <a:t>competenza</a:t>
            </a:r>
            <a:r>
              <a:rPr dirty="0"/>
              <a:t>, </a:t>
            </a:r>
            <a:r>
              <a:rPr dirty="0" err="1"/>
              <a:t>coordinamento</a:t>
            </a:r>
            <a:r>
              <a:rPr dirty="0"/>
              <a:t> </a:t>
            </a:r>
            <a:r>
              <a:rPr dirty="0" err="1"/>
              <a:t>operazioni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, </a:t>
            </a:r>
            <a:r>
              <a:rPr dirty="0" err="1"/>
              <a:t>rilascia</a:t>
            </a:r>
            <a:r>
              <a:rPr dirty="0"/>
              <a:t> </a:t>
            </a:r>
            <a:r>
              <a:rPr dirty="0" err="1"/>
              <a:t>concessioni</a:t>
            </a:r>
            <a:r>
              <a:rPr dirty="0"/>
              <a:t> di </a:t>
            </a:r>
            <a:r>
              <a:rPr dirty="0" err="1"/>
              <a:t>durata</a:t>
            </a:r>
            <a:r>
              <a:rPr dirty="0"/>
              <a:t> max 4 anni.</a:t>
            </a:r>
          </a:p>
          <a:p>
            <a:endParaRPr dirty="0"/>
          </a:p>
          <a:p>
            <a:pPr>
              <a:defRPr b="1"/>
            </a:pPr>
            <a:r>
              <a:rPr dirty="0"/>
              <a:t>3) </a:t>
            </a:r>
            <a:r>
              <a:rPr dirty="0">
                <a:solidFill>
                  <a:schemeClr val="accent2"/>
                </a:solidFill>
              </a:rPr>
              <a:t>SPORTELLO UNICO AMMINISTRATIVO (SUA)</a:t>
            </a:r>
          </a:p>
          <a:p>
            <a:r>
              <a:rPr dirty="0" err="1"/>
              <a:t>svolge</a:t>
            </a:r>
            <a:r>
              <a:rPr dirty="0"/>
              <a:t> </a:t>
            </a:r>
            <a:r>
              <a:rPr dirty="0" err="1"/>
              <a:t>funzioni</a:t>
            </a:r>
            <a:r>
              <a:rPr dirty="0"/>
              <a:t> di </a:t>
            </a:r>
            <a:r>
              <a:rPr i="1" dirty="0"/>
              <a:t>front office</a:t>
            </a:r>
            <a:r>
              <a:rPr dirty="0"/>
              <a:t> per </a:t>
            </a:r>
            <a:r>
              <a:rPr dirty="0" err="1"/>
              <a:t>snellire</a:t>
            </a:r>
            <a:r>
              <a:rPr dirty="0"/>
              <a:t> </a:t>
            </a:r>
            <a:r>
              <a:rPr dirty="0" err="1"/>
              <a:t>procedimenti</a:t>
            </a:r>
            <a:r>
              <a:rPr dirty="0"/>
              <a:t> </a:t>
            </a:r>
            <a:r>
              <a:rPr dirty="0" err="1"/>
              <a:t>burocratici</a:t>
            </a:r>
            <a:r>
              <a:rPr dirty="0"/>
              <a:t> in </a:t>
            </a:r>
            <a:r>
              <a:rPr dirty="0" err="1"/>
              <a:t>relazione</a:t>
            </a:r>
            <a:r>
              <a:rPr dirty="0"/>
              <a:t> ad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amministrative</a:t>
            </a:r>
            <a:r>
              <a:rPr dirty="0"/>
              <a:t> e </a:t>
            </a:r>
            <a:r>
              <a:rPr dirty="0" err="1"/>
              <a:t>autorizzative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Organi nazionali AdSP:…"/>
          <p:cNvSpPr txBox="1">
            <a:spLocks noGrp="1"/>
          </p:cNvSpPr>
          <p:nvPr>
            <p:ph type="body" idx="1"/>
          </p:nvPr>
        </p:nvSpPr>
        <p:spPr>
          <a:xfrm>
            <a:off x="1206500" y="1211484"/>
            <a:ext cx="21971000" cy="11293032"/>
          </a:xfrm>
          <a:prstGeom prst="rect">
            <a:avLst/>
          </a:prstGeom>
        </p:spPr>
        <p:txBody>
          <a:bodyPr/>
          <a:lstStyle/>
          <a:p>
            <a:r>
              <a:rPr u="sng" dirty="0" err="1"/>
              <a:t>Organi</a:t>
            </a:r>
            <a:r>
              <a:rPr u="sng" dirty="0"/>
              <a:t> </a:t>
            </a:r>
            <a:r>
              <a:rPr u="sng" dirty="0" err="1"/>
              <a:t>nazionali</a:t>
            </a:r>
            <a:r>
              <a:rPr u="sng" dirty="0"/>
              <a:t> </a:t>
            </a:r>
            <a:r>
              <a:rPr u="sng" dirty="0" err="1"/>
              <a:t>AdSP</a:t>
            </a:r>
            <a:r>
              <a:rPr dirty="0"/>
              <a:t>: </a:t>
            </a:r>
          </a:p>
          <a:p>
            <a:r>
              <a:rPr dirty="0"/>
              <a:t>- </a:t>
            </a:r>
            <a:r>
              <a:rPr b="1" dirty="0">
                <a:solidFill>
                  <a:schemeClr val="accent3"/>
                </a:solidFill>
              </a:rPr>
              <a:t>MI</a:t>
            </a:r>
            <a:r>
              <a:rPr lang="it-IT" b="1" dirty="0">
                <a:solidFill>
                  <a:schemeClr val="accent3"/>
                </a:solidFill>
              </a:rPr>
              <a:t>T</a:t>
            </a:r>
            <a:r>
              <a:rPr dirty="0"/>
              <a:t> con </a:t>
            </a:r>
            <a:r>
              <a:rPr dirty="0" err="1"/>
              <a:t>funzioni</a:t>
            </a:r>
            <a:r>
              <a:rPr dirty="0"/>
              <a:t> di </a:t>
            </a:r>
            <a:r>
              <a:rPr dirty="0" err="1"/>
              <a:t>indirizzo</a:t>
            </a:r>
            <a:r>
              <a:rPr dirty="0"/>
              <a:t> e </a:t>
            </a:r>
            <a:r>
              <a:rPr dirty="0" err="1"/>
              <a:t>vigilanza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b="1" dirty="0" err="1">
                <a:solidFill>
                  <a:schemeClr val="accent3"/>
                </a:solidFill>
              </a:rPr>
              <a:t>Conferenza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nazionale</a:t>
            </a:r>
            <a:r>
              <a:rPr b="1" dirty="0">
                <a:solidFill>
                  <a:schemeClr val="accent3"/>
                </a:solidFill>
              </a:rPr>
              <a:t> di </a:t>
            </a:r>
            <a:r>
              <a:rPr b="1" dirty="0" err="1">
                <a:solidFill>
                  <a:schemeClr val="accent3"/>
                </a:solidFill>
              </a:rPr>
              <a:t>coordinamento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delle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AdSP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lang="it-IT" b="1" dirty="0">
                <a:solidFill>
                  <a:schemeClr val="accent3"/>
                </a:solidFill>
              </a:rPr>
              <a:t>       </a:t>
            </a:r>
            <a:r>
              <a:rPr dirty="0"/>
              <a:t> </a:t>
            </a:r>
            <a:r>
              <a:rPr dirty="0" err="1"/>
              <a:t>istituita</a:t>
            </a:r>
            <a:r>
              <a:rPr dirty="0"/>
              <a:t> dal </a:t>
            </a:r>
            <a:r>
              <a:rPr dirty="0" err="1"/>
              <a:t>d.lgs</a:t>
            </a:r>
            <a:r>
              <a:rPr dirty="0"/>
              <a:t>. 169/2016, </a:t>
            </a:r>
            <a:r>
              <a:rPr dirty="0" err="1"/>
              <a:t>presieduta</a:t>
            </a:r>
            <a:r>
              <a:rPr dirty="0"/>
              <a:t> dal </a:t>
            </a:r>
            <a:r>
              <a:rPr dirty="0" err="1"/>
              <a:t>Ministro</a:t>
            </a:r>
            <a:r>
              <a:rPr dirty="0"/>
              <a:t> e </a:t>
            </a:r>
            <a:r>
              <a:rPr dirty="0" err="1"/>
              <a:t>composta</a:t>
            </a:r>
            <a:r>
              <a:rPr dirty="0"/>
              <a:t> </a:t>
            </a:r>
            <a:r>
              <a:rPr dirty="0" err="1"/>
              <a:t>dai</a:t>
            </a:r>
            <a:r>
              <a:rPr dirty="0"/>
              <a:t> </a:t>
            </a:r>
            <a:r>
              <a:rPr dirty="0" err="1"/>
              <a:t>Presidenti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AdSP</a:t>
            </a:r>
            <a:r>
              <a:rPr dirty="0"/>
              <a:t> e 5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rappresentanti</a:t>
            </a:r>
            <a:r>
              <a:rPr dirty="0"/>
              <a:t> di </a:t>
            </a:r>
            <a:r>
              <a:rPr dirty="0" err="1"/>
              <a:t>regioni</a:t>
            </a:r>
            <a:r>
              <a:rPr dirty="0"/>
              <a:t> e </a:t>
            </a:r>
            <a:r>
              <a:rPr dirty="0" err="1"/>
              <a:t>comuni</a:t>
            </a:r>
            <a:r>
              <a:rPr dirty="0"/>
              <a:t> con </a:t>
            </a:r>
            <a:r>
              <a:rPr dirty="0" err="1"/>
              <a:t>compiti</a:t>
            </a:r>
            <a:r>
              <a:rPr dirty="0"/>
              <a:t> di: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scelte</a:t>
            </a:r>
            <a:r>
              <a:rPr dirty="0"/>
              <a:t> </a:t>
            </a:r>
            <a:r>
              <a:rPr dirty="0" err="1"/>
              <a:t>strategiche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interventi</a:t>
            </a:r>
            <a:r>
              <a:rPr dirty="0"/>
              <a:t> </a:t>
            </a:r>
            <a:r>
              <a:rPr dirty="0" err="1"/>
              <a:t>infrastrutturali</a:t>
            </a:r>
            <a:r>
              <a:rPr dirty="0"/>
              <a:t>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scelte</a:t>
            </a:r>
            <a:r>
              <a:rPr dirty="0"/>
              <a:t> di </a:t>
            </a:r>
            <a:r>
              <a:rPr dirty="0" err="1"/>
              <a:t>pianificazione</a:t>
            </a:r>
            <a:r>
              <a:rPr dirty="0"/>
              <a:t> </a:t>
            </a:r>
            <a:r>
              <a:rPr dirty="0" err="1"/>
              <a:t>urbanistica</a:t>
            </a:r>
            <a:r>
              <a:rPr dirty="0"/>
              <a:t>, 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strategie</a:t>
            </a:r>
            <a:r>
              <a:rPr dirty="0"/>
              <a:t> di marketing, 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attuazione</a:t>
            </a:r>
            <a:r>
              <a:rPr dirty="0"/>
              <a:t> </a:t>
            </a:r>
            <a:r>
              <a:rPr dirty="0" err="1"/>
              <a:t>politiche</a:t>
            </a:r>
            <a:r>
              <a:rPr dirty="0"/>
              <a:t> </a:t>
            </a:r>
            <a:r>
              <a:rPr dirty="0" err="1"/>
              <a:t>concessionarie</a:t>
            </a:r>
            <a:r>
              <a:rPr dirty="0"/>
              <a:t> del </a:t>
            </a:r>
            <a:r>
              <a:rPr dirty="0" err="1"/>
              <a:t>demanio</a:t>
            </a:r>
            <a:r>
              <a:rPr dirty="0"/>
              <a:t> </a:t>
            </a:r>
            <a:r>
              <a:rPr dirty="0" err="1"/>
              <a:t>marittimo</a:t>
            </a:r>
            <a:r>
              <a:rPr dirty="0"/>
              <a:t>, 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verifica</a:t>
            </a:r>
            <a:r>
              <a:rPr dirty="0"/>
              <a:t> </a:t>
            </a:r>
            <a:r>
              <a:rPr dirty="0" err="1"/>
              <a:t>piani</a:t>
            </a:r>
            <a:r>
              <a:rPr dirty="0"/>
              <a:t> di </a:t>
            </a:r>
            <a:r>
              <a:rPr dirty="0" err="1"/>
              <a:t>sviluppo</a:t>
            </a:r>
            <a:r>
              <a:rPr dirty="0"/>
              <a:t> </a:t>
            </a:r>
            <a:r>
              <a:rPr dirty="0" err="1"/>
              <a:t>portuale</a:t>
            </a:r>
            <a:r>
              <a:rPr dirty="0"/>
              <a:t>.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1579E587-0847-58A2-B9D1-425911DE6203}"/>
              </a:ext>
            </a:extLst>
          </p:cNvPr>
          <p:cNvSpPr/>
          <p:nvPr/>
        </p:nvSpPr>
        <p:spPr>
          <a:xfrm>
            <a:off x="19177686" y="3682314"/>
            <a:ext cx="1013255" cy="42012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Entrate finanziarie AdSP:…"/>
          <p:cNvSpPr txBox="1">
            <a:spLocks noGrp="1"/>
          </p:cNvSpPr>
          <p:nvPr>
            <p:ph type="body" idx="1"/>
          </p:nvPr>
        </p:nvSpPr>
        <p:spPr>
          <a:xfrm>
            <a:off x="1206499" y="1057981"/>
            <a:ext cx="21971001" cy="11441640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 err="1">
                <a:solidFill>
                  <a:schemeClr val="accent3"/>
                </a:solidFill>
              </a:rPr>
              <a:t>Entrate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finanziarie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AdSP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canoni</a:t>
            </a:r>
            <a:r>
              <a:rPr dirty="0"/>
              <a:t> </a:t>
            </a:r>
            <a:r>
              <a:rPr dirty="0" err="1"/>
              <a:t>concessioni</a:t>
            </a:r>
            <a:r>
              <a:rPr dirty="0"/>
              <a:t> </a:t>
            </a:r>
            <a:r>
              <a:rPr dirty="0" err="1"/>
              <a:t>aree</a:t>
            </a:r>
            <a:r>
              <a:rPr dirty="0"/>
              <a:t> </a:t>
            </a:r>
            <a:r>
              <a:rPr dirty="0" err="1"/>
              <a:t>demaniali</a:t>
            </a:r>
            <a:r>
              <a:rPr dirty="0"/>
              <a:t> e </a:t>
            </a:r>
            <a:r>
              <a:rPr dirty="0" err="1"/>
              <a:t>banchine</a:t>
            </a:r>
            <a:r>
              <a:rPr dirty="0"/>
              <a:t> per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, </a:t>
            </a:r>
            <a:r>
              <a:rPr dirty="0" err="1"/>
              <a:t>proventi</a:t>
            </a:r>
            <a:r>
              <a:rPr dirty="0"/>
              <a:t> </a:t>
            </a:r>
            <a:r>
              <a:rPr dirty="0" err="1"/>
              <a:t>derivanti</a:t>
            </a:r>
            <a:r>
              <a:rPr dirty="0"/>
              <a:t> da </a:t>
            </a:r>
            <a:r>
              <a:rPr dirty="0" err="1"/>
              <a:t>autorizzazioni</a:t>
            </a:r>
            <a:r>
              <a:rPr dirty="0"/>
              <a:t> per </a:t>
            </a:r>
            <a:r>
              <a:rPr dirty="0" err="1"/>
              <a:t>operazioni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;</a:t>
            </a:r>
          </a:p>
          <a:p>
            <a:r>
              <a:rPr dirty="0"/>
              <a:t>- tasse </a:t>
            </a:r>
            <a:r>
              <a:rPr dirty="0" err="1"/>
              <a:t>su</a:t>
            </a:r>
            <a:r>
              <a:rPr dirty="0"/>
              <a:t> merci </a:t>
            </a:r>
            <a:r>
              <a:rPr dirty="0" err="1"/>
              <a:t>imbarcate</a:t>
            </a:r>
            <a:r>
              <a:rPr dirty="0"/>
              <a:t> e </a:t>
            </a:r>
            <a:r>
              <a:rPr dirty="0" err="1"/>
              <a:t>sbarcate</a:t>
            </a:r>
            <a:r>
              <a:rPr dirty="0"/>
              <a:t>;</a:t>
            </a:r>
          </a:p>
          <a:p>
            <a:r>
              <a:rPr dirty="0"/>
              <a:t>- </a:t>
            </a:r>
            <a:r>
              <a:rPr dirty="0" err="1"/>
              <a:t>diritti</a:t>
            </a:r>
            <a:r>
              <a:rPr dirty="0"/>
              <a:t> di </a:t>
            </a:r>
            <a:r>
              <a:rPr dirty="0" err="1"/>
              <a:t>porto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contributi</a:t>
            </a:r>
            <a:r>
              <a:rPr dirty="0"/>
              <a:t> </a:t>
            </a:r>
            <a:r>
              <a:rPr dirty="0" err="1"/>
              <a:t>Regioni</a:t>
            </a:r>
            <a:r>
              <a:rPr dirty="0"/>
              <a:t> ed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locali</a:t>
            </a:r>
            <a:endParaRPr dirty="0"/>
          </a:p>
          <a:p>
            <a:r>
              <a:rPr dirty="0"/>
              <a:t>        </a:t>
            </a:r>
            <a:r>
              <a:rPr dirty="0" err="1"/>
              <a:t>Ottenere</a:t>
            </a:r>
            <a:r>
              <a:rPr dirty="0"/>
              <a:t> </a:t>
            </a:r>
            <a:r>
              <a:rPr b="1" dirty="0" err="1"/>
              <a:t>congrue</a:t>
            </a:r>
            <a:r>
              <a:rPr b="1" dirty="0"/>
              <a:t> </a:t>
            </a:r>
            <a:r>
              <a:rPr b="1" dirty="0" err="1"/>
              <a:t>entrate</a:t>
            </a:r>
            <a:r>
              <a:rPr dirty="0"/>
              <a:t> </a:t>
            </a:r>
            <a:r>
              <a:rPr dirty="0" err="1"/>
              <a:t>è</a:t>
            </a:r>
            <a:r>
              <a:rPr dirty="0"/>
              <a:t> </a:t>
            </a:r>
            <a:r>
              <a:rPr dirty="0" err="1"/>
              <a:t>fondamentale</a:t>
            </a:r>
            <a:r>
              <a:rPr dirty="0"/>
              <a:t> per </a:t>
            </a:r>
            <a:r>
              <a:rPr dirty="0" err="1"/>
              <a:t>l’approvazione</a:t>
            </a:r>
            <a:r>
              <a:rPr dirty="0"/>
              <a:t> del </a:t>
            </a:r>
            <a:r>
              <a:rPr dirty="0" err="1"/>
              <a:t>bilancio</a:t>
            </a:r>
            <a:r>
              <a:rPr dirty="0"/>
              <a:t> (</a:t>
            </a:r>
            <a:r>
              <a:rPr dirty="0" err="1"/>
              <a:t>pena</a:t>
            </a:r>
            <a:r>
              <a:rPr dirty="0"/>
              <a:t> </a:t>
            </a:r>
            <a:r>
              <a:rPr dirty="0" err="1"/>
              <a:t>revoca</a:t>
            </a:r>
            <a:r>
              <a:rPr dirty="0"/>
              <a:t> </a:t>
            </a:r>
            <a:r>
              <a:rPr dirty="0" err="1"/>
              <a:t>mandato</a:t>
            </a:r>
            <a:r>
              <a:rPr dirty="0"/>
              <a:t> </a:t>
            </a:r>
            <a:r>
              <a:rPr dirty="0" err="1"/>
              <a:t>Presidente</a:t>
            </a:r>
            <a:r>
              <a:rPr dirty="0"/>
              <a:t> e </a:t>
            </a:r>
            <a:r>
              <a:rPr dirty="0" err="1"/>
              <a:t>scioglimento</a:t>
            </a:r>
            <a:r>
              <a:rPr dirty="0"/>
              <a:t> </a:t>
            </a:r>
            <a:r>
              <a:rPr dirty="0" err="1"/>
              <a:t>Comitato</a:t>
            </a:r>
            <a:r>
              <a:rPr dirty="0"/>
              <a:t>).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84A6C654-0B4F-9540-5B26-A6CAAAA063D1}"/>
              </a:ext>
            </a:extLst>
          </p:cNvPr>
          <p:cNvSpPr/>
          <p:nvPr/>
        </p:nvSpPr>
        <p:spPr>
          <a:xfrm>
            <a:off x="1206499" y="8303741"/>
            <a:ext cx="1338993" cy="44484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orti con presenza AM e AdSP —&gt; importante divisione compiti…"/>
          <p:cNvSpPr txBox="1">
            <a:spLocks noGrp="1"/>
          </p:cNvSpPr>
          <p:nvPr>
            <p:ph type="body" idx="1"/>
          </p:nvPr>
        </p:nvSpPr>
        <p:spPr>
          <a:xfrm>
            <a:off x="1206500" y="968188"/>
            <a:ext cx="21971001" cy="11531433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Porti</a:t>
            </a:r>
            <a:r>
              <a:rPr dirty="0"/>
              <a:t> con </a:t>
            </a:r>
            <a:r>
              <a:rPr dirty="0" err="1"/>
              <a:t>presenza</a:t>
            </a:r>
            <a:r>
              <a:rPr dirty="0"/>
              <a:t> AM e </a:t>
            </a:r>
            <a:r>
              <a:rPr dirty="0" err="1"/>
              <a:t>AdSP</a:t>
            </a:r>
            <a:r>
              <a:rPr dirty="0"/>
              <a:t> </a:t>
            </a:r>
            <a:r>
              <a:rPr lang="it-IT" dirty="0"/>
              <a:t>      </a:t>
            </a:r>
            <a:r>
              <a:rPr dirty="0"/>
              <a:t> </a:t>
            </a:r>
            <a:r>
              <a:rPr dirty="0" err="1"/>
              <a:t>importante</a:t>
            </a:r>
            <a:r>
              <a:rPr dirty="0"/>
              <a:t> </a:t>
            </a:r>
            <a:r>
              <a:rPr dirty="0" err="1"/>
              <a:t>divisione</a:t>
            </a:r>
            <a:r>
              <a:rPr dirty="0"/>
              <a:t> </a:t>
            </a:r>
            <a:r>
              <a:rPr dirty="0" err="1"/>
              <a:t>compiti</a:t>
            </a:r>
            <a:r>
              <a:rPr dirty="0"/>
              <a:t> </a:t>
            </a:r>
          </a:p>
          <a:p>
            <a:r>
              <a:rPr b="1" dirty="0" err="1">
                <a:solidFill>
                  <a:schemeClr val="accent3"/>
                </a:solidFill>
              </a:rPr>
              <a:t>Autorità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marittima</a:t>
            </a:r>
            <a:r>
              <a:rPr dirty="0"/>
              <a:t>: </a:t>
            </a:r>
            <a:r>
              <a:rPr dirty="0" err="1"/>
              <a:t>funzioni</a:t>
            </a:r>
            <a:r>
              <a:rPr dirty="0"/>
              <a:t> </a:t>
            </a:r>
            <a:r>
              <a:rPr dirty="0" err="1"/>
              <a:t>polizia</a:t>
            </a:r>
            <a:r>
              <a:rPr dirty="0"/>
              <a:t> e </a:t>
            </a:r>
            <a:r>
              <a:rPr dirty="0" err="1"/>
              <a:t>sicurezza</a:t>
            </a:r>
            <a:r>
              <a:rPr dirty="0"/>
              <a:t> secondo </a:t>
            </a:r>
            <a:r>
              <a:rPr dirty="0" err="1"/>
              <a:t>leggi</a:t>
            </a:r>
            <a:r>
              <a:rPr dirty="0"/>
              <a:t> </a:t>
            </a:r>
            <a:r>
              <a:rPr dirty="0" err="1"/>
              <a:t>speciali</a:t>
            </a:r>
            <a:r>
              <a:rPr dirty="0"/>
              <a:t> e </a:t>
            </a:r>
            <a:r>
              <a:rPr dirty="0" err="1"/>
              <a:t>c.nav</a:t>
            </a:r>
            <a:r>
              <a:rPr dirty="0"/>
              <a:t>. per </a:t>
            </a:r>
            <a:r>
              <a:rPr dirty="0" err="1"/>
              <a:t>questioni</a:t>
            </a:r>
            <a:r>
              <a:rPr dirty="0"/>
              <a:t> </a:t>
            </a:r>
            <a:r>
              <a:rPr dirty="0" err="1"/>
              <a:t>attinenti</a:t>
            </a:r>
            <a:r>
              <a:rPr dirty="0"/>
              <a:t> </a:t>
            </a:r>
            <a:r>
              <a:rPr i="1" dirty="0" err="1"/>
              <a:t>versante</a:t>
            </a:r>
            <a:r>
              <a:rPr i="1" dirty="0"/>
              <a:t> mare</a:t>
            </a:r>
            <a:r>
              <a:rPr dirty="0"/>
              <a:t> (</a:t>
            </a:r>
            <a:r>
              <a:rPr dirty="0" err="1"/>
              <a:t>disciplina</a:t>
            </a:r>
            <a:r>
              <a:rPr dirty="0"/>
              <a:t> </a:t>
            </a:r>
            <a:r>
              <a:rPr dirty="0" err="1"/>
              <a:t>navi</a:t>
            </a:r>
            <a:r>
              <a:rPr dirty="0"/>
              <a:t>,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tecnico-nautici</a:t>
            </a:r>
            <a:r>
              <a:rPr dirty="0"/>
              <a:t> etc.)</a:t>
            </a:r>
          </a:p>
          <a:p>
            <a:r>
              <a:rPr b="1" dirty="0" err="1">
                <a:solidFill>
                  <a:schemeClr val="accent3"/>
                </a:solidFill>
              </a:rPr>
              <a:t>AdSP</a:t>
            </a:r>
            <a:r>
              <a:rPr dirty="0"/>
              <a:t>: </a:t>
            </a:r>
            <a:r>
              <a:rPr dirty="0" err="1"/>
              <a:t>questioni</a:t>
            </a:r>
            <a:r>
              <a:rPr dirty="0"/>
              <a:t> </a:t>
            </a:r>
            <a:r>
              <a:rPr dirty="0" err="1"/>
              <a:t>attinenti</a:t>
            </a:r>
            <a:r>
              <a:rPr dirty="0"/>
              <a:t> al </a:t>
            </a:r>
            <a:r>
              <a:rPr i="1" dirty="0" err="1"/>
              <a:t>versante</a:t>
            </a:r>
            <a:r>
              <a:rPr i="1" dirty="0"/>
              <a:t> terra</a:t>
            </a:r>
            <a:r>
              <a:rPr dirty="0"/>
              <a:t>, </a:t>
            </a:r>
            <a:r>
              <a:rPr dirty="0" err="1"/>
              <a:t>funzioni</a:t>
            </a:r>
            <a:r>
              <a:rPr dirty="0"/>
              <a:t> di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commerciali</a:t>
            </a:r>
            <a:r>
              <a:rPr dirty="0"/>
              <a:t> ed </a:t>
            </a:r>
            <a:r>
              <a:rPr dirty="0" err="1"/>
              <a:t>industriali</a:t>
            </a:r>
            <a:r>
              <a:rPr dirty="0"/>
              <a:t> </a:t>
            </a:r>
            <a:r>
              <a:rPr dirty="0" err="1"/>
              <a:t>svolte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porti</a:t>
            </a:r>
            <a:r>
              <a:rPr dirty="0"/>
              <a:t>.</a:t>
            </a:r>
          </a:p>
          <a:p>
            <a:endParaRPr dirty="0"/>
          </a:p>
          <a:p>
            <a:pPr algn="ctr"/>
            <a:r>
              <a:rPr b="1" dirty="0" err="1">
                <a:solidFill>
                  <a:schemeClr val="accent3"/>
                </a:solidFill>
              </a:rPr>
              <a:t>Servizi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portuali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alle merci,</a:t>
            </a:r>
          </a:p>
          <a:p>
            <a:r>
              <a:rPr dirty="0"/>
              <a:t>-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alle </a:t>
            </a:r>
            <a:r>
              <a:rPr dirty="0" err="1"/>
              <a:t>navi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altri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(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di interesse </a:t>
            </a:r>
            <a:r>
              <a:rPr dirty="0" err="1"/>
              <a:t>generale</a:t>
            </a:r>
            <a:r>
              <a:rPr dirty="0"/>
              <a:t>)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B6B0CC96-3518-B24E-CF29-CA0CD15A7CD6}"/>
              </a:ext>
            </a:extLst>
          </p:cNvPr>
          <p:cNvSpPr/>
          <p:nvPr/>
        </p:nvSpPr>
        <p:spPr>
          <a:xfrm>
            <a:off x="11615351" y="1334530"/>
            <a:ext cx="1013254" cy="37070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La natura demaniale dei porti"/>
          <p:cNvSpPr txBox="1">
            <a:spLocks noGrp="1"/>
          </p:cNvSpPr>
          <p:nvPr>
            <p:ph type="body" sz="quarter" idx="21"/>
          </p:nvPr>
        </p:nvSpPr>
        <p:spPr>
          <a:xfrm>
            <a:off x="1206500" y="1335084"/>
            <a:ext cx="21971000" cy="93478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algn="ctr"/>
            <a:r>
              <a:rPr dirty="0">
                <a:solidFill>
                  <a:schemeClr val="accent3"/>
                </a:solidFill>
              </a:rPr>
              <a:t>La natura </a:t>
            </a:r>
            <a:r>
              <a:rPr dirty="0" err="1">
                <a:solidFill>
                  <a:schemeClr val="accent3"/>
                </a:solidFill>
              </a:rPr>
              <a:t>demaniale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dei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porti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54" name="Porti: parte del demanio marittimo necessario…"/>
          <p:cNvSpPr txBox="1">
            <a:spLocks noGrp="1"/>
          </p:cNvSpPr>
          <p:nvPr>
            <p:ph type="body" idx="1"/>
          </p:nvPr>
        </p:nvSpPr>
        <p:spPr>
          <a:xfrm>
            <a:off x="1206500" y="2788287"/>
            <a:ext cx="21971000" cy="971622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00735">
              <a:spcBef>
                <a:spcPts val="1700"/>
              </a:spcBef>
              <a:defRPr sz="5335" spc="-53"/>
            </a:pPr>
            <a:r>
              <a:rPr b="1" dirty="0" err="1">
                <a:solidFill>
                  <a:schemeClr val="accent3"/>
                </a:solidFill>
              </a:rPr>
              <a:t>Porti</a:t>
            </a:r>
            <a:r>
              <a:rPr dirty="0"/>
              <a:t>: </a:t>
            </a:r>
            <a:r>
              <a:rPr dirty="0" err="1"/>
              <a:t>parte</a:t>
            </a:r>
            <a:r>
              <a:rPr dirty="0"/>
              <a:t> del </a:t>
            </a:r>
            <a:r>
              <a:rPr dirty="0" err="1"/>
              <a:t>demanio</a:t>
            </a:r>
            <a:r>
              <a:rPr dirty="0"/>
              <a:t> </a:t>
            </a:r>
            <a:r>
              <a:rPr dirty="0" err="1"/>
              <a:t>marittimo</a:t>
            </a:r>
            <a:r>
              <a:rPr dirty="0"/>
              <a:t> </a:t>
            </a:r>
            <a:r>
              <a:rPr dirty="0" err="1"/>
              <a:t>necessario</a:t>
            </a:r>
            <a:endParaRPr dirty="0"/>
          </a:p>
          <a:p>
            <a:pPr defTabSz="800735">
              <a:spcBef>
                <a:spcPts val="1700"/>
              </a:spcBef>
              <a:defRPr sz="5335" spc="-53"/>
            </a:pPr>
            <a:endParaRPr dirty="0"/>
          </a:p>
          <a:p>
            <a:pPr defTabSz="800735">
              <a:spcBef>
                <a:spcPts val="1700"/>
              </a:spcBef>
              <a:defRPr sz="5335" spc="-53"/>
            </a:pPr>
            <a:r>
              <a:rPr dirty="0"/>
              <a:t>non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mai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di </a:t>
            </a:r>
            <a:r>
              <a:rPr dirty="0" err="1"/>
              <a:t>proprietà</a:t>
            </a:r>
            <a:r>
              <a:rPr dirty="0"/>
              <a:t> </a:t>
            </a:r>
            <a:r>
              <a:rPr dirty="0" err="1"/>
              <a:t>privata</a:t>
            </a:r>
            <a:r>
              <a:rPr dirty="0"/>
              <a:t> (vs </a:t>
            </a:r>
            <a:r>
              <a:rPr dirty="0" err="1"/>
              <a:t>aeroporti</a:t>
            </a:r>
            <a:r>
              <a:rPr dirty="0"/>
              <a:t>), </a:t>
            </a:r>
            <a:r>
              <a:rPr dirty="0" err="1"/>
              <a:t>essi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: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 err="1"/>
              <a:t>inalienabili</a:t>
            </a:r>
            <a:r>
              <a:rPr dirty="0"/>
              <a:t>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/>
              <a:t>non </a:t>
            </a:r>
            <a:r>
              <a:rPr dirty="0" err="1"/>
              <a:t>espropriabili</a:t>
            </a:r>
            <a:r>
              <a:rPr dirty="0"/>
              <a:t>, 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/>
              <a:t>non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oggetto</a:t>
            </a:r>
            <a:r>
              <a:rPr dirty="0"/>
              <a:t> di </a:t>
            </a:r>
            <a:r>
              <a:rPr dirty="0" err="1"/>
              <a:t>usucapione</a:t>
            </a:r>
            <a:r>
              <a:rPr dirty="0"/>
              <a:t>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formare</a:t>
            </a:r>
            <a:r>
              <a:rPr dirty="0"/>
              <a:t> </a:t>
            </a:r>
            <a:r>
              <a:rPr dirty="0" err="1"/>
              <a:t>oggetto</a:t>
            </a:r>
            <a:r>
              <a:rPr dirty="0"/>
              <a:t> di </a:t>
            </a:r>
            <a:r>
              <a:rPr dirty="0" err="1"/>
              <a:t>diritti</a:t>
            </a:r>
            <a:r>
              <a:rPr dirty="0"/>
              <a:t> a </a:t>
            </a:r>
            <a:r>
              <a:rPr dirty="0" err="1"/>
              <a:t>favore</a:t>
            </a:r>
            <a:r>
              <a:rPr dirty="0"/>
              <a:t> di </a:t>
            </a:r>
            <a:r>
              <a:rPr dirty="0" err="1"/>
              <a:t>terzi</a:t>
            </a:r>
            <a:r>
              <a:rPr dirty="0"/>
              <a:t> so</a:t>
            </a:r>
            <a:r>
              <a:rPr lang="it-IT" dirty="0"/>
              <a:t>l</a:t>
            </a:r>
            <a:r>
              <a:rPr dirty="0"/>
              <a:t>o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limiti</a:t>
            </a:r>
            <a:r>
              <a:rPr dirty="0"/>
              <a:t> </a:t>
            </a:r>
            <a:r>
              <a:rPr dirty="0" err="1"/>
              <a:t>previsti</a:t>
            </a:r>
            <a:r>
              <a:rPr dirty="0"/>
              <a:t> </a:t>
            </a:r>
            <a:r>
              <a:rPr dirty="0" err="1"/>
              <a:t>dalla</a:t>
            </a:r>
            <a:r>
              <a:rPr dirty="0"/>
              <a:t> </a:t>
            </a:r>
            <a:r>
              <a:rPr dirty="0" err="1"/>
              <a:t>legge</a:t>
            </a:r>
            <a:r>
              <a:rPr dirty="0"/>
              <a:t>, 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soggetti</a:t>
            </a:r>
            <a:r>
              <a:rPr dirty="0"/>
              <a:t> a </a:t>
            </a:r>
            <a:r>
              <a:rPr dirty="0" err="1"/>
              <a:t>strumenti</a:t>
            </a:r>
            <a:r>
              <a:rPr dirty="0"/>
              <a:t> di tutela da </a:t>
            </a:r>
            <a:r>
              <a:rPr dirty="0" err="1"/>
              <a:t>parte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P.A. per </a:t>
            </a:r>
            <a:r>
              <a:rPr dirty="0" err="1"/>
              <a:t>garantirne</a:t>
            </a:r>
            <a:r>
              <a:rPr dirty="0"/>
              <a:t> </a:t>
            </a:r>
            <a:r>
              <a:rPr dirty="0" err="1"/>
              <a:t>integrità</a:t>
            </a:r>
            <a:r>
              <a:rPr dirty="0"/>
              <a:t> e </a:t>
            </a:r>
            <a:r>
              <a:rPr dirty="0" err="1"/>
              <a:t>godimento</a:t>
            </a:r>
            <a:r>
              <a:rPr dirty="0"/>
              <a:t>.</a:t>
            </a:r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9F3B2320-DD37-7C47-9208-5F1892373EFF}"/>
              </a:ext>
            </a:extLst>
          </p:cNvPr>
          <p:cNvSpPr/>
          <p:nvPr/>
        </p:nvSpPr>
        <p:spPr>
          <a:xfrm>
            <a:off x="1927654" y="3904735"/>
            <a:ext cx="370703" cy="642551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ervizi portuali alle merci"/>
          <p:cNvSpPr txBox="1">
            <a:spLocks noGrp="1"/>
          </p:cNvSpPr>
          <p:nvPr>
            <p:ph type="body" sz="quarter" idx="21"/>
          </p:nvPr>
        </p:nvSpPr>
        <p:spPr>
          <a:xfrm>
            <a:off x="1206500" y="856367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dirty="0" err="1">
                <a:solidFill>
                  <a:schemeClr val="accent3"/>
                </a:solidFill>
              </a:rPr>
              <a:t>Servizi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portuali</a:t>
            </a:r>
            <a:r>
              <a:rPr dirty="0">
                <a:solidFill>
                  <a:schemeClr val="accent3"/>
                </a:solidFill>
              </a:rPr>
              <a:t> alle merci</a:t>
            </a:r>
          </a:p>
        </p:txBody>
      </p:sp>
      <p:sp>
        <p:nvSpPr>
          <p:cNvPr id="203" name="comprendono operazioni portuali —&gt; art. 16 l. 84/94 “carico, scarico, trasbordo, deposito e movimento merce o altro materiale in ambito portuale”…"/>
          <p:cNvSpPr txBox="1">
            <a:spLocks noGrp="1"/>
          </p:cNvSpPr>
          <p:nvPr>
            <p:ph type="body" idx="1"/>
          </p:nvPr>
        </p:nvSpPr>
        <p:spPr>
          <a:xfrm>
            <a:off x="1206500" y="1960844"/>
            <a:ext cx="21971000" cy="10543672"/>
          </a:xfrm>
          <a:prstGeom prst="rect">
            <a:avLst/>
          </a:prstGeom>
        </p:spPr>
        <p:txBody>
          <a:bodyPr/>
          <a:lstStyle/>
          <a:p>
            <a:pPr algn="ctr"/>
            <a:r>
              <a:rPr dirty="0" err="1"/>
              <a:t>comprendono</a:t>
            </a:r>
            <a:r>
              <a:rPr dirty="0"/>
              <a:t> </a:t>
            </a:r>
            <a:r>
              <a:rPr b="1" i="1" dirty="0" err="1">
                <a:solidFill>
                  <a:schemeClr val="accent2"/>
                </a:solidFill>
              </a:rPr>
              <a:t>operazioni</a:t>
            </a:r>
            <a:r>
              <a:rPr b="1" i="1" dirty="0">
                <a:solidFill>
                  <a:schemeClr val="accent2"/>
                </a:solidFill>
              </a:rPr>
              <a:t> </a:t>
            </a:r>
            <a:r>
              <a:rPr b="1" i="1" dirty="0" err="1">
                <a:solidFill>
                  <a:schemeClr val="accent2"/>
                </a:solidFill>
              </a:rPr>
              <a:t>portuali</a:t>
            </a:r>
            <a:r>
              <a:rPr dirty="0">
                <a:solidFill>
                  <a:schemeClr val="accent2"/>
                </a:solidFill>
              </a:rPr>
              <a:t> </a:t>
            </a:r>
            <a:r>
              <a:rPr lang="it-IT" dirty="0">
                <a:solidFill>
                  <a:schemeClr val="accent2"/>
                </a:solidFill>
              </a:rPr>
              <a:t>      </a:t>
            </a:r>
            <a:r>
              <a:rPr dirty="0"/>
              <a:t> art. 16 l. 84/94 “</a:t>
            </a:r>
            <a:r>
              <a:rPr i="1" dirty="0" err="1"/>
              <a:t>carico</a:t>
            </a:r>
            <a:r>
              <a:rPr i="1" dirty="0"/>
              <a:t>, </a:t>
            </a:r>
            <a:r>
              <a:rPr i="1" dirty="0" err="1"/>
              <a:t>scarico</a:t>
            </a:r>
            <a:r>
              <a:rPr i="1" dirty="0"/>
              <a:t>, </a:t>
            </a:r>
            <a:r>
              <a:rPr i="1" dirty="0" err="1"/>
              <a:t>trasbordo</a:t>
            </a:r>
            <a:r>
              <a:rPr i="1" dirty="0"/>
              <a:t>, </a:t>
            </a:r>
            <a:r>
              <a:rPr i="1" dirty="0" err="1"/>
              <a:t>deposito</a:t>
            </a:r>
            <a:r>
              <a:rPr i="1" dirty="0"/>
              <a:t> e </a:t>
            </a:r>
            <a:r>
              <a:rPr i="1" dirty="0" err="1"/>
              <a:t>movimento</a:t>
            </a:r>
            <a:r>
              <a:rPr i="1" dirty="0"/>
              <a:t> </a:t>
            </a:r>
            <a:r>
              <a:rPr i="1" dirty="0" err="1"/>
              <a:t>merce</a:t>
            </a:r>
            <a:r>
              <a:rPr i="1" dirty="0"/>
              <a:t> o </a:t>
            </a:r>
            <a:r>
              <a:rPr i="1" dirty="0" err="1"/>
              <a:t>altro</a:t>
            </a:r>
            <a:r>
              <a:rPr i="1" dirty="0"/>
              <a:t> </a:t>
            </a:r>
            <a:r>
              <a:rPr i="1" dirty="0" err="1"/>
              <a:t>materiale</a:t>
            </a:r>
            <a:r>
              <a:rPr i="1" dirty="0"/>
              <a:t> in </a:t>
            </a:r>
            <a:r>
              <a:rPr i="1" dirty="0" err="1"/>
              <a:t>ambito</a:t>
            </a:r>
            <a:r>
              <a:rPr i="1" dirty="0"/>
              <a:t> </a:t>
            </a:r>
            <a:r>
              <a:rPr i="1" dirty="0" err="1"/>
              <a:t>portuale</a:t>
            </a:r>
            <a:r>
              <a:rPr dirty="0"/>
              <a:t>”</a:t>
            </a:r>
          </a:p>
          <a:p>
            <a:pPr algn="ctr"/>
            <a:r>
              <a:rPr dirty="0"/>
              <a:t>e </a:t>
            </a:r>
            <a:r>
              <a:rPr b="1" i="1" dirty="0" err="1">
                <a:solidFill>
                  <a:schemeClr val="accent2"/>
                </a:solidFill>
              </a:rPr>
              <a:t>servizi</a:t>
            </a:r>
            <a:r>
              <a:rPr b="1" i="1" dirty="0">
                <a:solidFill>
                  <a:schemeClr val="accent2"/>
                </a:solidFill>
              </a:rPr>
              <a:t> </a:t>
            </a:r>
            <a:r>
              <a:rPr b="1" i="1" dirty="0" err="1">
                <a:solidFill>
                  <a:schemeClr val="accent2"/>
                </a:solidFill>
              </a:rPr>
              <a:t>portuali</a:t>
            </a:r>
            <a:r>
              <a:rPr lang="it-IT" b="1" i="1" dirty="0">
                <a:solidFill>
                  <a:schemeClr val="accent2"/>
                </a:solidFill>
              </a:rPr>
              <a:t>       </a:t>
            </a:r>
            <a:r>
              <a:rPr dirty="0"/>
              <a:t> </a:t>
            </a:r>
            <a:r>
              <a:rPr lang="it-IT" dirty="0"/>
              <a:t> </a:t>
            </a:r>
            <a:r>
              <a:rPr dirty="0" err="1"/>
              <a:t>prestazioni</a:t>
            </a:r>
            <a:r>
              <a:rPr dirty="0"/>
              <a:t> </a:t>
            </a:r>
            <a:r>
              <a:rPr dirty="0" err="1"/>
              <a:t>specialistiche</a:t>
            </a:r>
            <a:r>
              <a:rPr dirty="0"/>
              <a:t>, </a:t>
            </a:r>
            <a:r>
              <a:rPr dirty="0" err="1"/>
              <a:t>complementari</a:t>
            </a:r>
            <a:r>
              <a:rPr dirty="0"/>
              <a:t> e </a:t>
            </a:r>
            <a:r>
              <a:rPr dirty="0" err="1"/>
              <a:t>accessorie</a:t>
            </a:r>
            <a:r>
              <a:rPr dirty="0"/>
              <a:t> alle prime</a:t>
            </a:r>
          </a:p>
          <a:p>
            <a:pPr algn="ctr"/>
            <a:r>
              <a:rPr dirty="0" err="1"/>
              <a:t>manca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disciplina</a:t>
            </a:r>
            <a:r>
              <a:rPr dirty="0"/>
              <a:t> </a:t>
            </a:r>
            <a:r>
              <a:rPr dirty="0" err="1"/>
              <a:t>uniforme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definisca</a:t>
            </a:r>
            <a:r>
              <a:rPr dirty="0"/>
              <a:t> ed </a:t>
            </a:r>
            <a:r>
              <a:rPr dirty="0" err="1"/>
              <a:t>identifichi</a:t>
            </a:r>
            <a:r>
              <a:rPr dirty="0"/>
              <a:t> </a:t>
            </a:r>
            <a:r>
              <a:rPr dirty="0" err="1"/>
              <a:t>tali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, </a:t>
            </a:r>
            <a:r>
              <a:rPr dirty="0" err="1"/>
              <a:t>perciò</a:t>
            </a:r>
            <a:r>
              <a:rPr dirty="0"/>
              <a:t> </a:t>
            </a:r>
            <a:r>
              <a:rPr dirty="0" err="1"/>
              <a:t>variano</a:t>
            </a:r>
            <a:r>
              <a:rPr dirty="0"/>
              <a:t> da </a:t>
            </a:r>
            <a:r>
              <a:rPr dirty="0" err="1"/>
              <a:t>porto</a:t>
            </a:r>
            <a:r>
              <a:rPr dirty="0"/>
              <a:t> a </a:t>
            </a:r>
            <a:r>
              <a:rPr dirty="0" err="1"/>
              <a:t>porto</a:t>
            </a:r>
            <a:r>
              <a:rPr dirty="0"/>
              <a:t>  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DD5C6A9F-232A-1290-C3C4-2E3B01828FEF}"/>
              </a:ext>
            </a:extLst>
          </p:cNvPr>
          <p:cNvSpPr/>
          <p:nvPr/>
        </p:nvSpPr>
        <p:spPr>
          <a:xfrm>
            <a:off x="13567719" y="2372496"/>
            <a:ext cx="963827" cy="34598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destra 2">
            <a:extLst>
              <a:ext uri="{FF2B5EF4-FFF2-40B4-BE49-F238E27FC236}">
                <a16:creationId xmlns:a16="http://schemas.microsoft.com/office/drawing/2014/main" id="{CEBAD1F5-68F5-522A-4DAE-F2CA4EC49228}"/>
              </a:ext>
            </a:extLst>
          </p:cNvPr>
          <p:cNvSpPr/>
          <p:nvPr/>
        </p:nvSpPr>
        <p:spPr>
          <a:xfrm>
            <a:off x="7117491" y="5066270"/>
            <a:ext cx="1087395" cy="39541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1) art. 16 l. 84/94: autorizzazioni ad operazioni e servizi portuali, basate su principi comuni:…"/>
          <p:cNvSpPr txBox="1">
            <a:spLocks noGrp="1"/>
          </p:cNvSpPr>
          <p:nvPr>
            <p:ph type="body" idx="1"/>
          </p:nvPr>
        </p:nvSpPr>
        <p:spPr>
          <a:xfrm>
            <a:off x="1206500" y="900984"/>
            <a:ext cx="21971000" cy="1160353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808990">
              <a:spcBef>
                <a:spcPts val="1700"/>
              </a:spcBef>
              <a:defRPr sz="5390" b="1" spc="-53"/>
            </a:pPr>
            <a:r>
              <a:rPr dirty="0"/>
              <a:t>1)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u="sng" dirty="0">
                <a:solidFill>
                  <a:schemeClr val="accent3"/>
                </a:solidFill>
              </a:rPr>
              <a:t>art. 16 l. 84/94</a:t>
            </a:r>
            <a:r>
              <a:rPr dirty="0">
                <a:solidFill>
                  <a:schemeClr val="accent3"/>
                </a:solidFill>
              </a:rPr>
              <a:t>: </a:t>
            </a:r>
            <a:r>
              <a:rPr dirty="0" err="1">
                <a:solidFill>
                  <a:schemeClr val="accent3"/>
                </a:solidFill>
              </a:rPr>
              <a:t>autorizzazioni</a:t>
            </a:r>
            <a:r>
              <a:rPr lang="it-IT" dirty="0">
                <a:solidFill>
                  <a:schemeClr val="accent3"/>
                </a:solidFill>
              </a:rPr>
              <a:t> </a:t>
            </a:r>
            <a:r>
              <a:rPr b="0" dirty="0"/>
              <a:t>ad </a:t>
            </a:r>
            <a:r>
              <a:rPr b="0" dirty="0" err="1"/>
              <a:t>operazioni</a:t>
            </a:r>
            <a:r>
              <a:rPr b="0" dirty="0"/>
              <a:t> e </a:t>
            </a:r>
            <a:r>
              <a:rPr b="0" dirty="0" err="1"/>
              <a:t>servizi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, </a:t>
            </a:r>
            <a:r>
              <a:rPr b="0" dirty="0" err="1"/>
              <a:t>basate</a:t>
            </a:r>
            <a:r>
              <a:rPr b="0" dirty="0"/>
              <a:t> </a:t>
            </a:r>
            <a:r>
              <a:rPr b="0" dirty="0" err="1"/>
              <a:t>su</a:t>
            </a:r>
            <a:r>
              <a:rPr b="0" dirty="0"/>
              <a:t> </a:t>
            </a:r>
            <a:r>
              <a:rPr b="0" dirty="0" err="1"/>
              <a:t>principi</a:t>
            </a:r>
            <a:r>
              <a:rPr b="0" dirty="0"/>
              <a:t> </a:t>
            </a:r>
            <a:r>
              <a:rPr b="0" dirty="0" err="1"/>
              <a:t>comuni</a:t>
            </a:r>
            <a:r>
              <a:rPr b="0" dirty="0"/>
              <a:t>: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 err="1"/>
              <a:t>L’impresa</a:t>
            </a:r>
            <a:r>
              <a:rPr b="0" dirty="0"/>
              <a:t> </a:t>
            </a:r>
            <a:r>
              <a:rPr b="0" dirty="0" err="1"/>
              <a:t>deve</a:t>
            </a:r>
            <a:r>
              <a:rPr b="0" dirty="0"/>
              <a:t> </a:t>
            </a:r>
            <a:r>
              <a:rPr b="0" dirty="0" err="1"/>
              <a:t>ottenere</a:t>
            </a:r>
            <a:r>
              <a:rPr b="0" dirty="0"/>
              <a:t> </a:t>
            </a:r>
            <a:r>
              <a:rPr b="0" dirty="0" err="1"/>
              <a:t>autorizzazione</a:t>
            </a:r>
            <a:r>
              <a:rPr b="0" dirty="0"/>
              <a:t> per </a:t>
            </a:r>
            <a:r>
              <a:rPr b="0" dirty="0" err="1"/>
              <a:t>svolgere</a:t>
            </a:r>
            <a:r>
              <a:rPr b="0" dirty="0"/>
              <a:t> </a:t>
            </a:r>
            <a:r>
              <a:rPr b="0" dirty="0" err="1"/>
              <a:t>tali</a:t>
            </a:r>
            <a:r>
              <a:rPr b="0" dirty="0"/>
              <a:t> </a:t>
            </a:r>
            <a:r>
              <a:rPr b="0" dirty="0" err="1"/>
              <a:t>servizi</a:t>
            </a:r>
            <a:r>
              <a:rPr b="0" dirty="0"/>
              <a:t>, 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/>
              <a:t>Per </a:t>
            </a:r>
            <a:r>
              <a:rPr b="0" dirty="0" err="1"/>
              <a:t>ottenerla</a:t>
            </a:r>
            <a:r>
              <a:rPr b="0" dirty="0"/>
              <a:t> </a:t>
            </a:r>
            <a:r>
              <a:rPr b="0" dirty="0" err="1"/>
              <a:t>deve</a:t>
            </a:r>
            <a:r>
              <a:rPr b="0" dirty="0"/>
              <a:t> </a:t>
            </a:r>
            <a:r>
              <a:rPr b="0" dirty="0" err="1"/>
              <a:t>avere</a:t>
            </a:r>
            <a:r>
              <a:rPr b="0" dirty="0"/>
              <a:t> </a:t>
            </a:r>
            <a:r>
              <a:rPr b="0" dirty="0" err="1"/>
              <a:t>dei</a:t>
            </a:r>
            <a:r>
              <a:rPr b="0" dirty="0"/>
              <a:t> </a:t>
            </a:r>
            <a:r>
              <a:rPr b="0" dirty="0" err="1"/>
              <a:t>requisiti</a:t>
            </a:r>
            <a:r>
              <a:rPr b="0" dirty="0"/>
              <a:t> di </a:t>
            </a:r>
            <a:r>
              <a:rPr b="0" dirty="0" err="1"/>
              <a:t>vario</a:t>
            </a:r>
            <a:r>
              <a:rPr b="0" dirty="0"/>
              <a:t> </a:t>
            </a:r>
            <a:r>
              <a:rPr b="0" dirty="0" err="1"/>
              <a:t>profilo</a:t>
            </a:r>
            <a:r>
              <a:rPr b="0" dirty="0"/>
              <a:t>,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 err="1"/>
              <a:t>l’Autorità</a:t>
            </a:r>
            <a:r>
              <a:rPr b="0" dirty="0"/>
              <a:t> </a:t>
            </a:r>
            <a:r>
              <a:rPr b="0" dirty="0" err="1"/>
              <a:t>accerta</a:t>
            </a:r>
            <a:r>
              <a:rPr b="0" dirty="0"/>
              <a:t> </a:t>
            </a:r>
            <a:r>
              <a:rPr b="0" dirty="0" err="1"/>
              <a:t>i</a:t>
            </a:r>
            <a:r>
              <a:rPr b="0" dirty="0"/>
              <a:t> </a:t>
            </a:r>
            <a:r>
              <a:rPr b="0" dirty="0" err="1"/>
              <a:t>requisiti</a:t>
            </a:r>
            <a:r>
              <a:rPr b="0" dirty="0"/>
              <a:t> </a:t>
            </a:r>
            <a:r>
              <a:rPr b="0" dirty="0" err="1"/>
              <a:t>all’inizio</a:t>
            </a:r>
            <a:r>
              <a:rPr b="0" dirty="0"/>
              <a:t> e poi con </a:t>
            </a:r>
            <a:r>
              <a:rPr b="0" dirty="0" err="1"/>
              <a:t>controlli</a:t>
            </a:r>
            <a:r>
              <a:rPr b="0" dirty="0"/>
              <a:t> </a:t>
            </a:r>
            <a:r>
              <a:rPr b="0" dirty="0" err="1"/>
              <a:t>periodici</a:t>
            </a:r>
            <a:r>
              <a:rPr b="0" dirty="0"/>
              <a:t>,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 err="1"/>
              <a:t>Imprese</a:t>
            </a:r>
            <a:r>
              <a:rPr b="0" dirty="0"/>
              <a:t> </a:t>
            </a:r>
            <a:r>
              <a:rPr b="0" dirty="0" err="1"/>
              <a:t>autorizzate</a:t>
            </a:r>
            <a:r>
              <a:rPr b="0" dirty="0"/>
              <a:t> </a:t>
            </a:r>
            <a:r>
              <a:rPr b="0" dirty="0" err="1"/>
              <a:t>iscritte</a:t>
            </a:r>
            <a:r>
              <a:rPr b="0" dirty="0"/>
              <a:t> in </a:t>
            </a:r>
            <a:r>
              <a:rPr b="0" dirty="0" err="1"/>
              <a:t>appositi</a:t>
            </a:r>
            <a:r>
              <a:rPr b="0" dirty="0"/>
              <a:t> </a:t>
            </a:r>
            <a:r>
              <a:rPr b="0" dirty="0" err="1"/>
              <a:t>registri</a:t>
            </a:r>
            <a:r>
              <a:rPr b="0" dirty="0"/>
              <a:t>, 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 err="1"/>
              <a:t>Numero</a:t>
            </a:r>
            <a:r>
              <a:rPr b="0" dirty="0"/>
              <a:t> </a:t>
            </a:r>
            <a:r>
              <a:rPr b="0" dirty="0" err="1"/>
              <a:t>autorizzazioni</a:t>
            </a:r>
            <a:r>
              <a:rPr b="0" dirty="0"/>
              <a:t> </a:t>
            </a:r>
            <a:r>
              <a:rPr b="0" dirty="0" err="1"/>
              <a:t>può</a:t>
            </a:r>
            <a:r>
              <a:rPr b="0" dirty="0"/>
              <a:t> </a:t>
            </a:r>
            <a:r>
              <a:rPr b="0" dirty="0" err="1"/>
              <a:t>essere</a:t>
            </a:r>
            <a:r>
              <a:rPr b="0" dirty="0"/>
              <a:t> </a:t>
            </a:r>
            <a:r>
              <a:rPr b="0" dirty="0" err="1"/>
              <a:t>limitato</a:t>
            </a:r>
            <a:r>
              <a:rPr b="0" dirty="0"/>
              <a:t> per </a:t>
            </a:r>
            <a:r>
              <a:rPr b="0" dirty="0" err="1"/>
              <a:t>esigenze</a:t>
            </a:r>
            <a:r>
              <a:rPr b="0" dirty="0"/>
              <a:t> </a:t>
            </a:r>
            <a:r>
              <a:rPr b="0" dirty="0" err="1"/>
              <a:t>pubbliche</a:t>
            </a:r>
            <a:r>
              <a:rPr b="0" dirty="0"/>
              <a:t>,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/>
              <a:t>Navi </a:t>
            </a:r>
            <a:r>
              <a:rPr b="0" dirty="0" err="1"/>
              <a:t>hanno</a:t>
            </a:r>
            <a:r>
              <a:rPr b="0" dirty="0"/>
              <a:t> </a:t>
            </a:r>
            <a:r>
              <a:rPr b="0" dirty="0" err="1"/>
              <a:t>diritto</a:t>
            </a:r>
            <a:r>
              <a:rPr b="0" dirty="0"/>
              <a:t> di </a:t>
            </a:r>
            <a:r>
              <a:rPr b="0" dirty="0" err="1"/>
              <a:t>autoprodurre</a:t>
            </a:r>
            <a:r>
              <a:rPr b="0" dirty="0"/>
              <a:t> </a:t>
            </a:r>
            <a:r>
              <a:rPr b="0" dirty="0" err="1"/>
              <a:t>operazioni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 e </a:t>
            </a:r>
            <a:r>
              <a:rPr b="0" dirty="0" err="1"/>
              <a:t>servizi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, previa </a:t>
            </a:r>
            <a:r>
              <a:rPr b="0" dirty="0" err="1"/>
              <a:t>opportuna</a:t>
            </a:r>
            <a:r>
              <a:rPr b="0" dirty="0"/>
              <a:t> </a:t>
            </a:r>
            <a:r>
              <a:rPr b="0" dirty="0" err="1"/>
              <a:t>autorizzazione</a:t>
            </a:r>
            <a:r>
              <a:rPr b="0" dirty="0"/>
              <a:t> con cui </a:t>
            </a:r>
            <a:r>
              <a:rPr b="0" dirty="0" err="1"/>
              <a:t>si</a:t>
            </a:r>
            <a:r>
              <a:rPr b="0" dirty="0"/>
              <a:t> </a:t>
            </a:r>
            <a:r>
              <a:rPr b="0" dirty="0" err="1"/>
              <a:t>accerta</a:t>
            </a:r>
            <a:r>
              <a:rPr b="0" dirty="0"/>
              <a:t> </a:t>
            </a:r>
            <a:r>
              <a:rPr b="0" dirty="0" err="1"/>
              <a:t>che</a:t>
            </a:r>
            <a:r>
              <a:rPr b="0" dirty="0"/>
              <a:t> la nave </a:t>
            </a:r>
            <a:r>
              <a:rPr b="0" dirty="0" err="1"/>
              <a:t>abbia</a:t>
            </a:r>
            <a:r>
              <a:rPr b="0" dirty="0"/>
              <a:t> </a:t>
            </a:r>
            <a:r>
              <a:rPr b="0" dirty="0" err="1"/>
              <a:t>gli</a:t>
            </a:r>
            <a:r>
              <a:rPr b="0" dirty="0"/>
              <a:t> </a:t>
            </a:r>
            <a:r>
              <a:rPr b="0" dirty="0" err="1"/>
              <a:t>appositi</a:t>
            </a:r>
            <a:r>
              <a:rPr b="0" dirty="0"/>
              <a:t> </a:t>
            </a:r>
            <a:r>
              <a:rPr b="0" dirty="0" err="1"/>
              <a:t>mezzi</a:t>
            </a:r>
            <a:r>
              <a:rPr b="0" dirty="0"/>
              <a:t> e </a:t>
            </a:r>
            <a:r>
              <a:rPr b="0" dirty="0" err="1"/>
              <a:t>strumenti</a:t>
            </a:r>
            <a:r>
              <a:rPr b="0" dirty="0"/>
              <a:t>,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b="1" spc="-53"/>
            </a:pPr>
            <a:r>
              <a:rPr b="0" dirty="0" err="1"/>
              <a:t>Tariffe</a:t>
            </a:r>
            <a:r>
              <a:rPr b="0" dirty="0"/>
              <a:t> per </a:t>
            </a:r>
            <a:r>
              <a:rPr b="0" dirty="0" err="1"/>
              <a:t>operazioni</a:t>
            </a:r>
            <a:r>
              <a:rPr b="0" dirty="0"/>
              <a:t> e </a:t>
            </a:r>
            <a:r>
              <a:rPr b="0" dirty="0" err="1"/>
              <a:t>servizi</a:t>
            </a:r>
            <a:r>
              <a:rPr b="0" dirty="0"/>
              <a:t> </a:t>
            </a:r>
            <a:r>
              <a:rPr b="0" dirty="0" err="1"/>
              <a:t>stabilite</a:t>
            </a:r>
            <a:r>
              <a:rPr b="0" dirty="0"/>
              <a:t> </a:t>
            </a:r>
            <a:r>
              <a:rPr b="0" dirty="0" err="1"/>
              <a:t>dall’impresa</a:t>
            </a:r>
            <a:r>
              <a:rPr b="0" dirty="0"/>
              <a:t> e </a:t>
            </a:r>
            <a:r>
              <a:rPr b="0" dirty="0" err="1"/>
              <a:t>comunicate</a:t>
            </a:r>
            <a:r>
              <a:rPr b="0" dirty="0"/>
              <a:t> </a:t>
            </a:r>
            <a:r>
              <a:rPr b="0" dirty="0" err="1"/>
              <a:t>all’autorità</a:t>
            </a:r>
            <a:r>
              <a:rPr b="0" dirty="0"/>
              <a:t>.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D.m. 585/95 disciplina più specifica per operazioni portuali"/>
          <p:cNvSpPr txBox="1">
            <a:spLocks noGrp="1"/>
          </p:cNvSpPr>
          <p:nvPr>
            <p:ph type="body" sz="quarter" idx="21"/>
          </p:nvPr>
        </p:nvSpPr>
        <p:spPr>
          <a:xfrm>
            <a:off x="1206500" y="998548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dirty="0" err="1">
                <a:solidFill>
                  <a:schemeClr val="accent3"/>
                </a:solidFill>
              </a:rPr>
              <a:t>D.m.</a:t>
            </a:r>
            <a:r>
              <a:rPr dirty="0">
                <a:solidFill>
                  <a:schemeClr val="accent3"/>
                </a:solidFill>
              </a:rPr>
              <a:t> 585/95 </a:t>
            </a:r>
            <a:r>
              <a:rPr dirty="0" err="1">
                <a:solidFill>
                  <a:schemeClr val="accent3"/>
                </a:solidFill>
              </a:rPr>
              <a:t>disciplina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più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specifica</a:t>
            </a:r>
            <a:r>
              <a:rPr dirty="0">
                <a:solidFill>
                  <a:schemeClr val="accent3"/>
                </a:solidFill>
              </a:rPr>
              <a:t> per </a:t>
            </a:r>
            <a:r>
              <a:rPr dirty="0" err="1">
                <a:solidFill>
                  <a:schemeClr val="accent3"/>
                </a:solidFill>
              </a:rPr>
              <a:t>operazioni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portuali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209" name="- elenca i requisiti in modo preciso, anche per l’autoproduzione,…"/>
          <p:cNvSpPr txBox="1">
            <a:spLocks noGrp="1"/>
          </p:cNvSpPr>
          <p:nvPr>
            <p:ph type="body" idx="1"/>
          </p:nvPr>
        </p:nvSpPr>
        <p:spPr>
          <a:xfrm>
            <a:off x="1206500" y="2259855"/>
            <a:ext cx="21971000" cy="10244661"/>
          </a:xfrm>
          <a:prstGeom prst="rect">
            <a:avLst/>
          </a:prstGeom>
        </p:spPr>
        <p:txBody>
          <a:bodyPr/>
          <a:lstStyle/>
          <a:p>
            <a:r>
              <a:rPr dirty="0"/>
              <a:t>- </a:t>
            </a:r>
            <a:r>
              <a:rPr dirty="0" err="1"/>
              <a:t>elenca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requisiti</a:t>
            </a:r>
            <a:r>
              <a:rPr dirty="0"/>
              <a:t> in modo </a:t>
            </a:r>
            <a:r>
              <a:rPr dirty="0" err="1"/>
              <a:t>preciso</a:t>
            </a:r>
            <a:r>
              <a:rPr dirty="0"/>
              <a:t>, </a:t>
            </a:r>
            <a:r>
              <a:rPr dirty="0" err="1"/>
              <a:t>anche</a:t>
            </a:r>
            <a:r>
              <a:rPr dirty="0"/>
              <a:t> per </a:t>
            </a:r>
            <a:r>
              <a:rPr dirty="0" err="1"/>
              <a:t>l’autoproduzione</a:t>
            </a:r>
            <a:r>
              <a:rPr dirty="0"/>
              <a:t>, </a:t>
            </a:r>
          </a:p>
          <a:p>
            <a:r>
              <a:rPr dirty="0"/>
              <a:t>- </a:t>
            </a:r>
            <a:r>
              <a:rPr dirty="0" err="1"/>
              <a:t>criteri</a:t>
            </a:r>
            <a:r>
              <a:rPr dirty="0"/>
              <a:t> di </a:t>
            </a:r>
            <a:r>
              <a:rPr dirty="0" err="1"/>
              <a:t>priorità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l’autorità</a:t>
            </a:r>
            <a:r>
              <a:rPr dirty="0"/>
              <a:t> segue in </a:t>
            </a:r>
            <a:r>
              <a:rPr dirty="0" err="1"/>
              <a:t>caso</a:t>
            </a:r>
            <a:r>
              <a:rPr dirty="0"/>
              <a:t> di </a:t>
            </a:r>
            <a:r>
              <a:rPr dirty="0" err="1"/>
              <a:t>richieste</a:t>
            </a:r>
            <a:r>
              <a:rPr dirty="0"/>
              <a:t> </a:t>
            </a:r>
            <a:r>
              <a:rPr dirty="0" err="1"/>
              <a:t>troppo</a:t>
            </a:r>
            <a:r>
              <a:rPr dirty="0"/>
              <a:t> </a:t>
            </a:r>
            <a:r>
              <a:rPr dirty="0" err="1"/>
              <a:t>numerose</a:t>
            </a:r>
            <a:r>
              <a:rPr dirty="0"/>
              <a:t>, </a:t>
            </a:r>
          </a:p>
          <a:p>
            <a:r>
              <a:rPr dirty="0"/>
              <a:t>- </a:t>
            </a:r>
            <a:r>
              <a:rPr dirty="0" err="1"/>
              <a:t>elenca</a:t>
            </a:r>
            <a:r>
              <a:rPr dirty="0"/>
              <a:t> </a:t>
            </a:r>
            <a:r>
              <a:rPr dirty="0" err="1"/>
              <a:t>casi</a:t>
            </a:r>
            <a:r>
              <a:rPr dirty="0"/>
              <a:t> di </a:t>
            </a:r>
            <a:r>
              <a:rPr dirty="0" err="1"/>
              <a:t>sospensione</a:t>
            </a:r>
            <a:r>
              <a:rPr dirty="0"/>
              <a:t> e </a:t>
            </a:r>
            <a:r>
              <a:rPr dirty="0" err="1"/>
              <a:t>revoca</a:t>
            </a:r>
            <a:r>
              <a:rPr dirty="0"/>
              <a:t> </a:t>
            </a:r>
            <a:r>
              <a:rPr dirty="0" err="1"/>
              <a:t>autorizzazione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durata</a:t>
            </a:r>
            <a:r>
              <a:rPr lang="it-IT" dirty="0"/>
              <a:t> autorizzazione</a:t>
            </a:r>
            <a:r>
              <a:rPr dirty="0"/>
              <a:t> </a:t>
            </a:r>
            <a:r>
              <a:rPr dirty="0" err="1"/>
              <a:t>annuale</a:t>
            </a:r>
            <a:endParaRPr dirty="0"/>
          </a:p>
          <a:p>
            <a:endParaRPr dirty="0"/>
          </a:p>
          <a:p>
            <a:pPr>
              <a:defRPr b="1"/>
            </a:pPr>
            <a:r>
              <a:rPr dirty="0" err="1">
                <a:solidFill>
                  <a:schemeClr val="accent3"/>
                </a:solidFill>
              </a:rPr>
              <a:t>D.m.</a:t>
            </a:r>
            <a:r>
              <a:rPr dirty="0">
                <a:solidFill>
                  <a:schemeClr val="accent3"/>
                </a:solidFill>
              </a:rPr>
              <a:t> 132/2001 </a:t>
            </a:r>
            <a:r>
              <a:rPr dirty="0" err="1">
                <a:solidFill>
                  <a:schemeClr val="accent3"/>
                </a:solidFill>
              </a:rPr>
              <a:t>servizi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portuali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specialistici</a:t>
            </a:r>
            <a:r>
              <a:rPr dirty="0"/>
              <a:t>: </a:t>
            </a:r>
            <a:r>
              <a:rPr b="0" dirty="0" err="1"/>
              <a:t>disciplina</a:t>
            </a:r>
            <a:r>
              <a:rPr b="0" dirty="0"/>
              <a:t> </a:t>
            </a:r>
            <a:r>
              <a:rPr b="0" dirty="0" err="1"/>
              <a:t>più</a:t>
            </a:r>
            <a:r>
              <a:rPr b="0" dirty="0"/>
              <a:t> </a:t>
            </a:r>
            <a:r>
              <a:rPr b="0" dirty="0" err="1"/>
              <a:t>puntuale</a:t>
            </a:r>
            <a:r>
              <a:rPr b="0" dirty="0"/>
              <a:t> come sopra.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2) art. 18 l. 84/94 concessione aree e banchine portuali…"/>
          <p:cNvSpPr txBox="1">
            <a:spLocks noGrp="1"/>
          </p:cNvSpPr>
          <p:nvPr>
            <p:ph type="body" idx="1"/>
          </p:nvPr>
        </p:nvSpPr>
        <p:spPr>
          <a:xfrm>
            <a:off x="1206500" y="1405429"/>
            <a:ext cx="21971000" cy="11099087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/>
              <a:t>2) </a:t>
            </a:r>
            <a:r>
              <a:rPr dirty="0">
                <a:solidFill>
                  <a:schemeClr val="accent3"/>
                </a:solidFill>
              </a:rPr>
              <a:t>art. 18 l. 84/94 </a:t>
            </a:r>
            <a:r>
              <a:rPr dirty="0" err="1">
                <a:solidFill>
                  <a:schemeClr val="accent3"/>
                </a:solidFill>
              </a:rPr>
              <a:t>concessione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aree</a:t>
            </a:r>
            <a:r>
              <a:rPr dirty="0">
                <a:solidFill>
                  <a:schemeClr val="accent3"/>
                </a:solidFill>
              </a:rPr>
              <a:t> e </a:t>
            </a:r>
            <a:r>
              <a:rPr dirty="0" err="1">
                <a:solidFill>
                  <a:schemeClr val="accent3"/>
                </a:solidFill>
              </a:rPr>
              <a:t>banchine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portuali</a:t>
            </a:r>
            <a:endParaRPr dirty="0">
              <a:solidFill>
                <a:schemeClr val="accent3"/>
              </a:solidFill>
            </a:endParaRPr>
          </a:p>
          <a:p>
            <a:r>
              <a:rPr dirty="0"/>
              <a:t>Le </a:t>
            </a:r>
            <a:r>
              <a:rPr dirty="0" err="1"/>
              <a:t>imprese</a:t>
            </a:r>
            <a:r>
              <a:rPr dirty="0"/>
              <a:t> </a:t>
            </a:r>
            <a:r>
              <a:rPr dirty="0" err="1"/>
              <a:t>autorizzate</a:t>
            </a:r>
            <a:r>
              <a:rPr dirty="0"/>
              <a:t> ai sensi </a:t>
            </a:r>
            <a:r>
              <a:rPr dirty="0" err="1"/>
              <a:t>dell’art</a:t>
            </a:r>
            <a:r>
              <a:rPr dirty="0"/>
              <a:t>. 16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ottenere</a:t>
            </a:r>
            <a:r>
              <a:rPr dirty="0"/>
              <a:t> in </a:t>
            </a:r>
            <a:r>
              <a:rPr dirty="0" err="1"/>
              <a:t>concessione</a:t>
            </a:r>
            <a:r>
              <a:rPr dirty="0"/>
              <a:t> </a:t>
            </a:r>
            <a:r>
              <a:rPr dirty="0" err="1"/>
              <a:t>aree</a:t>
            </a:r>
            <a:r>
              <a:rPr dirty="0"/>
              <a:t> o </a:t>
            </a:r>
            <a:r>
              <a:rPr dirty="0" err="1"/>
              <a:t>banchine</a:t>
            </a:r>
            <a:r>
              <a:rPr dirty="0"/>
              <a:t> per </a:t>
            </a:r>
            <a:r>
              <a:rPr dirty="0" err="1"/>
              <a:t>svolgimento</a:t>
            </a:r>
            <a:r>
              <a:rPr dirty="0"/>
              <a:t> di </a:t>
            </a:r>
            <a:r>
              <a:rPr dirty="0" err="1"/>
              <a:t>servizi</a:t>
            </a:r>
            <a:r>
              <a:rPr dirty="0"/>
              <a:t> a </a:t>
            </a:r>
            <a:r>
              <a:rPr dirty="0" err="1"/>
              <a:t>favore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merci,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aversi</a:t>
            </a:r>
            <a:r>
              <a:rPr dirty="0"/>
              <a:t> in un </a:t>
            </a:r>
            <a:r>
              <a:rPr dirty="0" err="1"/>
              <a:t>porto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imprese</a:t>
            </a:r>
            <a:r>
              <a:rPr dirty="0"/>
              <a:t> </a:t>
            </a:r>
            <a:r>
              <a:rPr dirty="0" err="1"/>
              <a:t>terminaliste</a:t>
            </a:r>
            <a:r>
              <a:rPr dirty="0"/>
              <a:t> (</a:t>
            </a:r>
            <a:r>
              <a:rPr dirty="0" err="1"/>
              <a:t>autorizzate</a:t>
            </a:r>
            <a:r>
              <a:rPr dirty="0"/>
              <a:t> e </a:t>
            </a:r>
            <a:r>
              <a:rPr dirty="0" err="1"/>
              <a:t>concessionarie</a:t>
            </a:r>
            <a:r>
              <a:rPr dirty="0"/>
              <a:t>) </a:t>
            </a:r>
          </a:p>
          <a:p>
            <a:r>
              <a:rPr dirty="0"/>
              <a:t>- </a:t>
            </a:r>
            <a:r>
              <a:rPr dirty="0" err="1"/>
              <a:t>imprese</a:t>
            </a:r>
            <a:r>
              <a:rPr dirty="0"/>
              <a:t> </a:t>
            </a:r>
            <a:r>
              <a:rPr dirty="0" err="1"/>
              <a:t>autorizzate</a:t>
            </a:r>
            <a:r>
              <a:rPr dirty="0"/>
              <a:t> ma non </a:t>
            </a:r>
            <a:r>
              <a:rPr dirty="0" err="1"/>
              <a:t>concessionarie</a:t>
            </a:r>
            <a:endParaRPr dirty="0"/>
          </a:p>
          <a:p>
            <a:r>
              <a:rPr dirty="0" err="1"/>
              <a:t>dall’art</a:t>
            </a:r>
            <a:r>
              <a:rPr dirty="0"/>
              <a:t>. 18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ricavano</a:t>
            </a:r>
            <a:r>
              <a:rPr dirty="0"/>
              <a:t>: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Requisiti</a:t>
            </a:r>
            <a:r>
              <a:rPr dirty="0"/>
              <a:t> per </a:t>
            </a:r>
            <a:r>
              <a:rPr dirty="0" err="1"/>
              <a:t>ottenimento</a:t>
            </a:r>
            <a:r>
              <a:rPr dirty="0"/>
              <a:t> </a:t>
            </a:r>
            <a:r>
              <a:rPr dirty="0" err="1"/>
              <a:t>concessione</a:t>
            </a:r>
            <a:r>
              <a:rPr dirty="0"/>
              <a:t> (</a:t>
            </a:r>
            <a:r>
              <a:rPr dirty="0" err="1"/>
              <a:t>attrezzature</a:t>
            </a:r>
            <a:r>
              <a:rPr dirty="0"/>
              <a:t>, </a:t>
            </a:r>
            <a:r>
              <a:rPr dirty="0" err="1"/>
              <a:t>lavoratori</a:t>
            </a:r>
            <a:r>
              <a:rPr dirty="0"/>
              <a:t>, </a:t>
            </a:r>
            <a:r>
              <a:rPr dirty="0" err="1"/>
              <a:t>programma</a:t>
            </a:r>
            <a:r>
              <a:rPr dirty="0"/>
              <a:t> di </a:t>
            </a:r>
            <a:r>
              <a:rPr dirty="0" err="1"/>
              <a:t>attività</a:t>
            </a:r>
            <a:r>
              <a:rPr dirty="0"/>
              <a:t>),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Controllo</a:t>
            </a:r>
            <a:r>
              <a:rPr dirty="0"/>
              <a:t> </a:t>
            </a:r>
            <a:r>
              <a:rPr dirty="0" err="1"/>
              <a:t>annuale</a:t>
            </a:r>
            <a:r>
              <a:rPr dirty="0"/>
              <a:t> </a:t>
            </a:r>
            <a:r>
              <a:rPr dirty="0" err="1"/>
              <a:t>dell’AdSP</a:t>
            </a:r>
            <a:r>
              <a:rPr dirty="0"/>
              <a:t> o AM,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Revoca</a:t>
            </a:r>
            <a:r>
              <a:rPr dirty="0"/>
              <a:t> </a:t>
            </a:r>
            <a:r>
              <a:rPr dirty="0" err="1"/>
              <a:t>concessione</a:t>
            </a:r>
            <a:r>
              <a:rPr dirty="0"/>
              <a:t> per </a:t>
            </a:r>
            <a:r>
              <a:rPr dirty="0" err="1"/>
              <a:t>inosservanza</a:t>
            </a:r>
            <a:r>
              <a:rPr dirty="0"/>
              <a:t> </a:t>
            </a:r>
            <a:r>
              <a:rPr dirty="0" err="1"/>
              <a:t>obblighi</a:t>
            </a:r>
            <a:r>
              <a:rPr dirty="0"/>
              <a:t>,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Obbligo in capo ai concessionari di esercizio diretto dei servizi portuali a favore delle merci (opportunità di affidarli ad altra impresa autorizzata)…"/>
          <p:cNvSpPr txBox="1">
            <a:spLocks noGrp="1"/>
          </p:cNvSpPr>
          <p:nvPr>
            <p:ph type="body" idx="1"/>
          </p:nvPr>
        </p:nvSpPr>
        <p:spPr>
          <a:xfrm>
            <a:off x="1206500" y="677742"/>
            <a:ext cx="21971000" cy="1225851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spc="-53"/>
            </a:pPr>
            <a:r>
              <a:rPr dirty="0" err="1"/>
              <a:t>Obbligo</a:t>
            </a:r>
            <a:r>
              <a:rPr dirty="0"/>
              <a:t> in capo ai </a:t>
            </a:r>
            <a:r>
              <a:rPr dirty="0" err="1"/>
              <a:t>concessionari</a:t>
            </a:r>
            <a:r>
              <a:rPr dirty="0"/>
              <a:t> di </a:t>
            </a:r>
            <a:r>
              <a:rPr dirty="0" err="1"/>
              <a:t>esercizio</a:t>
            </a:r>
            <a:r>
              <a:rPr dirty="0"/>
              <a:t> </a:t>
            </a:r>
            <a:r>
              <a:rPr dirty="0" err="1"/>
              <a:t>diretto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a </a:t>
            </a:r>
            <a:r>
              <a:rPr dirty="0" err="1"/>
              <a:t>favore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merci (</a:t>
            </a:r>
            <a:r>
              <a:rPr dirty="0" err="1"/>
              <a:t>opportunità</a:t>
            </a:r>
            <a:r>
              <a:rPr dirty="0"/>
              <a:t> di </a:t>
            </a:r>
            <a:r>
              <a:rPr dirty="0" err="1"/>
              <a:t>affidar</a:t>
            </a:r>
            <a:r>
              <a:rPr lang="it-IT" dirty="0"/>
              <a:t>e alcune attività dell’intero ciclo</a:t>
            </a:r>
            <a:r>
              <a:rPr dirty="0"/>
              <a:t> ad </a:t>
            </a:r>
            <a:r>
              <a:rPr dirty="0" err="1"/>
              <a:t>altra</a:t>
            </a:r>
            <a:r>
              <a:rPr dirty="0"/>
              <a:t> impresa </a:t>
            </a:r>
            <a:r>
              <a:rPr dirty="0" err="1"/>
              <a:t>autorizzata</a:t>
            </a:r>
            <a:r>
              <a:rPr dirty="0"/>
              <a:t>)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spc="-53"/>
            </a:pPr>
            <a:r>
              <a:rPr dirty="0" err="1"/>
              <a:t>Divieto</a:t>
            </a:r>
            <a:r>
              <a:rPr dirty="0"/>
              <a:t> per le </a:t>
            </a:r>
            <a:r>
              <a:rPr dirty="0" err="1"/>
              <a:t>terminaliste</a:t>
            </a:r>
            <a:r>
              <a:rPr dirty="0"/>
              <a:t> di </a:t>
            </a:r>
            <a:r>
              <a:rPr dirty="0" err="1"/>
              <a:t>ottenere</a:t>
            </a:r>
            <a:r>
              <a:rPr dirty="0"/>
              <a:t> </a:t>
            </a:r>
            <a:r>
              <a:rPr dirty="0" err="1"/>
              <a:t>altra</a:t>
            </a:r>
            <a:r>
              <a:rPr dirty="0"/>
              <a:t> </a:t>
            </a:r>
            <a:r>
              <a:rPr dirty="0" err="1"/>
              <a:t>concessione</a:t>
            </a:r>
            <a:r>
              <a:rPr dirty="0"/>
              <a:t> </a:t>
            </a:r>
            <a:r>
              <a:rPr dirty="0" err="1"/>
              <a:t>nello</a:t>
            </a:r>
            <a:r>
              <a:rPr dirty="0"/>
              <a:t> </a:t>
            </a:r>
            <a:r>
              <a:rPr dirty="0" err="1"/>
              <a:t>stesso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 per le </a:t>
            </a:r>
            <a:r>
              <a:rPr dirty="0" err="1"/>
              <a:t>stesse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,</a:t>
            </a:r>
          </a:p>
          <a:p>
            <a:pPr marL="684530" indent="-684530" defTabSz="808990">
              <a:spcBef>
                <a:spcPts val="1700"/>
              </a:spcBef>
              <a:buSzPct val="123000"/>
              <a:buChar char="•"/>
              <a:defRPr sz="5390" spc="-53"/>
            </a:pPr>
            <a:r>
              <a:rPr dirty="0" err="1"/>
              <a:t>Divieto</a:t>
            </a:r>
            <a:r>
              <a:rPr dirty="0"/>
              <a:t> per </a:t>
            </a:r>
            <a:r>
              <a:rPr dirty="0" err="1"/>
              <a:t>l’impresa</a:t>
            </a:r>
            <a:r>
              <a:rPr dirty="0"/>
              <a:t> </a:t>
            </a:r>
            <a:r>
              <a:rPr dirty="0" err="1"/>
              <a:t>portuale</a:t>
            </a:r>
            <a:r>
              <a:rPr dirty="0"/>
              <a:t> </a:t>
            </a:r>
            <a:r>
              <a:rPr dirty="0" err="1"/>
              <a:t>concessionaria</a:t>
            </a:r>
            <a:r>
              <a:rPr dirty="0"/>
              <a:t> di </a:t>
            </a:r>
            <a:r>
              <a:rPr dirty="0" err="1"/>
              <a:t>operare</a:t>
            </a:r>
            <a:r>
              <a:rPr dirty="0"/>
              <a:t> in </a:t>
            </a:r>
            <a:r>
              <a:rPr dirty="0" err="1"/>
              <a:t>spazi</a:t>
            </a:r>
            <a:r>
              <a:rPr dirty="0"/>
              <a:t> </a:t>
            </a:r>
            <a:r>
              <a:rPr dirty="0" err="1"/>
              <a:t>diversi</a:t>
            </a:r>
            <a:r>
              <a:rPr dirty="0"/>
              <a:t> da </a:t>
            </a:r>
            <a:r>
              <a:rPr dirty="0" err="1"/>
              <a:t>quelli</a:t>
            </a:r>
            <a:r>
              <a:rPr dirty="0"/>
              <a:t> </a:t>
            </a:r>
            <a:r>
              <a:rPr dirty="0" err="1"/>
              <a:t>assegnati</a:t>
            </a:r>
            <a:r>
              <a:rPr dirty="0"/>
              <a:t>.</a:t>
            </a:r>
          </a:p>
          <a:p>
            <a:pPr defTabSz="808990">
              <a:spcBef>
                <a:spcPts val="1700"/>
              </a:spcBef>
              <a:defRPr sz="5390" spc="-53"/>
            </a:pPr>
            <a:r>
              <a:rPr dirty="0" err="1"/>
              <a:t>l’art</a:t>
            </a:r>
            <a:r>
              <a:rPr dirty="0"/>
              <a:t>. 18 </a:t>
            </a:r>
            <a:r>
              <a:rPr dirty="0" err="1"/>
              <a:t>rinvia</a:t>
            </a:r>
            <a:r>
              <a:rPr dirty="0"/>
              <a:t> ad un </a:t>
            </a:r>
            <a:r>
              <a:rPr b="1" dirty="0" err="1">
                <a:solidFill>
                  <a:schemeClr val="accent3"/>
                </a:solidFill>
              </a:rPr>
              <a:t>decreto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ministeriale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/>
              <a:t>per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puntuale</a:t>
            </a:r>
            <a:r>
              <a:rPr dirty="0"/>
              <a:t> </a:t>
            </a:r>
            <a:r>
              <a:rPr dirty="0" err="1"/>
              <a:t>disciplina</a:t>
            </a:r>
            <a:r>
              <a:rPr dirty="0"/>
              <a:t>: non </a:t>
            </a:r>
            <a:r>
              <a:rPr dirty="0" err="1"/>
              <a:t>ancora</a:t>
            </a:r>
            <a:r>
              <a:rPr dirty="0"/>
              <a:t> </a:t>
            </a:r>
            <a:r>
              <a:rPr dirty="0" err="1"/>
              <a:t>emanato</a:t>
            </a:r>
            <a:r>
              <a:rPr dirty="0"/>
              <a:t>, dopo </a:t>
            </a:r>
            <a:r>
              <a:rPr dirty="0" err="1"/>
              <a:t>vari</a:t>
            </a:r>
            <a:r>
              <a:rPr dirty="0"/>
              <a:t> </a:t>
            </a:r>
            <a:r>
              <a:rPr dirty="0" err="1"/>
              <a:t>tentativi</a:t>
            </a:r>
            <a:r>
              <a:rPr dirty="0"/>
              <a:t> di </a:t>
            </a:r>
            <a:r>
              <a:rPr dirty="0" err="1"/>
              <a:t>regolamentazione</a:t>
            </a:r>
            <a:r>
              <a:rPr dirty="0"/>
              <a:t> </a:t>
            </a:r>
            <a:r>
              <a:rPr sz="4500" dirty="0"/>
              <a:t>(prima </a:t>
            </a:r>
            <a:r>
              <a:rPr sz="4500" dirty="0" err="1"/>
              <a:t>bozza</a:t>
            </a:r>
            <a:r>
              <a:rPr sz="4500" dirty="0"/>
              <a:t> di </a:t>
            </a:r>
            <a:r>
              <a:rPr sz="4500" dirty="0" err="1"/>
              <a:t>decreto</a:t>
            </a:r>
            <a:r>
              <a:rPr sz="4500" dirty="0"/>
              <a:t> </a:t>
            </a:r>
            <a:r>
              <a:rPr sz="4500" dirty="0" err="1"/>
              <a:t>nel</a:t>
            </a:r>
            <a:r>
              <a:rPr sz="4500" dirty="0"/>
              <a:t> 2016, </a:t>
            </a:r>
            <a:r>
              <a:rPr sz="4500" dirty="0" err="1"/>
              <a:t>nell’attesa</a:t>
            </a:r>
            <a:r>
              <a:rPr sz="4500" dirty="0"/>
              <a:t> del testo </a:t>
            </a:r>
            <a:r>
              <a:rPr sz="4500" dirty="0" err="1"/>
              <a:t>definitivo</a:t>
            </a:r>
            <a:r>
              <a:rPr sz="4500" dirty="0"/>
              <a:t> </a:t>
            </a:r>
            <a:r>
              <a:rPr lang="it-IT" sz="4500" dirty="0"/>
              <a:t>      </a:t>
            </a:r>
            <a:r>
              <a:rPr sz="4500" dirty="0"/>
              <a:t> </a:t>
            </a:r>
            <a:r>
              <a:rPr sz="4500" dirty="0" err="1"/>
              <a:t>molti</a:t>
            </a:r>
            <a:r>
              <a:rPr sz="4500" dirty="0"/>
              <a:t> </a:t>
            </a:r>
            <a:r>
              <a:rPr sz="4500" dirty="0" err="1"/>
              <a:t>contenziosi</a:t>
            </a:r>
            <a:r>
              <a:rPr sz="4500" dirty="0"/>
              <a:t> per </a:t>
            </a:r>
            <a:r>
              <a:rPr sz="4500" dirty="0" err="1"/>
              <a:t>concessioni</a:t>
            </a:r>
            <a:r>
              <a:rPr sz="4500" dirty="0"/>
              <a:t> </a:t>
            </a:r>
            <a:r>
              <a:rPr sz="4500" dirty="0" err="1"/>
              <a:t>regolate</a:t>
            </a:r>
            <a:r>
              <a:rPr sz="4500" dirty="0"/>
              <a:t> </a:t>
            </a:r>
            <a:r>
              <a:rPr sz="4500" dirty="0" err="1"/>
              <a:t>diversamente</a:t>
            </a:r>
            <a:r>
              <a:rPr sz="4500" dirty="0"/>
              <a:t> da </a:t>
            </a:r>
            <a:r>
              <a:rPr sz="4500" dirty="0" err="1"/>
              <a:t>porto</a:t>
            </a:r>
            <a:r>
              <a:rPr sz="4500" dirty="0"/>
              <a:t> a </a:t>
            </a:r>
            <a:r>
              <a:rPr sz="4500" dirty="0" err="1"/>
              <a:t>porto</a:t>
            </a:r>
            <a:r>
              <a:rPr sz="4500" dirty="0"/>
              <a:t>) </a:t>
            </a:r>
          </a:p>
          <a:p>
            <a:pPr algn="r" defTabSz="808990">
              <a:spcBef>
                <a:spcPts val="1700"/>
              </a:spcBef>
              <a:defRPr sz="5390" spc="-53"/>
            </a:pPr>
            <a:r>
              <a:rPr dirty="0" err="1"/>
              <a:t>Febbraio</a:t>
            </a:r>
            <a:r>
              <a:rPr dirty="0"/>
              <a:t> 2020 </a:t>
            </a:r>
            <a:r>
              <a:rPr dirty="0" err="1"/>
              <a:t>nuova</a:t>
            </a:r>
            <a:r>
              <a:rPr dirty="0"/>
              <a:t> </a:t>
            </a:r>
            <a:r>
              <a:rPr dirty="0" err="1"/>
              <a:t>bozza</a:t>
            </a:r>
            <a:r>
              <a:rPr dirty="0"/>
              <a:t> </a:t>
            </a:r>
            <a:r>
              <a:rPr dirty="0" err="1"/>
              <a:t>decreto</a:t>
            </a:r>
            <a:r>
              <a:rPr dirty="0"/>
              <a:t> </a:t>
            </a:r>
            <a:r>
              <a:rPr dirty="0" err="1"/>
              <a:t>ancora</a:t>
            </a:r>
            <a:r>
              <a:rPr dirty="0"/>
              <a:t> senza </a:t>
            </a:r>
            <a:r>
              <a:rPr dirty="0" err="1"/>
              <a:t>esito</a:t>
            </a:r>
            <a:r>
              <a:rPr dirty="0"/>
              <a:t>: </a:t>
            </a:r>
            <a:r>
              <a:rPr b="1" dirty="0" err="1">
                <a:solidFill>
                  <a:schemeClr val="accent3"/>
                </a:solidFill>
              </a:rPr>
              <a:t>normativa</a:t>
            </a:r>
            <a:r>
              <a:rPr b="1" dirty="0">
                <a:solidFill>
                  <a:schemeClr val="accent3"/>
                </a:solidFill>
              </a:rPr>
              <a:t> incerta</a:t>
            </a:r>
            <a:r>
              <a:rPr b="1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677E441C-042E-75B9-19F2-DEFDBC39F4B0}"/>
              </a:ext>
            </a:extLst>
          </p:cNvPr>
          <p:cNvSpPr/>
          <p:nvPr/>
        </p:nvSpPr>
        <p:spPr>
          <a:xfrm>
            <a:off x="3880022" y="9811264"/>
            <a:ext cx="963827" cy="27184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3) fornitura lavoro portuale temporaneo…"/>
          <p:cNvSpPr txBox="1">
            <a:spLocks noGrp="1"/>
          </p:cNvSpPr>
          <p:nvPr>
            <p:ph type="body" idx="1"/>
          </p:nvPr>
        </p:nvSpPr>
        <p:spPr>
          <a:xfrm>
            <a:off x="1206500" y="920698"/>
            <a:ext cx="21971000" cy="12038305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/>
              <a:t>3) </a:t>
            </a:r>
            <a:r>
              <a:rPr dirty="0" err="1">
                <a:solidFill>
                  <a:schemeClr val="accent3"/>
                </a:solidFill>
              </a:rPr>
              <a:t>fornitura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lavoro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portuale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temporaneo</a:t>
            </a:r>
            <a:endParaRPr dirty="0">
              <a:solidFill>
                <a:schemeClr val="accent3"/>
              </a:solidFill>
            </a:endParaRPr>
          </a:p>
          <a:p>
            <a:r>
              <a:rPr dirty="0"/>
              <a:t>Dopo </a:t>
            </a:r>
            <a:r>
              <a:rPr dirty="0" err="1"/>
              <a:t>l’abrogazione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maestranze</a:t>
            </a:r>
            <a:r>
              <a:rPr dirty="0"/>
              <a:t> </a:t>
            </a:r>
            <a:r>
              <a:rPr dirty="0" err="1"/>
              <a:t>nelle</a:t>
            </a:r>
            <a:r>
              <a:rPr dirty="0"/>
              <a:t> compagnie </a:t>
            </a:r>
            <a:r>
              <a:rPr dirty="0" err="1"/>
              <a:t>portuali</a:t>
            </a:r>
            <a:r>
              <a:rPr dirty="0"/>
              <a:t> —&gt; </a:t>
            </a:r>
            <a:r>
              <a:rPr dirty="0" err="1"/>
              <a:t>controllo</a:t>
            </a:r>
            <a:r>
              <a:rPr dirty="0"/>
              <a:t> forza </a:t>
            </a:r>
            <a:r>
              <a:rPr dirty="0" err="1"/>
              <a:t>lavoro</a:t>
            </a:r>
            <a:r>
              <a:rPr dirty="0"/>
              <a:t> per le </a:t>
            </a:r>
            <a:r>
              <a:rPr dirty="0" err="1"/>
              <a:t>imprese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e </a:t>
            </a:r>
            <a:r>
              <a:rPr u="sng" dirty="0" err="1"/>
              <a:t>possibilità</a:t>
            </a:r>
            <a:r>
              <a:rPr u="sng" dirty="0"/>
              <a:t> di </a:t>
            </a:r>
            <a:r>
              <a:rPr u="sng" dirty="0" err="1"/>
              <a:t>assumere</a:t>
            </a:r>
            <a:r>
              <a:rPr dirty="0"/>
              <a:t> </a:t>
            </a:r>
          </a:p>
          <a:p>
            <a:endParaRPr dirty="0"/>
          </a:p>
          <a:p>
            <a:pPr algn="r"/>
            <a:r>
              <a:rPr dirty="0" err="1"/>
              <a:t>Domanda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</a:t>
            </a:r>
            <a:r>
              <a:rPr u="sng" dirty="0" err="1"/>
              <a:t>variabile</a:t>
            </a:r>
            <a:r>
              <a:rPr dirty="0"/>
              <a:t> e di difficile </a:t>
            </a:r>
            <a:r>
              <a:rPr dirty="0" err="1"/>
              <a:t>previsione</a:t>
            </a:r>
            <a:endParaRPr dirty="0"/>
          </a:p>
          <a:p>
            <a:pPr algn="r"/>
            <a:endParaRPr dirty="0"/>
          </a:p>
          <a:p>
            <a:r>
              <a:rPr dirty="0" err="1"/>
              <a:t>polmone</a:t>
            </a:r>
            <a:r>
              <a:rPr dirty="0"/>
              <a:t> di </a:t>
            </a:r>
            <a:r>
              <a:rPr dirty="0" err="1"/>
              <a:t>maestranze</a:t>
            </a:r>
            <a:r>
              <a:rPr dirty="0"/>
              <a:t> a cui </a:t>
            </a:r>
            <a:r>
              <a:rPr dirty="0" err="1"/>
              <a:t>imprese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e </a:t>
            </a:r>
            <a:r>
              <a:rPr dirty="0" err="1"/>
              <a:t>terminasti</a:t>
            </a:r>
            <a:r>
              <a:rPr dirty="0"/>
              <a:t> </a:t>
            </a:r>
            <a:r>
              <a:rPr dirty="0" err="1"/>
              <a:t>potrebbero</a:t>
            </a:r>
            <a:r>
              <a:rPr dirty="0"/>
              <a:t> </a:t>
            </a:r>
            <a:r>
              <a:rPr dirty="0" err="1"/>
              <a:t>ricorrere</a:t>
            </a:r>
            <a:r>
              <a:rPr dirty="0"/>
              <a:t> </a:t>
            </a:r>
            <a:r>
              <a:rPr dirty="0" err="1"/>
              <a:t>all’occorrenza</a:t>
            </a:r>
            <a:r>
              <a:rPr dirty="0"/>
              <a:t> </a:t>
            </a:r>
          </a:p>
          <a:p>
            <a:endParaRPr dirty="0"/>
          </a:p>
          <a:p>
            <a:r>
              <a:rPr dirty="0"/>
              <a:t>art. 17 l. 84/94: </a:t>
            </a:r>
            <a:r>
              <a:rPr b="1" dirty="0" err="1">
                <a:solidFill>
                  <a:schemeClr val="accent3"/>
                </a:solidFill>
              </a:rPr>
              <a:t>fornitura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manodopera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temporanea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dirty="0"/>
              <a:t>da </a:t>
            </a:r>
            <a:r>
              <a:rPr dirty="0" err="1"/>
              <a:t>parte</a:t>
            </a:r>
            <a:r>
              <a:rPr dirty="0"/>
              <a:t> di impresa </a:t>
            </a:r>
            <a:r>
              <a:rPr dirty="0" err="1"/>
              <a:t>portuale</a:t>
            </a:r>
            <a:r>
              <a:rPr dirty="0"/>
              <a:t> </a:t>
            </a:r>
            <a:r>
              <a:rPr dirty="0" err="1"/>
              <a:t>autorizzata</a:t>
            </a:r>
            <a:r>
              <a:rPr dirty="0"/>
              <a:t> o </a:t>
            </a:r>
            <a:r>
              <a:rPr dirty="0" err="1"/>
              <a:t>Agenzia</a:t>
            </a:r>
            <a:r>
              <a:rPr dirty="0"/>
              <a:t> </a:t>
            </a:r>
            <a:r>
              <a:rPr dirty="0" err="1"/>
              <a:t>promossa</a:t>
            </a:r>
            <a:r>
              <a:rPr dirty="0"/>
              <a:t> </a:t>
            </a:r>
            <a:r>
              <a:rPr dirty="0" err="1"/>
              <a:t>dall’AdSP</a:t>
            </a:r>
            <a:r>
              <a:rPr dirty="0"/>
              <a:t> </a:t>
            </a:r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570206FA-AB73-555D-6A67-59A950FBEE79}"/>
              </a:ext>
            </a:extLst>
          </p:cNvPr>
          <p:cNvSpPr/>
          <p:nvPr/>
        </p:nvSpPr>
        <p:spPr>
          <a:xfrm>
            <a:off x="19622530" y="4300151"/>
            <a:ext cx="766119" cy="9144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giù 2">
            <a:extLst>
              <a:ext uri="{FF2B5EF4-FFF2-40B4-BE49-F238E27FC236}">
                <a16:creationId xmlns:a16="http://schemas.microsoft.com/office/drawing/2014/main" id="{A77FF0C7-7AD1-51D2-12C4-CD3FF9C8A38E}"/>
              </a:ext>
            </a:extLst>
          </p:cNvPr>
          <p:cNvSpPr/>
          <p:nvPr/>
        </p:nvSpPr>
        <p:spPr>
          <a:xfrm>
            <a:off x="9415849" y="6939850"/>
            <a:ext cx="790832" cy="902043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F1628F3D-8EDC-CEC4-834B-B1133C263884}"/>
              </a:ext>
            </a:extLst>
          </p:cNvPr>
          <p:cNvSpPr/>
          <p:nvPr/>
        </p:nvSpPr>
        <p:spPr>
          <a:xfrm>
            <a:off x="2298357" y="10033686"/>
            <a:ext cx="691978" cy="6919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Nel caso la manodopera sia fornita da impresa autorizzata:…"/>
          <p:cNvSpPr txBox="1">
            <a:spLocks noGrp="1"/>
          </p:cNvSpPr>
          <p:nvPr>
            <p:ph type="body" idx="1"/>
          </p:nvPr>
        </p:nvSpPr>
        <p:spPr>
          <a:xfrm>
            <a:off x="1206500" y="871189"/>
            <a:ext cx="21971000" cy="11633327"/>
          </a:xfrm>
          <a:prstGeom prst="rect">
            <a:avLst/>
          </a:prstGeom>
        </p:spPr>
        <p:txBody>
          <a:bodyPr/>
          <a:lstStyle/>
          <a:p>
            <a:r>
              <a:rPr dirty="0"/>
              <a:t>Nel </a:t>
            </a:r>
            <a:r>
              <a:rPr dirty="0" err="1"/>
              <a:t>caso</a:t>
            </a:r>
            <a:r>
              <a:rPr dirty="0"/>
              <a:t> la </a:t>
            </a:r>
            <a:r>
              <a:rPr dirty="0" err="1"/>
              <a:t>manodopera</a:t>
            </a:r>
            <a:r>
              <a:rPr dirty="0"/>
              <a:t> </a:t>
            </a:r>
            <a:r>
              <a:rPr dirty="0" err="1"/>
              <a:t>sia</a:t>
            </a:r>
            <a:r>
              <a:rPr dirty="0"/>
              <a:t> </a:t>
            </a:r>
            <a:r>
              <a:rPr dirty="0" err="1"/>
              <a:t>fornita</a:t>
            </a:r>
            <a:r>
              <a:rPr dirty="0"/>
              <a:t> da</a:t>
            </a:r>
            <a:r>
              <a:rPr b="1" dirty="0"/>
              <a:t> </a:t>
            </a:r>
            <a:r>
              <a:rPr b="1" dirty="0">
                <a:solidFill>
                  <a:schemeClr val="accent3"/>
                </a:solidFill>
              </a:rPr>
              <a:t>impresa </a:t>
            </a:r>
            <a:r>
              <a:rPr b="1" dirty="0" err="1">
                <a:solidFill>
                  <a:schemeClr val="accent3"/>
                </a:solidFill>
              </a:rPr>
              <a:t>autorizzata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l’impresa</a:t>
            </a:r>
            <a:r>
              <a:rPr dirty="0"/>
              <a:t> </a:t>
            </a:r>
            <a:r>
              <a:rPr dirty="0" err="1"/>
              <a:t>deve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individuata</a:t>
            </a:r>
            <a:r>
              <a:rPr dirty="0"/>
              <a:t> </a:t>
            </a:r>
            <a:r>
              <a:rPr dirty="0" err="1"/>
              <a:t>mediante</a:t>
            </a:r>
            <a:r>
              <a:rPr dirty="0"/>
              <a:t> </a:t>
            </a:r>
            <a:r>
              <a:rPr dirty="0" err="1"/>
              <a:t>gara</a:t>
            </a:r>
            <a:r>
              <a:rPr dirty="0"/>
              <a:t> </a:t>
            </a:r>
            <a:r>
              <a:rPr dirty="0" err="1"/>
              <a:t>pubblica</a:t>
            </a:r>
            <a:r>
              <a:rPr dirty="0"/>
              <a:t>,</a:t>
            </a:r>
          </a:p>
          <a:p>
            <a:r>
              <a:rPr dirty="0"/>
              <a:t>- solo </a:t>
            </a:r>
            <a:r>
              <a:rPr dirty="0" err="1"/>
              <a:t>imprese</a:t>
            </a:r>
            <a:r>
              <a:rPr dirty="0"/>
              <a:t> UE o </a:t>
            </a:r>
            <a:r>
              <a:rPr dirty="0" err="1"/>
              <a:t>italiane</a:t>
            </a:r>
            <a:r>
              <a:rPr dirty="0"/>
              <a:t>, </a:t>
            </a:r>
          </a:p>
          <a:p>
            <a:r>
              <a:rPr dirty="0"/>
              <a:t>- </a:t>
            </a:r>
            <a:r>
              <a:rPr dirty="0" err="1"/>
              <a:t>l’impresa</a:t>
            </a:r>
            <a:r>
              <a:rPr dirty="0"/>
              <a:t> </a:t>
            </a:r>
            <a:r>
              <a:rPr dirty="0" err="1"/>
              <a:t>dotata</a:t>
            </a:r>
            <a:r>
              <a:rPr dirty="0"/>
              <a:t> di </a:t>
            </a:r>
            <a:r>
              <a:rPr dirty="0" err="1"/>
              <a:t>requisiti</a:t>
            </a:r>
            <a:r>
              <a:rPr dirty="0"/>
              <a:t> come </a:t>
            </a:r>
            <a:r>
              <a:rPr dirty="0" err="1"/>
              <a:t>adeguato</a:t>
            </a:r>
            <a:r>
              <a:rPr dirty="0"/>
              <a:t> </a:t>
            </a:r>
            <a:r>
              <a:rPr dirty="0" err="1"/>
              <a:t>personale</a:t>
            </a:r>
            <a:r>
              <a:rPr dirty="0"/>
              <a:t> e </a:t>
            </a:r>
            <a:r>
              <a:rPr dirty="0" err="1"/>
              <a:t>risorse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durata</a:t>
            </a:r>
            <a:r>
              <a:rPr dirty="0"/>
              <a:t> </a:t>
            </a:r>
            <a:r>
              <a:rPr dirty="0" err="1"/>
              <a:t>autorizzazione</a:t>
            </a:r>
            <a:r>
              <a:rPr dirty="0"/>
              <a:t> </a:t>
            </a:r>
            <a:r>
              <a:rPr dirty="0" err="1"/>
              <a:t>stabilita</a:t>
            </a:r>
            <a:r>
              <a:rPr dirty="0"/>
              <a:t> </a:t>
            </a:r>
            <a:r>
              <a:rPr dirty="0" err="1"/>
              <a:t>dall’AdSP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autorizzazione</a:t>
            </a:r>
            <a:r>
              <a:rPr dirty="0"/>
              <a:t> </a:t>
            </a:r>
            <a:r>
              <a:rPr dirty="0" err="1"/>
              <a:t>può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oggetto</a:t>
            </a:r>
            <a:r>
              <a:rPr dirty="0"/>
              <a:t> di </a:t>
            </a:r>
            <a:r>
              <a:rPr dirty="0" err="1"/>
              <a:t>sospensione</a:t>
            </a:r>
            <a:r>
              <a:rPr dirty="0"/>
              <a:t> o </a:t>
            </a:r>
            <a:r>
              <a:rPr dirty="0" err="1"/>
              <a:t>revoca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essa</a:t>
            </a:r>
            <a:r>
              <a:rPr dirty="0"/>
              <a:t> </a:t>
            </a:r>
            <a:r>
              <a:rPr dirty="0" err="1"/>
              <a:t>può</a:t>
            </a:r>
            <a:r>
              <a:rPr dirty="0"/>
              <a:t> solo </a:t>
            </a:r>
            <a:r>
              <a:rPr dirty="0" err="1"/>
              <a:t>fornire</a:t>
            </a:r>
            <a:r>
              <a:rPr dirty="0"/>
              <a:t> </a:t>
            </a:r>
            <a:r>
              <a:rPr dirty="0" err="1"/>
              <a:t>lavoro</a:t>
            </a:r>
            <a:r>
              <a:rPr dirty="0"/>
              <a:t> </a:t>
            </a:r>
            <a:r>
              <a:rPr dirty="0" err="1"/>
              <a:t>temporaneo</a:t>
            </a:r>
            <a:r>
              <a:rPr dirty="0"/>
              <a:t>, </a:t>
            </a:r>
            <a:r>
              <a:rPr dirty="0" err="1"/>
              <a:t>mai</a:t>
            </a:r>
            <a:r>
              <a:rPr dirty="0"/>
              <a:t> </a:t>
            </a:r>
            <a:r>
              <a:rPr dirty="0" err="1"/>
              <a:t>eseguire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I servizi tecnico - nautici…"/>
          <p:cNvSpPr txBox="1">
            <a:spLocks noGrp="1"/>
          </p:cNvSpPr>
          <p:nvPr>
            <p:ph type="body" idx="1"/>
          </p:nvPr>
        </p:nvSpPr>
        <p:spPr>
          <a:xfrm>
            <a:off x="1206500" y="735138"/>
            <a:ext cx="21971000" cy="1176937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defRPr b="1"/>
            </a:pPr>
            <a:r>
              <a:rPr dirty="0">
                <a:solidFill>
                  <a:schemeClr val="accent3"/>
                </a:solidFill>
              </a:rPr>
              <a:t>I </a:t>
            </a:r>
            <a:r>
              <a:rPr dirty="0" err="1">
                <a:solidFill>
                  <a:schemeClr val="accent3"/>
                </a:solidFill>
              </a:rPr>
              <a:t>servizi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tecnico</a:t>
            </a:r>
            <a:r>
              <a:rPr dirty="0">
                <a:solidFill>
                  <a:schemeClr val="accent3"/>
                </a:solidFill>
              </a:rPr>
              <a:t> - </a:t>
            </a:r>
            <a:r>
              <a:rPr dirty="0" err="1">
                <a:solidFill>
                  <a:schemeClr val="accent3"/>
                </a:solidFill>
              </a:rPr>
              <a:t>nautici</a:t>
            </a:r>
            <a:endParaRPr dirty="0">
              <a:solidFill>
                <a:schemeClr val="accent3"/>
              </a:solidFill>
            </a:endParaRPr>
          </a:p>
          <a:p>
            <a:pPr algn="ctr">
              <a:defRPr i="1"/>
            </a:pP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resi</a:t>
            </a:r>
            <a:r>
              <a:rPr dirty="0"/>
              <a:t> a </a:t>
            </a:r>
            <a:r>
              <a:rPr dirty="0" err="1"/>
              <a:t>favore</a:t>
            </a:r>
            <a:r>
              <a:rPr dirty="0"/>
              <a:t> di </a:t>
            </a:r>
            <a:r>
              <a:rPr dirty="0" err="1"/>
              <a:t>navi</a:t>
            </a:r>
            <a:r>
              <a:rPr dirty="0"/>
              <a:t> per </a:t>
            </a:r>
            <a:r>
              <a:rPr dirty="0" err="1"/>
              <a:t>garantire</a:t>
            </a:r>
            <a:r>
              <a:rPr dirty="0"/>
              <a:t> </a:t>
            </a:r>
            <a:r>
              <a:rPr dirty="0" err="1"/>
              <a:t>sicurezza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porti</a:t>
            </a:r>
            <a:r>
              <a:rPr dirty="0"/>
              <a:t> e </a:t>
            </a:r>
            <a:r>
              <a:rPr dirty="0" err="1"/>
              <a:t>approdo</a:t>
            </a:r>
            <a:endParaRPr dirty="0"/>
          </a:p>
          <a:p>
            <a:pPr algn="ctr"/>
            <a:r>
              <a:rPr dirty="0"/>
              <a:t>(</a:t>
            </a:r>
            <a:r>
              <a:rPr dirty="0" err="1"/>
              <a:t>regolati</a:t>
            </a:r>
            <a:r>
              <a:rPr dirty="0"/>
              <a:t> dal </a:t>
            </a:r>
            <a:r>
              <a:rPr dirty="0" err="1"/>
              <a:t>c.nav</a:t>
            </a:r>
            <a:r>
              <a:rPr dirty="0"/>
              <a:t>. e art. 14 l. 84/94)</a:t>
            </a:r>
          </a:p>
          <a:p>
            <a:r>
              <a:rPr dirty="0"/>
              <a:t>1) </a:t>
            </a:r>
            <a:r>
              <a:rPr b="1" dirty="0">
                <a:solidFill>
                  <a:schemeClr val="accent2"/>
                </a:solidFill>
              </a:rPr>
              <a:t>PILOTAGGIO</a:t>
            </a:r>
            <a:r>
              <a:rPr dirty="0"/>
              <a:t> </a:t>
            </a:r>
            <a:r>
              <a:rPr lang="it-IT" dirty="0"/>
              <a:t>      </a:t>
            </a:r>
            <a:r>
              <a:rPr dirty="0"/>
              <a:t> </a:t>
            </a:r>
            <a:r>
              <a:rPr i="1" dirty="0" err="1"/>
              <a:t>prestazione</a:t>
            </a:r>
            <a:r>
              <a:rPr i="1" dirty="0"/>
              <a:t> di </a:t>
            </a:r>
            <a:r>
              <a:rPr i="1" dirty="0" err="1"/>
              <a:t>pilota</a:t>
            </a:r>
            <a:r>
              <a:rPr i="1" dirty="0"/>
              <a:t> </a:t>
            </a:r>
            <a:r>
              <a:rPr i="1" dirty="0" err="1"/>
              <a:t>che</a:t>
            </a:r>
            <a:r>
              <a:rPr i="1" dirty="0"/>
              <a:t> sale a </a:t>
            </a:r>
            <a:r>
              <a:rPr i="1" dirty="0" err="1"/>
              <a:t>bordo</a:t>
            </a:r>
            <a:r>
              <a:rPr i="1" dirty="0"/>
              <a:t> per </a:t>
            </a:r>
            <a:r>
              <a:rPr i="1" dirty="0" err="1"/>
              <a:t>guidare</a:t>
            </a:r>
            <a:r>
              <a:rPr i="1" dirty="0"/>
              <a:t> il comandante </a:t>
            </a:r>
            <a:r>
              <a:rPr i="1" dirty="0" err="1"/>
              <a:t>nelle</a:t>
            </a:r>
            <a:r>
              <a:rPr i="1" dirty="0"/>
              <a:t> </a:t>
            </a:r>
            <a:r>
              <a:rPr i="1" dirty="0" err="1"/>
              <a:t>manovre</a:t>
            </a:r>
            <a:r>
              <a:rPr i="1" dirty="0"/>
              <a:t> </a:t>
            </a:r>
            <a:r>
              <a:rPr i="1" dirty="0" err="1"/>
              <a:t>necessarie</a:t>
            </a:r>
            <a:r>
              <a:rPr i="1" dirty="0"/>
              <a:t> ad </a:t>
            </a:r>
            <a:r>
              <a:rPr i="1" dirty="0" err="1"/>
              <a:t>entrare</a:t>
            </a:r>
            <a:r>
              <a:rPr i="1" dirty="0"/>
              <a:t>/</a:t>
            </a:r>
            <a:r>
              <a:rPr i="1" dirty="0" err="1"/>
              <a:t>uscire</a:t>
            </a:r>
            <a:r>
              <a:rPr i="1" dirty="0"/>
              <a:t> dal </a:t>
            </a:r>
            <a:r>
              <a:rPr i="1" dirty="0" err="1"/>
              <a:t>porto</a:t>
            </a:r>
            <a:endParaRPr i="1" dirty="0"/>
          </a:p>
          <a:p>
            <a:r>
              <a:rPr dirty="0"/>
              <a:t>[ - se il </a:t>
            </a:r>
            <a:r>
              <a:rPr dirty="0" err="1"/>
              <a:t>pilota</a:t>
            </a:r>
            <a:r>
              <a:rPr dirty="0"/>
              <a:t> </a:t>
            </a:r>
            <a:r>
              <a:rPr dirty="0" err="1"/>
              <a:t>dà</a:t>
            </a:r>
            <a:r>
              <a:rPr dirty="0"/>
              <a:t> </a:t>
            </a:r>
            <a:r>
              <a:rPr dirty="0" err="1"/>
              <a:t>indicazioni</a:t>
            </a:r>
            <a:r>
              <a:rPr dirty="0"/>
              <a:t> </a:t>
            </a:r>
            <a:r>
              <a:rPr dirty="0" err="1"/>
              <a:t>inesatte</a:t>
            </a:r>
            <a:r>
              <a:rPr dirty="0"/>
              <a:t> ha </a:t>
            </a:r>
            <a:r>
              <a:rPr dirty="0" err="1"/>
              <a:t>obbligo</a:t>
            </a:r>
            <a:r>
              <a:rPr dirty="0"/>
              <a:t> di </a:t>
            </a:r>
            <a:r>
              <a:rPr dirty="0" err="1"/>
              <a:t>risarcimento</a:t>
            </a:r>
            <a:r>
              <a:rPr dirty="0"/>
              <a:t> con </a:t>
            </a:r>
            <a:r>
              <a:rPr dirty="0" err="1"/>
              <a:t>limitazione</a:t>
            </a:r>
            <a:r>
              <a:rPr dirty="0"/>
              <a:t> (se con </a:t>
            </a:r>
            <a:r>
              <a:rPr dirty="0" err="1"/>
              <a:t>dolo</a:t>
            </a:r>
            <a:r>
              <a:rPr dirty="0"/>
              <a:t> </a:t>
            </a:r>
            <a:r>
              <a:rPr dirty="0" err="1"/>
              <a:t>risarcimento</a:t>
            </a:r>
            <a:r>
              <a:rPr dirty="0"/>
              <a:t> </a:t>
            </a:r>
            <a:r>
              <a:rPr dirty="0" err="1"/>
              <a:t>integrale</a:t>
            </a:r>
            <a:r>
              <a:rPr dirty="0"/>
              <a:t>);</a:t>
            </a:r>
          </a:p>
          <a:p>
            <a:r>
              <a:rPr dirty="0"/>
              <a:t>- se il comandante non segue </a:t>
            </a:r>
            <a:r>
              <a:rPr dirty="0" err="1"/>
              <a:t>quanto</a:t>
            </a:r>
            <a:r>
              <a:rPr dirty="0"/>
              <a:t> </a:t>
            </a:r>
            <a:r>
              <a:rPr dirty="0" err="1"/>
              <a:t>detto</a:t>
            </a:r>
            <a:r>
              <a:rPr dirty="0"/>
              <a:t> dal </a:t>
            </a:r>
            <a:r>
              <a:rPr dirty="0" err="1"/>
              <a:t>pilota</a:t>
            </a:r>
            <a:r>
              <a:rPr dirty="0"/>
              <a:t>  </a:t>
            </a:r>
            <a:r>
              <a:rPr dirty="0" err="1"/>
              <a:t>responsabilità</a:t>
            </a:r>
            <a:r>
              <a:rPr dirty="0"/>
              <a:t> </a:t>
            </a:r>
            <a:r>
              <a:rPr dirty="0" err="1"/>
              <a:t>danni</a:t>
            </a:r>
            <a:r>
              <a:rPr dirty="0"/>
              <a:t> </a:t>
            </a:r>
            <a:r>
              <a:rPr dirty="0" err="1"/>
              <a:t>sull’armatore</a:t>
            </a:r>
            <a:r>
              <a:rPr dirty="0"/>
              <a:t> ]</a:t>
            </a:r>
          </a:p>
          <a:p>
            <a:pPr marL="698500" indent="-698500">
              <a:buSzPct val="123000"/>
              <a:buChar char="•"/>
            </a:pPr>
            <a:r>
              <a:rPr b="1" dirty="0" err="1">
                <a:solidFill>
                  <a:schemeClr val="accent3"/>
                </a:solidFill>
              </a:rPr>
              <a:t>corporazione</a:t>
            </a:r>
            <a:r>
              <a:rPr b="1" dirty="0">
                <a:solidFill>
                  <a:schemeClr val="accent3"/>
                </a:solidFill>
              </a:rPr>
              <a:t> di </a:t>
            </a:r>
            <a:r>
              <a:rPr b="1" dirty="0" err="1">
                <a:solidFill>
                  <a:schemeClr val="accent3"/>
                </a:solidFill>
              </a:rPr>
              <a:t>piloti</a:t>
            </a:r>
            <a:r>
              <a:rPr dirty="0"/>
              <a:t>, con </a:t>
            </a:r>
            <a:r>
              <a:rPr dirty="0" err="1"/>
              <a:t>piloti</a:t>
            </a:r>
            <a:r>
              <a:rPr dirty="0"/>
              <a:t> </a:t>
            </a:r>
            <a:r>
              <a:rPr dirty="0" err="1"/>
              <a:t>dotati</a:t>
            </a:r>
            <a:r>
              <a:rPr dirty="0"/>
              <a:t> di </a:t>
            </a:r>
            <a:r>
              <a:rPr dirty="0" err="1"/>
              <a:t>licenza</a:t>
            </a:r>
            <a:r>
              <a:rPr dirty="0"/>
              <a:t>, </a:t>
            </a:r>
            <a:r>
              <a:rPr dirty="0" err="1"/>
              <a:t>dotata</a:t>
            </a:r>
            <a:r>
              <a:rPr dirty="0"/>
              <a:t> di </a:t>
            </a:r>
            <a:r>
              <a:rPr dirty="0" err="1"/>
              <a:t>personalità</a:t>
            </a:r>
            <a:r>
              <a:rPr dirty="0"/>
              <a:t> </a:t>
            </a:r>
            <a:r>
              <a:rPr dirty="0" err="1"/>
              <a:t>giuridica</a:t>
            </a:r>
            <a:r>
              <a:rPr dirty="0"/>
              <a:t>, </a:t>
            </a:r>
            <a:r>
              <a:rPr dirty="0" err="1"/>
              <a:t>soggetta</a:t>
            </a:r>
            <a:r>
              <a:rPr dirty="0"/>
              <a:t> a </a:t>
            </a:r>
            <a:r>
              <a:rPr dirty="0" err="1"/>
              <a:t>vigilanza</a:t>
            </a:r>
            <a:r>
              <a:rPr dirty="0"/>
              <a:t> AM 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4FCD83D7-3AEA-7327-82CF-24375CD0B49D}"/>
              </a:ext>
            </a:extLst>
          </p:cNvPr>
          <p:cNvSpPr/>
          <p:nvPr/>
        </p:nvSpPr>
        <p:spPr>
          <a:xfrm>
            <a:off x="6672649" y="4670854"/>
            <a:ext cx="840259" cy="42013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destra 2">
            <a:extLst>
              <a:ext uri="{FF2B5EF4-FFF2-40B4-BE49-F238E27FC236}">
                <a16:creationId xmlns:a16="http://schemas.microsoft.com/office/drawing/2014/main" id="{3738A1B9-F334-8392-19E6-19C6917954B3}"/>
              </a:ext>
            </a:extLst>
          </p:cNvPr>
          <p:cNvSpPr/>
          <p:nvPr/>
        </p:nvSpPr>
        <p:spPr>
          <a:xfrm>
            <a:off x="19548390" y="8921578"/>
            <a:ext cx="1334529" cy="37070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ilotaggio facoltativo o reso obbligatorio con decreto Ministro MIMS su proposta di AM e AdSP,…"/>
          <p:cNvSpPr txBox="1">
            <a:spLocks noGrp="1"/>
          </p:cNvSpPr>
          <p:nvPr>
            <p:ph type="body" idx="1"/>
          </p:nvPr>
        </p:nvSpPr>
        <p:spPr>
          <a:xfrm>
            <a:off x="1206500" y="756631"/>
            <a:ext cx="21971000" cy="1177158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691515" indent="-691515" defTabSz="817244">
              <a:spcBef>
                <a:spcPts val="1700"/>
              </a:spcBef>
              <a:buSzPct val="123000"/>
              <a:buChar char="•"/>
              <a:defRPr sz="5445" spc="-54"/>
            </a:pPr>
            <a:r>
              <a:rPr dirty="0" err="1"/>
              <a:t>Pilotaggio</a:t>
            </a:r>
            <a:r>
              <a:rPr dirty="0"/>
              <a:t> </a:t>
            </a:r>
            <a:r>
              <a:rPr dirty="0" err="1"/>
              <a:t>facoltativo</a:t>
            </a:r>
            <a:r>
              <a:rPr dirty="0"/>
              <a:t> o </a:t>
            </a:r>
            <a:r>
              <a:rPr dirty="0" err="1"/>
              <a:t>reso</a:t>
            </a:r>
            <a:r>
              <a:rPr dirty="0"/>
              <a:t> </a:t>
            </a:r>
            <a:r>
              <a:rPr dirty="0" err="1"/>
              <a:t>obbligatorio</a:t>
            </a:r>
            <a:r>
              <a:rPr dirty="0"/>
              <a:t> con </a:t>
            </a:r>
            <a:r>
              <a:rPr dirty="0" err="1"/>
              <a:t>decreto</a:t>
            </a:r>
            <a:r>
              <a:rPr dirty="0"/>
              <a:t> </a:t>
            </a:r>
            <a:r>
              <a:rPr dirty="0" err="1"/>
              <a:t>Ministro</a:t>
            </a:r>
            <a:r>
              <a:rPr dirty="0"/>
              <a:t> MI</a:t>
            </a:r>
            <a:r>
              <a:rPr lang="it-IT" dirty="0"/>
              <a:t>T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proposta</a:t>
            </a:r>
            <a:r>
              <a:rPr dirty="0"/>
              <a:t> di AM e </a:t>
            </a:r>
            <a:r>
              <a:rPr dirty="0" err="1"/>
              <a:t>AdSP</a:t>
            </a:r>
            <a:r>
              <a:rPr dirty="0"/>
              <a:t>,</a:t>
            </a:r>
          </a:p>
          <a:p>
            <a:pPr marL="691515" indent="-691515" defTabSz="817244">
              <a:spcBef>
                <a:spcPts val="1700"/>
              </a:spcBef>
              <a:buSzPct val="123000"/>
              <a:buChar char="•"/>
              <a:defRPr sz="5445" spc="-54"/>
            </a:pPr>
            <a:r>
              <a:rPr dirty="0" err="1"/>
              <a:t>tariffe</a:t>
            </a:r>
            <a:r>
              <a:rPr dirty="0"/>
              <a:t> </a:t>
            </a:r>
            <a:r>
              <a:rPr dirty="0" err="1"/>
              <a:t>servizio</a:t>
            </a:r>
            <a:r>
              <a:rPr dirty="0"/>
              <a:t> </a:t>
            </a:r>
            <a:r>
              <a:rPr dirty="0" err="1"/>
              <a:t>pilotaggio</a:t>
            </a:r>
            <a:r>
              <a:rPr dirty="0"/>
              <a:t> —&gt; </a:t>
            </a:r>
            <a:r>
              <a:rPr dirty="0" err="1"/>
              <a:t>sulla</a:t>
            </a:r>
            <a:r>
              <a:rPr dirty="0"/>
              <a:t> base di </a:t>
            </a:r>
            <a:r>
              <a:rPr dirty="0" err="1"/>
              <a:t>criteri</a:t>
            </a:r>
            <a:r>
              <a:rPr dirty="0"/>
              <a:t> </a:t>
            </a:r>
            <a:r>
              <a:rPr dirty="0" err="1"/>
              <a:t>elaborati</a:t>
            </a:r>
            <a:r>
              <a:rPr dirty="0"/>
              <a:t> dal MI</a:t>
            </a:r>
            <a:r>
              <a:rPr lang="it-IT" dirty="0"/>
              <a:t>T</a:t>
            </a:r>
            <a:r>
              <a:rPr dirty="0"/>
              <a:t>.</a:t>
            </a:r>
          </a:p>
          <a:p>
            <a:pPr defTabSz="817244">
              <a:spcBef>
                <a:spcPts val="1700"/>
              </a:spcBef>
              <a:defRPr sz="5445" spc="-54"/>
            </a:pPr>
            <a:endParaRPr dirty="0"/>
          </a:p>
          <a:p>
            <a:pPr defTabSz="817244">
              <a:spcBef>
                <a:spcPts val="1700"/>
              </a:spcBef>
              <a:defRPr sz="5445" spc="-54"/>
            </a:pPr>
            <a:r>
              <a:rPr dirty="0"/>
              <a:t>2) </a:t>
            </a:r>
            <a:r>
              <a:rPr b="1" dirty="0">
                <a:solidFill>
                  <a:schemeClr val="accent2"/>
                </a:solidFill>
              </a:rPr>
              <a:t>RIMORCHIO</a:t>
            </a:r>
            <a:r>
              <a:rPr b="1" dirty="0"/>
              <a:t>,</a:t>
            </a:r>
            <a:r>
              <a:rPr dirty="0"/>
              <a:t> due tipi: </a:t>
            </a:r>
          </a:p>
          <a:p>
            <a:pPr defTabSz="817244">
              <a:spcBef>
                <a:spcPts val="1700"/>
              </a:spcBef>
              <a:defRPr sz="5445" spc="-54"/>
            </a:pPr>
            <a:r>
              <a:rPr dirty="0"/>
              <a:t>1) </a:t>
            </a:r>
            <a:r>
              <a:rPr i="1" dirty="0" err="1"/>
              <a:t>rimorchio</a:t>
            </a:r>
            <a:r>
              <a:rPr i="1" dirty="0"/>
              <a:t> </a:t>
            </a:r>
            <a:r>
              <a:rPr i="1" dirty="0" err="1"/>
              <a:t>trasporto</a:t>
            </a:r>
            <a:r>
              <a:rPr dirty="0"/>
              <a:t> (</a:t>
            </a:r>
            <a:r>
              <a:rPr dirty="0" err="1"/>
              <a:t>consegna</a:t>
            </a:r>
            <a:r>
              <a:rPr dirty="0"/>
              <a:t> </a:t>
            </a:r>
            <a:r>
              <a:rPr dirty="0" err="1"/>
              <a:t>elemento</a:t>
            </a:r>
            <a:r>
              <a:rPr dirty="0"/>
              <a:t> </a:t>
            </a:r>
            <a:r>
              <a:rPr dirty="0" err="1"/>
              <a:t>rimorchiato</a:t>
            </a:r>
            <a:r>
              <a:rPr dirty="0"/>
              <a:t> </a:t>
            </a:r>
            <a:r>
              <a:rPr dirty="0" err="1"/>
              <a:t>rientrante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contratto</a:t>
            </a:r>
            <a:r>
              <a:rPr dirty="0"/>
              <a:t> di </a:t>
            </a:r>
            <a:r>
              <a:rPr dirty="0" err="1"/>
              <a:t>trasporto</a:t>
            </a:r>
            <a:r>
              <a:rPr dirty="0"/>
              <a:t>) </a:t>
            </a:r>
          </a:p>
          <a:p>
            <a:pPr defTabSz="817244">
              <a:spcBef>
                <a:spcPts val="1700"/>
              </a:spcBef>
              <a:defRPr sz="5445" spc="-54"/>
            </a:pPr>
            <a:r>
              <a:rPr dirty="0"/>
              <a:t>2) </a:t>
            </a:r>
            <a:r>
              <a:rPr i="1" dirty="0" err="1"/>
              <a:t>rimorchio</a:t>
            </a:r>
            <a:r>
              <a:rPr i="1" dirty="0"/>
              <a:t> </a:t>
            </a:r>
            <a:r>
              <a:rPr i="1" dirty="0" err="1"/>
              <a:t>manovra</a:t>
            </a:r>
            <a:r>
              <a:rPr dirty="0"/>
              <a:t> (</a:t>
            </a:r>
            <a:r>
              <a:rPr dirty="0" err="1"/>
              <a:t>mancata</a:t>
            </a:r>
            <a:r>
              <a:rPr dirty="0"/>
              <a:t> </a:t>
            </a:r>
            <a:r>
              <a:rPr dirty="0" err="1"/>
              <a:t>consegna</a:t>
            </a:r>
            <a:r>
              <a:rPr dirty="0"/>
              <a:t> </a:t>
            </a:r>
            <a:r>
              <a:rPr dirty="0" err="1"/>
              <a:t>elemento</a:t>
            </a:r>
            <a:r>
              <a:rPr dirty="0"/>
              <a:t> </a:t>
            </a:r>
            <a:r>
              <a:rPr dirty="0" err="1"/>
              <a:t>rimorchiato</a:t>
            </a:r>
            <a:r>
              <a:rPr dirty="0"/>
              <a:t> —&gt; </a:t>
            </a:r>
            <a:r>
              <a:rPr dirty="0" err="1"/>
              <a:t>servizio</a:t>
            </a:r>
            <a:r>
              <a:rPr dirty="0"/>
              <a:t> </a:t>
            </a:r>
            <a:r>
              <a:rPr dirty="0" err="1"/>
              <a:t>tecnico</a:t>
            </a:r>
            <a:r>
              <a:rPr dirty="0"/>
              <a:t> </a:t>
            </a:r>
            <a:r>
              <a:rPr dirty="0" err="1"/>
              <a:t>nautico</a:t>
            </a:r>
            <a:r>
              <a:rPr dirty="0"/>
              <a:t>)  </a:t>
            </a:r>
          </a:p>
          <a:p>
            <a:pPr defTabSz="817244">
              <a:spcBef>
                <a:spcPts val="1700"/>
              </a:spcBef>
              <a:defRPr sz="5445" spc="-54"/>
            </a:pPr>
            <a:endParaRPr dirty="0"/>
          </a:p>
          <a:p>
            <a:pPr defTabSz="817244">
              <a:spcBef>
                <a:spcPts val="1700"/>
              </a:spcBef>
              <a:defRPr sz="5445" spc="-54"/>
            </a:pPr>
            <a:r>
              <a:rPr dirty="0" err="1"/>
              <a:t>rimorchiatori</a:t>
            </a:r>
            <a:r>
              <a:rPr dirty="0"/>
              <a:t> </a:t>
            </a:r>
            <a:r>
              <a:rPr dirty="0" err="1"/>
              <a:t>cooperano</a:t>
            </a:r>
            <a:r>
              <a:rPr dirty="0"/>
              <a:t> per </a:t>
            </a:r>
            <a:r>
              <a:rPr dirty="0" err="1"/>
              <a:t>spostare</a:t>
            </a:r>
            <a:r>
              <a:rPr dirty="0"/>
              <a:t> </a:t>
            </a:r>
            <a:r>
              <a:rPr dirty="0" err="1"/>
              <a:t>navi</a:t>
            </a:r>
            <a:r>
              <a:rPr dirty="0"/>
              <a:t> o </a:t>
            </a:r>
            <a:r>
              <a:rPr dirty="0" err="1"/>
              <a:t>galleggianti</a:t>
            </a:r>
            <a:r>
              <a:rPr dirty="0"/>
              <a:t> </a:t>
            </a:r>
            <a:r>
              <a:rPr dirty="0" err="1"/>
              <a:t>mediante</a:t>
            </a:r>
            <a:r>
              <a:rPr dirty="0"/>
              <a:t> </a:t>
            </a:r>
            <a:r>
              <a:rPr dirty="0" err="1"/>
              <a:t>trazione</a:t>
            </a:r>
            <a:r>
              <a:rPr dirty="0"/>
              <a:t> o </a:t>
            </a:r>
            <a:r>
              <a:rPr dirty="0" err="1"/>
              <a:t>spinta</a:t>
            </a:r>
            <a:r>
              <a:rPr dirty="0"/>
              <a:t>.</a:t>
            </a:r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0344E214-8E91-E1AB-ADFB-04A30C4DA612}"/>
              </a:ext>
            </a:extLst>
          </p:cNvPr>
          <p:cNvSpPr/>
          <p:nvPr/>
        </p:nvSpPr>
        <p:spPr>
          <a:xfrm>
            <a:off x="11392930" y="9316995"/>
            <a:ext cx="1112108" cy="74140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iano delle responsabilità:…"/>
          <p:cNvSpPr txBox="1">
            <a:spLocks noGrp="1"/>
          </p:cNvSpPr>
          <p:nvPr>
            <p:ph type="body" idx="1"/>
          </p:nvPr>
        </p:nvSpPr>
        <p:spPr>
          <a:xfrm>
            <a:off x="1206500" y="667161"/>
            <a:ext cx="21971000" cy="12381678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>
                <a:solidFill>
                  <a:schemeClr val="accent3"/>
                </a:solidFill>
              </a:rPr>
              <a:t>Piano </a:t>
            </a:r>
            <a:r>
              <a:rPr dirty="0" err="1">
                <a:solidFill>
                  <a:schemeClr val="accent3"/>
                </a:solidFill>
              </a:rPr>
              <a:t>delle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responsabilità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danni</a:t>
            </a:r>
            <a:r>
              <a:rPr dirty="0"/>
              <a:t> </a:t>
            </a:r>
            <a:r>
              <a:rPr dirty="0" err="1"/>
              <a:t>sofferti</a:t>
            </a:r>
            <a:r>
              <a:rPr dirty="0"/>
              <a:t> </a:t>
            </a:r>
            <a:r>
              <a:rPr dirty="0" err="1"/>
              <a:t>dagli</a:t>
            </a:r>
            <a:r>
              <a:rPr dirty="0"/>
              <a:t> </a:t>
            </a:r>
            <a:r>
              <a:rPr dirty="0" err="1"/>
              <a:t>elementi</a:t>
            </a:r>
            <a:r>
              <a:rPr dirty="0"/>
              <a:t> </a:t>
            </a:r>
            <a:r>
              <a:rPr dirty="0" err="1"/>
              <a:t>rimorchiati</a:t>
            </a:r>
            <a:r>
              <a:rPr dirty="0"/>
              <a:t> </a:t>
            </a:r>
            <a:r>
              <a:rPr lang="it-IT" dirty="0"/>
              <a:t>       </a:t>
            </a:r>
            <a:r>
              <a:rPr dirty="0"/>
              <a:t> </a:t>
            </a:r>
            <a:r>
              <a:rPr dirty="0" err="1"/>
              <a:t>risponde</a:t>
            </a:r>
            <a:r>
              <a:rPr dirty="0"/>
              <a:t> </a:t>
            </a:r>
            <a:r>
              <a:rPr dirty="0" err="1"/>
              <a:t>l’impresa</a:t>
            </a:r>
            <a:r>
              <a:rPr dirty="0"/>
              <a:t> di </a:t>
            </a:r>
            <a:r>
              <a:rPr dirty="0" err="1"/>
              <a:t>rimorchio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danni</a:t>
            </a:r>
            <a:r>
              <a:rPr dirty="0"/>
              <a:t> </a:t>
            </a:r>
            <a:r>
              <a:rPr dirty="0" err="1"/>
              <a:t>sofferti</a:t>
            </a:r>
            <a:r>
              <a:rPr dirty="0"/>
              <a:t> da </a:t>
            </a:r>
            <a:r>
              <a:rPr dirty="0" err="1"/>
              <a:t>rimorchiatori</a:t>
            </a:r>
            <a:r>
              <a:rPr dirty="0"/>
              <a:t> </a:t>
            </a:r>
            <a:r>
              <a:rPr lang="it-IT" dirty="0"/>
              <a:t>        </a:t>
            </a:r>
            <a:r>
              <a:rPr dirty="0"/>
              <a:t> </a:t>
            </a:r>
            <a:r>
              <a:rPr dirty="0" err="1"/>
              <a:t>risponde</a:t>
            </a:r>
            <a:r>
              <a:rPr dirty="0"/>
              <a:t> </a:t>
            </a:r>
            <a:r>
              <a:rPr dirty="0" err="1"/>
              <a:t>armatore</a:t>
            </a:r>
            <a:r>
              <a:rPr dirty="0"/>
              <a:t> </a:t>
            </a:r>
            <a:r>
              <a:rPr dirty="0" err="1"/>
              <a:t>elemento</a:t>
            </a:r>
            <a:r>
              <a:rPr dirty="0"/>
              <a:t> </a:t>
            </a:r>
            <a:r>
              <a:rPr dirty="0" err="1"/>
              <a:t>rimorchiato</a:t>
            </a:r>
            <a:r>
              <a:rPr dirty="0"/>
              <a:t>,</a:t>
            </a:r>
          </a:p>
          <a:p>
            <a:r>
              <a:rPr dirty="0"/>
              <a:t>- </a:t>
            </a:r>
            <a:r>
              <a:rPr dirty="0" err="1"/>
              <a:t>danni</a:t>
            </a:r>
            <a:r>
              <a:rPr dirty="0"/>
              <a:t> </a:t>
            </a:r>
            <a:r>
              <a:rPr dirty="0" err="1"/>
              <a:t>sofferti</a:t>
            </a:r>
            <a:r>
              <a:rPr dirty="0"/>
              <a:t> da </a:t>
            </a:r>
            <a:r>
              <a:rPr dirty="0" err="1"/>
              <a:t>terzi</a:t>
            </a:r>
            <a:r>
              <a:rPr dirty="0"/>
              <a:t> </a:t>
            </a:r>
            <a:r>
              <a:rPr lang="it-IT" dirty="0"/>
              <a:t>        </a:t>
            </a:r>
            <a:r>
              <a:rPr dirty="0"/>
              <a:t> </a:t>
            </a:r>
            <a:r>
              <a:rPr dirty="0" err="1"/>
              <a:t>solidalmente</a:t>
            </a:r>
            <a:r>
              <a:rPr dirty="0"/>
              <a:t> impresa e </a:t>
            </a:r>
            <a:r>
              <a:rPr dirty="0" err="1"/>
              <a:t>armatore</a:t>
            </a:r>
            <a:endParaRPr dirty="0"/>
          </a:p>
          <a:p>
            <a:endParaRPr dirty="0"/>
          </a:p>
          <a:p>
            <a:r>
              <a:rPr dirty="0" err="1"/>
              <a:t>Rimorchio</a:t>
            </a:r>
            <a:r>
              <a:rPr dirty="0"/>
              <a:t> </a:t>
            </a:r>
            <a:r>
              <a:rPr dirty="0" err="1"/>
              <a:t>eseguito</a:t>
            </a:r>
            <a:r>
              <a:rPr dirty="0"/>
              <a:t> previa </a:t>
            </a:r>
            <a:r>
              <a:rPr b="1" dirty="0" err="1">
                <a:solidFill>
                  <a:schemeClr val="accent3"/>
                </a:solidFill>
              </a:rPr>
              <a:t>concessione</a:t>
            </a:r>
            <a:r>
              <a:rPr dirty="0"/>
              <a:t> a </a:t>
            </a:r>
            <a:r>
              <a:rPr dirty="0" err="1"/>
              <a:t>seguito</a:t>
            </a:r>
            <a:r>
              <a:rPr dirty="0"/>
              <a:t> di </a:t>
            </a:r>
            <a:r>
              <a:rPr dirty="0" err="1"/>
              <a:t>gara</a:t>
            </a:r>
            <a:r>
              <a:rPr dirty="0"/>
              <a:t> </a:t>
            </a:r>
            <a:r>
              <a:rPr dirty="0" err="1"/>
              <a:t>pubblica</a:t>
            </a:r>
            <a:r>
              <a:rPr dirty="0"/>
              <a:t>, </a:t>
            </a:r>
            <a:r>
              <a:rPr b="1" dirty="0" err="1">
                <a:solidFill>
                  <a:schemeClr val="accent3"/>
                </a:solidFill>
              </a:rPr>
              <a:t>obbligatorietà</a:t>
            </a:r>
            <a:r>
              <a:rPr dirty="0"/>
              <a:t> e </a:t>
            </a:r>
            <a:r>
              <a:rPr b="1" dirty="0" err="1">
                <a:solidFill>
                  <a:schemeClr val="accent3"/>
                </a:solidFill>
              </a:rPr>
              <a:t>tariffe</a:t>
            </a:r>
            <a:r>
              <a:rPr dirty="0"/>
              <a:t> come il </a:t>
            </a:r>
            <a:r>
              <a:rPr dirty="0" err="1"/>
              <a:t>pilotaggio</a:t>
            </a:r>
            <a:r>
              <a:rPr dirty="0"/>
              <a:t>. 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85019C2B-10E8-1EDA-DDCF-EA9F7E3DD6FC}"/>
              </a:ext>
            </a:extLst>
          </p:cNvPr>
          <p:cNvSpPr/>
          <p:nvPr/>
        </p:nvSpPr>
        <p:spPr>
          <a:xfrm>
            <a:off x="14976389" y="2075935"/>
            <a:ext cx="963827" cy="42013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destra 2">
            <a:extLst>
              <a:ext uri="{FF2B5EF4-FFF2-40B4-BE49-F238E27FC236}">
                <a16:creationId xmlns:a16="http://schemas.microsoft.com/office/drawing/2014/main" id="{4BBD5F58-6F2E-685B-0C4C-FA2FDBF203DA}"/>
              </a:ext>
            </a:extLst>
          </p:cNvPr>
          <p:cNvSpPr/>
          <p:nvPr/>
        </p:nvSpPr>
        <p:spPr>
          <a:xfrm>
            <a:off x="11788346" y="3978876"/>
            <a:ext cx="1186249" cy="37070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destra 3">
            <a:extLst>
              <a:ext uri="{FF2B5EF4-FFF2-40B4-BE49-F238E27FC236}">
                <a16:creationId xmlns:a16="http://schemas.microsoft.com/office/drawing/2014/main" id="{1A94D1C4-80CF-AC40-5490-313604658C29}"/>
              </a:ext>
            </a:extLst>
          </p:cNvPr>
          <p:cNvSpPr/>
          <p:nvPr/>
        </p:nvSpPr>
        <p:spPr>
          <a:xfrm>
            <a:off x="8921578" y="5931243"/>
            <a:ext cx="1186249" cy="37070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In passato esistevano:…"/>
          <p:cNvSpPr txBox="1">
            <a:spLocks noGrp="1"/>
          </p:cNvSpPr>
          <p:nvPr>
            <p:ph type="body" idx="1"/>
          </p:nvPr>
        </p:nvSpPr>
        <p:spPr>
          <a:xfrm>
            <a:off x="1206500" y="953741"/>
            <a:ext cx="21971000" cy="11550775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/>
          <a:p>
            <a:r>
              <a:rPr dirty="0"/>
              <a:t>In </a:t>
            </a:r>
            <a:r>
              <a:rPr dirty="0" err="1"/>
              <a:t>passato</a:t>
            </a:r>
            <a:r>
              <a:rPr dirty="0"/>
              <a:t> </a:t>
            </a:r>
            <a:r>
              <a:rPr dirty="0" err="1"/>
              <a:t>esistevano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b="1" dirty="0" err="1">
                <a:solidFill>
                  <a:schemeClr val="accent3"/>
                </a:solidFill>
              </a:rPr>
              <a:t>porti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retti</a:t>
            </a:r>
            <a:r>
              <a:rPr b="1" dirty="0">
                <a:solidFill>
                  <a:schemeClr val="accent3"/>
                </a:solidFill>
              </a:rPr>
              <a:t> a regime </a:t>
            </a:r>
            <a:r>
              <a:rPr b="1" dirty="0" err="1">
                <a:solidFill>
                  <a:schemeClr val="accent3"/>
                </a:solidFill>
              </a:rPr>
              <a:t>generale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dall’Autorità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marittima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/>
              <a:t>(AM);</a:t>
            </a:r>
          </a:p>
          <a:p>
            <a:r>
              <a:rPr dirty="0"/>
              <a:t>- </a:t>
            </a:r>
            <a:r>
              <a:rPr b="1" dirty="0" err="1">
                <a:solidFill>
                  <a:schemeClr val="accent3"/>
                </a:solidFill>
              </a:rPr>
              <a:t>porti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retti</a:t>
            </a:r>
            <a:r>
              <a:rPr b="1" dirty="0">
                <a:solidFill>
                  <a:schemeClr val="accent3"/>
                </a:solidFill>
              </a:rPr>
              <a:t> a regime </a:t>
            </a:r>
            <a:r>
              <a:rPr b="1" dirty="0" err="1">
                <a:solidFill>
                  <a:schemeClr val="accent3"/>
                </a:solidFill>
              </a:rPr>
              <a:t>speciale</a:t>
            </a:r>
            <a:r>
              <a:rPr b="1" dirty="0">
                <a:solidFill>
                  <a:schemeClr val="accent3"/>
                </a:solidFill>
              </a:rPr>
              <a:t> da </a:t>
            </a:r>
            <a:r>
              <a:rPr b="1" dirty="0" err="1">
                <a:solidFill>
                  <a:schemeClr val="accent3"/>
                </a:solidFill>
              </a:rPr>
              <a:t>Enti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portuali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/>
              <a:t>istituiti</a:t>
            </a:r>
            <a:r>
              <a:rPr dirty="0"/>
              <a:t> con apposite </a:t>
            </a:r>
            <a:r>
              <a:rPr dirty="0" err="1"/>
              <a:t>leggi</a:t>
            </a:r>
            <a:r>
              <a:rPr dirty="0"/>
              <a:t> emanate per </a:t>
            </a:r>
            <a:r>
              <a:rPr dirty="0" err="1"/>
              <a:t>ciascun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,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assumevano</a:t>
            </a:r>
            <a:r>
              <a:rPr dirty="0"/>
              <a:t> </a:t>
            </a:r>
            <a:r>
              <a:rPr dirty="0" err="1"/>
              <a:t>anche</a:t>
            </a:r>
            <a:r>
              <a:rPr dirty="0"/>
              <a:t> la </a:t>
            </a:r>
            <a:r>
              <a:rPr dirty="0" err="1"/>
              <a:t>facoltà</a:t>
            </a:r>
            <a:r>
              <a:rPr dirty="0"/>
              <a:t> di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pubblici</a:t>
            </a:r>
            <a:r>
              <a:rPr dirty="0"/>
              <a:t> economici (</a:t>
            </a:r>
            <a:r>
              <a:rPr dirty="0" err="1"/>
              <a:t>oltre</a:t>
            </a:r>
            <a:r>
              <a:rPr dirty="0"/>
              <a:t> a </a:t>
            </a:r>
            <a:r>
              <a:rPr dirty="0" err="1"/>
              <a:t>poteri</a:t>
            </a:r>
            <a:r>
              <a:rPr dirty="0"/>
              <a:t> di </a:t>
            </a:r>
            <a:r>
              <a:rPr dirty="0" err="1"/>
              <a:t>amm.ne</a:t>
            </a:r>
            <a:r>
              <a:rPr dirty="0"/>
              <a:t> e </a:t>
            </a:r>
            <a:r>
              <a:rPr dirty="0" err="1"/>
              <a:t>governo</a:t>
            </a:r>
            <a:r>
              <a:rPr dirty="0"/>
              <a:t> </a:t>
            </a:r>
            <a:r>
              <a:rPr dirty="0" err="1"/>
              <a:t>anche</a:t>
            </a:r>
            <a:r>
              <a:rPr dirty="0"/>
              <a:t> </a:t>
            </a:r>
            <a:r>
              <a:rPr dirty="0" err="1"/>
              <a:t>operazioni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)</a:t>
            </a:r>
          </a:p>
          <a:p>
            <a:pPr algn="ctr"/>
            <a:r>
              <a:rPr sz="4500" dirty="0" err="1"/>
              <a:t>comune</a:t>
            </a:r>
            <a:r>
              <a:rPr sz="4500" dirty="0"/>
              <a:t> a tutti </a:t>
            </a:r>
            <a:r>
              <a:rPr sz="4500" dirty="0" err="1"/>
              <a:t>i</a:t>
            </a:r>
            <a:r>
              <a:rPr sz="4500" dirty="0"/>
              <a:t> </a:t>
            </a:r>
            <a:r>
              <a:rPr sz="4500" dirty="0" err="1"/>
              <a:t>porti</a:t>
            </a:r>
            <a:r>
              <a:rPr sz="4500" dirty="0"/>
              <a:t>: </a:t>
            </a:r>
            <a:r>
              <a:rPr sz="4500" b="1" i="1" dirty="0" err="1">
                <a:solidFill>
                  <a:schemeClr val="accent3"/>
                </a:solidFill>
              </a:rPr>
              <a:t>riserva</a:t>
            </a:r>
            <a:r>
              <a:rPr sz="4500" b="1" i="1" dirty="0">
                <a:solidFill>
                  <a:schemeClr val="accent3"/>
                </a:solidFill>
              </a:rPr>
              <a:t> </a:t>
            </a:r>
            <a:r>
              <a:rPr sz="4500" b="1" i="1" dirty="0" err="1">
                <a:solidFill>
                  <a:schemeClr val="accent3"/>
                </a:solidFill>
              </a:rPr>
              <a:t>delle</a:t>
            </a:r>
            <a:r>
              <a:rPr sz="4500" b="1" i="1" dirty="0">
                <a:solidFill>
                  <a:schemeClr val="accent3"/>
                </a:solidFill>
              </a:rPr>
              <a:t> </a:t>
            </a:r>
            <a:r>
              <a:rPr sz="4500" b="1" i="1" dirty="0" err="1">
                <a:solidFill>
                  <a:schemeClr val="accent3"/>
                </a:solidFill>
              </a:rPr>
              <a:t>operazioni</a:t>
            </a:r>
            <a:r>
              <a:rPr sz="4500" b="1" i="1" dirty="0">
                <a:solidFill>
                  <a:schemeClr val="accent3"/>
                </a:solidFill>
              </a:rPr>
              <a:t> </a:t>
            </a:r>
            <a:r>
              <a:rPr sz="4500" b="1" i="1" dirty="0" err="1">
                <a:solidFill>
                  <a:schemeClr val="accent3"/>
                </a:solidFill>
              </a:rPr>
              <a:t>portuali</a:t>
            </a:r>
            <a:r>
              <a:rPr sz="4500" dirty="0">
                <a:solidFill>
                  <a:schemeClr val="accent3"/>
                </a:solidFill>
              </a:rPr>
              <a:t> </a:t>
            </a:r>
            <a:r>
              <a:rPr sz="4500" dirty="0"/>
              <a:t>a </a:t>
            </a:r>
            <a:r>
              <a:rPr sz="4500" dirty="0" err="1"/>
              <a:t>favore</a:t>
            </a:r>
            <a:r>
              <a:rPr sz="4500" dirty="0"/>
              <a:t> </a:t>
            </a:r>
            <a:r>
              <a:rPr sz="4500" dirty="0" err="1"/>
              <a:t>delle</a:t>
            </a:r>
            <a:r>
              <a:rPr sz="4500" dirty="0"/>
              <a:t> </a:t>
            </a:r>
            <a:r>
              <a:rPr sz="4500" dirty="0" err="1"/>
              <a:t>maestranze</a:t>
            </a:r>
            <a:r>
              <a:rPr sz="4500" dirty="0"/>
              <a:t> </a:t>
            </a:r>
            <a:r>
              <a:rPr sz="4500" dirty="0" err="1"/>
              <a:t>portuali</a:t>
            </a:r>
            <a:r>
              <a:rPr sz="4500" dirty="0"/>
              <a:t> </a:t>
            </a:r>
            <a:r>
              <a:rPr sz="4500" dirty="0" err="1"/>
              <a:t>raggruppate</a:t>
            </a:r>
            <a:r>
              <a:rPr sz="4500" dirty="0"/>
              <a:t> </a:t>
            </a:r>
            <a:r>
              <a:rPr sz="4500" dirty="0" err="1"/>
              <a:t>nelle</a:t>
            </a:r>
            <a:r>
              <a:rPr sz="4500" dirty="0"/>
              <a:t> compagnie </a:t>
            </a:r>
            <a:r>
              <a:rPr sz="4500" dirty="0" err="1"/>
              <a:t>portuali</a:t>
            </a:r>
            <a:r>
              <a:rPr sz="4500" dirty="0"/>
              <a:t> (</a:t>
            </a:r>
            <a:r>
              <a:rPr sz="4500" dirty="0" err="1"/>
              <a:t>divieto</a:t>
            </a:r>
            <a:r>
              <a:rPr sz="4500" dirty="0"/>
              <a:t> di </a:t>
            </a:r>
            <a:r>
              <a:rPr sz="4500" dirty="0" err="1"/>
              <a:t>autoproduzione</a:t>
            </a:r>
            <a:r>
              <a:rPr sz="4500" dirty="0"/>
              <a:t>)</a:t>
            </a:r>
          </a:p>
          <a:p>
            <a:endParaRPr lang="it-IT" dirty="0"/>
          </a:p>
          <a:p>
            <a:pPr algn="ctr"/>
            <a:r>
              <a:rPr dirty="0"/>
              <a:t>Sistema </a:t>
            </a:r>
            <a:r>
              <a:rPr dirty="0" err="1"/>
              <a:t>valido</a:t>
            </a:r>
            <a:r>
              <a:rPr dirty="0"/>
              <a:t> </a:t>
            </a:r>
            <a:r>
              <a:rPr dirty="0" err="1"/>
              <a:t>fino</a:t>
            </a:r>
            <a:r>
              <a:rPr dirty="0"/>
              <a:t> </a:t>
            </a:r>
            <a:r>
              <a:rPr dirty="0" err="1"/>
              <a:t>all’avvento</a:t>
            </a:r>
            <a:r>
              <a:rPr dirty="0"/>
              <a:t> del </a:t>
            </a:r>
            <a:r>
              <a:rPr i="1" dirty="0"/>
              <a:t>container</a:t>
            </a:r>
            <a:r>
              <a:rPr dirty="0"/>
              <a:t> e </a:t>
            </a:r>
            <a:r>
              <a:rPr dirty="0" err="1"/>
              <a:t>progresso</a:t>
            </a:r>
            <a:r>
              <a:rPr dirty="0"/>
              <a:t> </a:t>
            </a:r>
            <a:r>
              <a:rPr dirty="0" err="1"/>
              <a:t>tecnologico</a:t>
            </a:r>
            <a:r>
              <a:rPr dirty="0"/>
              <a:t>: </a:t>
            </a:r>
            <a:r>
              <a:rPr dirty="0" err="1"/>
              <a:t>maestranze</a:t>
            </a:r>
            <a:r>
              <a:rPr dirty="0"/>
              <a:t> poco </a:t>
            </a:r>
            <a:r>
              <a:rPr dirty="0" err="1"/>
              <a:t>richieste</a:t>
            </a:r>
            <a:r>
              <a:rPr dirty="0"/>
              <a:t> e </a:t>
            </a:r>
            <a:r>
              <a:rPr dirty="0" err="1"/>
              <a:t>aumento</a:t>
            </a:r>
            <a:r>
              <a:rPr dirty="0"/>
              <a:t> </a:t>
            </a:r>
            <a:r>
              <a:rPr dirty="0" err="1"/>
              <a:t>tariffe</a:t>
            </a:r>
            <a:r>
              <a:rPr dirty="0"/>
              <a:t> </a:t>
            </a:r>
            <a:r>
              <a:rPr lang="it-IT" dirty="0"/>
              <a:t>       </a:t>
            </a:r>
            <a:r>
              <a:rPr dirty="0"/>
              <a:t> </a:t>
            </a:r>
            <a:r>
              <a:rPr dirty="0" err="1"/>
              <a:t>contenziosi</a:t>
            </a:r>
            <a:r>
              <a:rPr dirty="0"/>
              <a:t> e </a:t>
            </a:r>
            <a:r>
              <a:rPr dirty="0" err="1"/>
              <a:t>poca</a:t>
            </a:r>
            <a:r>
              <a:rPr dirty="0"/>
              <a:t> </a:t>
            </a:r>
            <a:r>
              <a:rPr dirty="0" err="1"/>
              <a:t>competitività</a:t>
            </a:r>
            <a:r>
              <a:rPr dirty="0"/>
              <a:t> col Nord Europa.</a:t>
            </a:r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EA8A0FC8-C274-9D2F-2EC8-33D3DFBCAE9E}"/>
              </a:ext>
            </a:extLst>
          </p:cNvPr>
          <p:cNvSpPr/>
          <p:nvPr/>
        </p:nvSpPr>
        <p:spPr>
          <a:xfrm>
            <a:off x="11808940" y="8501449"/>
            <a:ext cx="766119" cy="61783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3) ORMEGGIO: attività necessarie ad assicurare l’attracco delle navi nel porto ai punti di approdo (vs disormeggio), da parte degli ormeggiatori…"/>
          <p:cNvSpPr txBox="1">
            <a:spLocks noGrp="1"/>
          </p:cNvSpPr>
          <p:nvPr>
            <p:ph type="body" idx="1"/>
          </p:nvPr>
        </p:nvSpPr>
        <p:spPr>
          <a:xfrm>
            <a:off x="1206500" y="671357"/>
            <a:ext cx="21971000" cy="11833159"/>
          </a:xfrm>
          <a:prstGeom prst="rect">
            <a:avLst/>
          </a:prstGeom>
        </p:spPr>
        <p:txBody>
          <a:bodyPr/>
          <a:lstStyle/>
          <a:p>
            <a:r>
              <a:rPr dirty="0"/>
              <a:t>3)</a:t>
            </a:r>
            <a:r>
              <a:rPr b="1" dirty="0"/>
              <a:t> </a:t>
            </a:r>
            <a:r>
              <a:rPr b="1" dirty="0">
                <a:solidFill>
                  <a:schemeClr val="accent2"/>
                </a:solidFill>
              </a:rPr>
              <a:t>ORMEGGIO</a:t>
            </a:r>
            <a:r>
              <a:rPr dirty="0"/>
              <a:t>: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necessarie</a:t>
            </a:r>
            <a:r>
              <a:rPr dirty="0"/>
              <a:t> ad </a:t>
            </a:r>
            <a:r>
              <a:rPr dirty="0" err="1"/>
              <a:t>assicurare</a:t>
            </a:r>
            <a:r>
              <a:rPr dirty="0"/>
              <a:t> </a:t>
            </a:r>
            <a:r>
              <a:rPr dirty="0" err="1"/>
              <a:t>l’attracco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navi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 ai </a:t>
            </a:r>
            <a:r>
              <a:rPr dirty="0" err="1"/>
              <a:t>punti</a:t>
            </a:r>
            <a:r>
              <a:rPr dirty="0"/>
              <a:t> di </a:t>
            </a:r>
            <a:r>
              <a:rPr dirty="0" err="1"/>
              <a:t>approdo</a:t>
            </a:r>
            <a:r>
              <a:rPr dirty="0"/>
              <a:t> (</a:t>
            </a:r>
            <a:r>
              <a:rPr i="1" dirty="0"/>
              <a:t>vs</a:t>
            </a:r>
            <a:r>
              <a:rPr dirty="0"/>
              <a:t> </a:t>
            </a:r>
            <a:r>
              <a:rPr dirty="0" err="1"/>
              <a:t>disormeggio</a:t>
            </a:r>
            <a:r>
              <a:rPr dirty="0"/>
              <a:t>), da </a:t>
            </a:r>
            <a:r>
              <a:rPr dirty="0" err="1"/>
              <a:t>parte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ormeggiatori</a:t>
            </a:r>
            <a:endParaRPr dirty="0"/>
          </a:p>
          <a:p>
            <a:endParaRPr dirty="0"/>
          </a:p>
          <a:p>
            <a:r>
              <a:rPr dirty="0" err="1"/>
              <a:t>iscritti</a:t>
            </a:r>
            <a:r>
              <a:rPr dirty="0"/>
              <a:t> in </a:t>
            </a:r>
            <a:r>
              <a:rPr dirty="0" err="1"/>
              <a:t>appositi</a:t>
            </a:r>
            <a:r>
              <a:rPr dirty="0"/>
              <a:t> </a:t>
            </a:r>
            <a:r>
              <a:rPr dirty="0" err="1"/>
              <a:t>registri</a:t>
            </a:r>
            <a:r>
              <a:rPr dirty="0"/>
              <a:t> </a:t>
            </a:r>
            <a:r>
              <a:rPr dirty="0" err="1"/>
              <a:t>dall’AM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coordina</a:t>
            </a:r>
            <a:r>
              <a:rPr dirty="0"/>
              <a:t> tale </a:t>
            </a:r>
            <a:r>
              <a:rPr dirty="0" err="1"/>
              <a:t>servizio</a:t>
            </a:r>
            <a:r>
              <a:rPr dirty="0"/>
              <a:t> (</a:t>
            </a:r>
            <a:r>
              <a:rPr dirty="0" err="1"/>
              <a:t>obbligatorietà</a:t>
            </a:r>
            <a:r>
              <a:rPr dirty="0"/>
              <a:t> e </a:t>
            </a:r>
            <a:r>
              <a:rPr dirty="0" err="1"/>
              <a:t>tariffe</a:t>
            </a:r>
            <a:r>
              <a:rPr dirty="0"/>
              <a:t> come sopra).</a:t>
            </a:r>
          </a:p>
          <a:p>
            <a:endParaRPr dirty="0"/>
          </a:p>
          <a:p>
            <a:r>
              <a:rPr dirty="0"/>
              <a:t>4) </a:t>
            </a:r>
            <a:r>
              <a:rPr b="1" dirty="0">
                <a:solidFill>
                  <a:schemeClr val="accent2"/>
                </a:solidFill>
              </a:rPr>
              <a:t>BATTELLAGGIO</a:t>
            </a:r>
            <a:r>
              <a:rPr dirty="0"/>
              <a:t>: </a:t>
            </a:r>
            <a:r>
              <a:rPr dirty="0" err="1"/>
              <a:t>disciplinato</a:t>
            </a:r>
            <a:r>
              <a:rPr dirty="0"/>
              <a:t> </a:t>
            </a:r>
            <a:r>
              <a:rPr dirty="0" err="1"/>
              <a:t>dall’AM</a:t>
            </a:r>
            <a:r>
              <a:rPr dirty="0"/>
              <a:t> </a:t>
            </a:r>
            <a:r>
              <a:rPr dirty="0" err="1"/>
              <a:t>consta</a:t>
            </a:r>
            <a:r>
              <a:rPr dirty="0"/>
              <a:t> di </a:t>
            </a:r>
            <a:r>
              <a:rPr dirty="0" err="1"/>
              <a:t>qualsiasi</a:t>
            </a:r>
            <a:r>
              <a:rPr dirty="0"/>
              <a:t> </a:t>
            </a:r>
            <a:r>
              <a:rPr dirty="0" err="1"/>
              <a:t>trasferimento</a:t>
            </a:r>
            <a:r>
              <a:rPr dirty="0"/>
              <a:t> di </a:t>
            </a:r>
            <a:r>
              <a:rPr dirty="0" err="1"/>
              <a:t>persone</a:t>
            </a:r>
            <a:r>
              <a:rPr dirty="0"/>
              <a:t> e merci da terra a </a:t>
            </a:r>
            <a:r>
              <a:rPr dirty="0" err="1"/>
              <a:t>bordo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navi</a:t>
            </a:r>
            <a:r>
              <a:rPr dirty="0"/>
              <a:t> o </a:t>
            </a:r>
            <a:r>
              <a:rPr dirty="0" err="1"/>
              <a:t>tra</a:t>
            </a:r>
            <a:r>
              <a:rPr dirty="0"/>
              <a:t> le </a:t>
            </a:r>
            <a:r>
              <a:rPr dirty="0" err="1"/>
              <a:t>navi</a:t>
            </a:r>
            <a:r>
              <a:rPr dirty="0"/>
              <a:t> in </a:t>
            </a:r>
            <a:r>
              <a:rPr dirty="0" err="1"/>
              <a:t>porto</a:t>
            </a:r>
            <a:r>
              <a:rPr dirty="0"/>
              <a:t>, ad opera di </a:t>
            </a:r>
            <a:r>
              <a:rPr dirty="0" err="1"/>
              <a:t>barcaioli</a:t>
            </a:r>
            <a:r>
              <a:rPr dirty="0"/>
              <a:t> </a:t>
            </a:r>
            <a:r>
              <a:rPr lang="it-IT" dirty="0"/>
              <a:t>        </a:t>
            </a:r>
            <a:r>
              <a:rPr dirty="0"/>
              <a:t> </a:t>
            </a:r>
            <a:r>
              <a:rPr dirty="0" err="1"/>
              <a:t>iscritti</a:t>
            </a:r>
            <a:r>
              <a:rPr dirty="0"/>
              <a:t> in </a:t>
            </a:r>
            <a:r>
              <a:rPr dirty="0" err="1"/>
              <a:t>registri</a:t>
            </a:r>
            <a:endParaRPr dirty="0"/>
          </a:p>
          <a:p>
            <a:r>
              <a:rPr dirty="0"/>
              <a:t>(</a:t>
            </a:r>
            <a:r>
              <a:rPr dirty="0" err="1"/>
              <a:t>Obbligatorietà</a:t>
            </a:r>
            <a:r>
              <a:rPr dirty="0"/>
              <a:t> e </a:t>
            </a:r>
            <a:r>
              <a:rPr dirty="0" err="1"/>
              <a:t>tariffe</a:t>
            </a:r>
            <a:r>
              <a:rPr dirty="0"/>
              <a:t> come sopra) </a:t>
            </a:r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4E190916-E820-5256-455A-1E0E3CBDE040}"/>
              </a:ext>
            </a:extLst>
          </p:cNvPr>
          <p:cNvSpPr/>
          <p:nvPr/>
        </p:nvSpPr>
        <p:spPr>
          <a:xfrm>
            <a:off x="2743200" y="3484605"/>
            <a:ext cx="889686" cy="790833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destra 2">
            <a:extLst>
              <a:ext uri="{FF2B5EF4-FFF2-40B4-BE49-F238E27FC236}">
                <a16:creationId xmlns:a16="http://schemas.microsoft.com/office/drawing/2014/main" id="{E8A4EF7A-9CC0-73B8-A27F-B7FB94283DBC}"/>
              </a:ext>
            </a:extLst>
          </p:cNvPr>
          <p:cNvSpPr/>
          <p:nvPr/>
        </p:nvSpPr>
        <p:spPr>
          <a:xfrm>
            <a:off x="14061989" y="9465276"/>
            <a:ext cx="1013254" cy="345989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utti i servizi tecnico-nautici sono deputati a garantire sicurezza nel porto (navigazione e approdo);…"/>
          <p:cNvSpPr txBox="1">
            <a:spLocks noGrp="1"/>
          </p:cNvSpPr>
          <p:nvPr>
            <p:ph type="body" idx="1"/>
          </p:nvPr>
        </p:nvSpPr>
        <p:spPr>
          <a:xfrm>
            <a:off x="1206500" y="776427"/>
            <a:ext cx="21971000" cy="12163146"/>
          </a:xfrm>
          <a:prstGeom prst="rect">
            <a:avLst/>
          </a:prstGeom>
        </p:spPr>
        <p:txBody>
          <a:bodyPr/>
          <a:lstStyle/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/>
              <a:t>Tutti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tecnico-nautici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deputati</a:t>
            </a:r>
            <a:r>
              <a:rPr dirty="0"/>
              <a:t> a </a:t>
            </a:r>
            <a:r>
              <a:rPr dirty="0" err="1"/>
              <a:t>garantire</a:t>
            </a:r>
            <a:r>
              <a:rPr dirty="0"/>
              <a:t> </a:t>
            </a:r>
            <a:r>
              <a:rPr b="1" dirty="0" err="1">
                <a:solidFill>
                  <a:schemeClr val="accent3"/>
                </a:solidFill>
              </a:rPr>
              <a:t>sicurezza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 (</a:t>
            </a:r>
            <a:r>
              <a:rPr dirty="0" err="1"/>
              <a:t>navigazione</a:t>
            </a:r>
            <a:r>
              <a:rPr dirty="0"/>
              <a:t> e </a:t>
            </a:r>
            <a:r>
              <a:rPr dirty="0" err="1"/>
              <a:t>approdo</a:t>
            </a:r>
            <a:r>
              <a:rPr dirty="0"/>
              <a:t>);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b="1" dirty="0">
                <a:solidFill>
                  <a:schemeClr val="accent3"/>
                </a:solidFill>
              </a:rPr>
              <a:t>Forma </a:t>
            </a:r>
            <a:r>
              <a:rPr b="1" dirty="0" err="1">
                <a:solidFill>
                  <a:schemeClr val="accent3"/>
                </a:solidFill>
              </a:rPr>
              <a:t>monopolistica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stessi</a:t>
            </a:r>
            <a:r>
              <a:rPr dirty="0"/>
              <a:t> —&gt; ma </a:t>
            </a:r>
            <a:r>
              <a:rPr dirty="0" err="1"/>
              <a:t>è</a:t>
            </a:r>
            <a:r>
              <a:rPr dirty="0"/>
              <a:t> </a:t>
            </a:r>
            <a:r>
              <a:rPr dirty="0" err="1"/>
              <a:t>comunque</a:t>
            </a:r>
            <a:r>
              <a:rPr dirty="0"/>
              <a:t> </a:t>
            </a:r>
            <a:r>
              <a:rPr dirty="0" err="1"/>
              <a:t>favorita</a:t>
            </a:r>
            <a:r>
              <a:rPr dirty="0"/>
              <a:t> la </a:t>
            </a:r>
            <a:r>
              <a:rPr dirty="0" err="1"/>
              <a:t>liberalizzazione</a:t>
            </a:r>
            <a:r>
              <a:rPr dirty="0"/>
              <a:t> (difficile </a:t>
            </a:r>
            <a:r>
              <a:rPr dirty="0" err="1"/>
              <a:t>stabilire</a:t>
            </a:r>
            <a:r>
              <a:rPr dirty="0"/>
              <a:t> il </a:t>
            </a:r>
            <a:r>
              <a:rPr dirty="0" err="1"/>
              <a:t>modello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idoneo</a:t>
            </a:r>
            <a:r>
              <a:rPr dirty="0"/>
              <a:t>, </a:t>
            </a:r>
            <a:r>
              <a:rPr dirty="0" err="1"/>
              <a:t>verifica</a:t>
            </a:r>
            <a:r>
              <a:rPr dirty="0"/>
              <a:t> </a:t>
            </a:r>
            <a:r>
              <a:rPr dirty="0" err="1"/>
              <a:t>caso</a:t>
            </a:r>
            <a:r>
              <a:rPr dirty="0"/>
              <a:t> per </a:t>
            </a:r>
            <a:r>
              <a:rPr dirty="0" err="1"/>
              <a:t>caso</a:t>
            </a:r>
            <a:r>
              <a:rPr dirty="0"/>
              <a:t> secondo il </a:t>
            </a:r>
            <a:r>
              <a:rPr dirty="0" err="1"/>
              <a:t>singolo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b="1" dirty="0" err="1">
                <a:solidFill>
                  <a:schemeClr val="accent3"/>
                </a:solidFill>
              </a:rPr>
              <a:t>Tariffe</a:t>
            </a:r>
            <a:r>
              <a:rPr dirty="0"/>
              <a:t> </a:t>
            </a:r>
            <a:r>
              <a:rPr dirty="0" err="1"/>
              <a:t>fissate</a:t>
            </a:r>
            <a:r>
              <a:rPr dirty="0"/>
              <a:t> in base a </a:t>
            </a:r>
            <a:r>
              <a:rPr dirty="0" err="1"/>
              <a:t>criteri</a:t>
            </a:r>
            <a:r>
              <a:rPr dirty="0"/>
              <a:t> </a:t>
            </a:r>
            <a:r>
              <a:rPr dirty="0" err="1"/>
              <a:t>predeterminati</a:t>
            </a:r>
            <a:r>
              <a:rPr dirty="0"/>
              <a:t> per </a:t>
            </a:r>
            <a:r>
              <a:rPr dirty="0" err="1"/>
              <a:t>evitare</a:t>
            </a:r>
            <a:r>
              <a:rPr dirty="0"/>
              <a:t> </a:t>
            </a:r>
            <a:r>
              <a:rPr dirty="0" err="1"/>
              <a:t>forme</a:t>
            </a:r>
            <a:r>
              <a:rPr dirty="0"/>
              <a:t> di </a:t>
            </a:r>
            <a:r>
              <a:rPr dirty="0" err="1"/>
              <a:t>abusivismo</a:t>
            </a:r>
            <a:r>
              <a:rPr dirty="0"/>
              <a:t>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 err="1"/>
              <a:t>Rientrano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b="1" dirty="0" err="1">
                <a:solidFill>
                  <a:schemeClr val="accent3"/>
                </a:solidFill>
              </a:rPr>
              <a:t>servizi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universali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dirty="0"/>
              <a:t>(</a:t>
            </a:r>
            <a:r>
              <a:rPr dirty="0" err="1"/>
              <a:t>prontezza</a:t>
            </a:r>
            <a:r>
              <a:rPr dirty="0"/>
              <a:t> </a:t>
            </a:r>
            <a:r>
              <a:rPr dirty="0" err="1"/>
              <a:t>operativa</a:t>
            </a:r>
            <a:r>
              <a:rPr dirty="0"/>
              <a:t> e continua),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b="1" dirty="0" err="1">
                <a:solidFill>
                  <a:schemeClr val="accent3"/>
                </a:solidFill>
              </a:rPr>
              <a:t>Obbligatorietà</a:t>
            </a:r>
            <a:r>
              <a:rPr dirty="0"/>
              <a:t> </a:t>
            </a:r>
            <a:r>
              <a:rPr dirty="0" err="1"/>
              <a:t>imposta</a:t>
            </a:r>
            <a:r>
              <a:rPr dirty="0"/>
              <a:t> </a:t>
            </a:r>
            <a:r>
              <a:rPr dirty="0" err="1"/>
              <a:t>talvolta</a:t>
            </a:r>
            <a:r>
              <a:rPr dirty="0"/>
              <a:t> per </a:t>
            </a:r>
            <a:r>
              <a:rPr dirty="0" err="1"/>
              <a:t>garantire</a:t>
            </a:r>
            <a:r>
              <a:rPr dirty="0"/>
              <a:t> il punto 1,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/>
              <a:t>In via di </a:t>
            </a:r>
            <a:r>
              <a:rPr dirty="0" err="1"/>
              <a:t>sviluppo</a:t>
            </a:r>
            <a:r>
              <a:rPr dirty="0"/>
              <a:t> </a:t>
            </a:r>
            <a:r>
              <a:rPr b="1" dirty="0" err="1">
                <a:solidFill>
                  <a:schemeClr val="accent3"/>
                </a:solidFill>
              </a:rPr>
              <a:t>forme</a:t>
            </a:r>
            <a:r>
              <a:rPr b="1" dirty="0">
                <a:solidFill>
                  <a:schemeClr val="accent3"/>
                </a:solidFill>
              </a:rPr>
              <a:t> di </a:t>
            </a:r>
            <a:r>
              <a:rPr b="1" dirty="0" err="1">
                <a:solidFill>
                  <a:schemeClr val="accent3"/>
                </a:solidFill>
              </a:rPr>
              <a:t>erogazione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stessi</a:t>
            </a:r>
            <a:r>
              <a:rPr dirty="0"/>
              <a:t> </a:t>
            </a:r>
            <a:r>
              <a:rPr dirty="0" err="1"/>
              <a:t>meno</a:t>
            </a:r>
            <a:r>
              <a:rPr dirty="0"/>
              <a:t> </a:t>
            </a:r>
            <a:r>
              <a:rPr dirty="0" err="1"/>
              <a:t>costose</a:t>
            </a:r>
            <a:r>
              <a:rPr dirty="0"/>
              <a:t> (es. </a:t>
            </a:r>
            <a:r>
              <a:rPr dirty="0" err="1"/>
              <a:t>pilotaggio</a:t>
            </a:r>
            <a:r>
              <a:rPr dirty="0"/>
              <a:t> via radio),</a:t>
            </a:r>
          </a:p>
          <a:p>
            <a:pPr marL="677545" indent="-677545" defTabSz="800735">
              <a:spcBef>
                <a:spcPts val="1700"/>
              </a:spcBef>
              <a:buSzPct val="123000"/>
              <a:buChar char="•"/>
              <a:defRPr sz="5335" spc="-53"/>
            </a:pPr>
            <a:r>
              <a:rPr dirty="0"/>
              <a:t>Si </a:t>
            </a:r>
            <a:r>
              <a:rPr dirty="0" err="1"/>
              <a:t>sta</a:t>
            </a:r>
            <a:r>
              <a:rPr dirty="0"/>
              <a:t> pian piano </a:t>
            </a:r>
            <a:r>
              <a:rPr dirty="0" err="1"/>
              <a:t>consentendo</a:t>
            </a:r>
            <a:r>
              <a:rPr dirty="0"/>
              <a:t> a </a:t>
            </a:r>
            <a:r>
              <a:rPr dirty="0" err="1"/>
              <a:t>navi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hanno</a:t>
            </a:r>
            <a:r>
              <a:rPr dirty="0"/>
              <a:t>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strumenti</a:t>
            </a:r>
            <a:r>
              <a:rPr dirty="0"/>
              <a:t>, </a:t>
            </a:r>
            <a:r>
              <a:rPr dirty="0" err="1"/>
              <a:t>l’esenzione</a:t>
            </a:r>
            <a:r>
              <a:rPr dirty="0"/>
              <a:t> da </a:t>
            </a:r>
            <a:r>
              <a:rPr dirty="0" err="1"/>
              <a:t>tali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permettendo</a:t>
            </a:r>
            <a:r>
              <a:rPr dirty="0"/>
              <a:t> </a:t>
            </a:r>
            <a:r>
              <a:rPr dirty="0" err="1"/>
              <a:t>l’</a:t>
            </a:r>
            <a:r>
              <a:rPr b="1" dirty="0" err="1">
                <a:solidFill>
                  <a:schemeClr val="accent3"/>
                </a:solidFill>
              </a:rPr>
              <a:t>autoproduzione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li altri servizi portuali (servizi di interesse generale)…"/>
          <p:cNvSpPr txBox="1">
            <a:spLocks noGrp="1"/>
          </p:cNvSpPr>
          <p:nvPr>
            <p:ph type="body" idx="1"/>
          </p:nvPr>
        </p:nvSpPr>
        <p:spPr>
          <a:xfrm>
            <a:off x="1206500" y="862198"/>
            <a:ext cx="21971000" cy="11991604"/>
          </a:xfrm>
          <a:prstGeom prst="rect">
            <a:avLst/>
          </a:prstGeom>
        </p:spPr>
        <p:txBody>
          <a:bodyPr/>
          <a:lstStyle/>
          <a:p>
            <a:pPr algn="ctr">
              <a:defRPr b="1"/>
            </a:pPr>
            <a:r>
              <a:rPr dirty="0" err="1">
                <a:solidFill>
                  <a:schemeClr val="accent3"/>
                </a:solidFill>
              </a:rPr>
              <a:t>Gli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altri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servizi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portuali</a:t>
            </a:r>
            <a:r>
              <a:rPr dirty="0">
                <a:solidFill>
                  <a:schemeClr val="accent3"/>
                </a:solidFill>
              </a:rPr>
              <a:t> (</a:t>
            </a:r>
            <a:r>
              <a:rPr dirty="0" err="1">
                <a:solidFill>
                  <a:schemeClr val="accent3"/>
                </a:solidFill>
              </a:rPr>
              <a:t>servizi</a:t>
            </a:r>
            <a:r>
              <a:rPr dirty="0">
                <a:solidFill>
                  <a:schemeClr val="accent3"/>
                </a:solidFill>
              </a:rPr>
              <a:t> di interesse </a:t>
            </a:r>
            <a:r>
              <a:rPr dirty="0" err="1">
                <a:solidFill>
                  <a:schemeClr val="accent3"/>
                </a:solidFill>
              </a:rPr>
              <a:t>generale</a:t>
            </a:r>
            <a:r>
              <a:rPr dirty="0">
                <a:solidFill>
                  <a:schemeClr val="accent3"/>
                </a:solidFill>
              </a:rPr>
              <a:t>) </a:t>
            </a:r>
          </a:p>
          <a:p>
            <a:pPr algn="ctr"/>
            <a:r>
              <a:rPr i="1" dirty="0" err="1"/>
              <a:t>Affidamento</a:t>
            </a:r>
            <a:r>
              <a:rPr i="1" dirty="0"/>
              <a:t> e </a:t>
            </a:r>
            <a:r>
              <a:rPr i="1" dirty="0" err="1"/>
              <a:t>controllo</a:t>
            </a:r>
            <a:r>
              <a:rPr i="1" dirty="0"/>
              <a:t> alle </a:t>
            </a:r>
            <a:r>
              <a:rPr i="1" dirty="0" err="1"/>
              <a:t>AdSP</a:t>
            </a:r>
            <a:r>
              <a:rPr i="1" dirty="0"/>
              <a:t> </a:t>
            </a:r>
            <a:r>
              <a:rPr i="1" dirty="0" err="1"/>
              <a:t>previo</a:t>
            </a:r>
            <a:r>
              <a:rPr i="1" dirty="0"/>
              <a:t> </a:t>
            </a:r>
            <a:r>
              <a:rPr i="1" dirty="0" err="1"/>
              <a:t>espletamento</a:t>
            </a:r>
            <a:r>
              <a:rPr i="1" dirty="0"/>
              <a:t> </a:t>
            </a:r>
            <a:r>
              <a:rPr i="1" dirty="0" err="1"/>
              <a:t>gara</a:t>
            </a:r>
            <a:r>
              <a:rPr i="1" dirty="0"/>
              <a:t> </a:t>
            </a:r>
            <a:r>
              <a:rPr i="1" dirty="0" err="1"/>
              <a:t>pubblica</a:t>
            </a:r>
            <a:endParaRPr i="1" dirty="0"/>
          </a:p>
          <a:p>
            <a:r>
              <a:rPr dirty="0"/>
              <a:t>(In </a:t>
            </a:r>
            <a:r>
              <a:rPr dirty="0" err="1"/>
              <a:t>passato</a:t>
            </a:r>
            <a:r>
              <a:rPr dirty="0"/>
              <a:t>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distinguevano</a:t>
            </a:r>
            <a:r>
              <a:rPr dirty="0"/>
              <a:t> </a:t>
            </a:r>
            <a:r>
              <a:rPr dirty="0" err="1"/>
              <a:t>anche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</a:t>
            </a:r>
            <a:r>
              <a:rPr dirty="0" err="1"/>
              <a:t>innominati</a:t>
            </a:r>
            <a:r>
              <a:rPr dirty="0"/>
              <a:t>, come il </a:t>
            </a:r>
            <a:r>
              <a:rPr dirty="0" err="1"/>
              <a:t>rifornimento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navi</a:t>
            </a:r>
            <a:r>
              <a:rPr dirty="0"/>
              <a:t>,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pur</a:t>
            </a:r>
            <a:r>
              <a:rPr dirty="0"/>
              <a:t> non </a:t>
            </a:r>
            <a:r>
              <a:rPr dirty="0" err="1"/>
              <a:t>avendo</a:t>
            </a:r>
            <a:r>
              <a:rPr dirty="0"/>
              <a:t> </a:t>
            </a:r>
            <a:r>
              <a:rPr dirty="0" err="1"/>
              <a:t>puntuale</a:t>
            </a:r>
            <a:r>
              <a:rPr dirty="0"/>
              <a:t> </a:t>
            </a:r>
            <a:r>
              <a:rPr dirty="0" err="1"/>
              <a:t>disciplina</a:t>
            </a:r>
            <a:r>
              <a:rPr dirty="0"/>
              <a:t> </a:t>
            </a:r>
            <a:r>
              <a:rPr dirty="0" err="1"/>
              <a:t>erano</a:t>
            </a:r>
            <a:r>
              <a:rPr dirty="0"/>
              <a:t> sotto la </a:t>
            </a:r>
            <a:r>
              <a:rPr dirty="0" err="1"/>
              <a:t>vigilanza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AM </a:t>
            </a:r>
            <a:r>
              <a:rPr lang="it-IT" dirty="0"/>
              <a:t>       </a:t>
            </a:r>
            <a:r>
              <a:rPr dirty="0"/>
              <a:t> ad </a:t>
            </a:r>
            <a:r>
              <a:rPr dirty="0" err="1"/>
              <a:t>oggi</a:t>
            </a:r>
            <a:r>
              <a:rPr dirty="0"/>
              <a:t> la </a:t>
            </a:r>
            <a:r>
              <a:rPr dirty="0" err="1"/>
              <a:t>distinzione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due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è</a:t>
            </a:r>
            <a:r>
              <a:rPr dirty="0"/>
              <a:t> </a:t>
            </a:r>
            <a:r>
              <a:rPr dirty="0" err="1"/>
              <a:t>venuta</a:t>
            </a:r>
            <a:r>
              <a:rPr dirty="0"/>
              <a:t> </a:t>
            </a:r>
            <a:r>
              <a:rPr dirty="0" err="1"/>
              <a:t>meno</a:t>
            </a:r>
            <a:r>
              <a:rPr dirty="0"/>
              <a:t>)</a:t>
            </a:r>
          </a:p>
          <a:p>
            <a:endParaRPr dirty="0"/>
          </a:p>
          <a:p>
            <a:pPr algn="ctr"/>
            <a:r>
              <a:rPr dirty="0"/>
              <a:t>        Ad </a:t>
            </a:r>
            <a:r>
              <a:rPr dirty="0" err="1"/>
              <a:t>oggi</a:t>
            </a:r>
            <a:r>
              <a:rPr dirty="0"/>
              <a:t>, </a:t>
            </a:r>
            <a:r>
              <a:rPr dirty="0" err="1"/>
              <a:t>va</a:t>
            </a:r>
            <a:r>
              <a:rPr dirty="0"/>
              <a:t> </a:t>
            </a:r>
            <a:r>
              <a:rPr dirty="0" err="1"/>
              <a:t>analizzato</a:t>
            </a:r>
            <a:r>
              <a:rPr dirty="0"/>
              <a:t> se un </a:t>
            </a:r>
            <a:r>
              <a:rPr dirty="0" err="1"/>
              <a:t>servizio</a:t>
            </a:r>
            <a:r>
              <a:rPr dirty="0"/>
              <a:t> </a:t>
            </a:r>
            <a:r>
              <a:rPr dirty="0" err="1"/>
              <a:t>è</a:t>
            </a:r>
            <a:r>
              <a:rPr dirty="0"/>
              <a:t> per merci/</a:t>
            </a:r>
            <a:r>
              <a:rPr dirty="0" err="1"/>
              <a:t>navi</a:t>
            </a:r>
            <a:r>
              <a:rPr dirty="0"/>
              <a:t> o di </a:t>
            </a:r>
            <a:r>
              <a:rPr dirty="0" err="1"/>
              <a:t>questa</a:t>
            </a:r>
            <a:r>
              <a:rPr dirty="0"/>
              <a:t> </a:t>
            </a:r>
            <a:r>
              <a:rPr dirty="0" err="1"/>
              <a:t>categoria</a:t>
            </a:r>
            <a:r>
              <a:rPr dirty="0"/>
              <a:t> e se </a:t>
            </a:r>
            <a:r>
              <a:rPr dirty="0" err="1"/>
              <a:t>rientra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le </a:t>
            </a:r>
            <a:r>
              <a:rPr dirty="0" err="1"/>
              <a:t>competenze</a:t>
            </a:r>
            <a:r>
              <a:rPr dirty="0"/>
              <a:t> </a:t>
            </a:r>
            <a:r>
              <a:rPr dirty="0" err="1"/>
              <a:t>dell’AdSP</a:t>
            </a:r>
            <a:r>
              <a:rPr dirty="0"/>
              <a:t>, </a:t>
            </a:r>
            <a:r>
              <a:rPr dirty="0" err="1"/>
              <a:t>nel</a:t>
            </a:r>
            <a:r>
              <a:rPr dirty="0"/>
              <a:t> cui </a:t>
            </a:r>
            <a:r>
              <a:rPr dirty="0" err="1"/>
              <a:t>caso</a:t>
            </a:r>
            <a:r>
              <a:rPr dirty="0"/>
              <a:t> </a:t>
            </a:r>
            <a:r>
              <a:rPr dirty="0" err="1"/>
              <a:t>deve</a:t>
            </a:r>
            <a:r>
              <a:rPr dirty="0"/>
              <a:t> </a:t>
            </a:r>
            <a:r>
              <a:rPr dirty="0" err="1"/>
              <a:t>regolarne</a:t>
            </a:r>
            <a:r>
              <a:rPr dirty="0"/>
              <a:t> la </a:t>
            </a:r>
            <a:r>
              <a:rPr dirty="0" err="1"/>
              <a:t>prestazione</a:t>
            </a:r>
            <a:r>
              <a:rPr dirty="0"/>
              <a:t>.</a:t>
            </a:r>
          </a:p>
        </p:txBody>
      </p:sp>
      <p:sp>
        <p:nvSpPr>
          <p:cNvPr id="2" name="Freccia destra 1">
            <a:extLst>
              <a:ext uri="{FF2B5EF4-FFF2-40B4-BE49-F238E27FC236}">
                <a16:creationId xmlns:a16="http://schemas.microsoft.com/office/drawing/2014/main" id="{4610A344-98D4-4521-F6D4-679843285186}"/>
              </a:ext>
            </a:extLst>
          </p:cNvPr>
          <p:cNvSpPr/>
          <p:nvPr/>
        </p:nvSpPr>
        <p:spPr>
          <a:xfrm>
            <a:off x="1927655" y="8748583"/>
            <a:ext cx="1285103" cy="469557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destra 2">
            <a:extLst>
              <a:ext uri="{FF2B5EF4-FFF2-40B4-BE49-F238E27FC236}">
                <a16:creationId xmlns:a16="http://schemas.microsoft.com/office/drawing/2014/main" id="{56D860E4-F933-B617-9FE1-DF7E6BDB63D2}"/>
              </a:ext>
            </a:extLst>
          </p:cNvPr>
          <p:cNvSpPr/>
          <p:nvPr/>
        </p:nvSpPr>
        <p:spPr>
          <a:xfrm>
            <a:off x="15742508" y="5857103"/>
            <a:ext cx="1037968" cy="37070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ent. Porto di Genova 10 dicembre 1991, CGUE —&gt; riserva italiana delle operazioni portuali a favore delle maestranze viola principi TFUE…"/>
          <p:cNvSpPr txBox="1">
            <a:spLocks noGrp="1"/>
          </p:cNvSpPr>
          <p:nvPr>
            <p:ph type="body" idx="1"/>
          </p:nvPr>
        </p:nvSpPr>
        <p:spPr>
          <a:xfrm>
            <a:off x="1210962" y="790833"/>
            <a:ext cx="21966538" cy="12579178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775969">
              <a:spcBef>
                <a:spcPts val="1600"/>
              </a:spcBef>
              <a:defRPr sz="5170" spc="-51"/>
            </a:pPr>
            <a:r>
              <a:rPr b="1" dirty="0">
                <a:solidFill>
                  <a:schemeClr val="accent3"/>
                </a:solidFill>
              </a:rPr>
              <a:t>sent. Porto di Genova 10 </a:t>
            </a:r>
            <a:r>
              <a:rPr b="1" dirty="0" err="1">
                <a:solidFill>
                  <a:schemeClr val="accent3"/>
                </a:solidFill>
              </a:rPr>
              <a:t>dicembre</a:t>
            </a:r>
            <a:r>
              <a:rPr b="1" dirty="0">
                <a:solidFill>
                  <a:schemeClr val="accent3"/>
                </a:solidFill>
              </a:rPr>
              <a:t> 1991, CGUE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/>
              <a:t>—&gt; </a:t>
            </a:r>
            <a:r>
              <a:rPr dirty="0" err="1"/>
              <a:t>riserva</a:t>
            </a:r>
            <a:r>
              <a:rPr dirty="0"/>
              <a:t> </a:t>
            </a:r>
            <a:r>
              <a:rPr dirty="0" err="1"/>
              <a:t>italiana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operazioni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a </a:t>
            </a:r>
            <a:r>
              <a:rPr dirty="0" err="1"/>
              <a:t>favore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maestranze</a:t>
            </a:r>
            <a:r>
              <a:rPr dirty="0"/>
              <a:t> viola </a:t>
            </a:r>
            <a:r>
              <a:rPr dirty="0" err="1"/>
              <a:t>principi</a:t>
            </a:r>
            <a:r>
              <a:rPr dirty="0"/>
              <a:t> TFUE </a:t>
            </a:r>
          </a:p>
          <a:p>
            <a:pPr algn="ctr" defTabSz="775969">
              <a:spcBef>
                <a:spcPts val="1600"/>
              </a:spcBef>
              <a:defRPr sz="5170" spc="-51"/>
            </a:pPr>
            <a:endParaRPr dirty="0"/>
          </a:p>
          <a:p>
            <a:pPr algn="ctr" defTabSz="775969">
              <a:spcBef>
                <a:spcPts val="1600"/>
              </a:spcBef>
              <a:defRPr sz="5170" b="1" spc="-51"/>
            </a:pPr>
            <a:r>
              <a:rPr dirty="0" err="1">
                <a:solidFill>
                  <a:schemeClr val="accent2"/>
                </a:solidFill>
              </a:rPr>
              <a:t>Legge</a:t>
            </a:r>
            <a:r>
              <a:rPr dirty="0">
                <a:solidFill>
                  <a:schemeClr val="accent2"/>
                </a:solidFill>
              </a:rPr>
              <a:t> di </a:t>
            </a:r>
            <a:r>
              <a:rPr dirty="0" err="1">
                <a:solidFill>
                  <a:schemeClr val="accent2"/>
                </a:solidFill>
              </a:rPr>
              <a:t>riforma</a:t>
            </a:r>
            <a:r>
              <a:rPr dirty="0">
                <a:solidFill>
                  <a:schemeClr val="accent2"/>
                </a:solidFill>
              </a:rPr>
              <a:t> </a:t>
            </a:r>
            <a:r>
              <a:rPr dirty="0" err="1">
                <a:solidFill>
                  <a:schemeClr val="accent2"/>
                </a:solidFill>
              </a:rPr>
              <a:t>portuale</a:t>
            </a:r>
            <a:r>
              <a:rPr dirty="0">
                <a:solidFill>
                  <a:schemeClr val="accent2"/>
                </a:solidFill>
              </a:rPr>
              <a:t> 28 </a:t>
            </a:r>
            <a:r>
              <a:rPr dirty="0" err="1">
                <a:solidFill>
                  <a:schemeClr val="accent2"/>
                </a:solidFill>
              </a:rPr>
              <a:t>gennaio</a:t>
            </a:r>
            <a:r>
              <a:rPr dirty="0">
                <a:solidFill>
                  <a:schemeClr val="accent2"/>
                </a:solidFill>
              </a:rPr>
              <a:t> 1994, n. 84 “</a:t>
            </a:r>
            <a:r>
              <a:rPr dirty="0" err="1">
                <a:solidFill>
                  <a:schemeClr val="accent2"/>
                </a:solidFill>
              </a:rPr>
              <a:t>Riordino</a:t>
            </a:r>
            <a:r>
              <a:rPr dirty="0">
                <a:solidFill>
                  <a:schemeClr val="accent2"/>
                </a:solidFill>
              </a:rPr>
              <a:t> </a:t>
            </a:r>
            <a:r>
              <a:rPr dirty="0" err="1">
                <a:solidFill>
                  <a:schemeClr val="accent2"/>
                </a:solidFill>
              </a:rPr>
              <a:t>della</a:t>
            </a:r>
            <a:r>
              <a:rPr dirty="0">
                <a:solidFill>
                  <a:schemeClr val="accent2"/>
                </a:solidFill>
              </a:rPr>
              <a:t> </a:t>
            </a:r>
            <a:r>
              <a:rPr dirty="0" err="1">
                <a:solidFill>
                  <a:schemeClr val="accent2"/>
                </a:solidFill>
              </a:rPr>
              <a:t>legislazione</a:t>
            </a:r>
            <a:r>
              <a:rPr dirty="0">
                <a:solidFill>
                  <a:schemeClr val="accent2"/>
                </a:solidFill>
              </a:rPr>
              <a:t> in </a:t>
            </a:r>
            <a:r>
              <a:rPr dirty="0" err="1">
                <a:solidFill>
                  <a:schemeClr val="accent2"/>
                </a:solidFill>
              </a:rPr>
              <a:t>materia</a:t>
            </a:r>
            <a:r>
              <a:rPr dirty="0">
                <a:solidFill>
                  <a:schemeClr val="accent2"/>
                </a:solidFill>
              </a:rPr>
              <a:t> </a:t>
            </a:r>
            <a:r>
              <a:rPr dirty="0" err="1">
                <a:solidFill>
                  <a:schemeClr val="accent2"/>
                </a:solidFill>
              </a:rPr>
              <a:t>portuale</a:t>
            </a:r>
            <a:r>
              <a:rPr dirty="0">
                <a:solidFill>
                  <a:schemeClr val="accent2"/>
                </a:solidFill>
              </a:rPr>
              <a:t>”</a:t>
            </a:r>
            <a:r>
              <a:rPr b="0" dirty="0">
                <a:solidFill>
                  <a:schemeClr val="accent2"/>
                </a:solidFill>
              </a:rPr>
              <a:t> </a:t>
            </a:r>
            <a:r>
              <a:rPr b="0" dirty="0"/>
              <a:t>con cui il </a:t>
            </a:r>
            <a:r>
              <a:rPr b="0" dirty="0" err="1"/>
              <a:t>legislatore</a:t>
            </a:r>
            <a:r>
              <a:rPr b="0" dirty="0"/>
              <a:t> ha </a:t>
            </a:r>
            <a:r>
              <a:rPr b="0" dirty="0" err="1"/>
              <a:t>aggiornato</a:t>
            </a:r>
            <a:r>
              <a:rPr b="0" dirty="0"/>
              <a:t> la </a:t>
            </a:r>
            <a:r>
              <a:rPr b="0" dirty="0" err="1"/>
              <a:t>materia</a:t>
            </a:r>
            <a:r>
              <a:rPr b="0" dirty="0"/>
              <a:t> e </a:t>
            </a:r>
            <a:r>
              <a:rPr b="0" dirty="0" err="1"/>
              <a:t>seguito</a:t>
            </a:r>
            <a:r>
              <a:rPr b="0" dirty="0"/>
              <a:t> </a:t>
            </a:r>
            <a:r>
              <a:rPr b="0" dirty="0" err="1"/>
              <a:t>i</a:t>
            </a:r>
            <a:r>
              <a:rPr b="0" dirty="0"/>
              <a:t> </a:t>
            </a:r>
            <a:r>
              <a:rPr b="0" dirty="0" err="1"/>
              <a:t>principi</a:t>
            </a:r>
            <a:r>
              <a:rPr b="0" dirty="0"/>
              <a:t> </a:t>
            </a:r>
            <a:r>
              <a:rPr b="0" dirty="0" err="1"/>
              <a:t>europei</a:t>
            </a:r>
            <a:r>
              <a:rPr b="0" dirty="0"/>
              <a:t>:</a:t>
            </a:r>
          </a:p>
          <a:p>
            <a:pPr marL="656590" indent="-656590" algn="ctr" defTabSz="775969">
              <a:spcBef>
                <a:spcPts val="1600"/>
              </a:spcBef>
              <a:buSzPct val="123000"/>
              <a:buChar char="•"/>
              <a:defRPr sz="5170" b="1" spc="-51"/>
            </a:pPr>
            <a:r>
              <a:rPr b="0" dirty="0" err="1"/>
              <a:t>istituzione</a:t>
            </a:r>
            <a:r>
              <a:rPr b="0" dirty="0"/>
              <a:t> </a:t>
            </a:r>
            <a:r>
              <a:rPr b="0" dirty="0" err="1"/>
              <a:t>Autorità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 (</a:t>
            </a:r>
            <a:r>
              <a:rPr b="0" dirty="0" err="1"/>
              <a:t>oggi</a:t>
            </a:r>
            <a:r>
              <a:rPr b="0" dirty="0"/>
              <a:t> </a:t>
            </a:r>
            <a:r>
              <a:rPr b="0" dirty="0" err="1"/>
              <a:t>AdSP</a:t>
            </a:r>
            <a:r>
              <a:rPr b="0" dirty="0"/>
              <a:t>),</a:t>
            </a:r>
          </a:p>
          <a:p>
            <a:pPr marL="656590" indent="-656590" algn="ctr" defTabSz="775969">
              <a:spcBef>
                <a:spcPts val="1600"/>
              </a:spcBef>
              <a:buSzPct val="123000"/>
              <a:buChar char="•"/>
              <a:defRPr sz="5170" b="1" spc="-51"/>
            </a:pPr>
            <a:r>
              <a:rPr b="0" dirty="0" err="1"/>
              <a:t>introduzione</a:t>
            </a:r>
            <a:r>
              <a:rPr b="0" dirty="0"/>
              <a:t> principio di </a:t>
            </a:r>
            <a:r>
              <a:rPr b="0" dirty="0" err="1"/>
              <a:t>separazione</a:t>
            </a:r>
            <a:r>
              <a:rPr b="0" dirty="0"/>
              <a:t> </a:t>
            </a:r>
            <a:r>
              <a:rPr b="0" dirty="0" err="1"/>
              <a:t>tra</a:t>
            </a:r>
            <a:r>
              <a:rPr b="0" dirty="0"/>
              <a:t> </a:t>
            </a:r>
            <a:r>
              <a:rPr b="0" dirty="0" err="1"/>
              <a:t>funzioni</a:t>
            </a:r>
            <a:r>
              <a:rPr b="0" dirty="0"/>
              <a:t> in capo alle </a:t>
            </a:r>
            <a:r>
              <a:rPr b="0" dirty="0" err="1"/>
              <a:t>Autorità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 e </a:t>
            </a:r>
            <a:r>
              <a:rPr b="0" dirty="0" err="1"/>
              <a:t>esercizio</a:t>
            </a:r>
            <a:r>
              <a:rPr b="0" dirty="0"/>
              <a:t> </a:t>
            </a:r>
            <a:r>
              <a:rPr b="0" dirty="0" err="1"/>
              <a:t>servizi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,</a:t>
            </a:r>
          </a:p>
          <a:p>
            <a:pPr marL="656590" indent="-656590" algn="ctr" defTabSz="775969">
              <a:spcBef>
                <a:spcPts val="1600"/>
              </a:spcBef>
              <a:buSzPct val="123000"/>
              <a:buChar char="•"/>
              <a:defRPr sz="5170" b="1" spc="-51"/>
            </a:pPr>
            <a:r>
              <a:rPr b="0" dirty="0" err="1"/>
              <a:t>soppressione</a:t>
            </a:r>
            <a:r>
              <a:rPr b="0" dirty="0"/>
              <a:t> compagnie </a:t>
            </a:r>
            <a:r>
              <a:rPr b="0" dirty="0" err="1"/>
              <a:t>portuali</a:t>
            </a:r>
            <a:r>
              <a:rPr b="0" dirty="0"/>
              <a:t> (</a:t>
            </a:r>
            <a:r>
              <a:rPr b="0" dirty="0" err="1"/>
              <a:t>trasformate</a:t>
            </a:r>
            <a:r>
              <a:rPr b="0" dirty="0"/>
              <a:t> in </a:t>
            </a:r>
            <a:r>
              <a:rPr b="0" dirty="0" err="1"/>
              <a:t>imprese</a:t>
            </a:r>
            <a:r>
              <a:rPr b="0" dirty="0"/>
              <a:t>),</a:t>
            </a:r>
          </a:p>
          <a:p>
            <a:pPr marL="656590" indent="-656590" algn="ctr" defTabSz="775969">
              <a:spcBef>
                <a:spcPts val="1600"/>
              </a:spcBef>
              <a:buSzPct val="123000"/>
              <a:buChar char="•"/>
              <a:defRPr sz="5170" b="1" spc="-51"/>
            </a:pPr>
            <a:r>
              <a:rPr b="0" dirty="0" err="1"/>
              <a:t>abrogazione</a:t>
            </a:r>
            <a:r>
              <a:rPr b="0" dirty="0"/>
              <a:t> </a:t>
            </a:r>
            <a:r>
              <a:rPr b="0" dirty="0" err="1"/>
              <a:t>riserva</a:t>
            </a:r>
            <a:r>
              <a:rPr b="0" dirty="0"/>
              <a:t> </a:t>
            </a:r>
            <a:r>
              <a:rPr b="0" dirty="0" err="1"/>
              <a:t>maestranze</a:t>
            </a:r>
            <a:r>
              <a:rPr b="0" dirty="0"/>
              <a:t>,</a:t>
            </a:r>
          </a:p>
          <a:p>
            <a:pPr marL="656590" indent="-656590" algn="ctr" defTabSz="775969">
              <a:spcBef>
                <a:spcPts val="1600"/>
              </a:spcBef>
              <a:buSzPct val="123000"/>
              <a:buChar char="•"/>
              <a:defRPr sz="5170" b="1" spc="-51"/>
            </a:pPr>
            <a:r>
              <a:rPr b="0" dirty="0" err="1"/>
              <a:t>presenza</a:t>
            </a:r>
            <a:r>
              <a:rPr b="0" dirty="0"/>
              <a:t> </a:t>
            </a:r>
            <a:r>
              <a:rPr b="0" dirty="0" err="1"/>
              <a:t>nel</a:t>
            </a:r>
            <a:r>
              <a:rPr b="0" dirty="0"/>
              <a:t> </a:t>
            </a:r>
            <a:r>
              <a:rPr b="0" dirty="0" err="1"/>
              <a:t>porto</a:t>
            </a:r>
            <a:r>
              <a:rPr b="0" dirty="0"/>
              <a:t> di </a:t>
            </a:r>
            <a:r>
              <a:rPr b="0" dirty="0" err="1"/>
              <a:t>imprese</a:t>
            </a:r>
            <a:r>
              <a:rPr b="0" dirty="0"/>
              <a:t> con </a:t>
            </a:r>
            <a:r>
              <a:rPr b="0" dirty="0" err="1"/>
              <a:t>propri</a:t>
            </a:r>
            <a:r>
              <a:rPr b="0" dirty="0"/>
              <a:t> </a:t>
            </a:r>
            <a:r>
              <a:rPr b="0" dirty="0" err="1"/>
              <a:t>lavoratori</a:t>
            </a:r>
            <a:r>
              <a:rPr b="0" dirty="0"/>
              <a:t> per </a:t>
            </a:r>
            <a:r>
              <a:rPr b="0" dirty="0" err="1"/>
              <a:t>operazioni</a:t>
            </a:r>
            <a:r>
              <a:rPr b="0" dirty="0"/>
              <a:t> </a:t>
            </a:r>
            <a:r>
              <a:rPr b="0" dirty="0" err="1"/>
              <a:t>portuali</a:t>
            </a:r>
            <a:endParaRPr b="0" dirty="0"/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A22E7BB9-0810-2D2A-A1FC-E43783BC941A}"/>
              </a:ext>
            </a:extLst>
          </p:cNvPr>
          <p:cNvSpPr/>
          <p:nvPr/>
        </p:nvSpPr>
        <p:spPr>
          <a:xfrm>
            <a:off x="11541211" y="2669059"/>
            <a:ext cx="1013254" cy="64255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modifica l. 84/1994 col d. lgs. 169/2016 —&gt; soppressione AP e istituzione AdSP…"/>
          <p:cNvSpPr txBox="1">
            <a:spLocks noGrp="1"/>
          </p:cNvSpPr>
          <p:nvPr>
            <p:ph type="body" idx="1"/>
          </p:nvPr>
        </p:nvSpPr>
        <p:spPr>
          <a:xfrm>
            <a:off x="1206500" y="981133"/>
            <a:ext cx="21971000" cy="11523383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modifica</a:t>
            </a:r>
            <a:r>
              <a:rPr dirty="0"/>
              <a:t> l. 84/1994 col </a:t>
            </a:r>
            <a:r>
              <a:rPr b="1" dirty="0">
                <a:solidFill>
                  <a:schemeClr val="accent3"/>
                </a:solidFill>
              </a:rPr>
              <a:t>d. </a:t>
            </a:r>
            <a:r>
              <a:rPr b="1" dirty="0" err="1">
                <a:solidFill>
                  <a:schemeClr val="accent3"/>
                </a:solidFill>
              </a:rPr>
              <a:t>lgs</a:t>
            </a:r>
            <a:r>
              <a:rPr b="1" dirty="0">
                <a:solidFill>
                  <a:schemeClr val="accent3"/>
                </a:solidFill>
              </a:rPr>
              <a:t>. 169/2016 </a:t>
            </a:r>
            <a:r>
              <a:rPr dirty="0"/>
              <a:t>—&gt; </a:t>
            </a:r>
            <a:r>
              <a:rPr u="sng" dirty="0" err="1"/>
              <a:t>soppressione</a:t>
            </a:r>
            <a:r>
              <a:rPr dirty="0"/>
              <a:t> AP e </a:t>
            </a:r>
            <a:r>
              <a:rPr dirty="0" err="1"/>
              <a:t>istituzione</a:t>
            </a:r>
            <a:r>
              <a:rPr dirty="0"/>
              <a:t> </a:t>
            </a:r>
            <a:r>
              <a:rPr dirty="0" err="1"/>
              <a:t>AdSP</a:t>
            </a:r>
            <a:endParaRPr dirty="0"/>
          </a:p>
          <a:p>
            <a:pPr algn="ctr"/>
            <a:r>
              <a:rPr dirty="0" err="1"/>
              <a:t>classificazione</a:t>
            </a:r>
            <a:r>
              <a:rPr dirty="0"/>
              <a:t> PORTI: </a:t>
            </a:r>
          </a:p>
          <a:p>
            <a:pPr algn="ctr"/>
            <a:r>
              <a:rPr dirty="0"/>
              <a:t>- </a:t>
            </a:r>
            <a:r>
              <a:rPr b="1" dirty="0" err="1">
                <a:solidFill>
                  <a:schemeClr val="accent3"/>
                </a:solidFill>
              </a:rPr>
              <a:t>categoria</a:t>
            </a:r>
            <a:r>
              <a:rPr b="1" dirty="0">
                <a:solidFill>
                  <a:schemeClr val="accent3"/>
                </a:solidFill>
              </a:rPr>
              <a:t> 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/>
              <a:t>porti</a:t>
            </a:r>
            <a:r>
              <a:rPr dirty="0"/>
              <a:t> e </a:t>
            </a:r>
            <a:r>
              <a:rPr dirty="0" err="1"/>
              <a:t>aree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per la </a:t>
            </a:r>
            <a:r>
              <a:rPr dirty="0" err="1"/>
              <a:t>difesa</a:t>
            </a:r>
            <a:r>
              <a:rPr dirty="0"/>
              <a:t> </a:t>
            </a:r>
            <a:r>
              <a:rPr dirty="0" err="1"/>
              <a:t>militare</a:t>
            </a:r>
            <a:r>
              <a:rPr dirty="0"/>
              <a:t> e la </a:t>
            </a:r>
            <a:r>
              <a:rPr dirty="0" err="1"/>
              <a:t>sicurezza</a:t>
            </a:r>
            <a:r>
              <a:rPr dirty="0"/>
              <a:t> </a:t>
            </a:r>
            <a:r>
              <a:rPr dirty="0" err="1"/>
              <a:t>dello</a:t>
            </a:r>
            <a:r>
              <a:rPr dirty="0"/>
              <a:t> </a:t>
            </a:r>
            <a:r>
              <a:rPr dirty="0" err="1"/>
              <a:t>Stato</a:t>
            </a:r>
            <a:endParaRPr dirty="0"/>
          </a:p>
          <a:p>
            <a:pPr algn="ctr"/>
            <a:r>
              <a:rPr dirty="0"/>
              <a:t>- </a:t>
            </a:r>
            <a:r>
              <a:rPr b="1" dirty="0" err="1">
                <a:solidFill>
                  <a:schemeClr val="accent3"/>
                </a:solidFill>
              </a:rPr>
              <a:t>categoria</a:t>
            </a:r>
            <a:r>
              <a:rPr b="1" dirty="0">
                <a:solidFill>
                  <a:schemeClr val="accent3"/>
                </a:solidFill>
              </a:rPr>
              <a:t> II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/>
              <a:t>comprendente</a:t>
            </a:r>
            <a:r>
              <a:rPr dirty="0"/>
              <a:t> </a:t>
            </a:r>
            <a:r>
              <a:rPr dirty="0" err="1"/>
              <a:t>porti</a:t>
            </a:r>
            <a:r>
              <a:rPr dirty="0"/>
              <a:t> o </a:t>
            </a:r>
            <a:r>
              <a:rPr dirty="0" err="1"/>
              <a:t>aree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 </a:t>
            </a:r>
            <a:r>
              <a:rPr dirty="0" err="1"/>
              <a:t>suddivisi</a:t>
            </a:r>
            <a:r>
              <a:rPr dirty="0"/>
              <a:t> in 3 </a:t>
            </a:r>
            <a:r>
              <a:rPr dirty="0" err="1"/>
              <a:t>classi</a:t>
            </a:r>
            <a:r>
              <a:rPr dirty="0"/>
              <a:t> (</a:t>
            </a:r>
            <a:r>
              <a:rPr dirty="0" err="1"/>
              <a:t>rilevanza</a:t>
            </a:r>
            <a:r>
              <a:rPr dirty="0"/>
              <a:t> </a:t>
            </a:r>
            <a:r>
              <a:rPr dirty="0" err="1"/>
              <a:t>economica</a:t>
            </a:r>
            <a:r>
              <a:rPr dirty="0"/>
              <a:t> </a:t>
            </a:r>
            <a:r>
              <a:rPr dirty="0" err="1"/>
              <a:t>internazionale</a:t>
            </a:r>
            <a:r>
              <a:rPr dirty="0"/>
              <a:t>, </a:t>
            </a:r>
            <a:r>
              <a:rPr dirty="0" err="1"/>
              <a:t>nazionale</a:t>
            </a:r>
            <a:r>
              <a:rPr dirty="0"/>
              <a:t> e </a:t>
            </a:r>
            <a:r>
              <a:rPr dirty="0" err="1"/>
              <a:t>regionale</a:t>
            </a:r>
            <a:r>
              <a:rPr dirty="0"/>
              <a:t>)</a:t>
            </a:r>
          </a:p>
          <a:p>
            <a:r>
              <a:rPr dirty="0"/>
              <a:t>Le </a:t>
            </a:r>
            <a:r>
              <a:rPr i="1" dirty="0" err="1"/>
              <a:t>funzioni</a:t>
            </a:r>
            <a:r>
              <a:rPr i="1"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ciascun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u="sng" dirty="0" err="1"/>
              <a:t>categoria</a:t>
            </a:r>
            <a:r>
              <a:rPr u="sng" dirty="0"/>
              <a:t> II</a:t>
            </a:r>
            <a:r>
              <a:rPr dirty="0"/>
              <a:t> </a:t>
            </a:r>
            <a:r>
              <a:rPr dirty="0" err="1"/>
              <a:t>può</a:t>
            </a:r>
            <a:r>
              <a:rPr dirty="0"/>
              <a:t> </a:t>
            </a:r>
            <a:r>
              <a:rPr dirty="0" err="1"/>
              <a:t>ricoprire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: </a:t>
            </a:r>
            <a:r>
              <a:rPr dirty="0" err="1"/>
              <a:t>commerciale</a:t>
            </a:r>
            <a:r>
              <a:rPr dirty="0"/>
              <a:t> e </a:t>
            </a:r>
            <a:r>
              <a:rPr dirty="0" err="1"/>
              <a:t>logistica</a:t>
            </a:r>
            <a:r>
              <a:rPr dirty="0"/>
              <a:t>, </a:t>
            </a:r>
            <a:r>
              <a:rPr dirty="0" err="1"/>
              <a:t>industriale</a:t>
            </a:r>
            <a:r>
              <a:rPr dirty="0"/>
              <a:t> e </a:t>
            </a:r>
            <a:r>
              <a:rPr dirty="0" err="1"/>
              <a:t>petrolifera</a:t>
            </a:r>
            <a:r>
              <a:rPr dirty="0"/>
              <a:t>, di </a:t>
            </a:r>
            <a:r>
              <a:rPr dirty="0" err="1"/>
              <a:t>servizio</a:t>
            </a:r>
            <a:r>
              <a:rPr dirty="0"/>
              <a:t> </a:t>
            </a:r>
            <a:r>
              <a:rPr dirty="0" err="1"/>
              <a:t>passeggeri</a:t>
            </a:r>
            <a:r>
              <a:rPr dirty="0"/>
              <a:t>, </a:t>
            </a:r>
            <a:r>
              <a:rPr dirty="0" err="1"/>
              <a:t>peschereccia</a:t>
            </a:r>
            <a:r>
              <a:rPr dirty="0"/>
              <a:t>, </a:t>
            </a:r>
            <a:r>
              <a:rPr dirty="0" err="1"/>
              <a:t>turistiche</a:t>
            </a:r>
            <a:r>
              <a:rPr dirty="0"/>
              <a:t> e da </a:t>
            </a:r>
            <a:r>
              <a:rPr dirty="0" err="1"/>
              <a:t>diporto</a:t>
            </a:r>
            <a:r>
              <a:rPr dirty="0"/>
              <a:t>, a </a:t>
            </a:r>
            <a:r>
              <a:rPr dirty="0" err="1"/>
              <a:t>seconda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destinazione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specifica</a:t>
            </a:r>
            <a:r>
              <a:rPr dirty="0"/>
              <a:t> area </a:t>
            </a:r>
            <a:r>
              <a:rPr dirty="0" err="1"/>
              <a:t>portuale</a:t>
            </a:r>
            <a:r>
              <a:rPr dirty="0"/>
              <a:t>.</a:t>
            </a:r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A3FF1357-0461-2E1D-94ED-BA666009818F}"/>
              </a:ext>
            </a:extLst>
          </p:cNvPr>
          <p:cNvSpPr/>
          <p:nvPr/>
        </p:nvSpPr>
        <p:spPr>
          <a:xfrm>
            <a:off x="11664778" y="2100649"/>
            <a:ext cx="527222" cy="56841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rocedura di classificazione dei porti di categoria II molto complessa:…"/>
          <p:cNvSpPr txBox="1">
            <a:spLocks noGrp="1"/>
          </p:cNvSpPr>
          <p:nvPr>
            <p:ph type="body" idx="1"/>
          </p:nvPr>
        </p:nvSpPr>
        <p:spPr>
          <a:xfrm>
            <a:off x="1206500" y="644922"/>
            <a:ext cx="21971000" cy="1185959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/>
            <a:r>
              <a:rPr dirty="0" err="1"/>
              <a:t>Procedura</a:t>
            </a:r>
            <a:r>
              <a:rPr dirty="0"/>
              <a:t> di </a:t>
            </a:r>
            <a:r>
              <a:rPr dirty="0" err="1"/>
              <a:t>classificazione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porti</a:t>
            </a:r>
            <a:r>
              <a:rPr dirty="0"/>
              <a:t> di </a:t>
            </a:r>
            <a:r>
              <a:rPr u="sng" dirty="0" err="1"/>
              <a:t>categoria</a:t>
            </a:r>
            <a:r>
              <a:rPr u="sng" dirty="0"/>
              <a:t> II</a:t>
            </a:r>
            <a:r>
              <a:rPr dirty="0"/>
              <a:t> molto </a:t>
            </a:r>
            <a:r>
              <a:rPr dirty="0" err="1"/>
              <a:t>complessa</a:t>
            </a:r>
            <a:r>
              <a:rPr dirty="0"/>
              <a:t>: </a:t>
            </a:r>
          </a:p>
          <a:p>
            <a:endParaRPr dirty="0"/>
          </a:p>
          <a:p>
            <a:pPr algn="ctr"/>
            <a:r>
              <a:rPr dirty="0"/>
              <a:t>il </a:t>
            </a:r>
            <a:r>
              <a:rPr dirty="0" err="1"/>
              <a:t>Ministro</a:t>
            </a:r>
            <a:r>
              <a:rPr dirty="0"/>
              <a:t> MI</a:t>
            </a:r>
            <a:r>
              <a:rPr lang="it-IT" dirty="0"/>
              <a:t>T</a:t>
            </a:r>
            <a:r>
              <a:rPr dirty="0"/>
              <a:t>, </a:t>
            </a:r>
            <a:r>
              <a:rPr dirty="0" err="1"/>
              <a:t>sentite</a:t>
            </a:r>
            <a:r>
              <a:rPr dirty="0"/>
              <a:t> le </a:t>
            </a:r>
            <a:r>
              <a:rPr dirty="0" err="1"/>
              <a:t>AdSP</a:t>
            </a:r>
            <a:r>
              <a:rPr dirty="0"/>
              <a:t> </a:t>
            </a:r>
            <a:r>
              <a:rPr dirty="0" err="1"/>
              <a:t>redige</a:t>
            </a:r>
            <a:r>
              <a:rPr dirty="0"/>
              <a:t> uno schema di </a:t>
            </a:r>
            <a:r>
              <a:rPr dirty="0" err="1"/>
              <a:t>decreto</a:t>
            </a:r>
            <a:r>
              <a:rPr dirty="0"/>
              <a:t> con la </a:t>
            </a:r>
            <a:r>
              <a:rPr dirty="0" err="1"/>
              <a:t>classificazione</a:t>
            </a:r>
            <a:r>
              <a:rPr dirty="0"/>
              <a:t> di </a:t>
            </a:r>
            <a:r>
              <a:rPr dirty="0" err="1"/>
              <a:t>ciascun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 </a:t>
            </a:r>
          </a:p>
          <a:p>
            <a:pPr algn="ctr"/>
            <a:endParaRPr dirty="0"/>
          </a:p>
          <a:p>
            <a:pPr algn="ctr"/>
            <a:r>
              <a:rPr dirty="0"/>
              <a:t>schema </a:t>
            </a:r>
            <a:r>
              <a:rPr dirty="0" err="1"/>
              <a:t>sottoposto</a:t>
            </a:r>
            <a:r>
              <a:rPr dirty="0"/>
              <a:t> alle </a:t>
            </a:r>
            <a:r>
              <a:rPr dirty="0" err="1"/>
              <a:t>Regioni</a:t>
            </a:r>
            <a:r>
              <a:rPr dirty="0"/>
              <a:t> per </a:t>
            </a:r>
            <a:r>
              <a:rPr dirty="0" err="1"/>
              <a:t>parere</a:t>
            </a:r>
            <a:r>
              <a:rPr dirty="0"/>
              <a:t> </a:t>
            </a:r>
            <a:r>
              <a:rPr dirty="0" err="1"/>
              <a:t>entro</a:t>
            </a:r>
            <a:r>
              <a:rPr dirty="0"/>
              <a:t> 90 </a:t>
            </a:r>
            <a:r>
              <a:rPr dirty="0" err="1"/>
              <a:t>giorni</a:t>
            </a:r>
            <a:r>
              <a:rPr dirty="0"/>
              <a:t> </a:t>
            </a:r>
          </a:p>
          <a:p>
            <a:pPr algn="ctr"/>
            <a:endParaRPr dirty="0"/>
          </a:p>
          <a:p>
            <a:pPr algn="ctr"/>
            <a:r>
              <a:rPr dirty="0"/>
              <a:t>schema </a:t>
            </a:r>
            <a:r>
              <a:rPr dirty="0" err="1"/>
              <a:t>sottoposto</a:t>
            </a:r>
            <a:r>
              <a:rPr dirty="0"/>
              <a:t> a Camera e </a:t>
            </a:r>
            <a:r>
              <a:rPr dirty="0" err="1"/>
              <a:t>Senato</a:t>
            </a:r>
            <a:r>
              <a:rPr dirty="0"/>
              <a:t> (</a:t>
            </a:r>
            <a:r>
              <a:rPr dirty="0" err="1"/>
              <a:t>Commissioni</a:t>
            </a:r>
            <a:r>
              <a:rPr dirty="0"/>
              <a:t> </a:t>
            </a:r>
            <a:r>
              <a:rPr dirty="0" err="1"/>
              <a:t>permanenti</a:t>
            </a:r>
            <a:r>
              <a:rPr dirty="0"/>
              <a:t> </a:t>
            </a:r>
            <a:r>
              <a:rPr dirty="0" err="1"/>
              <a:t>competenti</a:t>
            </a:r>
            <a:r>
              <a:rPr dirty="0"/>
              <a:t>)</a:t>
            </a:r>
          </a:p>
          <a:p>
            <a:pPr algn="ctr"/>
            <a:endParaRPr dirty="0"/>
          </a:p>
          <a:p>
            <a:pPr algn="ctr"/>
            <a:r>
              <a:rPr dirty="0" err="1"/>
              <a:t>adozione</a:t>
            </a:r>
            <a:r>
              <a:rPr dirty="0"/>
              <a:t> </a:t>
            </a:r>
            <a:r>
              <a:rPr dirty="0" err="1"/>
              <a:t>decreto</a:t>
            </a:r>
            <a:r>
              <a:rPr dirty="0"/>
              <a:t> </a:t>
            </a:r>
            <a:r>
              <a:rPr dirty="0" err="1"/>
              <a:t>definitivo</a:t>
            </a:r>
            <a:endParaRPr dirty="0"/>
          </a:p>
        </p:txBody>
      </p:sp>
      <p:sp>
        <p:nvSpPr>
          <p:cNvPr id="2" name="Freccia giù 1">
            <a:extLst>
              <a:ext uri="{FF2B5EF4-FFF2-40B4-BE49-F238E27FC236}">
                <a16:creationId xmlns:a16="http://schemas.microsoft.com/office/drawing/2014/main" id="{211442C8-AB32-02BC-B7BB-6589A788FD63}"/>
              </a:ext>
            </a:extLst>
          </p:cNvPr>
          <p:cNvSpPr/>
          <p:nvPr/>
        </p:nvSpPr>
        <p:spPr>
          <a:xfrm>
            <a:off x="11936627" y="2471351"/>
            <a:ext cx="518984" cy="54369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giù 2">
            <a:extLst>
              <a:ext uri="{FF2B5EF4-FFF2-40B4-BE49-F238E27FC236}">
                <a16:creationId xmlns:a16="http://schemas.microsoft.com/office/drawing/2014/main" id="{FB020A05-5A23-87D0-03B4-3248BE7678F6}"/>
              </a:ext>
            </a:extLst>
          </p:cNvPr>
          <p:cNvSpPr/>
          <p:nvPr/>
        </p:nvSpPr>
        <p:spPr>
          <a:xfrm>
            <a:off x="11994292" y="5263978"/>
            <a:ext cx="510746" cy="66726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20AEA705-C485-F9A5-30EB-1E75E5E4C741}"/>
              </a:ext>
            </a:extLst>
          </p:cNvPr>
          <p:cNvSpPr/>
          <p:nvPr/>
        </p:nvSpPr>
        <p:spPr>
          <a:xfrm>
            <a:off x="12068433" y="7263402"/>
            <a:ext cx="461319" cy="74140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013DF150-FE9C-71C7-AFEF-1506F7F1C557}"/>
              </a:ext>
            </a:extLst>
          </p:cNvPr>
          <p:cNvSpPr/>
          <p:nvPr/>
        </p:nvSpPr>
        <p:spPr>
          <a:xfrm>
            <a:off x="12068433" y="9921029"/>
            <a:ext cx="535459" cy="66726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lassificazione porti secondo 3 criteri:…"/>
          <p:cNvSpPr txBox="1">
            <a:spLocks noGrp="1"/>
          </p:cNvSpPr>
          <p:nvPr>
            <p:ph type="body" idx="1"/>
          </p:nvPr>
        </p:nvSpPr>
        <p:spPr>
          <a:xfrm>
            <a:off x="1206500" y="1067639"/>
            <a:ext cx="21971000" cy="11436877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/>
          <a:lstStyle/>
          <a:p>
            <a:r>
              <a:rPr b="1" dirty="0" err="1">
                <a:solidFill>
                  <a:schemeClr val="accent3"/>
                </a:solidFill>
              </a:rPr>
              <a:t>classificazione</a:t>
            </a:r>
            <a:r>
              <a:rPr b="1" dirty="0">
                <a:solidFill>
                  <a:schemeClr val="accent3"/>
                </a:solidFill>
              </a:rPr>
              <a:t> </a:t>
            </a:r>
            <a:r>
              <a:rPr b="1" dirty="0" err="1">
                <a:solidFill>
                  <a:schemeClr val="accent3"/>
                </a:solidFill>
              </a:rPr>
              <a:t>porti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/>
              <a:t>secondo </a:t>
            </a:r>
            <a:r>
              <a:rPr b="1" dirty="0">
                <a:solidFill>
                  <a:schemeClr val="accent2"/>
                </a:solidFill>
              </a:rPr>
              <a:t>3 </a:t>
            </a:r>
            <a:r>
              <a:rPr b="1" dirty="0" err="1">
                <a:solidFill>
                  <a:schemeClr val="accent2"/>
                </a:solidFill>
              </a:rPr>
              <a:t>criteri</a:t>
            </a:r>
            <a:r>
              <a:rPr dirty="0"/>
              <a:t>:</a:t>
            </a:r>
          </a:p>
          <a:p>
            <a:pPr marL="1018645" indent="-1018645">
              <a:buSzPct val="100000"/>
              <a:buAutoNum type="arabicPeriod"/>
            </a:pPr>
            <a:r>
              <a:rPr dirty="0" err="1"/>
              <a:t>entità</a:t>
            </a:r>
            <a:r>
              <a:rPr dirty="0"/>
              <a:t> </a:t>
            </a:r>
            <a:r>
              <a:rPr dirty="0" err="1"/>
              <a:t>traffico</a:t>
            </a:r>
            <a:r>
              <a:rPr dirty="0"/>
              <a:t> </a:t>
            </a:r>
            <a:r>
              <a:rPr dirty="0" err="1"/>
              <a:t>globale</a:t>
            </a:r>
            <a:r>
              <a:rPr dirty="0"/>
              <a:t> </a:t>
            </a:r>
            <a:r>
              <a:rPr dirty="0" err="1"/>
              <a:t>porto</a:t>
            </a:r>
            <a:r>
              <a:rPr dirty="0"/>
              <a:t>,</a:t>
            </a:r>
          </a:p>
          <a:p>
            <a:pPr marL="1018645" indent="-1018645">
              <a:buSzPct val="100000"/>
              <a:buAutoNum type="arabicPeriod"/>
            </a:pPr>
            <a:r>
              <a:rPr dirty="0" err="1"/>
              <a:t>capacità</a:t>
            </a:r>
            <a:r>
              <a:rPr dirty="0"/>
              <a:t> </a:t>
            </a:r>
            <a:r>
              <a:rPr dirty="0" err="1"/>
              <a:t>operativa</a:t>
            </a:r>
            <a:r>
              <a:rPr dirty="0"/>
              <a:t> di </a:t>
            </a:r>
            <a:r>
              <a:rPr dirty="0" err="1"/>
              <a:t>ciascuno</a:t>
            </a:r>
            <a:r>
              <a:rPr dirty="0"/>
              <a:t> </a:t>
            </a:r>
            <a:r>
              <a:rPr dirty="0" err="1"/>
              <a:t>scalo</a:t>
            </a:r>
            <a:r>
              <a:rPr dirty="0"/>
              <a:t>,</a:t>
            </a:r>
          </a:p>
          <a:p>
            <a:pPr marL="1018645" indent="-1018645">
              <a:buSzPct val="100000"/>
              <a:buAutoNum type="arabicPeriod"/>
            </a:pPr>
            <a:r>
              <a:rPr dirty="0" err="1"/>
              <a:t>livello</a:t>
            </a:r>
            <a:r>
              <a:rPr dirty="0"/>
              <a:t> ed </a:t>
            </a:r>
            <a:r>
              <a:rPr dirty="0" err="1"/>
              <a:t>efficienza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di </a:t>
            </a:r>
            <a:r>
              <a:rPr dirty="0" err="1"/>
              <a:t>collegamento</a:t>
            </a:r>
            <a:r>
              <a:rPr dirty="0"/>
              <a:t> con </a:t>
            </a:r>
            <a:r>
              <a:rPr dirty="0" err="1"/>
              <a:t>l’entroterra</a:t>
            </a:r>
            <a:r>
              <a:rPr dirty="0"/>
              <a:t>.</a:t>
            </a:r>
          </a:p>
          <a:p>
            <a:endParaRPr dirty="0"/>
          </a:p>
          <a:p>
            <a:pPr algn="r">
              <a:defRPr b="1"/>
            </a:pPr>
            <a:r>
              <a:rPr dirty="0" err="1">
                <a:solidFill>
                  <a:schemeClr val="accent3"/>
                </a:solidFill>
              </a:rPr>
              <a:t>d.lgs</a:t>
            </a:r>
            <a:r>
              <a:rPr dirty="0">
                <a:solidFill>
                  <a:schemeClr val="accent3"/>
                </a:solidFill>
              </a:rPr>
              <a:t>. 169/2016</a:t>
            </a:r>
            <a:r>
              <a:rPr dirty="0"/>
              <a:t>: </a:t>
            </a:r>
            <a:r>
              <a:rPr b="0" dirty="0"/>
              <a:t>15 </a:t>
            </a:r>
            <a:r>
              <a:rPr b="0" dirty="0" err="1"/>
              <a:t>AdSP</a:t>
            </a:r>
            <a:r>
              <a:rPr b="0" dirty="0"/>
              <a:t> (</a:t>
            </a:r>
            <a:r>
              <a:rPr b="0" dirty="0" err="1"/>
              <a:t>comprensive</a:t>
            </a:r>
            <a:r>
              <a:rPr b="0" dirty="0"/>
              <a:t> di </a:t>
            </a:r>
            <a:r>
              <a:rPr b="0" dirty="0" err="1"/>
              <a:t>più</a:t>
            </a:r>
            <a:r>
              <a:rPr b="0" dirty="0"/>
              <a:t> o </a:t>
            </a:r>
            <a:r>
              <a:rPr b="0" dirty="0" err="1"/>
              <a:t>meno</a:t>
            </a:r>
            <a:r>
              <a:rPr b="0" dirty="0"/>
              <a:t> </a:t>
            </a:r>
            <a:r>
              <a:rPr b="0" dirty="0" err="1"/>
              <a:t>porti</a:t>
            </a:r>
            <a:r>
              <a:rPr b="0" dirty="0"/>
              <a:t> secondo </a:t>
            </a:r>
            <a:r>
              <a:rPr b="0" dirty="0" err="1"/>
              <a:t>criterio</a:t>
            </a:r>
            <a:r>
              <a:rPr b="0" dirty="0"/>
              <a:t> </a:t>
            </a:r>
            <a:r>
              <a:rPr b="0" dirty="0" err="1"/>
              <a:t>geografico</a:t>
            </a:r>
            <a:r>
              <a:rPr b="0" dirty="0"/>
              <a:t> di </a:t>
            </a:r>
            <a:r>
              <a:rPr b="0" dirty="0" err="1"/>
              <a:t>vicinanza</a:t>
            </a:r>
            <a:r>
              <a:rPr b="0" dirty="0"/>
              <a:t>) + </a:t>
            </a:r>
            <a:r>
              <a:rPr b="0" dirty="0" err="1"/>
              <a:t>Autorità</a:t>
            </a:r>
            <a:r>
              <a:rPr b="0" dirty="0"/>
              <a:t> </a:t>
            </a:r>
            <a:r>
              <a:rPr b="0" dirty="0" err="1"/>
              <a:t>dello</a:t>
            </a:r>
            <a:r>
              <a:rPr b="0" dirty="0"/>
              <a:t> Stretto = 16 </a:t>
            </a:r>
            <a:r>
              <a:rPr b="0" dirty="0" err="1"/>
              <a:t>AdSP</a:t>
            </a:r>
            <a:endParaRPr b="0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l’AdSP:…"/>
          <p:cNvSpPr txBox="1">
            <a:spLocks noGrp="1"/>
          </p:cNvSpPr>
          <p:nvPr>
            <p:ph type="body" idx="1"/>
          </p:nvPr>
        </p:nvSpPr>
        <p:spPr>
          <a:xfrm>
            <a:off x="1206500" y="573483"/>
            <a:ext cx="21971000" cy="11931033"/>
          </a:xfrm>
          <a:prstGeom prst="rect">
            <a:avLst/>
          </a:prstGeom>
        </p:spPr>
        <p:txBody>
          <a:bodyPr/>
          <a:lstStyle/>
          <a:p>
            <a:pPr algn="ctr">
              <a:defRPr b="1"/>
            </a:pPr>
            <a:r>
              <a:rPr dirty="0" err="1">
                <a:solidFill>
                  <a:schemeClr val="tx1"/>
                </a:solidFill>
              </a:rPr>
              <a:t>l’</a:t>
            </a:r>
            <a:r>
              <a:rPr dirty="0" err="1">
                <a:solidFill>
                  <a:schemeClr val="accent3"/>
                </a:solidFill>
              </a:rPr>
              <a:t>AdSP</a:t>
            </a:r>
            <a:r>
              <a:rPr dirty="0">
                <a:solidFill>
                  <a:schemeClr val="tx1"/>
                </a:solidFill>
              </a:rPr>
              <a:t>:</a:t>
            </a:r>
            <a:endParaRPr b="0" dirty="0">
              <a:solidFill>
                <a:schemeClr val="tx1"/>
              </a:solidFill>
            </a:endParaRPr>
          </a:p>
          <a:p>
            <a:pPr marL="698500" indent="-698500">
              <a:buSzPct val="123000"/>
              <a:buChar char="•"/>
              <a:defRPr b="1"/>
            </a:pPr>
            <a:r>
              <a:rPr b="0" dirty="0"/>
              <a:t>ha </a:t>
            </a:r>
            <a:r>
              <a:rPr b="0" dirty="0" err="1"/>
              <a:t>sede</a:t>
            </a:r>
            <a:r>
              <a:rPr b="0" dirty="0"/>
              <a:t> in un </a:t>
            </a:r>
            <a:r>
              <a:rPr b="0" dirty="0" err="1"/>
              <a:t>porto</a:t>
            </a:r>
            <a:r>
              <a:rPr b="0" dirty="0"/>
              <a:t> centrale;</a:t>
            </a:r>
          </a:p>
          <a:p>
            <a:pPr marL="698500" indent="-698500">
              <a:buSzPct val="123000"/>
              <a:buChar char="•"/>
              <a:defRPr b="1"/>
            </a:pPr>
            <a:r>
              <a:rPr b="0" dirty="0" err="1"/>
              <a:t>appartiene</a:t>
            </a:r>
            <a:r>
              <a:rPr b="0" dirty="0"/>
              <a:t> ad </a:t>
            </a:r>
            <a:r>
              <a:rPr b="0" dirty="0" err="1"/>
              <a:t>una</a:t>
            </a:r>
            <a:r>
              <a:rPr b="0" dirty="0"/>
              <a:t> </a:t>
            </a:r>
            <a:r>
              <a:rPr b="0" dirty="0" err="1"/>
              <a:t>delle</a:t>
            </a:r>
            <a:r>
              <a:rPr b="0" dirty="0"/>
              <a:t> prime due </a:t>
            </a:r>
            <a:r>
              <a:rPr b="0" dirty="0" err="1"/>
              <a:t>classi</a:t>
            </a:r>
            <a:r>
              <a:rPr b="0" dirty="0"/>
              <a:t> </a:t>
            </a:r>
            <a:r>
              <a:rPr b="0" dirty="0" err="1"/>
              <a:t>della</a:t>
            </a:r>
            <a:r>
              <a:rPr b="0" dirty="0"/>
              <a:t> </a:t>
            </a:r>
            <a:r>
              <a:rPr b="0" dirty="0" err="1"/>
              <a:t>categoria</a:t>
            </a:r>
            <a:r>
              <a:rPr b="0" dirty="0"/>
              <a:t> II;</a:t>
            </a:r>
          </a:p>
          <a:p>
            <a:pPr marL="698500" indent="-698500">
              <a:buSzPct val="123000"/>
              <a:buChar char="•"/>
              <a:defRPr b="1"/>
            </a:pPr>
            <a:r>
              <a:rPr b="0" dirty="0"/>
              <a:t>natura di </a:t>
            </a:r>
            <a:r>
              <a:rPr b="0" dirty="0" err="1"/>
              <a:t>ente</a:t>
            </a:r>
            <a:r>
              <a:rPr b="0" dirty="0"/>
              <a:t> </a:t>
            </a:r>
            <a:r>
              <a:rPr b="0" dirty="0" err="1"/>
              <a:t>pubblico</a:t>
            </a:r>
            <a:r>
              <a:rPr b="0" dirty="0"/>
              <a:t> non </a:t>
            </a:r>
            <a:r>
              <a:rPr b="0" dirty="0" err="1"/>
              <a:t>economico</a:t>
            </a:r>
            <a:r>
              <a:rPr b="0" dirty="0"/>
              <a:t>, </a:t>
            </a:r>
            <a:r>
              <a:rPr b="0" dirty="0" err="1"/>
              <a:t>dotato</a:t>
            </a:r>
            <a:r>
              <a:rPr b="0" dirty="0"/>
              <a:t> di </a:t>
            </a:r>
            <a:r>
              <a:rPr b="0" dirty="0" err="1"/>
              <a:t>autonomia</a:t>
            </a:r>
            <a:r>
              <a:rPr b="0" dirty="0"/>
              <a:t> </a:t>
            </a:r>
            <a:r>
              <a:rPr b="0" dirty="0" err="1"/>
              <a:t>amm.va</a:t>
            </a:r>
            <a:r>
              <a:rPr b="0" dirty="0"/>
              <a:t>, </a:t>
            </a:r>
            <a:r>
              <a:rPr b="0" dirty="0" err="1"/>
              <a:t>organizzativa</a:t>
            </a:r>
            <a:r>
              <a:rPr b="0" dirty="0"/>
              <a:t> e </a:t>
            </a:r>
            <a:r>
              <a:rPr b="0" dirty="0" err="1"/>
              <a:t>finanziaria</a:t>
            </a:r>
            <a:r>
              <a:rPr b="0" dirty="0"/>
              <a:t>;</a:t>
            </a:r>
          </a:p>
          <a:p>
            <a:pPr marL="698500" indent="-698500">
              <a:buSzPct val="123000"/>
              <a:buChar char="•"/>
              <a:defRPr b="1"/>
            </a:pPr>
            <a:r>
              <a:rPr b="0" dirty="0"/>
              <a:t>non </a:t>
            </a:r>
            <a:r>
              <a:rPr b="0" dirty="0" err="1"/>
              <a:t>può</a:t>
            </a:r>
            <a:r>
              <a:rPr b="0" dirty="0"/>
              <a:t> </a:t>
            </a:r>
            <a:r>
              <a:rPr b="0" dirty="0" err="1"/>
              <a:t>esercitare</a:t>
            </a:r>
            <a:r>
              <a:rPr b="0" dirty="0"/>
              <a:t> </a:t>
            </a:r>
            <a:r>
              <a:rPr b="0" dirty="0" err="1"/>
              <a:t>attività</a:t>
            </a:r>
            <a:r>
              <a:rPr b="0" dirty="0"/>
              <a:t> </a:t>
            </a:r>
            <a:r>
              <a:rPr b="0" dirty="0" err="1"/>
              <a:t>economiche-imprenditoriali</a:t>
            </a:r>
            <a:r>
              <a:rPr b="0" dirty="0"/>
              <a:t> (</a:t>
            </a:r>
            <a:r>
              <a:rPr b="0" dirty="0" err="1"/>
              <a:t>divieto</a:t>
            </a:r>
            <a:r>
              <a:rPr b="0" dirty="0"/>
              <a:t> di </a:t>
            </a:r>
            <a:r>
              <a:rPr b="0" dirty="0" err="1"/>
              <a:t>svolgere</a:t>
            </a:r>
            <a:r>
              <a:rPr b="0" dirty="0"/>
              <a:t> </a:t>
            </a:r>
            <a:r>
              <a:rPr b="0" dirty="0" err="1"/>
              <a:t>operazioni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 </a:t>
            </a:r>
            <a:r>
              <a:rPr b="0" dirty="0" err="1"/>
              <a:t>anche</a:t>
            </a:r>
            <a:r>
              <a:rPr b="0" dirty="0"/>
              <a:t> </a:t>
            </a:r>
            <a:r>
              <a:rPr b="0" dirty="0" err="1"/>
              <a:t>indirettamente</a:t>
            </a:r>
            <a:r>
              <a:rPr b="0" dirty="0"/>
              <a:t>), </a:t>
            </a:r>
          </a:p>
          <a:p>
            <a:pPr marL="698500" indent="-698500">
              <a:buSzPct val="123000"/>
              <a:buChar char="•"/>
              <a:defRPr b="1"/>
            </a:pPr>
            <a:r>
              <a:rPr b="0" dirty="0"/>
              <a:t>principio </a:t>
            </a:r>
            <a:r>
              <a:rPr b="0" dirty="0" err="1"/>
              <a:t>separazione</a:t>
            </a:r>
            <a:r>
              <a:rPr b="0" dirty="0"/>
              <a:t> </a:t>
            </a:r>
            <a:r>
              <a:rPr b="0" dirty="0" err="1"/>
              <a:t>tra</a:t>
            </a:r>
            <a:r>
              <a:rPr b="0" dirty="0"/>
              <a:t> </a:t>
            </a:r>
            <a:r>
              <a:rPr b="0" dirty="0" err="1"/>
              <a:t>funzioni</a:t>
            </a:r>
            <a:r>
              <a:rPr b="0" dirty="0"/>
              <a:t> </a:t>
            </a:r>
            <a:r>
              <a:rPr b="0" dirty="0" err="1"/>
              <a:t>pubbliche</a:t>
            </a:r>
            <a:r>
              <a:rPr b="0" dirty="0"/>
              <a:t> di </a:t>
            </a:r>
            <a:r>
              <a:rPr b="0" dirty="0" err="1"/>
              <a:t>pianificazione</a:t>
            </a:r>
            <a:r>
              <a:rPr b="0" dirty="0"/>
              <a:t>, </a:t>
            </a:r>
            <a:r>
              <a:rPr b="0" dirty="0" err="1"/>
              <a:t>programmazione</a:t>
            </a:r>
            <a:r>
              <a:rPr b="0" dirty="0"/>
              <a:t>, </a:t>
            </a:r>
            <a:r>
              <a:rPr b="0" dirty="0" err="1"/>
              <a:t>controllo</a:t>
            </a:r>
            <a:r>
              <a:rPr b="0" dirty="0"/>
              <a:t> </a:t>
            </a:r>
            <a:r>
              <a:rPr b="0" dirty="0" err="1"/>
              <a:t>delle</a:t>
            </a:r>
            <a:r>
              <a:rPr b="0" dirty="0"/>
              <a:t> </a:t>
            </a:r>
            <a:r>
              <a:rPr b="0" dirty="0" err="1"/>
              <a:t>attività</a:t>
            </a:r>
            <a:r>
              <a:rPr b="0" dirty="0"/>
              <a:t> </a:t>
            </a:r>
            <a:r>
              <a:rPr b="0" dirty="0" err="1"/>
              <a:t>portuali</a:t>
            </a:r>
            <a:r>
              <a:rPr b="0" dirty="0"/>
              <a:t> ed </a:t>
            </a:r>
            <a:r>
              <a:rPr b="0" dirty="0" err="1"/>
              <a:t>esercizio</a:t>
            </a:r>
            <a:r>
              <a:rPr b="0" dirty="0"/>
              <a:t> </a:t>
            </a:r>
            <a:r>
              <a:rPr b="0" dirty="0" err="1"/>
              <a:t>delle</a:t>
            </a:r>
            <a:r>
              <a:rPr b="0" dirty="0"/>
              <a:t> </a:t>
            </a:r>
            <a:r>
              <a:rPr b="0" dirty="0" err="1"/>
              <a:t>attività</a:t>
            </a:r>
            <a:r>
              <a:rPr b="0" dirty="0"/>
              <a:t> </a:t>
            </a:r>
            <a:r>
              <a:rPr b="0" dirty="0" err="1"/>
              <a:t>imprenditoriali</a:t>
            </a:r>
            <a:r>
              <a:rPr b="0" dirty="0"/>
              <a:t>;</a:t>
            </a:r>
          </a:p>
          <a:p>
            <a:pPr marL="698500" indent="-698500">
              <a:buSzPct val="123000"/>
              <a:buChar char="•"/>
              <a:defRPr b="1"/>
            </a:pPr>
            <a:r>
              <a:rPr b="0" dirty="0" err="1"/>
              <a:t>sottoposte</a:t>
            </a:r>
            <a:r>
              <a:rPr b="0" dirty="0"/>
              <a:t> a </a:t>
            </a:r>
            <a:r>
              <a:rPr b="0" dirty="0" err="1"/>
              <a:t>potere</a:t>
            </a:r>
            <a:r>
              <a:rPr b="0" dirty="0"/>
              <a:t> di </a:t>
            </a:r>
            <a:r>
              <a:rPr b="0" dirty="0" err="1"/>
              <a:t>vigilanza</a:t>
            </a:r>
            <a:r>
              <a:rPr b="0" dirty="0"/>
              <a:t> e </a:t>
            </a:r>
            <a:r>
              <a:rPr b="0" dirty="0" err="1"/>
              <a:t>indirizzo</a:t>
            </a:r>
            <a:r>
              <a:rPr b="0" dirty="0"/>
              <a:t> del MI</a:t>
            </a:r>
            <a:r>
              <a:rPr lang="it-IT" b="0" dirty="0"/>
              <a:t>T</a:t>
            </a:r>
            <a:r>
              <a:rPr b="0" dirty="0"/>
              <a:t>.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ompiti AdSP:…"/>
          <p:cNvSpPr txBox="1">
            <a:spLocks noGrp="1"/>
          </p:cNvSpPr>
          <p:nvPr>
            <p:ph type="body" idx="1"/>
          </p:nvPr>
        </p:nvSpPr>
        <p:spPr>
          <a:xfrm>
            <a:off x="1206500" y="988996"/>
            <a:ext cx="21971000" cy="11515520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 err="1">
                <a:solidFill>
                  <a:schemeClr val="accent3"/>
                </a:solidFill>
              </a:rPr>
              <a:t>Compiti</a:t>
            </a:r>
            <a:r>
              <a:rPr dirty="0">
                <a:solidFill>
                  <a:schemeClr val="accent3"/>
                </a:solidFill>
              </a:rPr>
              <a:t> </a:t>
            </a:r>
            <a:r>
              <a:rPr dirty="0" err="1">
                <a:solidFill>
                  <a:schemeClr val="accent3"/>
                </a:solidFill>
              </a:rPr>
              <a:t>AdSP</a:t>
            </a:r>
            <a:r>
              <a:rPr dirty="0"/>
              <a:t>: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indirizzo</a:t>
            </a:r>
            <a:r>
              <a:rPr dirty="0"/>
              <a:t>, </a:t>
            </a:r>
            <a:r>
              <a:rPr dirty="0" err="1"/>
              <a:t>programmazione</a:t>
            </a:r>
            <a:r>
              <a:rPr dirty="0"/>
              <a:t>, </a:t>
            </a:r>
            <a:r>
              <a:rPr dirty="0" err="1"/>
              <a:t>promozione</a:t>
            </a:r>
            <a:r>
              <a:rPr dirty="0"/>
              <a:t> e </a:t>
            </a:r>
            <a:r>
              <a:rPr dirty="0" err="1"/>
              <a:t>regolamento</a:t>
            </a:r>
            <a:r>
              <a:rPr dirty="0"/>
              <a:t> </a:t>
            </a:r>
            <a:r>
              <a:rPr dirty="0" err="1"/>
              <a:t>operazioni</a:t>
            </a:r>
            <a:r>
              <a:rPr dirty="0"/>
              <a:t> e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portuali</a:t>
            </a:r>
            <a:r>
              <a:rPr dirty="0"/>
              <a:t>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manutenzione</a:t>
            </a:r>
            <a:r>
              <a:rPr dirty="0"/>
              <a:t> </a:t>
            </a:r>
            <a:r>
              <a:rPr dirty="0" err="1"/>
              <a:t>ordinaria</a:t>
            </a:r>
            <a:r>
              <a:rPr dirty="0"/>
              <a:t> e </a:t>
            </a:r>
            <a:r>
              <a:rPr dirty="0" err="1"/>
              <a:t>straordinaria</a:t>
            </a:r>
            <a:r>
              <a:rPr dirty="0"/>
              <a:t> parti </a:t>
            </a:r>
            <a:r>
              <a:rPr dirty="0" err="1"/>
              <a:t>comuni</a:t>
            </a:r>
            <a:r>
              <a:rPr dirty="0"/>
              <a:t> </a:t>
            </a:r>
            <a:r>
              <a:rPr dirty="0" err="1"/>
              <a:t>nell’ambito</a:t>
            </a:r>
            <a:r>
              <a:rPr dirty="0"/>
              <a:t> </a:t>
            </a:r>
            <a:r>
              <a:rPr dirty="0" err="1"/>
              <a:t>portuale</a:t>
            </a:r>
            <a:r>
              <a:rPr dirty="0"/>
              <a:t>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affidamento</a:t>
            </a:r>
            <a:r>
              <a:rPr dirty="0"/>
              <a:t> </a:t>
            </a:r>
            <a:r>
              <a:rPr dirty="0" err="1"/>
              <a:t>controllo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per la </a:t>
            </a:r>
            <a:r>
              <a:rPr dirty="0" err="1"/>
              <a:t>fornitura</a:t>
            </a:r>
            <a:r>
              <a:rPr dirty="0"/>
              <a:t> di </a:t>
            </a:r>
            <a:r>
              <a:rPr dirty="0" err="1"/>
              <a:t>servizi</a:t>
            </a:r>
            <a:r>
              <a:rPr dirty="0"/>
              <a:t> di interesse </a:t>
            </a:r>
            <a:r>
              <a:rPr dirty="0" err="1"/>
              <a:t>generale</a:t>
            </a:r>
            <a:r>
              <a:rPr dirty="0"/>
              <a:t>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coordinamento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amm.ve</a:t>
            </a:r>
            <a:r>
              <a:rPr dirty="0"/>
              <a:t> di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pubblici</a:t>
            </a:r>
            <a:r>
              <a:rPr dirty="0"/>
              <a:t>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porti</a:t>
            </a:r>
            <a:r>
              <a:rPr dirty="0"/>
              <a:t>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amm.ne</a:t>
            </a:r>
            <a:r>
              <a:rPr dirty="0"/>
              <a:t> </a:t>
            </a:r>
            <a:r>
              <a:rPr dirty="0" err="1"/>
              <a:t>aree</a:t>
            </a:r>
            <a:r>
              <a:rPr dirty="0"/>
              <a:t> e </a:t>
            </a:r>
            <a:r>
              <a:rPr dirty="0" err="1"/>
              <a:t>beni</a:t>
            </a:r>
            <a:r>
              <a:rPr dirty="0"/>
              <a:t> </a:t>
            </a:r>
            <a:r>
              <a:rPr dirty="0" err="1"/>
              <a:t>demanio</a:t>
            </a:r>
            <a:r>
              <a:rPr dirty="0"/>
              <a:t> </a:t>
            </a:r>
            <a:r>
              <a:rPr dirty="0" err="1"/>
              <a:t>marittimo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propria </a:t>
            </a:r>
            <a:r>
              <a:rPr dirty="0" err="1"/>
              <a:t>circoscrizione</a:t>
            </a:r>
            <a:r>
              <a:rPr dirty="0"/>
              <a:t>,</a:t>
            </a:r>
          </a:p>
          <a:p>
            <a:pPr marL="698500" indent="-698500">
              <a:buSzPct val="123000"/>
              <a:buChar char="•"/>
            </a:pPr>
            <a:r>
              <a:rPr dirty="0" err="1"/>
              <a:t>promozione</a:t>
            </a:r>
            <a:r>
              <a:rPr dirty="0"/>
              <a:t> </a:t>
            </a:r>
            <a:r>
              <a:rPr dirty="0" err="1"/>
              <a:t>forme</a:t>
            </a:r>
            <a:r>
              <a:rPr dirty="0"/>
              <a:t> </a:t>
            </a:r>
            <a:r>
              <a:rPr dirty="0" err="1"/>
              <a:t>raccordo</a:t>
            </a:r>
            <a:r>
              <a:rPr dirty="0"/>
              <a:t> con </a:t>
            </a:r>
            <a:r>
              <a:rPr dirty="0" err="1"/>
              <a:t>altri</a:t>
            </a:r>
            <a:r>
              <a:rPr dirty="0"/>
              <a:t> </a:t>
            </a:r>
            <a:r>
              <a:rPr dirty="0" err="1"/>
              <a:t>sistemi</a:t>
            </a:r>
            <a:r>
              <a:rPr dirty="0"/>
              <a:t> </a:t>
            </a:r>
            <a:r>
              <a:rPr dirty="0" err="1"/>
              <a:t>logistici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33_DynamicLight">
  <a:themeElements>
    <a:clrScheme name="33_Dynamic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3_DynamicLight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3_Dynamic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{CDC4CD04-A5AC-BA45-B91D-9FC4F2E8FF18}tf10001069</Template>
  <TotalTime>223</TotalTime>
  <Words>2502</Words>
  <Application>Microsoft Macintosh PowerPoint</Application>
  <PresentationFormat>Personalizzato</PresentationFormat>
  <Paragraphs>207</Paragraphs>
  <Slides>32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7" baseType="lpstr">
      <vt:lpstr>Arial</vt:lpstr>
      <vt:lpstr>Century Gothic</vt:lpstr>
      <vt:lpstr>Helvetica Neue</vt:lpstr>
      <vt:lpstr>Wingdings 3</vt:lpstr>
      <vt:lpstr>Filo</vt:lpstr>
      <vt:lpstr>I porti e i servizi portuali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porti e i servizi portuali</dc:title>
  <cp:lastModifiedBy>Beatrice Baldoni</cp:lastModifiedBy>
  <cp:revision>15</cp:revision>
  <dcterms:modified xsi:type="dcterms:W3CDTF">2023-11-06T23:55:18Z</dcterms:modified>
</cp:coreProperties>
</file>