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9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29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2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4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28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9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33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09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57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18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49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4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4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1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17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6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02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079696-8822-D841-8B8F-2B52877D6385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CAE5AB-3CD6-1C44-BA83-D3B52F824D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9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4E30E-DA32-C9AC-2E3E-5009595DA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02208" y="4086785"/>
            <a:ext cx="8915399" cy="2262781"/>
          </a:xfrm>
          <a:noFill/>
        </p:spPr>
        <p:txBody>
          <a:bodyPr/>
          <a:lstStyle/>
          <a:p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 trasporti aerei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5F12A7-2FF1-27EB-1642-4744EE8A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7126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6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67E25B-EE21-DE2E-3991-7EC1C3EBF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184"/>
            <a:ext cx="10515600" cy="5847779"/>
          </a:xfrm>
        </p:spPr>
        <p:txBody>
          <a:bodyPr/>
          <a:lstStyle/>
          <a:p>
            <a:pPr marL="0" indent="0" algn="ctr">
              <a:buNone/>
            </a:pPr>
            <a:endParaRPr lang="it-IT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  <a:latin typeface="Garamond" panose="02020404030301010803" pitchFamily="18" charset="0"/>
              </a:rPr>
              <a:t>ASSEGNAZIONE BANDE ORARIE</a:t>
            </a: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Facoltà concessa ad una compagnia di utilizzare le piste, o l’infrastruttura aeroportuale congestionata, in un giorno e orario prestabiliti per decollo e atterraggio dei suoi aeromobili.  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Può succedere che le compagnie aeree chiedano l’utilizzazione di un aeroporto, in certe fasce orarie redditizie, per un numero di movimenti superiore alla capacità dell’aeroporto stesso        in tal caso: assegnazione bande orarie.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Per standardizzare le regole di assegnazione: Reg. 93/95 (rivisto nel 2004).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Modalità di assegnazione variano in base al tipo di aeroporto: 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1) </a:t>
            </a:r>
            <a:r>
              <a:rPr lang="it-IT" b="1" dirty="0">
                <a:latin typeface="Garamond" panose="02020404030301010803" pitchFamily="18" charset="0"/>
              </a:rPr>
              <a:t>Aeroporti coordinati</a:t>
            </a:r>
            <a:r>
              <a:rPr lang="it-IT" dirty="0">
                <a:latin typeface="Garamond" panose="02020404030301010803" pitchFamily="18" charset="0"/>
              </a:rPr>
              <a:t>: scali più congestionati. </a:t>
            </a:r>
            <a:r>
              <a:rPr lang="it-IT" b="1" dirty="0">
                <a:latin typeface="Garamond" panose="02020404030301010803" pitchFamily="18" charset="0"/>
              </a:rPr>
              <a:t>Coordinatore</a:t>
            </a:r>
            <a:r>
              <a:rPr lang="it-IT" dirty="0">
                <a:latin typeface="Garamond" panose="02020404030301010803" pitchFamily="18" charset="0"/>
              </a:rPr>
              <a:t> che assegna le bande orarie alle compagnie aeree.  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49A2D0DA-9983-37F8-ADF3-440D7BA065C5}"/>
              </a:ext>
            </a:extLst>
          </p:cNvPr>
          <p:cNvSpPr/>
          <p:nvPr/>
        </p:nvSpPr>
        <p:spPr>
          <a:xfrm>
            <a:off x="3462528" y="3523488"/>
            <a:ext cx="463296" cy="1828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79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471F27-E55B-4F24-6B50-8E680D00E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608"/>
            <a:ext cx="10515600" cy="5884355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Per capire se uno scalo debba essere o meno coordinato, lo Stato membro deve compiere l’analisi delle carenze di capacità dell’aeroporto, effettuata: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- se lo Stato lo reputa necessario, su richiesta della Commissione.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Se insufficiente molto gravi        nomina coordinatore che agisce in modo imparziale, non discriminatorio e trasparente. </a:t>
            </a:r>
          </a:p>
          <a:p>
            <a:r>
              <a:rPr lang="it-IT" dirty="0">
                <a:latin typeface="Garamond" panose="02020404030301010803" pitchFamily="18" charset="0"/>
              </a:rPr>
              <a:t>Egli assegna le bande, ne controlla il corretto utilizzo, </a:t>
            </a:r>
          </a:p>
          <a:p>
            <a:r>
              <a:rPr lang="it-IT" dirty="0">
                <a:latin typeface="Garamond" panose="02020404030301010803" pitchFamily="18" charset="0"/>
              </a:rPr>
              <a:t>partecipa alle conferenze della IATA;</a:t>
            </a:r>
          </a:p>
          <a:p>
            <a:r>
              <a:rPr lang="it-IT" dirty="0">
                <a:latin typeface="Garamond" panose="02020404030301010803" pitchFamily="18" charset="0"/>
              </a:rPr>
              <a:t>Assistito da un Comitato di coordinamento (consulenza).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2EAAF667-62CE-6AC7-B24F-051E2DC82285}"/>
              </a:ext>
            </a:extLst>
          </p:cNvPr>
          <p:cNvSpPr/>
          <p:nvPr/>
        </p:nvSpPr>
        <p:spPr>
          <a:xfrm>
            <a:off x="4255008" y="2852928"/>
            <a:ext cx="438912" cy="1828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46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EA577B-CEA7-D4E3-1190-23B385EB9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224"/>
            <a:ext cx="10515600" cy="5908739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2) </a:t>
            </a:r>
            <a:r>
              <a:rPr lang="it-IT" b="1" dirty="0">
                <a:latin typeface="Garamond" panose="02020404030301010803" pitchFamily="18" charset="0"/>
              </a:rPr>
              <a:t>Aeroporti ad orari facilitati</a:t>
            </a:r>
            <a:r>
              <a:rPr lang="it-IT" dirty="0">
                <a:latin typeface="Garamond" panose="02020404030301010803" pitchFamily="18" charset="0"/>
              </a:rPr>
              <a:t>: esiste rischio congestione solo in alcuni periodi del giorno/settimana/anno.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Lo Stato può, ma non ha l’obbligo, di designare lo scalo ad orari facilitati con la nomina di un </a:t>
            </a:r>
            <a:r>
              <a:rPr lang="it-IT" b="1" dirty="0">
                <a:latin typeface="Garamond" panose="02020404030301010803" pitchFamily="18" charset="0"/>
              </a:rPr>
              <a:t>Facilitatore degli orari </a:t>
            </a:r>
            <a:r>
              <a:rPr lang="it-IT" dirty="0">
                <a:latin typeface="Garamond" panose="02020404030301010803" pitchFamily="18" charset="0"/>
              </a:rPr>
              <a:t>che opera secondo principi del coordinatore ma non è affiancato da un Comitato.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Egli raccomanda orari alternativi di decollo e atterraggio, partecipa alla IATA, controlla che le compagnie seguano quanto raccomandato.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3)Agli </a:t>
            </a:r>
            <a:r>
              <a:rPr lang="it-IT" b="1" dirty="0">
                <a:latin typeface="Garamond" panose="02020404030301010803" pitchFamily="18" charset="0"/>
              </a:rPr>
              <a:t>altri aeroporti</a:t>
            </a:r>
            <a:r>
              <a:rPr lang="it-IT" dirty="0">
                <a:latin typeface="Garamond" panose="02020404030301010803" pitchFamily="18" charset="0"/>
              </a:rPr>
              <a:t>, senza problemi di congestione, non si applica il Reg. 93/95.</a:t>
            </a:r>
          </a:p>
        </p:txBody>
      </p:sp>
    </p:spTree>
    <p:extLst>
      <p:ext uri="{BB962C8B-B14F-4D97-AF65-F5344CB8AC3E}">
        <p14:creationId xmlns:p14="http://schemas.microsoft.com/office/powerpoint/2010/main" val="202669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E8638E-2B34-1EFE-6D38-F0E6DB40D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296"/>
            <a:ext cx="10515600" cy="5713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b="1" dirty="0">
                <a:latin typeface="Garamond" panose="02020404030301010803" pitchFamily="18" charset="0"/>
              </a:rPr>
              <a:t>Come il coordinatore assegna le bande orare degli scali congestionati?</a:t>
            </a:r>
          </a:p>
          <a:p>
            <a:r>
              <a:rPr lang="it-IT" dirty="0">
                <a:latin typeface="Garamond" panose="02020404030301010803" pitchFamily="18" charset="0"/>
              </a:rPr>
              <a:t>Compagnie che operano in rotte di interesse pubblico hanno bande riservate,</a:t>
            </a:r>
          </a:p>
          <a:p>
            <a:r>
              <a:rPr lang="it-IT" dirty="0">
                <a:latin typeface="Garamond" panose="02020404030301010803" pitchFamily="18" charset="0"/>
              </a:rPr>
              <a:t>Il coordinatore ha un pool di slots che comprendono quelli di nuova creazione, quelli restituiti dalle compagnie o revocati,</a:t>
            </a:r>
          </a:p>
          <a:p>
            <a:r>
              <a:rPr lang="it-IT" dirty="0">
                <a:latin typeface="Garamond" panose="02020404030301010803" pitchFamily="18" charset="0"/>
              </a:rPr>
              <a:t>50% pool va distribuito a compagnie aeree nuove entranti sul mercato,</a:t>
            </a:r>
          </a:p>
          <a:p>
            <a:r>
              <a:rPr lang="it-IT" dirty="0">
                <a:latin typeface="Garamond" panose="02020404030301010803" pitchFamily="18" charset="0"/>
              </a:rPr>
              <a:t>Se ha troppe richiese deve dare precedenza ai servizi aerei commerciali di linea,</a:t>
            </a:r>
          </a:p>
          <a:p>
            <a:r>
              <a:rPr lang="it-IT" dirty="0">
                <a:latin typeface="Garamond" panose="02020404030301010803" pitchFamily="18" charset="0"/>
              </a:rPr>
              <a:t>Se non può accogliere una richiesta deve motivarla ed offrire slot alternativo, </a:t>
            </a:r>
          </a:p>
          <a:p>
            <a:r>
              <a:rPr lang="it-IT" dirty="0">
                <a:latin typeface="Garamond" panose="02020404030301010803" pitchFamily="18" charset="0"/>
              </a:rPr>
              <a:t>Se più compagnie offrono servizi in comune, una sola compagnia chiede le bande orarie. </a:t>
            </a:r>
          </a:p>
          <a:p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5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83DDE7-2BB9-85CE-458E-DFA91972C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528"/>
            <a:ext cx="10515600" cy="5762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</a:rPr>
              <a:t>Mobilità bande orarie</a:t>
            </a:r>
            <a:r>
              <a:rPr lang="it-IT" dirty="0">
                <a:latin typeface="Garamond" panose="02020404030301010803" pitchFamily="18" charset="0"/>
              </a:rPr>
              <a:t>: una compagnia che voglia scambiare o spostare uno slot con altra compagnia può farlo, previa approvazione del coordinatore (mai oggetto di compravendita gli slots).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Garamond" panose="02020404030301010803" pitchFamily="18" charset="0"/>
              </a:rPr>
              <a:t>Affinchè</a:t>
            </a:r>
            <a:r>
              <a:rPr lang="it-IT" dirty="0">
                <a:latin typeface="Garamond" panose="02020404030301010803" pitchFamily="18" charset="0"/>
              </a:rPr>
              <a:t> il Reg. 95/93 sia rispettato          sistema di sanzioni effettive, proporzionate e dissuasive in ogni Stato membro </a:t>
            </a:r>
            <a:r>
              <a:rPr lang="it-IT" sz="1800" dirty="0">
                <a:latin typeface="Garamond" panose="02020404030301010803" pitchFamily="18" charset="0"/>
              </a:rPr>
              <a:t>(ENAC in Italia </a:t>
            </a:r>
            <a:r>
              <a:rPr lang="it-IT" sz="1800" i="1" dirty="0">
                <a:latin typeface="Garamond" panose="02020404030301010803" pitchFamily="18" charset="0"/>
              </a:rPr>
              <a:t>ex</a:t>
            </a:r>
            <a:r>
              <a:rPr lang="it-IT" sz="1800" dirty="0">
                <a:latin typeface="Garamond" panose="02020404030301010803" pitchFamily="18" charset="0"/>
              </a:rPr>
              <a:t> D.lgs. 172/2007)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Secondo cui incorrono in sanzioni: le compagnie che atterrano o decollano in aeroporto coordinato senza aver ottenuto la banda; non usano la banda in modo conforme; spostano o trasferiscono slots in modo non corretto; forniscono al coordinatore info incomplete.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Sanzioni NON comminate per cause non imputabili alla compagnia (fermo operativo, gravi perturbazioni, chiusura aeroporto).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519A0689-1CB8-8841-5CCD-E4DF6B06ACE5}"/>
              </a:ext>
            </a:extLst>
          </p:cNvPr>
          <p:cNvSpPr/>
          <p:nvPr/>
        </p:nvSpPr>
        <p:spPr>
          <a:xfrm>
            <a:off x="5242560" y="2633472"/>
            <a:ext cx="560832" cy="1463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5D1C0B01-78F4-96E8-5FB0-9CF956E62402}"/>
              </a:ext>
            </a:extLst>
          </p:cNvPr>
          <p:cNvSpPr/>
          <p:nvPr/>
        </p:nvSpPr>
        <p:spPr>
          <a:xfrm>
            <a:off x="7059168" y="3300317"/>
            <a:ext cx="390144" cy="4114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65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0792BF-7684-0A43-DDD0-B9982CB44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296"/>
            <a:ext cx="10515600" cy="6010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</a:rPr>
              <a:t>Diritto alla mobilità</a:t>
            </a:r>
            <a:r>
              <a:rPr lang="it-IT" dirty="0">
                <a:latin typeface="Garamond" panose="02020404030301010803" pitchFamily="18" charset="0"/>
              </a:rPr>
              <a:t>: interesse pubblico a mantenere collegamenti in tutto il territorio italiano, che può scontrarsi con gli interessi economici delle compagnie aeree.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        per garantire continuità territoriale gli Stati Ue possono, </a:t>
            </a:r>
            <a:r>
              <a:rPr lang="it-IT" i="1" dirty="0">
                <a:latin typeface="Garamond" panose="02020404030301010803" pitchFamily="18" charset="0"/>
              </a:rPr>
              <a:t>ex </a:t>
            </a:r>
            <a:r>
              <a:rPr lang="it-IT" dirty="0">
                <a:latin typeface="Garamond" panose="02020404030301010803" pitchFamily="18" charset="0"/>
              </a:rPr>
              <a:t>Reg. 1008/2008, imporre alle compagnie aeree </a:t>
            </a:r>
            <a:r>
              <a:rPr lang="it-IT" b="1" dirty="0">
                <a:solidFill>
                  <a:schemeClr val="accent1"/>
                </a:solidFill>
                <a:latin typeface="Garamond" panose="02020404030301010803" pitchFamily="18" charset="0"/>
              </a:rPr>
              <a:t>ONERI DI SERVIZIO PUBBLICO</a:t>
            </a:r>
            <a:r>
              <a:rPr lang="it-IT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it-IT" dirty="0">
                <a:latin typeface="Garamond" panose="02020404030301010803" pitchFamily="18" charset="0"/>
              </a:rPr>
              <a:t>in termini di continuità, regolarità, tariffazione e capacità minima del servizio, a cui altrimenti le compagnie non si atterrebbero.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2 strumenti che lo Stato può usare:</a:t>
            </a:r>
          </a:p>
          <a:p>
            <a:pPr marL="514350" indent="-514350">
              <a:buAutoNum type="arabicParenR"/>
            </a:pPr>
            <a:r>
              <a:rPr lang="it-IT" dirty="0">
                <a:latin typeface="Garamond" panose="02020404030301010803" pitchFamily="18" charset="0"/>
              </a:rPr>
              <a:t>Imposizione di tali oneri a TUTTE le compagnie che operano su una determinata rotta: bande orarie riservate, le compagnie non ottengono compenso per le perdite subite.</a:t>
            </a:r>
          </a:p>
          <a:p>
            <a:pPr marL="514350" indent="-514350">
              <a:buAutoNum type="arabicParenR"/>
            </a:pPr>
            <a:r>
              <a:rPr lang="it-IT" dirty="0">
                <a:latin typeface="Garamond" panose="02020404030301010803" pitchFamily="18" charset="0"/>
              </a:rPr>
              <a:t> stipulazione contratto di servizio pubblico con UNA sola compagnia selezionata con gara pubblica svolta dall’ENAC. Opera in esclusiva per 4 anni (max 5).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286CE9A4-C66D-1064-350A-4362E3979CD7}"/>
              </a:ext>
            </a:extLst>
          </p:cNvPr>
          <p:cNvSpPr/>
          <p:nvPr/>
        </p:nvSpPr>
        <p:spPr>
          <a:xfrm>
            <a:off x="950976" y="1975104"/>
            <a:ext cx="536448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777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8ABE99-A397-C143-A3AA-668D5962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4256"/>
            <a:ext cx="10515600" cy="56527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  <a:latin typeface="Garamond" panose="02020404030301010803" pitchFamily="18" charset="0"/>
              </a:rPr>
              <a:t>Misure di carattere ambientale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Incremento traffici aerei: più sensibilizzazione verso l’impatto ambientale e l’inquinamento acustico e atmosferico che ne derivano.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        in presenza di gravi problemi di carattere ambientale il Reg. 1008/2008 prevede che uno Stato possa limitare o proibire l’esercizio del traffico in determinati aeroporti. </a:t>
            </a: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Provvedimenti mai discriminatori e mai più di 3 anni di durata.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  <a:latin typeface="Garamond" panose="02020404030301010803" pitchFamily="18" charset="0"/>
              </a:rPr>
              <a:t>Misure di emergenza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Reg. 1008/2008: possibilità per gli Stati di rifiutare, limitare o imporre condizioni all’esercizio dei diritti di traffico aereo a fronte di problemi improvvisi/circostanze inevitabili.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Misure: non discriminatorie, motivate, comunicate alla Commissione (che può sospenderle se non conformi principi UE), durata max 14 giorni + 14.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FCEDE842-A4FA-E487-8134-9B6CA1122DAC}"/>
              </a:ext>
            </a:extLst>
          </p:cNvPr>
          <p:cNvSpPr/>
          <p:nvPr/>
        </p:nvSpPr>
        <p:spPr>
          <a:xfrm>
            <a:off x="1011936" y="2023872"/>
            <a:ext cx="499872" cy="256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766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6763C1-BCCE-EF6A-1AEC-94735A03F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912"/>
            <a:ext cx="10515600" cy="5738051"/>
          </a:xfrm>
        </p:spPr>
        <p:txBody>
          <a:bodyPr/>
          <a:lstStyle/>
          <a:p>
            <a:pPr marL="0" indent="0" algn="ctr">
              <a:buNone/>
            </a:pPr>
            <a:endParaRPr lang="it-IT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  <a:latin typeface="Garamond" panose="02020404030301010803" pitchFamily="18" charset="0"/>
              </a:rPr>
              <a:t>LE TARIFFE AEREE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Liberamente determinate dalle compagnie aeree secondo regole di mercato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Contro comportamenti scorretti compagnie aeree, il Reg. 1008/2008: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- </a:t>
            </a:r>
            <a:r>
              <a:rPr lang="it-IT" b="1" dirty="0">
                <a:latin typeface="Garamond" panose="02020404030301010803" pitchFamily="18" charset="0"/>
              </a:rPr>
              <a:t>composizione della tariffa</a:t>
            </a:r>
            <a:r>
              <a:rPr lang="it-IT" dirty="0">
                <a:latin typeface="Garamond" panose="02020404030301010803" pitchFamily="18" charset="0"/>
              </a:rPr>
              <a:t>: nel prezzo finale sempre chiare le voci dei costi, tasse, diritti aeroportuali e supplementi </a:t>
            </a:r>
            <a:r>
              <a:rPr lang="it-IT" b="1" dirty="0">
                <a:latin typeface="Garamond" panose="02020404030301010803" pitchFamily="18" charset="0"/>
              </a:rPr>
              <a:t>non</a:t>
            </a:r>
            <a:r>
              <a:rPr lang="it-IT" dirty="0">
                <a:latin typeface="Garamond" panose="02020404030301010803" pitchFamily="18" charset="0"/>
              </a:rPr>
              <a:t> vanno inclusi nella «tariffa passeggeri» che è quanto dovuto per il servizio che la compagnia presta.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- </a:t>
            </a:r>
            <a:r>
              <a:rPr lang="it-IT" b="1" dirty="0">
                <a:latin typeface="Garamond" panose="02020404030301010803" pitchFamily="18" charset="0"/>
              </a:rPr>
              <a:t>acquisto servizi opzionali</a:t>
            </a:r>
            <a:r>
              <a:rPr lang="it-IT" dirty="0">
                <a:latin typeface="Garamond" panose="02020404030301010803" pitchFamily="18" charset="0"/>
              </a:rPr>
              <a:t>: su base di esplicito consenso del passeggero (modalità </a:t>
            </a:r>
            <a:r>
              <a:rPr lang="it-IT" i="1" dirty="0" err="1">
                <a:latin typeface="Garamond" panose="02020404030301010803" pitchFamily="18" charset="0"/>
              </a:rPr>
              <a:t>opt</a:t>
            </a:r>
            <a:r>
              <a:rPr lang="it-IT" i="1" dirty="0">
                <a:latin typeface="Garamond" panose="02020404030301010803" pitchFamily="18" charset="0"/>
              </a:rPr>
              <a:t>-in</a:t>
            </a:r>
            <a:r>
              <a:rPr lang="it-IT" dirty="0">
                <a:latin typeface="Garamond" panose="02020404030301010803" pitchFamily="18" charset="0"/>
              </a:rPr>
              <a:t> NON </a:t>
            </a:r>
            <a:r>
              <a:rPr lang="it-IT" i="1" dirty="0" err="1">
                <a:latin typeface="Garamond" panose="02020404030301010803" pitchFamily="18" charset="0"/>
              </a:rPr>
              <a:t>opt</a:t>
            </a:r>
            <a:r>
              <a:rPr lang="it-IT" i="1" dirty="0">
                <a:latin typeface="Garamond" panose="02020404030301010803" pitchFamily="18" charset="0"/>
              </a:rPr>
              <a:t>-out</a:t>
            </a:r>
            <a:r>
              <a:rPr lang="it-IT" dirty="0">
                <a:latin typeface="Garamond" panose="02020404030301010803" pitchFamily="18" charset="0"/>
              </a:rPr>
              <a:t>).</a:t>
            </a:r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49A5647F-DD78-7FB2-7B18-E4A3460A6B51}"/>
              </a:ext>
            </a:extLst>
          </p:cNvPr>
          <p:cNvSpPr/>
          <p:nvPr/>
        </p:nvSpPr>
        <p:spPr>
          <a:xfrm>
            <a:off x="5730240" y="1560576"/>
            <a:ext cx="475488" cy="4632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675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EDEBC-83E4-68DE-AEB2-3112C98C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11203"/>
          </a:xfrm>
        </p:spPr>
        <p:txBody>
          <a:bodyPr/>
          <a:lstStyle/>
          <a:p>
            <a:pPr marL="0" indent="0" algn="ctr">
              <a:buNone/>
            </a:pPr>
            <a:endParaRPr lang="it-IT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b="1" dirty="0">
                <a:latin typeface="Garamond" panose="02020404030301010803" pitchFamily="18" charset="0"/>
              </a:rPr>
              <a:t>Voli tra Stati membri e Stati terzi</a:t>
            </a:r>
          </a:p>
          <a:p>
            <a:pPr marL="0" indent="0">
              <a:buNone/>
            </a:pPr>
            <a:endParaRPr lang="it-IT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ancora disciplinati da accordi tra Stati</a:t>
            </a: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Importanti quelli tra UE e USA (quasi tutti conclusi a fine seconda guerra mondiale, poi rivisti soprattutto negli anni ’90 con una rinegoziazione finalizzata a una maggiore liberalizzazione dei voli </a:t>
            </a:r>
            <a:r>
              <a:rPr lang="it-IT" dirty="0" err="1">
                <a:latin typeface="Garamond" panose="02020404030301010803" pitchFamily="18" charset="0"/>
              </a:rPr>
              <a:t>int.li</a:t>
            </a:r>
            <a:r>
              <a:rPr lang="it-IT" dirty="0">
                <a:latin typeface="Garamond" panose="02020404030301010803" pitchFamily="18" charset="0"/>
              </a:rPr>
              <a:t>).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Nuovi accordi: </a:t>
            </a:r>
            <a:r>
              <a:rPr lang="it-IT" b="1" i="1" dirty="0">
                <a:solidFill>
                  <a:schemeClr val="accent1"/>
                </a:solidFill>
                <a:latin typeface="Garamond" panose="02020404030301010803" pitchFamily="18" charset="0"/>
              </a:rPr>
              <a:t>open </a:t>
            </a:r>
            <a:r>
              <a:rPr lang="it-IT" b="1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skies</a:t>
            </a:r>
            <a:r>
              <a:rPr lang="it-IT" b="1" i="1" dirty="0">
                <a:solidFill>
                  <a:schemeClr val="accent1"/>
                </a:solidFill>
                <a:latin typeface="Garamond" panose="02020404030301010803" pitchFamily="18" charset="0"/>
              </a:rPr>
              <a:t> agreements </a:t>
            </a:r>
            <a:r>
              <a:rPr lang="it-IT" dirty="0">
                <a:latin typeface="Garamond" panose="02020404030301010803" pitchFamily="18" charset="0"/>
              </a:rPr>
              <a:t>che riconoscono le 5 libertà dell’aria e sono esclusi dalla normativa </a:t>
            </a:r>
            <a:r>
              <a:rPr lang="it-IT" i="1" dirty="0">
                <a:latin typeface="Garamond" panose="02020404030301010803" pitchFamily="18" charset="0"/>
              </a:rPr>
              <a:t>antitrust</a:t>
            </a:r>
            <a:r>
              <a:rPr lang="it-IT" dirty="0">
                <a:latin typeface="Garamond" panose="02020404030301010803" pitchFamily="18" charset="0"/>
              </a:rPr>
              <a:t>, con </a:t>
            </a:r>
            <a:r>
              <a:rPr lang="it-IT" b="1" dirty="0">
                <a:latin typeface="Garamond" panose="02020404030301010803" pitchFamily="18" charset="0"/>
              </a:rPr>
              <a:t>clausola sulla proprietà e sul controllo</a:t>
            </a:r>
            <a:r>
              <a:rPr lang="it-IT" dirty="0">
                <a:latin typeface="Garamond" panose="02020404030301010803" pitchFamily="18" charset="0"/>
              </a:rPr>
              <a:t> delle compagnie. 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Corte di Giustizia pronunciatasi sulla compatibilità col diritto UE: violazione principio libertà di stabilimento (compagnie trattate equamente).</a:t>
            </a: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09912F7C-DFBE-0A4A-2D21-2BE1A608FB28}"/>
              </a:ext>
            </a:extLst>
          </p:cNvPr>
          <p:cNvSpPr/>
          <p:nvPr/>
        </p:nvSpPr>
        <p:spPr>
          <a:xfrm>
            <a:off x="5943600" y="1389888"/>
            <a:ext cx="304800" cy="3779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16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6B743B-3F9E-74A4-881B-9F7ED0C5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1376"/>
            <a:ext cx="10515600" cy="5835587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Per rendere gli accordi aerei conformi al diritto europeo, adottati metodi di rinegoziazione per: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- singoli accordi aerei bilaterali con l’inserimento di clausole </a:t>
            </a:r>
            <a:r>
              <a:rPr lang="it-IT" i="1" dirty="0">
                <a:latin typeface="Garamond" panose="02020404030301010803" pitchFamily="18" charset="0"/>
              </a:rPr>
              <a:t>standard</a:t>
            </a:r>
            <a:r>
              <a:rPr lang="it-IT" dirty="0">
                <a:latin typeface="Garamond" panose="02020404030301010803" pitchFamily="18" charset="0"/>
              </a:rPr>
              <a:t> sugli aspetti di competenza UE;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- accordi aerei orizzontali: come sopra,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- accordi aerei globali hanno sostituito la maggior parte degli accordi bilaterali. </a:t>
            </a:r>
          </a:p>
        </p:txBody>
      </p:sp>
    </p:spTree>
    <p:extLst>
      <p:ext uri="{BB962C8B-B14F-4D97-AF65-F5344CB8AC3E}">
        <p14:creationId xmlns:p14="http://schemas.microsoft.com/office/powerpoint/2010/main" val="39838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A3A213-C8C1-DE8D-9875-66F5E623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84" y="414528"/>
            <a:ext cx="10870628" cy="60228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Principio di sovranità sullo spazio aereo sovrastante il proprio territorio</a:t>
            </a:r>
          </a:p>
          <a:p>
            <a:pPr marL="0" indent="0" algn="ctr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ogni Stato ha diritto di negare o limitare la possibilità agli altri aeromobili stranieri di sorvolare il proprio spazio aereo e atterrare nei propri aeroporti.</a:t>
            </a:r>
          </a:p>
          <a:p>
            <a:pPr marL="0" indent="0" algn="ctr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Per sviluppare traffici aerei </a:t>
            </a:r>
            <a:r>
              <a:rPr lang="it-IT" dirty="0" err="1">
                <a:latin typeface="Garamond" panose="02020404030301010803" pitchFamily="18" charset="0"/>
              </a:rPr>
              <a:t>int.li</a:t>
            </a:r>
            <a:r>
              <a:rPr lang="it-IT" dirty="0">
                <a:latin typeface="Garamond" panose="02020404030301010803" pitchFamily="18" charset="0"/>
              </a:rPr>
              <a:t>        diritti di sorvolo e atterraggio secondo principio di reciprocità: </a:t>
            </a:r>
            <a:r>
              <a:rPr lang="it-IT" b="1" dirty="0">
                <a:latin typeface="Garamond" panose="02020404030301010803" pitchFamily="18" charset="0"/>
              </a:rPr>
              <a:t>5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b="1" dirty="0">
                <a:latin typeface="Garamond" panose="02020404030301010803" pitchFamily="18" charset="0"/>
              </a:rPr>
              <a:t>libertà dell’aria </a:t>
            </a:r>
            <a:r>
              <a:rPr lang="it-IT" dirty="0">
                <a:latin typeface="Garamond" panose="02020404030301010803" pitchFamily="18" charset="0"/>
              </a:rPr>
              <a:t>(</a:t>
            </a:r>
            <a:r>
              <a:rPr lang="it-IT" dirty="0" err="1">
                <a:latin typeface="Garamond" panose="02020404030301010803" pitchFamily="18" charset="0"/>
              </a:rPr>
              <a:t>Conv</a:t>
            </a:r>
            <a:r>
              <a:rPr lang="it-IT" dirty="0">
                <a:latin typeface="Garamond" panose="02020404030301010803" pitchFamily="18" charset="0"/>
              </a:rPr>
              <a:t>. Chicago 1944 e dir. </a:t>
            </a:r>
            <a:r>
              <a:rPr lang="it-IT" dirty="0" err="1">
                <a:latin typeface="Garamond" panose="02020404030301010803" pitchFamily="18" charset="0"/>
              </a:rPr>
              <a:t>int.le</a:t>
            </a:r>
            <a:r>
              <a:rPr lang="it-IT" dirty="0">
                <a:latin typeface="Garamond" panose="02020404030301010803" pitchFamily="18" charset="0"/>
              </a:rPr>
              <a:t> consuetudinario) + libertà di cabotaggio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1 - </a:t>
            </a:r>
            <a:r>
              <a:rPr lang="it-IT" b="1" dirty="0">
                <a:latin typeface="Garamond" panose="02020404030301010803" pitchFamily="18" charset="0"/>
              </a:rPr>
              <a:t>libertà di sorvolo</a:t>
            </a:r>
            <a:r>
              <a:rPr lang="it-IT" dirty="0">
                <a:latin typeface="Garamond" panose="02020404030301010803" pitchFamily="18" charset="0"/>
              </a:rPr>
              <a:t>: possibilità di sorvolare, senza atterrare, territorio di Stato diverso da quello di bandiera;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2 - </a:t>
            </a:r>
            <a:r>
              <a:rPr lang="it-IT" b="1" dirty="0">
                <a:latin typeface="Garamond" panose="02020404030301010803" pitchFamily="18" charset="0"/>
              </a:rPr>
              <a:t>libertà di atterraggio</a:t>
            </a:r>
            <a:r>
              <a:rPr lang="it-IT" dirty="0">
                <a:latin typeface="Garamond" panose="02020404030301010803" pitchFamily="18" charset="0"/>
              </a:rPr>
              <a:t>: atterrare su Stato di bandiera diversa per ragioni tecniche;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91872E0A-964B-B65A-B7AC-9183ACCBB93C}"/>
              </a:ext>
            </a:extLst>
          </p:cNvPr>
          <p:cNvSpPr/>
          <p:nvPr/>
        </p:nvSpPr>
        <p:spPr>
          <a:xfrm>
            <a:off x="5705856" y="938784"/>
            <a:ext cx="390144" cy="4632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5C39771D-9433-88A3-F156-B7FBC358AA47}"/>
              </a:ext>
            </a:extLst>
          </p:cNvPr>
          <p:cNvSpPr/>
          <p:nvPr/>
        </p:nvSpPr>
        <p:spPr>
          <a:xfrm>
            <a:off x="4511040" y="2999232"/>
            <a:ext cx="548640" cy="1706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12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E05851-7349-5B50-38F5-83CFA4EF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488"/>
            <a:ext cx="10515600" cy="5701475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3</a:t>
            </a:r>
            <a:r>
              <a:rPr lang="it-IT" dirty="0"/>
              <a:t> - </a:t>
            </a:r>
            <a:r>
              <a:rPr lang="it-IT" b="1" dirty="0">
                <a:latin typeface="Garamond" panose="02020404030301010803" pitchFamily="18" charset="0"/>
              </a:rPr>
              <a:t>libertà di sbarco</a:t>
            </a:r>
            <a:r>
              <a:rPr lang="it-IT" dirty="0">
                <a:latin typeface="Garamond" panose="02020404030301010803" pitchFamily="18" charset="0"/>
              </a:rPr>
              <a:t>: sbarcare merci o passeggeri, imbarcati nel proprio Stato, in altro Stato;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4 - </a:t>
            </a:r>
            <a:r>
              <a:rPr lang="it-IT" b="1" dirty="0">
                <a:latin typeface="Garamond" panose="02020404030301010803" pitchFamily="18" charset="0"/>
              </a:rPr>
              <a:t>libertà di imbarco</a:t>
            </a:r>
            <a:r>
              <a:rPr lang="it-IT" dirty="0">
                <a:latin typeface="Garamond" panose="02020404030301010803" pitchFamily="18" charset="0"/>
              </a:rPr>
              <a:t>: imbarcare merci o passeggeri in altro Stato;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5 - </a:t>
            </a:r>
            <a:r>
              <a:rPr lang="it-IT" b="1" dirty="0">
                <a:latin typeface="Garamond" panose="02020404030301010803" pitchFamily="18" charset="0"/>
              </a:rPr>
              <a:t>libertà di imbarco e di sbarco</a:t>
            </a:r>
            <a:r>
              <a:rPr lang="it-IT" dirty="0">
                <a:latin typeface="Garamond" panose="02020404030301010803" pitchFamily="18" charset="0"/>
              </a:rPr>
              <a:t>: tra Stati diversi da quello di bandiera;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6 - </a:t>
            </a:r>
            <a:r>
              <a:rPr lang="it-IT" b="1" dirty="0">
                <a:latin typeface="Garamond" panose="02020404030301010803" pitchFamily="18" charset="0"/>
              </a:rPr>
              <a:t>libertà di cabotaggio</a:t>
            </a:r>
            <a:r>
              <a:rPr lang="it-IT" dirty="0">
                <a:latin typeface="Garamond" panose="02020404030301010803" pitchFamily="18" charset="0"/>
              </a:rPr>
              <a:t>: imbarcare e sbarcare passeggeri tra aeroporti di uno stesso Stato diverso dal proprio. 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dirty="0" err="1">
                <a:latin typeface="Garamond" panose="02020404030301010803" pitchFamily="18" charset="0"/>
              </a:rPr>
              <a:t>Conv</a:t>
            </a:r>
            <a:r>
              <a:rPr lang="it-IT" dirty="0">
                <a:latin typeface="Garamond" panose="02020404030301010803" pitchFamily="18" charset="0"/>
              </a:rPr>
              <a:t>. Chicago 1944         diversa disciplina se si tratta di servizi aerei di linea (registrati), non di linea (non registrati), o di cabotaggio.</a:t>
            </a:r>
          </a:p>
          <a:p>
            <a:r>
              <a:rPr lang="it-IT" dirty="0">
                <a:latin typeface="Garamond" panose="02020404030301010803" pitchFamily="18" charset="0"/>
              </a:rPr>
              <a:t>Per i voli </a:t>
            </a:r>
            <a:r>
              <a:rPr lang="it-IT" i="1" dirty="0">
                <a:latin typeface="Garamond" panose="02020404030301010803" pitchFamily="18" charset="0"/>
              </a:rPr>
              <a:t>charter</a:t>
            </a:r>
            <a:r>
              <a:rPr lang="it-IT" dirty="0">
                <a:latin typeface="Garamond" panose="02020404030301010803" pitchFamily="18" charset="0"/>
              </a:rPr>
              <a:t>: riconosciute le libertà tecniche e quelle commerciali, col diritto per lo Stato ospitante di porre limiti e condizioni.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45657E3B-9B8D-65A0-60E6-6CE0CF588937}"/>
              </a:ext>
            </a:extLst>
          </p:cNvPr>
          <p:cNvSpPr/>
          <p:nvPr/>
        </p:nvSpPr>
        <p:spPr>
          <a:xfrm>
            <a:off x="4108704" y="3938016"/>
            <a:ext cx="475488" cy="1828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87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DB56FC-D640-0303-5A2B-749D5C39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064"/>
            <a:ext cx="10515600" cy="5664899"/>
          </a:xfrm>
        </p:spPr>
        <p:txBody>
          <a:bodyPr/>
          <a:lstStyle/>
          <a:p>
            <a:endParaRPr lang="it-IT" dirty="0">
              <a:latin typeface="Garamond" panose="02020404030301010803" pitchFamily="18" charset="0"/>
            </a:endParaRPr>
          </a:p>
          <a:p>
            <a:r>
              <a:rPr lang="it-IT" dirty="0">
                <a:latin typeface="Garamond" panose="02020404030301010803" pitchFamily="18" charset="0"/>
              </a:rPr>
              <a:t>Per i voli di linea </a:t>
            </a:r>
            <a:r>
              <a:rPr lang="it-IT" dirty="0" err="1">
                <a:latin typeface="Garamond" panose="02020404030301010803" pitchFamily="18" charset="0"/>
              </a:rPr>
              <a:t>int.li</a:t>
            </a:r>
            <a:r>
              <a:rPr lang="it-IT" dirty="0">
                <a:latin typeface="Garamond" panose="02020404030301010803" pitchFamily="18" charset="0"/>
              </a:rPr>
              <a:t>: nessuna libertà riconosciuta, ma grazie all’</a:t>
            </a:r>
            <a:r>
              <a:rPr lang="it-IT" b="1" dirty="0">
                <a:latin typeface="Garamond" panose="02020404030301010803" pitchFamily="18" charset="0"/>
              </a:rPr>
              <a:t>Accordo sul transito nei servizi aerei </a:t>
            </a:r>
            <a:r>
              <a:rPr lang="it-IT" b="1" dirty="0" err="1">
                <a:latin typeface="Garamond" panose="02020404030301010803" pitchFamily="18" charset="0"/>
              </a:rPr>
              <a:t>int.li</a:t>
            </a:r>
            <a:r>
              <a:rPr lang="it-IT" b="1" dirty="0">
                <a:latin typeface="Garamond" panose="02020404030301010803" pitchFamily="18" charset="0"/>
              </a:rPr>
              <a:t> </a:t>
            </a:r>
            <a:r>
              <a:rPr lang="it-IT" dirty="0">
                <a:latin typeface="Garamond" panose="02020404030301010803" pitchFamily="18" charset="0"/>
              </a:rPr>
              <a:t>(1944) ha esteso a tutti gli Stati le libertà tecniche senza previa autorizzazione (</a:t>
            </a:r>
            <a:r>
              <a:rPr lang="it-IT" i="1" dirty="0">
                <a:latin typeface="Garamond" panose="02020404030301010803" pitchFamily="18" charset="0"/>
              </a:rPr>
              <a:t>vs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b="1" dirty="0">
                <a:latin typeface="Garamond" panose="02020404030301010803" pitchFamily="18" charset="0"/>
              </a:rPr>
              <a:t>Accordo sui trasporti aerei </a:t>
            </a:r>
            <a:r>
              <a:rPr lang="it-IT" b="1" dirty="0" err="1">
                <a:latin typeface="Garamond" panose="02020404030301010803" pitchFamily="18" charset="0"/>
              </a:rPr>
              <a:t>int.li</a:t>
            </a:r>
            <a:r>
              <a:rPr lang="it-IT" dirty="0">
                <a:latin typeface="Garamond" panose="02020404030301010803" pitchFamily="18" charset="0"/>
              </a:rPr>
              <a:t>).</a:t>
            </a:r>
            <a:endParaRPr lang="it-IT" dirty="0"/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Ogni Stato, aderente alla </a:t>
            </a:r>
            <a:r>
              <a:rPr lang="it-IT" dirty="0" err="1">
                <a:latin typeface="Garamond" panose="02020404030301010803" pitchFamily="18" charset="0"/>
              </a:rPr>
              <a:t>Conv</a:t>
            </a:r>
            <a:r>
              <a:rPr lang="it-IT" dirty="0">
                <a:latin typeface="Garamond" panose="02020404030301010803" pitchFamily="18" charset="0"/>
              </a:rPr>
              <a:t>. del ‘44, può introdurre limitazioni o proibizioni di sorvolo permanenti o temporanee senza discriminazioni.</a:t>
            </a: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La </a:t>
            </a:r>
            <a:r>
              <a:rPr lang="it-IT" dirty="0" err="1">
                <a:latin typeface="Garamond" panose="02020404030301010803" pitchFamily="18" charset="0"/>
              </a:rPr>
              <a:t>Conv</a:t>
            </a:r>
            <a:r>
              <a:rPr lang="it-IT" dirty="0">
                <a:latin typeface="Garamond" panose="02020404030301010803" pitchFamily="18" charset="0"/>
              </a:rPr>
              <a:t>. non regola altri aspetti oltre le libertà, che saranno rimessi ad accordi aerei bilaterali.</a:t>
            </a:r>
          </a:p>
          <a:p>
            <a:r>
              <a:rPr lang="it-IT" dirty="0">
                <a:latin typeface="Garamond" panose="02020404030301010803" pitchFamily="18" charset="0"/>
              </a:rPr>
              <a:t>Per i servizi aerei di cabotaggio: permessi dalla </a:t>
            </a:r>
            <a:r>
              <a:rPr lang="it-IT" dirty="0" err="1">
                <a:latin typeface="Garamond" panose="02020404030301010803" pitchFamily="18" charset="0"/>
              </a:rPr>
              <a:t>Conv</a:t>
            </a:r>
            <a:r>
              <a:rPr lang="it-IT" dirty="0">
                <a:latin typeface="Garamond" panose="02020404030301010803" pitchFamily="18" charset="0"/>
              </a:rPr>
              <a:t>. e dall’Ue previa licenza comunitaria (in Italia prima riserva di cabotaggio).</a:t>
            </a:r>
          </a:p>
        </p:txBody>
      </p:sp>
    </p:spTree>
    <p:extLst>
      <p:ext uri="{BB962C8B-B14F-4D97-AF65-F5344CB8AC3E}">
        <p14:creationId xmlns:p14="http://schemas.microsoft.com/office/powerpoint/2010/main" val="361846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B99F2F-F897-731D-962E-5D344DC5C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144"/>
            <a:ext cx="10515600" cy="57868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Ambito UE: </a:t>
            </a: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Reg. (CE) n. 1008/2008 </a:t>
            </a:r>
            <a:r>
              <a:rPr lang="it-IT" dirty="0">
                <a:latin typeface="Garamond" panose="02020404030301010803" pitchFamily="18" charset="0"/>
              </a:rPr>
              <a:t>(modificato nel 2018)</a:t>
            </a: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basato su LICENZA DI ESERCIZIO, possibilità per gli Stati di applicare RESTRIZIONI all’accesso al mercato, possibilità per le compagnie di fissare LIBERAMENTE i corrispettivi dei servizi aerei</a:t>
            </a:r>
          </a:p>
          <a:p>
            <a:pPr marL="0" indent="0" algn="ctr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Nel processo di regolamentare la liberalizzazione dei traffici aerei, l’UE ha preso spunto dagli USA, tentando di evitarne gli effetti negativi procedendo gradualmente, ad oggi:</a:t>
            </a:r>
          </a:p>
          <a:p>
            <a:pPr algn="ctr"/>
            <a:r>
              <a:rPr lang="it-IT" dirty="0">
                <a:latin typeface="Garamond" panose="02020404030301010803" pitchFamily="18" charset="0"/>
              </a:rPr>
              <a:t>Non esistono più accordi bilaterali tra Stati membri,</a:t>
            </a:r>
          </a:p>
          <a:p>
            <a:pPr algn="ctr"/>
            <a:r>
              <a:rPr lang="it-IT" dirty="0">
                <a:latin typeface="Garamond" panose="02020404030301010803" pitchFamily="18" charset="0"/>
              </a:rPr>
              <a:t>Voli di cabotaggio vincolati a norme UE e non a norme interne,</a:t>
            </a:r>
          </a:p>
          <a:p>
            <a:pPr algn="ctr"/>
            <a:r>
              <a:rPr lang="it-IT" dirty="0">
                <a:latin typeface="Garamond" panose="02020404030301010803" pitchFamily="18" charset="0"/>
              </a:rPr>
              <a:t>Voli tra Stato membro e Stato extra Ue disciplinati da accordi bilaterali o globali.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6C9D19BA-DF76-0B49-B21C-EB13E56CA40D}"/>
              </a:ext>
            </a:extLst>
          </p:cNvPr>
          <p:cNvSpPr/>
          <p:nvPr/>
        </p:nvSpPr>
        <p:spPr>
          <a:xfrm>
            <a:off x="5961888" y="2791968"/>
            <a:ext cx="268224" cy="3779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48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8E91A-BCB6-EC8B-ED3A-D444CBAA2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528"/>
            <a:ext cx="10515600" cy="5762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  <a:latin typeface="Garamond" panose="02020404030301010803" pitchFamily="18" charset="0"/>
              </a:rPr>
              <a:t>LICENZA DI ESERCIZIO</a:t>
            </a:r>
          </a:p>
          <a:p>
            <a:pPr marL="0" indent="0" algn="r">
              <a:buNone/>
            </a:pPr>
            <a:r>
              <a:rPr lang="it-IT" i="1" dirty="0">
                <a:latin typeface="Garamond" panose="02020404030301010803" pitchFamily="18" charset="0"/>
              </a:rPr>
              <a:t>ex</a:t>
            </a:r>
            <a:r>
              <a:rPr lang="it-IT" dirty="0">
                <a:latin typeface="Garamond" panose="02020404030301010803" pitchFamily="18" charset="0"/>
              </a:rPr>
              <a:t> Reg. 1008/2008 una compagnia aerea per effettuare servizi di trasporto passeggeri o merci di linea e </a:t>
            </a:r>
            <a:r>
              <a:rPr lang="it-IT" i="1" dirty="0">
                <a:latin typeface="Garamond" panose="02020404030301010803" pitchFamily="18" charset="0"/>
              </a:rPr>
              <a:t>charter</a:t>
            </a:r>
            <a:r>
              <a:rPr lang="it-IT" dirty="0">
                <a:latin typeface="Garamond" panose="02020404030301010803" pitchFamily="18" charset="0"/>
              </a:rPr>
              <a:t> tra Stati membri o nell’ambito di uno stesso Stato membro deve possedere la licenza. </a:t>
            </a:r>
            <a:r>
              <a:rPr lang="it-IT" sz="1800" dirty="0">
                <a:latin typeface="Garamond" panose="02020404030301010803" pitchFamily="18" charset="0"/>
              </a:rPr>
              <a:t>[In Italia rilasciata da ENAC].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La licenza va posseduta anche per effettuare voli tra UE e Stati terzi. 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Per ottenerla: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>
                <a:latin typeface="Garamond" panose="02020404030301010803" pitchFamily="18" charset="0"/>
              </a:rPr>
              <a:t>Avere principale centro di attività nello Stato dove la si richiede,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>
                <a:latin typeface="Garamond" panose="02020404030301010803" pitchFamily="18" charset="0"/>
              </a:rPr>
              <a:t>Possedere Certificato Operatore Aereo (rilasciato da Enac in Italia),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>
                <a:latin typeface="Garamond" panose="02020404030301010803" pitchFamily="18" charset="0"/>
              </a:rPr>
              <a:t>Usare aeromobili immatricolati nello Stato dove la si richiede o in UE,</a:t>
            </a:r>
          </a:p>
          <a:p>
            <a:pPr marL="514350" indent="-514350">
              <a:buFont typeface="+mj-lt"/>
              <a:buAutoNum type="alphaLcPeriod"/>
            </a:pPr>
            <a:r>
              <a:rPr lang="it-IT" dirty="0">
                <a:latin typeface="Garamond" panose="02020404030301010803" pitchFamily="18" charset="0"/>
              </a:rPr>
              <a:t>Svolgere come attività principale la prestazione di servizi aerei, </a:t>
            </a:r>
          </a:p>
        </p:txBody>
      </p:sp>
    </p:spTree>
    <p:extLst>
      <p:ext uri="{BB962C8B-B14F-4D97-AF65-F5344CB8AC3E}">
        <p14:creationId xmlns:p14="http://schemas.microsoft.com/office/powerpoint/2010/main" val="429015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CD8827-5B35-67D6-1AB4-15DE73B7E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1104"/>
            <a:ext cx="10515600" cy="5725859"/>
          </a:xfrm>
        </p:spPr>
        <p:txBody>
          <a:bodyPr/>
          <a:lstStyle/>
          <a:p>
            <a:pPr marL="0" indent="0">
              <a:buNone/>
            </a:pPr>
            <a:endParaRPr lang="it-IT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  <a:latin typeface="Garamond" panose="02020404030301010803" pitchFamily="18" charset="0"/>
              </a:rPr>
              <a:t>e. </a:t>
            </a:r>
            <a:r>
              <a:rPr lang="it-IT" dirty="0">
                <a:latin typeface="Garamond" panose="02020404030301010803" pitchFamily="18" charset="0"/>
              </a:rPr>
              <a:t>Avere una struttura aziendale secondo il Reg.,</a:t>
            </a:r>
          </a:p>
          <a:p>
            <a:pPr marL="0" indent="0">
              <a:buNone/>
            </a:pPr>
            <a:r>
              <a:rPr lang="it-IT" dirty="0" err="1">
                <a:solidFill>
                  <a:schemeClr val="accent1"/>
                </a:solidFill>
                <a:latin typeface="Garamond" panose="02020404030301010803" pitchFamily="18" charset="0"/>
              </a:rPr>
              <a:t>f</a:t>
            </a:r>
            <a:r>
              <a:rPr lang="it-IT" dirty="0">
                <a:solidFill>
                  <a:schemeClr val="accent1"/>
                </a:solidFill>
                <a:latin typeface="Garamond" panose="02020404030301010803" pitchFamily="18" charset="0"/>
              </a:rPr>
              <a:t>. </a:t>
            </a:r>
            <a:r>
              <a:rPr lang="it-IT" dirty="0">
                <a:latin typeface="Garamond" panose="02020404030301010803" pitchFamily="18" charset="0"/>
              </a:rPr>
              <a:t>Dimostrare di poter far fronte ai primi 3 anni di attività con un piano economico,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  <a:latin typeface="Garamond" panose="02020404030301010803" pitchFamily="18" charset="0"/>
              </a:rPr>
              <a:t>g. </a:t>
            </a:r>
            <a:r>
              <a:rPr lang="it-IT" dirty="0">
                <a:latin typeface="Garamond" panose="02020404030301010803" pitchFamily="18" charset="0"/>
              </a:rPr>
              <a:t>Copertura assicurativa idonea, 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  <a:latin typeface="Garamond" panose="02020404030301010803" pitchFamily="18" charset="0"/>
              </a:rPr>
              <a:t>h. </a:t>
            </a:r>
            <a:r>
              <a:rPr lang="it-IT" dirty="0">
                <a:latin typeface="Garamond" panose="02020404030301010803" pitchFamily="18" charset="0"/>
              </a:rPr>
              <a:t>Rispetto condizioni di onorabilità.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Licenza         </a:t>
            </a:r>
            <a:r>
              <a:rPr lang="it-IT" b="1" dirty="0">
                <a:latin typeface="Garamond" panose="02020404030301010803" pitchFamily="18" charset="0"/>
              </a:rPr>
              <a:t>durata illimitata </a:t>
            </a:r>
            <a:r>
              <a:rPr lang="it-IT" dirty="0" err="1">
                <a:latin typeface="Garamond" panose="02020404030301010803" pitchFamily="18" charset="0"/>
              </a:rPr>
              <a:t>finchè</a:t>
            </a:r>
            <a:r>
              <a:rPr lang="it-IT" dirty="0">
                <a:latin typeface="Garamond" panose="02020404030301010803" pitchFamily="18" charset="0"/>
              </a:rPr>
              <a:t> restano le condizioni. 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Effettuazione controlli ex Reg. 1008/2008: ogni due anni, o richiesta della Commissione (in Italia dopo 1 </a:t>
            </a:r>
            <a:r>
              <a:rPr lang="it-IT" i="1" dirty="0">
                <a:latin typeface="Garamond" panose="02020404030301010803" pitchFamily="18" charset="0"/>
              </a:rPr>
              <a:t>ex</a:t>
            </a:r>
            <a:r>
              <a:rPr lang="it-IT" dirty="0">
                <a:latin typeface="Garamond" panose="02020404030301010803" pitchFamily="18" charset="0"/>
              </a:rPr>
              <a:t> cod. nav.).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  <a:latin typeface="Garamond" panose="02020404030301010803" pitchFamily="18" charset="0"/>
              </a:rPr>
              <a:t>CONFERMA DI LICENZA</a:t>
            </a:r>
            <a:r>
              <a:rPr lang="it-IT" dirty="0">
                <a:latin typeface="Garamond" panose="02020404030301010803" pitchFamily="18" charset="0"/>
              </a:rPr>
              <a:t>: chiesta dalla compagnia aerea se non ha iniziato l’attività entro 6 mesi dall’ottenimento o l’ha sospesa per oltre 6 mesi, ovvero sono cambiati elementi nella conformazione giuridica della compagnia.</a:t>
            </a: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07D5C9CB-5D88-9ECF-6A3D-0A859BE4CFDD}"/>
              </a:ext>
            </a:extLst>
          </p:cNvPr>
          <p:cNvSpPr/>
          <p:nvPr/>
        </p:nvSpPr>
        <p:spPr>
          <a:xfrm>
            <a:off x="1950720" y="3153346"/>
            <a:ext cx="487680" cy="1606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62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AAD5D3-2B72-028B-ED9B-90B7E123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184"/>
            <a:ext cx="10515600" cy="5847779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  <a:latin typeface="Garamond" panose="02020404030301010803" pitchFamily="18" charset="0"/>
              </a:rPr>
              <a:t>CONFERMA o REVOCA </a:t>
            </a:r>
            <a:r>
              <a:rPr lang="it-IT" dirty="0">
                <a:latin typeface="Garamond" panose="02020404030301010803" pitchFamily="18" charset="0"/>
              </a:rPr>
              <a:t>licenza: se vengono meno i requisiti, COA sospeso o ritirato, bilanci certificati non trasmessi, trasmissione all’ENAC di informazioni false.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  <a:latin typeface="Garamond" panose="02020404030301010803" pitchFamily="18" charset="0"/>
              </a:rPr>
              <a:t>RESTRIZIONI AL LIBERO ACCESSO ALLE ROTTE AEREE </a:t>
            </a: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Il possesso di licenza è condizione necessaria ma non sempre sufficiente. </a:t>
            </a: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Gli Stati membri possono limitare l’accesso alle rotte per correggere </a:t>
            </a:r>
            <a:r>
              <a:rPr lang="it-IT" b="1" dirty="0">
                <a:latin typeface="Garamond" panose="02020404030301010803" pitchFamily="18" charset="0"/>
              </a:rPr>
              <a:t>disfunzioni</a:t>
            </a:r>
            <a:r>
              <a:rPr lang="it-IT" dirty="0">
                <a:latin typeface="Garamond" panose="02020404030301010803" pitchFamily="18" charset="0"/>
              </a:rPr>
              <a:t> che posso nascere:</a:t>
            </a: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- da congestioni aeroportuali, </a:t>
            </a: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- distribuzione non equa tra aeroporti che servono la stessa città,</a:t>
            </a: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- inquinamento acustico o atmosferico,</a:t>
            </a: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- circostanze imprevedibili e inevitabili. </a:t>
            </a:r>
          </a:p>
        </p:txBody>
      </p:sp>
    </p:spTree>
    <p:extLst>
      <p:ext uri="{BB962C8B-B14F-4D97-AF65-F5344CB8AC3E}">
        <p14:creationId xmlns:p14="http://schemas.microsoft.com/office/powerpoint/2010/main" val="356629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CC7754-BE62-6217-7B23-69D422303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336"/>
            <a:ext cx="10515600" cy="5774627"/>
          </a:xfrm>
        </p:spPr>
        <p:txBody>
          <a:bodyPr/>
          <a:lstStyle/>
          <a:p>
            <a:pPr marL="0" indent="0">
              <a:buNone/>
            </a:pPr>
            <a:endParaRPr lang="it-IT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  <a:latin typeface="Garamond" panose="02020404030301010803" pitchFamily="18" charset="0"/>
              </a:rPr>
              <a:t>Gli interventi correttivi </a:t>
            </a:r>
            <a:r>
              <a:rPr lang="it-IT" dirty="0">
                <a:latin typeface="Garamond" panose="02020404030301010803" pitchFamily="18" charset="0"/>
              </a:rPr>
              <a:t>(</a:t>
            </a:r>
            <a:r>
              <a:rPr lang="it-IT" i="1" dirty="0">
                <a:latin typeface="Garamond" panose="02020404030301010803" pitchFamily="18" charset="0"/>
              </a:rPr>
              <a:t>ex</a:t>
            </a:r>
            <a:r>
              <a:rPr lang="it-IT" dirty="0">
                <a:latin typeface="Garamond" panose="02020404030301010803" pitchFamily="18" charset="0"/>
              </a:rPr>
              <a:t> Reg. 1008/2008), per correggere le disfunzioni, sono:</a:t>
            </a:r>
          </a:p>
          <a:p>
            <a:r>
              <a:rPr lang="it-IT" dirty="0">
                <a:latin typeface="Garamond" panose="02020404030301010803" pitchFamily="18" charset="0"/>
              </a:rPr>
              <a:t>Assegnare bande orarie negli aeroporti UE congestionati (Reg. 95/93),</a:t>
            </a:r>
          </a:p>
          <a:p>
            <a:r>
              <a:rPr lang="it-IT" dirty="0">
                <a:latin typeface="Garamond" panose="02020404030301010803" pitchFamily="18" charset="0"/>
              </a:rPr>
              <a:t>Imporre oneri di pubblico servizio,</a:t>
            </a:r>
          </a:p>
          <a:p>
            <a:r>
              <a:rPr lang="it-IT" dirty="0">
                <a:latin typeface="Garamond" panose="02020404030301010803" pitchFamily="18" charset="0"/>
              </a:rPr>
              <a:t>Misure di carattere ambientale,</a:t>
            </a:r>
          </a:p>
          <a:p>
            <a:r>
              <a:rPr lang="it-IT" dirty="0">
                <a:latin typeface="Garamond" panose="02020404030301010803" pitchFamily="18" charset="0"/>
              </a:rPr>
              <a:t>Misure di emergenza, </a:t>
            </a:r>
          </a:p>
          <a:p>
            <a:r>
              <a:rPr lang="it-IT" dirty="0">
                <a:latin typeface="Garamond" panose="02020404030301010803" pitchFamily="18" charset="0"/>
              </a:rPr>
              <a:t>Distribuire al meglio il traffico aereo tra aeroporti che servono la stessa città. 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3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{B3116F75-D81B-4A42-98AB-374EE5766BC2}tf10001064</Template>
  <TotalTime>191</TotalTime>
  <Words>1836</Words>
  <Application>Microsoft Macintosh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Organico</vt:lpstr>
      <vt:lpstr>I trasporti aerei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trasporti aerei</dc:title>
  <dc:creator>Beatrice Baldoni</dc:creator>
  <cp:lastModifiedBy>Beatrice Baldoni</cp:lastModifiedBy>
  <cp:revision>22</cp:revision>
  <dcterms:created xsi:type="dcterms:W3CDTF">2023-11-27T22:02:04Z</dcterms:created>
  <dcterms:modified xsi:type="dcterms:W3CDTF">2023-11-28T01:13:59Z</dcterms:modified>
</cp:coreProperties>
</file>