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EA08"/>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49" autoAdjust="0"/>
  </p:normalViewPr>
  <p:slideViewPr>
    <p:cSldViewPr snapToGrid="0">
      <p:cViewPr varScale="1">
        <p:scale>
          <a:sx n="104" d="100"/>
          <a:sy n="104" d="100"/>
        </p:scale>
        <p:origin x="792" y="-3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sula Bergmann" userId="c27ce01966853ac6" providerId="LiveId" clId="{10A7CE0C-5F9C-4A4D-84D0-E2396F26F6B3}"/>
    <pc:docChg chg="modSld">
      <pc:chgData name="ursula Bergmann" userId="c27ce01966853ac6" providerId="LiveId" clId="{10A7CE0C-5F9C-4A4D-84D0-E2396F26F6B3}" dt="2022-10-15T15:39:18.160" v="94" actId="20577"/>
      <pc:docMkLst>
        <pc:docMk/>
      </pc:docMkLst>
      <pc:sldChg chg="modSp mod">
        <pc:chgData name="ursula Bergmann" userId="c27ce01966853ac6" providerId="LiveId" clId="{10A7CE0C-5F9C-4A4D-84D0-E2396F26F6B3}" dt="2022-10-15T15:35:45.253" v="3" actId="6549"/>
        <pc:sldMkLst>
          <pc:docMk/>
          <pc:sldMk cId="909308005" sldId="258"/>
        </pc:sldMkLst>
        <pc:spChg chg="mod">
          <ac:chgData name="ursula Bergmann" userId="c27ce01966853ac6" providerId="LiveId" clId="{10A7CE0C-5F9C-4A4D-84D0-E2396F26F6B3}" dt="2022-10-15T15:35:45.253" v="3" actId="6549"/>
          <ac:spMkLst>
            <pc:docMk/>
            <pc:sldMk cId="909308005" sldId="258"/>
            <ac:spMk id="2" creationId="{188D2478-6FEB-A46D-267D-552730157576}"/>
          </ac:spMkLst>
        </pc:spChg>
      </pc:sldChg>
      <pc:sldChg chg="modSp mod">
        <pc:chgData name="ursula Bergmann" userId="c27ce01966853ac6" providerId="LiveId" clId="{10A7CE0C-5F9C-4A4D-84D0-E2396F26F6B3}" dt="2022-10-15T15:38:12.365" v="67" actId="20577"/>
        <pc:sldMkLst>
          <pc:docMk/>
          <pc:sldMk cId="55721931" sldId="259"/>
        </pc:sldMkLst>
        <pc:spChg chg="mod">
          <ac:chgData name="ursula Bergmann" userId="c27ce01966853ac6" providerId="LiveId" clId="{10A7CE0C-5F9C-4A4D-84D0-E2396F26F6B3}" dt="2022-10-15T15:38:12.365" v="67" actId="20577"/>
          <ac:spMkLst>
            <pc:docMk/>
            <pc:sldMk cId="55721931" sldId="259"/>
            <ac:spMk id="2" creationId="{188D2478-6FEB-A46D-267D-552730157576}"/>
          </ac:spMkLst>
        </pc:spChg>
      </pc:sldChg>
      <pc:sldChg chg="modSp mod">
        <pc:chgData name="ursula Bergmann" userId="c27ce01966853ac6" providerId="LiveId" clId="{10A7CE0C-5F9C-4A4D-84D0-E2396F26F6B3}" dt="2022-10-15T15:39:18.160" v="94" actId="20577"/>
        <pc:sldMkLst>
          <pc:docMk/>
          <pc:sldMk cId="1112320739" sldId="260"/>
        </pc:sldMkLst>
        <pc:spChg chg="mod">
          <ac:chgData name="ursula Bergmann" userId="c27ce01966853ac6" providerId="LiveId" clId="{10A7CE0C-5F9C-4A4D-84D0-E2396F26F6B3}" dt="2022-10-15T15:39:18.160" v="94" actId="20577"/>
          <ac:spMkLst>
            <pc:docMk/>
            <pc:sldMk cId="1112320739" sldId="260"/>
            <ac:spMk id="2" creationId="{188D2478-6FEB-A46D-267D-55273015757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9311450-5131-46B7-9B21-98719F2504BC}" type="datetimeFigureOut">
              <a:rPr lang="it-IT" smtClean="0"/>
              <a:t>15/10/2022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1276971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629097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752859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62723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91346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A9311450-5131-46B7-9B21-98719F2504BC}" type="datetimeFigureOut">
              <a:rPr lang="it-IT" smtClean="0"/>
              <a:t>15/10/2022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2408793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A9311450-5131-46B7-9B21-98719F2504BC}" type="datetimeFigureOut">
              <a:rPr lang="it-IT" smtClean="0"/>
              <a:t>15/10/2022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768081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9311450-5131-46B7-9B21-98719F2504BC}" type="datetimeFigureOut">
              <a:rPr lang="it-IT" smtClean="0"/>
              <a:t>15/10/2022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3505519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9311450-5131-46B7-9B21-98719F2504BC}" type="datetimeFigureOut">
              <a:rPr lang="it-IT" smtClean="0"/>
              <a:t>15/10/2022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194522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9311450-5131-46B7-9B21-98719F2504BC}" type="datetimeFigureOut">
              <a:rPr lang="it-IT" smtClean="0"/>
              <a:t>15/10/2022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2599007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9311450-5131-46B7-9B21-98719F2504BC}" type="datetimeFigureOut">
              <a:rPr lang="it-IT" smtClean="0"/>
              <a:t>15/10/2022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932296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229697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9311450-5131-46B7-9B21-98719F2504BC}" type="datetimeFigureOut">
              <a:rPr lang="it-IT" smtClean="0"/>
              <a:t>15/10/2022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64303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A9311450-5131-46B7-9B21-98719F2504BC}" type="datetimeFigureOut">
              <a:rPr lang="it-IT" smtClean="0"/>
              <a:t>15/10/2022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765088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11450-5131-46B7-9B21-98719F2504BC}" type="datetimeFigureOut">
              <a:rPr lang="it-IT" smtClean="0"/>
              <a:t>15/10/2022</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586795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3831256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9311450-5131-46B7-9B21-98719F2504BC}" type="datetimeFigureOut">
              <a:rPr lang="it-IT" smtClean="0"/>
              <a:t>15/10/2022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DB5F7-1752-45F4-954E-FDDB21C472CF}" type="slidenum">
              <a:rPr lang="it-IT" smtClean="0"/>
              <a:t>‹N›</a:t>
            </a:fld>
            <a:endParaRPr lang="it-IT"/>
          </a:p>
        </p:txBody>
      </p:sp>
    </p:spTree>
    <p:extLst>
      <p:ext uri="{BB962C8B-B14F-4D97-AF65-F5344CB8AC3E}">
        <p14:creationId xmlns:p14="http://schemas.microsoft.com/office/powerpoint/2010/main" val="933046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A9311450-5131-46B7-9B21-98719F2504BC}" type="datetimeFigureOut">
              <a:rPr lang="it-IT" smtClean="0"/>
              <a:t>15/10/2022</a:t>
            </a:fld>
            <a:endParaRPr lang="it-IT"/>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it-IT"/>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6CDB5F7-1752-45F4-954E-FDDB21C472CF}" type="slidenum">
              <a:rPr lang="it-IT" smtClean="0"/>
              <a:t>‹N›</a:t>
            </a:fld>
            <a:endParaRPr lang="it-IT"/>
          </a:p>
        </p:txBody>
      </p:sp>
    </p:spTree>
    <p:extLst>
      <p:ext uri="{BB962C8B-B14F-4D97-AF65-F5344CB8AC3E}">
        <p14:creationId xmlns:p14="http://schemas.microsoft.com/office/powerpoint/2010/main" val="721115855"/>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8D2478-6FEB-A46D-267D-552730157576}"/>
              </a:ext>
            </a:extLst>
          </p:cNvPr>
          <p:cNvSpPr>
            <a:spLocks noGrp="1"/>
          </p:cNvSpPr>
          <p:nvPr>
            <p:ph type="ctrTitle"/>
          </p:nvPr>
        </p:nvSpPr>
        <p:spPr>
          <a:xfrm>
            <a:off x="858128" y="478303"/>
            <a:ext cx="10564837" cy="5739618"/>
          </a:xfrm>
        </p:spPr>
        <p:txBody>
          <a:bodyPr>
            <a:noAutofit/>
          </a:bodyPr>
          <a:lstStyle/>
          <a:p>
            <a:r>
              <a:rPr lang="de-DE" sz="8000" b="1" i="1" dirty="0">
                <a:ln w="0"/>
                <a:solidFill>
                  <a:srgbClr val="33EA08"/>
                </a:solidFill>
                <a:effectLst>
                  <a:outerShdw blurRad="38100" dist="38100" dir="2700000" algn="tl">
                    <a:srgbClr val="000000">
                      <a:alpha val="43137"/>
                    </a:srgbClr>
                  </a:outerShdw>
                </a:effectLst>
                <a:latin typeface="News Gothic MT" panose="020B0604020202020204" pitchFamily="34" charset="0"/>
                <a:ea typeface="Times New Roman" panose="02020603050405020304" pitchFamily="18" charset="0"/>
                <a:cs typeface="Times New Roman" panose="02020603050405020304" pitchFamily="18" charset="0"/>
              </a:rPr>
              <a:t>Denotation </a:t>
            </a:r>
            <a:br>
              <a:rPr lang="de-DE" sz="8000" b="1" i="1" dirty="0">
                <a:ln w="0"/>
                <a:solidFill>
                  <a:srgbClr val="33EA08"/>
                </a:solidFill>
                <a:effectLst>
                  <a:outerShdw blurRad="38100" dist="38100" dir="2700000" algn="tl">
                    <a:srgbClr val="000000">
                      <a:alpha val="43137"/>
                    </a:srgbClr>
                  </a:outerShdw>
                </a:effectLst>
                <a:latin typeface="News Gothic MT" panose="020B0604020202020204" pitchFamily="34" charset="0"/>
                <a:ea typeface="Times New Roman" panose="02020603050405020304" pitchFamily="18" charset="0"/>
                <a:cs typeface="Times New Roman" panose="02020603050405020304" pitchFamily="18" charset="0"/>
              </a:rPr>
            </a:br>
            <a:r>
              <a:rPr lang="de-DE" sz="8000" b="1" i="1" dirty="0">
                <a:ln w="0"/>
                <a:solidFill>
                  <a:srgbClr val="33EA08"/>
                </a:solidFill>
                <a:effectLst>
                  <a:outerShdw blurRad="38100" dist="38100" dir="2700000" algn="tl">
                    <a:srgbClr val="000000">
                      <a:alpha val="43137"/>
                    </a:srgbClr>
                  </a:outerShdw>
                </a:effectLst>
                <a:latin typeface="News Gothic MT" panose="020B0604020202020204" pitchFamily="34" charset="0"/>
                <a:ea typeface="Times New Roman" panose="02020603050405020304" pitchFamily="18" charset="0"/>
                <a:cs typeface="Times New Roman" panose="02020603050405020304" pitchFamily="18" charset="0"/>
              </a:rPr>
              <a:t>und </a:t>
            </a:r>
            <a:br>
              <a:rPr lang="de-DE" sz="8000" b="1" i="1" dirty="0">
                <a:ln w="0"/>
                <a:solidFill>
                  <a:srgbClr val="33EA08"/>
                </a:solidFill>
                <a:effectLst>
                  <a:outerShdw blurRad="38100" dist="38100" dir="2700000" algn="tl">
                    <a:srgbClr val="000000">
                      <a:alpha val="43137"/>
                    </a:srgbClr>
                  </a:outerShdw>
                </a:effectLst>
                <a:latin typeface="News Gothic MT" panose="020B0604020202020204" pitchFamily="34" charset="0"/>
                <a:ea typeface="Times New Roman" panose="02020603050405020304" pitchFamily="18" charset="0"/>
                <a:cs typeface="Times New Roman" panose="02020603050405020304" pitchFamily="18" charset="0"/>
              </a:rPr>
            </a:br>
            <a:r>
              <a:rPr lang="de-DE" sz="8000" b="1" i="1" dirty="0">
                <a:ln w="0"/>
                <a:solidFill>
                  <a:srgbClr val="33EA08"/>
                </a:solidFill>
                <a:effectLst>
                  <a:outerShdw blurRad="38100" dist="38100" dir="2700000" algn="tl">
                    <a:srgbClr val="000000">
                      <a:alpha val="43137"/>
                    </a:srgbClr>
                  </a:outerShdw>
                </a:effectLst>
                <a:latin typeface="News Gothic MT" panose="020B0604020202020204" pitchFamily="34" charset="0"/>
                <a:ea typeface="Times New Roman" panose="02020603050405020304" pitchFamily="18" charset="0"/>
                <a:cs typeface="Times New Roman" panose="02020603050405020304" pitchFamily="18" charset="0"/>
              </a:rPr>
              <a:t>Konnotation</a:t>
            </a:r>
            <a:br>
              <a:rPr lang="it-IT" sz="8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endParaRPr lang="it-IT" sz="8000" dirty="0">
              <a:effectLst>
                <a:outerShdw blurRad="38100" dist="38100" dir="2700000" algn="tl">
                  <a:srgbClr val="000000">
                    <a:alpha val="43137"/>
                  </a:srgbClr>
                </a:outerShdw>
              </a:effectLst>
            </a:endParaRPr>
          </a:p>
        </p:txBody>
      </p:sp>
      <p:sp>
        <p:nvSpPr>
          <p:cNvPr id="7" name="Stella a 5 punte 6">
            <a:extLst>
              <a:ext uri="{FF2B5EF4-FFF2-40B4-BE49-F238E27FC236}">
                <a16:creationId xmlns:a16="http://schemas.microsoft.com/office/drawing/2014/main" id="{CC89F6B7-9283-C54E-A74D-F88226893A21}"/>
              </a:ext>
            </a:extLst>
          </p:cNvPr>
          <p:cNvSpPr/>
          <p:nvPr/>
        </p:nvSpPr>
        <p:spPr>
          <a:xfrm>
            <a:off x="10419472" y="640079"/>
            <a:ext cx="914400" cy="914400"/>
          </a:xfrm>
          <a:prstGeom prst="star5">
            <a:avLst/>
          </a:prstGeom>
          <a:solidFill>
            <a:srgbClr val="33EA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33EA08"/>
              </a:solidFill>
            </a:endParaRPr>
          </a:p>
        </p:txBody>
      </p:sp>
      <p:sp>
        <p:nvSpPr>
          <p:cNvPr id="8" name="Stella a 5 punte 7">
            <a:extLst>
              <a:ext uri="{FF2B5EF4-FFF2-40B4-BE49-F238E27FC236}">
                <a16:creationId xmlns:a16="http://schemas.microsoft.com/office/drawing/2014/main" id="{917BA951-F6E2-7A7C-FFBD-99E25B3D66BF}"/>
              </a:ext>
            </a:extLst>
          </p:cNvPr>
          <p:cNvSpPr/>
          <p:nvPr/>
        </p:nvSpPr>
        <p:spPr>
          <a:xfrm>
            <a:off x="1174652" y="4829906"/>
            <a:ext cx="914400" cy="914400"/>
          </a:xfrm>
          <a:prstGeom prst="star5">
            <a:avLst/>
          </a:prstGeom>
          <a:solidFill>
            <a:srgbClr val="33EA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33EA08"/>
              </a:solidFill>
            </a:endParaRPr>
          </a:p>
        </p:txBody>
      </p:sp>
    </p:spTree>
    <p:extLst>
      <p:ext uri="{BB962C8B-B14F-4D97-AF65-F5344CB8AC3E}">
        <p14:creationId xmlns:p14="http://schemas.microsoft.com/office/powerpoint/2010/main" val="4031382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8D2478-6FEB-A46D-267D-552730157576}"/>
              </a:ext>
            </a:extLst>
          </p:cNvPr>
          <p:cNvSpPr>
            <a:spLocks noGrp="1"/>
          </p:cNvSpPr>
          <p:nvPr>
            <p:ph type="ctrTitle"/>
          </p:nvPr>
        </p:nvSpPr>
        <p:spPr>
          <a:xfrm>
            <a:off x="351693" y="801858"/>
            <a:ext cx="11521440" cy="4797084"/>
          </a:xfrm>
        </p:spPr>
        <p:txBody>
          <a:bodyPr>
            <a:noAutofit/>
          </a:bodyPr>
          <a:lstStyle/>
          <a:p>
            <a:pPr algn="l"/>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Die </a:t>
            </a:r>
            <a:r>
              <a:rPr lang="de-DE" sz="4400" b="1" i="1" dirty="0">
                <a:ln w="0"/>
                <a:solidFill>
                  <a:srgbClr val="FF00FF"/>
                </a:solidFill>
                <a:effectLst/>
                <a:latin typeface="News Gothic MT" panose="020B0604020202020204" pitchFamily="34" charset="0"/>
                <a:ea typeface="Times New Roman" panose="02020603050405020304" pitchFamily="18" charset="0"/>
                <a:cs typeface="Times New Roman" panose="02020603050405020304" pitchFamily="18" charset="0"/>
              </a:rPr>
              <a:t>Denotation</a:t>
            </a:r>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 bezeichnet die 												</a:t>
            </a:r>
            <a:r>
              <a:rPr lang="de-DE" sz="4400" b="1" i="1" dirty="0">
                <a:ln w="0"/>
                <a:solidFill>
                  <a:srgbClr val="FF00FF"/>
                </a:solidFill>
                <a:effectLst/>
                <a:latin typeface="News Gothic MT" panose="020B0604020202020204" pitchFamily="34" charset="0"/>
                <a:ea typeface="Times New Roman" panose="02020603050405020304" pitchFamily="18" charset="0"/>
                <a:cs typeface="Times New Roman" panose="02020603050405020304" pitchFamily="18" charset="0"/>
              </a:rPr>
              <a:t>Grundbedeutung</a:t>
            </a:r>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 eines Wortes.</a:t>
            </a:r>
            <a:b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br>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 </a:t>
            </a:r>
            <a:b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br>
            <a:r>
              <a:rPr lang="de-DE" sz="4400" b="1" i="1" dirty="0">
                <a:ln w="0"/>
                <a:solidFill>
                  <a:srgbClr val="00B0F0"/>
                </a:solidFill>
                <a:effectLst/>
                <a:latin typeface="News Gothic MT" panose="020B0604020202020204" pitchFamily="34" charset="0"/>
                <a:ea typeface="Times New Roman" panose="02020603050405020304" pitchFamily="18" charset="0"/>
                <a:cs typeface="Times New Roman" panose="02020603050405020304" pitchFamily="18" charset="0"/>
              </a:rPr>
              <a:t>Konnotation</a:t>
            </a:r>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 meint die subjektive </a:t>
            </a:r>
            <a:r>
              <a:rPr lang="de-DE" sz="4400" b="1" i="1" dirty="0">
                <a:ln w="0"/>
                <a:solidFill>
                  <a:srgbClr val="00B0F0"/>
                </a:solidFill>
                <a:effectLst/>
                <a:latin typeface="News Gothic MT" panose="020B0604020202020204" pitchFamily="34" charset="0"/>
                <a:ea typeface="Times New Roman" panose="02020603050405020304" pitchFamily="18" charset="0"/>
                <a:cs typeface="Times New Roman" panose="02020603050405020304" pitchFamily="18" charset="0"/>
              </a:rPr>
              <a:t>assoziative Nebenbedeutung</a:t>
            </a:r>
            <a:r>
              <a:rPr lang="de-DE" sz="4400" b="1" i="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 des Wortes.</a:t>
            </a:r>
            <a:br>
              <a:rPr lang="it-IT" sz="4400" dirty="0">
                <a:effectLst/>
                <a:latin typeface="Calibri" panose="020F0502020204030204" pitchFamily="34" charset="0"/>
                <a:ea typeface="Calibri" panose="020F0502020204030204" pitchFamily="34" charset="0"/>
                <a:cs typeface="Times New Roman" panose="02020603050405020304" pitchFamily="18" charset="0"/>
              </a:rPr>
            </a:br>
            <a:endParaRPr lang="it-IT" sz="4400" dirty="0">
              <a:effectLst/>
            </a:endParaRPr>
          </a:p>
        </p:txBody>
      </p:sp>
    </p:spTree>
    <p:extLst>
      <p:ext uri="{BB962C8B-B14F-4D97-AF65-F5344CB8AC3E}">
        <p14:creationId xmlns:p14="http://schemas.microsoft.com/office/powerpoint/2010/main" val="426701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8D2478-6FEB-A46D-267D-552730157576}"/>
              </a:ext>
            </a:extLst>
          </p:cNvPr>
          <p:cNvSpPr>
            <a:spLocks noGrp="1"/>
          </p:cNvSpPr>
          <p:nvPr>
            <p:ph type="ctrTitle"/>
          </p:nvPr>
        </p:nvSpPr>
        <p:spPr>
          <a:xfrm>
            <a:off x="351693" y="211016"/>
            <a:ext cx="11521440" cy="7044224"/>
          </a:xfrm>
        </p:spPr>
        <p:txBody>
          <a:bodyPr>
            <a:noAutofit/>
          </a:bodyPr>
          <a:lstStyle/>
          <a:p>
            <a:pPr algn="l"/>
            <a:r>
              <a:rPr lang="de-DE" sz="6000" b="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Denotation </a:t>
            </a:r>
            <a:r>
              <a:rPr lang="de-DE" sz="6000" b="1" dirty="0">
                <a:ln w="0"/>
                <a:solidFill>
                  <a:srgbClr val="33EA08"/>
                </a:solidFill>
                <a:effectLst/>
                <a:latin typeface="News Gothic MT" panose="020B0604020202020204" pitchFamily="34" charset="0"/>
                <a:cs typeface="Times New Roman" panose="02020603050405020304" pitchFamily="18" charset="0"/>
              </a:rPr>
              <a:t>Beispiele</a:t>
            </a:r>
            <a:br>
              <a:rPr lang="de-DE" sz="6000" b="1" dirty="0">
                <a:ln w="0"/>
                <a:solidFill>
                  <a:srgbClr val="33EA08"/>
                </a:solidFill>
                <a:effectLst/>
                <a:latin typeface="News Gothic MT" panose="020B0604020202020204" pitchFamily="34" charset="0"/>
                <a:cs typeface="Times New Roman" panose="02020603050405020304" pitchFamily="18" charset="0"/>
              </a:rPr>
            </a:br>
            <a:br>
              <a:rPr lang="de-DE" sz="4400" b="1" i="1" dirty="0">
                <a:ln w="0"/>
                <a:solidFill>
                  <a:srgbClr val="FF00FF"/>
                </a:solidFill>
                <a:effectLst/>
                <a:latin typeface="News Gothic MT" panose="020B0604020202020204" pitchFamily="34" charset="0"/>
                <a:cs typeface="Times New Roman" panose="02020603050405020304" pitchFamily="18" charset="0"/>
              </a:rPr>
            </a:br>
            <a:r>
              <a:rPr lang="de-DE" sz="4000" b="1" dirty="0">
                <a:solidFill>
                  <a:srgbClr val="33EA08"/>
                </a:solidFill>
                <a:effectLst/>
                <a:latin typeface="News Gothic MT" panose="020B0504020203020204" pitchFamily="34" charset="0"/>
                <a:cs typeface="Times New Roman" panose="02020603050405020304" pitchFamily="18" charset="0"/>
              </a:rPr>
              <a:t>- </a:t>
            </a:r>
            <a:r>
              <a:rPr lang="de-DE" sz="4000" b="1" dirty="0">
                <a:solidFill>
                  <a:srgbClr val="33EA08"/>
                </a:solidFill>
                <a:effectLst/>
                <a:latin typeface="News Gothic MT" panose="020B0504020203020204" pitchFamily="34" charset="0"/>
                <a:ea typeface="Times New Roman" panose="02020603050405020304" pitchFamily="18" charset="0"/>
                <a:cs typeface="Times New Roman" panose="02020603050405020304" pitchFamily="18" charset="0"/>
              </a:rPr>
              <a:t>Ein vierbeiniges Tier, das miaut, wird mit dem Namen </a:t>
            </a:r>
            <a:r>
              <a:rPr lang="de-DE" sz="4000" b="1" i="1" u="sng" dirty="0">
                <a:solidFill>
                  <a:srgbClr val="33EA08"/>
                </a:solidFill>
                <a:effectLst/>
                <a:latin typeface="News Gothic MT" panose="020B0504020203020204" pitchFamily="34" charset="0"/>
                <a:ea typeface="Times New Roman" panose="02020603050405020304" pitchFamily="18" charset="0"/>
                <a:cs typeface="Times New Roman" panose="02020603050405020304" pitchFamily="18" charset="0"/>
              </a:rPr>
              <a:t>Katze </a:t>
            </a:r>
            <a:r>
              <a:rPr lang="de-DE" sz="4000" b="1" dirty="0">
                <a:solidFill>
                  <a:srgbClr val="33EA08"/>
                </a:solidFill>
                <a:effectLst/>
                <a:latin typeface="News Gothic MT" panose="020B0504020203020204" pitchFamily="34" charset="0"/>
                <a:ea typeface="Times New Roman" panose="02020603050405020304" pitchFamily="18" charset="0"/>
                <a:cs typeface="Times New Roman" panose="02020603050405020304" pitchFamily="18" charset="0"/>
              </a:rPr>
              <a:t>benannt.</a:t>
            </a:r>
            <a:br>
              <a:rPr lang="de-DE" sz="4000" b="1" dirty="0">
                <a:solidFill>
                  <a:srgbClr val="33EA08"/>
                </a:solidFill>
                <a:effectLst/>
                <a:latin typeface="News Gothic MT" panose="020B0504020203020204" pitchFamily="34" charset="0"/>
                <a:ea typeface="Times New Roman" panose="02020603050405020304" pitchFamily="18" charset="0"/>
                <a:cs typeface="Times New Roman" panose="02020603050405020304" pitchFamily="18" charset="0"/>
              </a:rPr>
            </a:br>
            <a:r>
              <a:rPr lang="de-DE" sz="4000" b="1" dirty="0">
                <a:solidFill>
                  <a:srgbClr val="33EA08"/>
                </a:solidFill>
                <a:effectLst/>
                <a:latin typeface="News Gothic MT" panose="020B0504020203020204" pitchFamily="34" charset="0"/>
                <a:ea typeface="Times New Roman" panose="02020603050405020304" pitchFamily="18" charset="0"/>
                <a:cs typeface="Times New Roman" panose="02020603050405020304" pitchFamily="18" charset="0"/>
              </a:rPr>
              <a:t>- </a:t>
            </a:r>
            <a:r>
              <a:rPr lang="de-DE" sz="4000" b="1" i="1" u="sng" dirty="0">
                <a:solidFill>
                  <a:srgbClr val="33EA08"/>
                </a:solidFill>
                <a:effectLst/>
                <a:latin typeface="News Gothic MT" panose="020B0504020203020204" pitchFamily="34" charset="0"/>
                <a:cs typeface="Times New Roman" panose="02020603050405020304" pitchFamily="18" charset="0"/>
              </a:rPr>
              <a:t>Mädchen</a:t>
            </a:r>
            <a:r>
              <a:rPr lang="de-DE" sz="4000" b="1" dirty="0">
                <a:solidFill>
                  <a:srgbClr val="33EA08"/>
                </a:solidFill>
                <a:effectLst/>
                <a:latin typeface="News Gothic MT" panose="020B0504020203020204" pitchFamily="34" charset="0"/>
                <a:cs typeface="Times New Roman" panose="02020603050405020304" pitchFamily="18" charset="0"/>
              </a:rPr>
              <a:t> meint eine weibliche Person, die noch nicht erwachsen ist.</a:t>
            </a:r>
            <a:br>
              <a:rPr lang="de-DE" sz="4000" b="1" dirty="0">
                <a:solidFill>
                  <a:srgbClr val="33EA08"/>
                </a:solidFill>
                <a:effectLst/>
                <a:latin typeface="News Gothic MT" panose="020B0504020203020204" pitchFamily="34" charset="0"/>
                <a:cs typeface="Times New Roman" panose="02020603050405020304" pitchFamily="18" charset="0"/>
              </a:rPr>
            </a:br>
            <a:r>
              <a:rPr lang="de-DE" sz="4000" b="1" dirty="0">
                <a:solidFill>
                  <a:srgbClr val="33EA08"/>
                </a:solidFill>
                <a:effectLst/>
                <a:latin typeface="News Gothic MT" panose="020B0504020203020204" pitchFamily="34" charset="0"/>
                <a:cs typeface="Times New Roman" panose="02020603050405020304" pitchFamily="18" charset="0"/>
              </a:rPr>
              <a:t>- </a:t>
            </a:r>
            <a:r>
              <a:rPr lang="de-DE" sz="4000" b="1" i="1" u="sng" dirty="0">
                <a:solidFill>
                  <a:srgbClr val="33EA08"/>
                </a:solidFill>
                <a:effectLst/>
                <a:latin typeface="News Gothic MT" panose="020B0504020203020204" pitchFamily="34" charset="0"/>
                <a:cs typeface="Times New Roman" panose="02020603050405020304" pitchFamily="18" charset="0"/>
              </a:rPr>
              <a:t>Polizist</a:t>
            </a:r>
            <a:r>
              <a:rPr lang="de-DE" sz="4000" b="1" dirty="0">
                <a:solidFill>
                  <a:srgbClr val="33EA08"/>
                </a:solidFill>
                <a:effectLst/>
                <a:latin typeface="News Gothic MT" panose="020B0504020203020204" pitchFamily="34" charset="0"/>
                <a:cs typeface="Times New Roman" panose="02020603050405020304" pitchFamily="18" charset="0"/>
              </a:rPr>
              <a:t> bezeichnet den Angehörigen einer bestimmten Berufsgruppe.</a:t>
            </a:r>
            <a:br>
              <a:rPr lang="it-IT" sz="1800" dirty="0">
                <a:effectLst/>
                <a:latin typeface="Calibri" panose="020F0502020204030204" pitchFamily="34" charset="0"/>
                <a:ea typeface="Calibri" panose="020F0502020204030204" pitchFamily="34" charset="0"/>
                <a:cs typeface="Times New Roman" panose="02020603050405020304" pitchFamily="18" charset="0"/>
              </a:rPr>
            </a:br>
            <a:r>
              <a:rPr lang="de-DE" sz="4000" b="1" dirty="0">
                <a:solidFill>
                  <a:srgbClr val="33EA08"/>
                </a:solidFill>
                <a:effectLst/>
                <a:latin typeface="News Gothic MT" panose="020B0504020203020204" pitchFamily="34" charset="0"/>
                <a:cs typeface="Times New Roman" panose="02020603050405020304" pitchFamily="18" charset="0"/>
              </a:rPr>
              <a:t> </a:t>
            </a:r>
            <a:br>
              <a:rPr lang="it-IT" sz="4000" b="1" dirty="0">
                <a:solidFill>
                  <a:srgbClr val="33EA08"/>
                </a:solidFill>
                <a:effectLst/>
                <a:latin typeface="News Gothic MT" panose="020B0504020203020204" pitchFamily="34" charset="0"/>
                <a:cs typeface="Times New Roman" panose="02020603050405020304" pitchFamily="18" charset="0"/>
              </a:rPr>
            </a:br>
            <a:endParaRPr lang="it-IT" sz="4000" b="1" dirty="0">
              <a:solidFill>
                <a:srgbClr val="33EA08"/>
              </a:solidFill>
              <a:effectLst/>
              <a:latin typeface="News Gothic MT" panose="020B0504020203020204" pitchFamily="34" charset="0"/>
              <a:cs typeface="Times New Roman" panose="02020603050405020304" pitchFamily="18" charset="0"/>
            </a:endParaRPr>
          </a:p>
        </p:txBody>
      </p:sp>
    </p:spTree>
    <p:extLst>
      <p:ext uri="{BB962C8B-B14F-4D97-AF65-F5344CB8AC3E}">
        <p14:creationId xmlns:p14="http://schemas.microsoft.com/office/powerpoint/2010/main" val="909308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8D2478-6FEB-A46D-267D-552730157576}"/>
              </a:ext>
            </a:extLst>
          </p:cNvPr>
          <p:cNvSpPr>
            <a:spLocks noGrp="1"/>
          </p:cNvSpPr>
          <p:nvPr>
            <p:ph type="ctrTitle"/>
          </p:nvPr>
        </p:nvSpPr>
        <p:spPr>
          <a:xfrm>
            <a:off x="0" y="211015"/>
            <a:ext cx="12191999" cy="7898663"/>
          </a:xfrm>
        </p:spPr>
        <p:txBody>
          <a:bodyPr>
            <a:noAutofit/>
          </a:bodyPr>
          <a:lstStyle/>
          <a:p>
            <a:pPr algn="l"/>
            <a:r>
              <a:rPr lang="de-DE" sz="6000" b="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Konnotationen</a:t>
            </a:r>
            <a:br>
              <a:rPr lang="de-DE" sz="6000" b="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br>
            <a:r>
              <a:rPr lang="de-DE" sz="3600" b="1" dirty="0">
                <a:ln w="0"/>
                <a:solidFill>
                  <a:srgbClr val="33EA08"/>
                </a:solidFill>
                <a:effectLst/>
                <a:latin typeface="News Gothic MT" panose="020B0604020202020204" pitchFamily="34" charset="0"/>
                <a:ea typeface="Times New Roman" panose="02020603050405020304" pitchFamily="18" charset="0"/>
                <a:cs typeface="Times New Roman" panose="02020603050405020304" pitchFamily="18" charset="0"/>
              </a:rPr>
              <a:t>…wecken subjektive Assoziationen verschiedener Art</a:t>
            </a:r>
            <a:br>
              <a:rPr lang="de-DE" sz="6000" b="1" dirty="0">
                <a:ln w="0"/>
                <a:solidFill>
                  <a:srgbClr val="33EA08"/>
                </a:solidFill>
                <a:effectLst/>
                <a:latin typeface="News Gothic MT" panose="020B0604020202020204" pitchFamily="34" charset="0"/>
                <a:cs typeface="Times New Roman" panose="02020603050405020304" pitchFamily="18" charset="0"/>
              </a:rPr>
            </a:br>
            <a:r>
              <a:rPr lang="de-DE" sz="1600" b="1" dirty="0">
                <a:ln w="0"/>
                <a:solidFill>
                  <a:srgbClr val="33EA08"/>
                </a:solidFill>
                <a:effectLst/>
                <a:latin typeface="News Gothic MT" panose="020B0604020202020204" pitchFamily="34" charset="0"/>
                <a:cs typeface="Times New Roman" panose="02020603050405020304" pitchFamily="18" charset="0"/>
              </a:rPr>
              <a:t> </a:t>
            </a:r>
            <a:br>
              <a:rPr lang="de-DE" sz="4400" b="1" i="1" dirty="0">
                <a:ln w="0"/>
                <a:solidFill>
                  <a:srgbClr val="FF00FF"/>
                </a:solidFill>
                <a:effectLst/>
                <a:latin typeface="News Gothic MT" panose="020B0604020202020204" pitchFamily="34" charset="0"/>
                <a:cs typeface="Times New Roman" panose="02020603050405020304" pitchFamily="18" charset="0"/>
              </a:rPr>
            </a:br>
            <a:r>
              <a:rPr lang="de-DE" sz="3600" b="1" dirty="0">
                <a:ln w="0"/>
                <a:solidFill>
                  <a:srgbClr val="33EA08"/>
                </a:solidFill>
                <a:effectLst/>
                <a:latin typeface="News Gothic MT" panose="020B0504020203020204" pitchFamily="34" charset="0"/>
                <a:cs typeface="Times New Roman" panose="02020603050405020304" pitchFamily="18" charset="0"/>
              </a:rPr>
              <a:t>1. Emotionaler Gehalt</a:t>
            </a: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2800" b="1" i="1" u="sng" dirty="0">
                <a:ln w="0"/>
                <a:solidFill>
                  <a:srgbClr val="33EA08"/>
                </a:solidFill>
                <a:effectLst/>
                <a:latin typeface="News Gothic MT" panose="020B0504020203020204" pitchFamily="34" charset="0"/>
                <a:cs typeface="Times New Roman" panose="02020603050405020304" pitchFamily="18" charset="0"/>
              </a:rPr>
              <a:t>Göre</a:t>
            </a:r>
            <a:r>
              <a:rPr lang="de-DE" sz="2800" b="1" i="1" dirty="0">
                <a:ln w="0"/>
                <a:solidFill>
                  <a:srgbClr val="33EA08"/>
                </a:solidFill>
                <a:effectLst/>
                <a:latin typeface="News Gothic MT" panose="020B0504020203020204" pitchFamily="34" charset="0"/>
                <a:cs typeface="Times New Roman" panose="02020603050405020304" pitchFamily="18" charset="0"/>
              </a:rPr>
              <a:t> </a:t>
            </a:r>
            <a:r>
              <a:rPr lang="de-DE" sz="2800" b="1" dirty="0">
                <a:ln w="0"/>
                <a:solidFill>
                  <a:srgbClr val="33EA08"/>
                </a:solidFill>
                <a:effectLst/>
                <a:latin typeface="News Gothic MT" panose="020B0504020203020204" pitchFamily="34" charset="0"/>
                <a:cs typeface="Times New Roman" panose="02020603050405020304" pitchFamily="18" charset="0"/>
              </a:rPr>
              <a:t>und Mädchen haben die gleiche Denotation. </a:t>
            </a:r>
            <a:br>
              <a:rPr lang="de-DE" sz="2800" b="1" dirty="0">
                <a:ln w="0"/>
                <a:solidFill>
                  <a:srgbClr val="33EA08"/>
                </a:solidFill>
                <a:effectLst/>
                <a:latin typeface="News Gothic MT" panose="020B0504020203020204" pitchFamily="34" charset="0"/>
                <a:cs typeface="Times New Roman" panose="02020603050405020304" pitchFamily="18" charset="0"/>
              </a:rPr>
            </a:br>
            <a:r>
              <a:rPr lang="de-DE" sz="2800" b="1" i="1" u="sng" dirty="0">
                <a:ln w="0"/>
                <a:solidFill>
                  <a:srgbClr val="33EA08"/>
                </a:solidFill>
                <a:effectLst/>
                <a:latin typeface="News Gothic MT" panose="020B0504020203020204" pitchFamily="34" charset="0"/>
                <a:cs typeface="Times New Roman" panose="02020603050405020304" pitchFamily="18" charset="0"/>
              </a:rPr>
              <a:t>Göre</a:t>
            </a:r>
            <a:r>
              <a:rPr lang="de-DE" sz="2800" b="1" dirty="0">
                <a:ln w="0"/>
                <a:solidFill>
                  <a:srgbClr val="33EA08"/>
                </a:solidFill>
                <a:effectLst/>
                <a:latin typeface="News Gothic MT" panose="020B0504020203020204" pitchFamily="34" charset="0"/>
                <a:cs typeface="Times New Roman" panose="02020603050405020304" pitchFamily="18" charset="0"/>
              </a:rPr>
              <a:t> hat aber einen negativen Beiklang.</a:t>
            </a:r>
            <a:br>
              <a:rPr lang="de-DE" sz="2800" b="1" dirty="0">
                <a:ln w="0"/>
                <a:solidFill>
                  <a:srgbClr val="33EA08"/>
                </a:solidFill>
                <a:effectLst/>
                <a:latin typeface="News Gothic MT" panose="020B0504020203020204" pitchFamily="34" charset="0"/>
                <a:cs typeface="Times New Roman" panose="02020603050405020304" pitchFamily="18" charset="0"/>
              </a:rPr>
            </a:br>
            <a:r>
              <a:rPr lang="de-DE" sz="2800" b="1" i="1" u="sng" dirty="0">
                <a:ln w="0"/>
                <a:solidFill>
                  <a:srgbClr val="33EA08"/>
                </a:solidFill>
                <a:effectLst/>
                <a:latin typeface="News Gothic MT" panose="020B0504020203020204" pitchFamily="34" charset="0"/>
                <a:cs typeface="Times New Roman" panose="02020603050405020304" pitchFamily="18" charset="0"/>
              </a:rPr>
              <a:t>Mama</a:t>
            </a:r>
            <a:r>
              <a:rPr lang="de-DE" sz="2800" b="1" dirty="0">
                <a:ln w="0"/>
                <a:solidFill>
                  <a:srgbClr val="33EA08"/>
                </a:solidFill>
                <a:effectLst/>
                <a:latin typeface="News Gothic MT" panose="020B0504020203020204" pitchFamily="34" charset="0"/>
                <a:cs typeface="Times New Roman" panose="02020603050405020304" pitchFamily="18" charset="0"/>
              </a:rPr>
              <a:t> hat die gleiche Bedeutung wie Mutter, aber mit einer positiven Konnotation.</a:t>
            </a:r>
            <a:br>
              <a:rPr lang="de-DE" sz="1600" b="1" dirty="0">
                <a:ln w="0"/>
                <a:solidFill>
                  <a:srgbClr val="33EA08"/>
                </a:solidFill>
                <a:effectLst/>
                <a:latin typeface="News Gothic MT" panose="020B0504020203020204" pitchFamily="34" charset="0"/>
                <a:cs typeface="Times New Roman" panose="02020603050405020304" pitchFamily="18" charset="0"/>
              </a:rPr>
            </a:br>
            <a:br>
              <a:rPr lang="de-DE" sz="2800" b="1" dirty="0">
                <a:ln w="0"/>
                <a:solidFill>
                  <a:srgbClr val="33EA08"/>
                </a:solidFill>
                <a:effectLst/>
                <a:latin typeface="News Gothic MT" panose="020B0504020203020204" pitchFamily="34" charset="0"/>
                <a:cs typeface="Times New Roman" panose="02020603050405020304" pitchFamily="18" charset="0"/>
              </a:rPr>
            </a:br>
            <a:r>
              <a:rPr lang="de-DE" sz="3600" b="1" dirty="0">
                <a:ln w="0"/>
                <a:solidFill>
                  <a:srgbClr val="33EA08"/>
                </a:solidFill>
                <a:effectLst/>
                <a:latin typeface="News Gothic MT" panose="020B0504020203020204" pitchFamily="34" charset="0"/>
                <a:cs typeface="Times New Roman" panose="02020603050405020304" pitchFamily="18" charset="0"/>
              </a:rPr>
              <a:t>2. Gebrauch in verschiedenen Zeiten</a:t>
            </a: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2800" b="1" dirty="0">
                <a:ln w="0"/>
                <a:solidFill>
                  <a:srgbClr val="33EA08"/>
                </a:solidFill>
                <a:effectLst/>
                <a:latin typeface="News Gothic MT" panose="020B0504020203020204" pitchFamily="34" charset="0"/>
                <a:cs typeface="Times New Roman" panose="02020603050405020304" pitchFamily="18" charset="0"/>
              </a:rPr>
              <a:t>Die Wörter </a:t>
            </a:r>
            <a:r>
              <a:rPr lang="de-DE" sz="2800" b="1" i="1" u="sng" dirty="0">
                <a:ln w="0"/>
                <a:solidFill>
                  <a:srgbClr val="33EA08"/>
                </a:solidFill>
                <a:effectLst/>
                <a:latin typeface="News Gothic MT" panose="020B0504020203020204" pitchFamily="34" charset="0"/>
                <a:cs typeface="Times New Roman" panose="02020603050405020304" pitchFamily="18" charset="0"/>
              </a:rPr>
              <a:t>Weib</a:t>
            </a:r>
            <a:r>
              <a:rPr lang="de-DE" sz="2800" b="1" dirty="0">
                <a:ln w="0"/>
                <a:solidFill>
                  <a:srgbClr val="33EA08"/>
                </a:solidFill>
                <a:effectLst/>
                <a:latin typeface="News Gothic MT" panose="020B0504020203020204" pitchFamily="34" charset="0"/>
                <a:cs typeface="Times New Roman" panose="02020603050405020304" pitchFamily="18" charset="0"/>
              </a:rPr>
              <a:t> und Frau bedeuten das Gleiche, </a:t>
            </a:r>
            <a:r>
              <a:rPr lang="de-DE" sz="2800" b="1" i="1" u="sng" dirty="0">
                <a:ln w="0"/>
                <a:solidFill>
                  <a:srgbClr val="33EA08"/>
                </a:solidFill>
                <a:effectLst/>
                <a:latin typeface="News Gothic MT" panose="020B0504020203020204" pitchFamily="34" charset="0"/>
                <a:cs typeface="Times New Roman" panose="02020603050405020304" pitchFamily="18" charset="0"/>
              </a:rPr>
              <a:t>Weib</a:t>
            </a:r>
            <a:r>
              <a:rPr lang="de-DE" sz="2800" b="1" dirty="0">
                <a:ln w="0"/>
                <a:solidFill>
                  <a:srgbClr val="33EA08"/>
                </a:solidFill>
                <a:effectLst/>
                <a:latin typeface="News Gothic MT" panose="020B0504020203020204" pitchFamily="34" charset="0"/>
                <a:cs typeface="Times New Roman" panose="02020603050405020304" pitchFamily="18" charset="0"/>
              </a:rPr>
              <a:t> ist ein altes Wort.</a:t>
            </a:r>
            <a:br>
              <a:rPr lang="de-DE" sz="3600" b="1" dirty="0">
                <a:ln w="0"/>
                <a:solidFill>
                  <a:srgbClr val="33EA08"/>
                </a:solidFill>
                <a:effectLst/>
                <a:latin typeface="News Gothic MT" panose="020B0504020203020204" pitchFamily="34" charset="0"/>
                <a:cs typeface="Times New Roman" panose="02020603050405020304" pitchFamily="18" charset="0"/>
              </a:rPr>
            </a:br>
            <a:br>
              <a:rPr lang="de-DE" sz="3600" b="1" dirty="0">
                <a:ln w="0"/>
                <a:solidFill>
                  <a:srgbClr val="33EA08"/>
                </a:solidFill>
                <a:effectLst/>
                <a:latin typeface="News Gothic MT" panose="020B0504020203020204" pitchFamily="34" charset="0"/>
                <a:cs typeface="Times New Roman" panose="02020603050405020304" pitchFamily="18" charset="0"/>
              </a:rPr>
            </a:br>
            <a:br>
              <a:rPr lang="de-DE" sz="4000" b="1" i="1" dirty="0">
                <a:ln w="0"/>
                <a:solidFill>
                  <a:srgbClr val="33EA08"/>
                </a:solidFill>
                <a:effectLst/>
                <a:latin typeface="News Gothic MT" panose="020B0504020203020204" pitchFamily="34" charset="0"/>
                <a:cs typeface="Times New Roman" panose="02020603050405020304" pitchFamily="18" charset="0"/>
              </a:rPr>
            </a:br>
            <a:endParaRPr lang="it-IT" sz="4000" b="1" dirty="0">
              <a:solidFill>
                <a:srgbClr val="33EA08"/>
              </a:solidFill>
              <a:effectLst/>
              <a:latin typeface="News Gothic MT" panose="020B0504020203020204" pitchFamily="34" charset="0"/>
              <a:cs typeface="Times New Roman" panose="02020603050405020304" pitchFamily="18" charset="0"/>
            </a:endParaRPr>
          </a:p>
        </p:txBody>
      </p:sp>
    </p:spTree>
    <p:extLst>
      <p:ext uri="{BB962C8B-B14F-4D97-AF65-F5344CB8AC3E}">
        <p14:creationId xmlns:p14="http://schemas.microsoft.com/office/powerpoint/2010/main" val="55721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8D2478-6FEB-A46D-267D-552730157576}"/>
              </a:ext>
            </a:extLst>
          </p:cNvPr>
          <p:cNvSpPr>
            <a:spLocks noGrp="1"/>
          </p:cNvSpPr>
          <p:nvPr>
            <p:ph type="ctrTitle"/>
          </p:nvPr>
        </p:nvSpPr>
        <p:spPr>
          <a:xfrm>
            <a:off x="404734" y="0"/>
            <a:ext cx="11607383" cy="8364511"/>
          </a:xfrm>
        </p:spPr>
        <p:txBody>
          <a:bodyPr anchor="t">
            <a:noAutofit/>
          </a:bodyPr>
          <a:lstStyle/>
          <a:p>
            <a:pPr algn="l"/>
            <a:r>
              <a:rPr lang="de-DE" sz="3600" b="1" dirty="0">
                <a:ln w="0"/>
                <a:solidFill>
                  <a:srgbClr val="33EA08"/>
                </a:solidFill>
                <a:effectLst/>
                <a:latin typeface="News Gothic MT" panose="020B0504020203020204" pitchFamily="34" charset="0"/>
                <a:cs typeface="Times New Roman" panose="02020603050405020304" pitchFamily="18" charset="0"/>
              </a:rPr>
              <a:t>3. Gehört zu einer Fachsprache</a:t>
            </a: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2800" b="1" i="1" u="sng" dirty="0">
                <a:ln w="0"/>
                <a:solidFill>
                  <a:srgbClr val="33EA08"/>
                </a:solidFill>
                <a:effectLst/>
                <a:latin typeface="News Gothic MT" panose="020B0504020203020204" pitchFamily="34" charset="0"/>
                <a:cs typeface="Times New Roman" panose="02020603050405020304" pitchFamily="18" charset="0"/>
              </a:rPr>
              <a:t>Skalpell </a:t>
            </a:r>
            <a:r>
              <a:rPr lang="de-DE" sz="2800" b="1" dirty="0">
                <a:ln w="0"/>
                <a:solidFill>
                  <a:srgbClr val="33EA08"/>
                </a:solidFill>
                <a:effectLst/>
                <a:latin typeface="News Gothic MT" panose="020B0504020203020204" pitchFamily="34" charset="0"/>
                <a:cs typeface="Times New Roman" panose="02020603050405020304" pitchFamily="18" charset="0"/>
              </a:rPr>
              <a:t>ist ein spezielles Messer aus dem Fachbereich Medizin.</a:t>
            </a:r>
            <a:br>
              <a:rPr lang="de-DE" sz="1600" b="1" dirty="0">
                <a:ln w="0"/>
                <a:solidFill>
                  <a:srgbClr val="33EA08"/>
                </a:solidFill>
                <a:effectLst/>
                <a:latin typeface="News Gothic MT" panose="020B0504020203020204" pitchFamily="34" charset="0"/>
                <a:cs typeface="Times New Roman" panose="02020603050405020304" pitchFamily="18" charset="0"/>
              </a:rPr>
            </a:b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3600" b="1" dirty="0">
                <a:ln w="0"/>
                <a:solidFill>
                  <a:srgbClr val="33EA08"/>
                </a:solidFill>
                <a:effectLst/>
                <a:latin typeface="News Gothic MT" panose="020B0504020203020204" pitchFamily="34" charset="0"/>
                <a:cs typeface="Times New Roman" panose="02020603050405020304" pitchFamily="18" charset="0"/>
              </a:rPr>
              <a:t>4. Gehört zu einer Gruppensprache</a:t>
            </a:r>
            <a:br>
              <a:rPr lang="de-DE" sz="4000" b="1" dirty="0">
                <a:ln w="0"/>
                <a:solidFill>
                  <a:srgbClr val="33EA08"/>
                </a:solidFill>
                <a:effectLst/>
                <a:latin typeface="News Gothic MT" panose="020B0504020203020204" pitchFamily="34" charset="0"/>
                <a:cs typeface="Times New Roman" panose="02020603050405020304" pitchFamily="18" charset="0"/>
              </a:rPr>
            </a:br>
            <a:r>
              <a:rPr lang="de-DE" sz="2800" b="1" dirty="0">
                <a:ln w="0"/>
                <a:solidFill>
                  <a:srgbClr val="33EA08"/>
                </a:solidFill>
                <a:effectLst/>
                <a:latin typeface="News Gothic MT" panose="020B0504020203020204" pitchFamily="34" charset="0"/>
                <a:cs typeface="Times New Roman" panose="02020603050405020304" pitchFamily="18" charset="0"/>
              </a:rPr>
              <a:t>In der Kindersprache heißt der Hund oft </a:t>
            </a:r>
            <a:r>
              <a:rPr lang="de-DE" sz="2800" b="1" i="1" u="sng" dirty="0">
                <a:ln w="0"/>
                <a:solidFill>
                  <a:srgbClr val="33EA08"/>
                </a:solidFill>
                <a:effectLst/>
                <a:latin typeface="News Gothic MT" panose="020B0504020203020204" pitchFamily="34" charset="0"/>
                <a:cs typeface="Times New Roman" panose="02020603050405020304" pitchFamily="18" charset="0"/>
              </a:rPr>
              <a:t>Wauwau</a:t>
            </a:r>
            <a:r>
              <a:rPr lang="de-DE" sz="2800" b="1" dirty="0">
                <a:ln w="0"/>
                <a:solidFill>
                  <a:srgbClr val="33EA08"/>
                </a:solidFill>
                <a:effectLst/>
                <a:latin typeface="News Gothic MT" panose="020B0504020203020204" pitchFamily="34" charset="0"/>
                <a:cs typeface="Times New Roman" panose="02020603050405020304" pitchFamily="18" charset="0"/>
              </a:rPr>
              <a:t>.</a:t>
            </a:r>
            <a:br>
              <a:rPr lang="de-DE" sz="2800" b="1" dirty="0">
                <a:ln w="0"/>
                <a:solidFill>
                  <a:srgbClr val="33EA08"/>
                </a:solidFill>
                <a:effectLst/>
                <a:latin typeface="News Gothic MT" panose="020B0504020203020204" pitchFamily="34" charset="0"/>
                <a:cs typeface="Times New Roman" panose="02020603050405020304" pitchFamily="18" charset="0"/>
              </a:rPr>
            </a:br>
            <a:br>
              <a:rPr lang="de-DE" sz="2800" b="1" dirty="0">
                <a:ln w="0"/>
                <a:solidFill>
                  <a:srgbClr val="33EA08"/>
                </a:solidFill>
                <a:effectLst/>
                <a:latin typeface="News Gothic MT" panose="020B0504020203020204" pitchFamily="34" charset="0"/>
                <a:cs typeface="Times New Roman" panose="02020603050405020304" pitchFamily="18" charset="0"/>
              </a:rPr>
            </a:br>
            <a:r>
              <a:rPr lang="de-DE" sz="3600" b="1" dirty="0">
                <a:ln w="0"/>
                <a:solidFill>
                  <a:srgbClr val="33EA08"/>
                </a:solidFill>
                <a:effectLst/>
                <a:latin typeface="News Gothic MT" panose="020B0504020203020204" pitchFamily="34" charset="0"/>
                <a:cs typeface="Times New Roman" panose="02020603050405020304" pitchFamily="18" charset="0"/>
              </a:rPr>
              <a:t>5. Gehört zu einem Dialekt</a:t>
            </a: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2800" b="1" dirty="0">
                <a:ln w="0"/>
                <a:solidFill>
                  <a:srgbClr val="33EA08"/>
                </a:solidFill>
                <a:effectLst/>
                <a:latin typeface="News Gothic MT" panose="020B0504020203020204" pitchFamily="34" charset="0"/>
                <a:cs typeface="Times New Roman" panose="02020603050405020304" pitchFamily="18" charset="0"/>
              </a:rPr>
              <a:t>In Österreich sagt man zu Schlagsahne </a:t>
            </a:r>
            <a:r>
              <a:rPr lang="de-DE" sz="2800" b="1" i="1" u="sng" dirty="0">
                <a:ln w="0"/>
                <a:solidFill>
                  <a:srgbClr val="33EA08"/>
                </a:solidFill>
                <a:effectLst/>
                <a:latin typeface="News Gothic MT" panose="020B0504020203020204" pitchFamily="34" charset="0"/>
                <a:cs typeface="Times New Roman" panose="02020603050405020304" pitchFamily="18" charset="0"/>
              </a:rPr>
              <a:t>Obers</a:t>
            </a:r>
            <a:r>
              <a:rPr lang="de-DE" sz="2800" b="1" dirty="0">
                <a:ln w="0"/>
                <a:solidFill>
                  <a:srgbClr val="33EA08"/>
                </a:solidFill>
                <a:effectLst/>
                <a:latin typeface="News Gothic MT" panose="020B0504020203020204" pitchFamily="34" charset="0"/>
                <a:cs typeface="Times New Roman" panose="02020603050405020304" pitchFamily="18" charset="0"/>
              </a:rPr>
              <a:t>. Wer dieses Wort hört weiß, dass sein Gesprächspartner österreichischen Dialekt spricht. </a:t>
            </a:r>
            <a:br>
              <a:rPr lang="de-DE" sz="1600" b="1" dirty="0">
                <a:ln w="0"/>
                <a:solidFill>
                  <a:srgbClr val="33EA08"/>
                </a:solidFill>
                <a:effectLst/>
                <a:latin typeface="News Gothic MT" panose="020B0504020203020204" pitchFamily="34" charset="0"/>
                <a:cs typeface="Times New Roman" panose="02020603050405020304" pitchFamily="18" charset="0"/>
              </a:rPr>
            </a:br>
            <a:br>
              <a:rPr lang="de-DE" sz="2800" b="1" dirty="0">
                <a:ln w="0"/>
                <a:solidFill>
                  <a:srgbClr val="33EA08"/>
                </a:solidFill>
                <a:effectLst/>
                <a:latin typeface="News Gothic MT" panose="020B0504020203020204" pitchFamily="34" charset="0"/>
                <a:cs typeface="Times New Roman" panose="02020603050405020304" pitchFamily="18" charset="0"/>
              </a:rPr>
            </a:br>
            <a:r>
              <a:rPr lang="de-DE" sz="3600" b="1" dirty="0">
                <a:ln w="0"/>
                <a:solidFill>
                  <a:srgbClr val="33EA08"/>
                </a:solidFill>
                <a:effectLst/>
                <a:latin typeface="News Gothic MT" panose="020B0504020203020204" pitchFamily="34" charset="0"/>
                <a:cs typeface="Times New Roman" panose="02020603050405020304" pitchFamily="18" charset="0"/>
              </a:rPr>
              <a:t>6. </a:t>
            </a:r>
            <a:r>
              <a:rPr lang="de-DE" sz="3600" b="1">
                <a:ln w="0"/>
                <a:solidFill>
                  <a:srgbClr val="33EA08"/>
                </a:solidFill>
                <a:effectLst/>
                <a:latin typeface="News Gothic MT" panose="020B0504020203020204" pitchFamily="34" charset="0"/>
                <a:cs typeface="Times New Roman" panose="02020603050405020304" pitchFamily="18" charset="0"/>
              </a:rPr>
              <a:t>Gehört </a:t>
            </a:r>
            <a:r>
              <a:rPr lang="de-DE" sz="3600" b="1" dirty="0">
                <a:ln w="0"/>
                <a:solidFill>
                  <a:srgbClr val="33EA08"/>
                </a:solidFill>
                <a:effectLst/>
                <a:latin typeface="News Gothic MT" panose="020B0504020203020204" pitchFamily="34" charset="0"/>
                <a:cs typeface="Times New Roman" panose="02020603050405020304" pitchFamily="18" charset="0"/>
              </a:rPr>
              <a:t>zu einer Stilebene </a:t>
            </a:r>
            <a:br>
              <a:rPr lang="de-DE" sz="3600" b="1" dirty="0">
                <a:ln w="0"/>
                <a:solidFill>
                  <a:srgbClr val="33EA08"/>
                </a:solidFill>
                <a:effectLst/>
                <a:latin typeface="News Gothic MT" panose="020B0504020203020204" pitchFamily="34" charset="0"/>
                <a:cs typeface="Times New Roman" panose="02020603050405020304" pitchFamily="18" charset="0"/>
              </a:rPr>
            </a:br>
            <a:r>
              <a:rPr lang="de-DE" sz="2800" b="1" dirty="0">
                <a:ln w="0"/>
                <a:solidFill>
                  <a:srgbClr val="33EA08"/>
                </a:solidFill>
                <a:effectLst/>
                <a:latin typeface="News Gothic MT" panose="020B0504020203020204" pitchFamily="34" charset="0"/>
                <a:cs typeface="Times New Roman" panose="02020603050405020304" pitchFamily="18" charset="0"/>
              </a:rPr>
              <a:t>Ein Wort aus der Jugendsprache wie z.B. </a:t>
            </a:r>
            <a:r>
              <a:rPr lang="de-DE" sz="2800" b="1" i="1" u="sng" dirty="0">
                <a:ln w="0"/>
                <a:solidFill>
                  <a:srgbClr val="33EA08"/>
                </a:solidFill>
                <a:effectLst/>
                <a:latin typeface="News Gothic MT" panose="020B0504020203020204" pitchFamily="34" charset="0"/>
                <a:cs typeface="Times New Roman" panose="02020603050405020304" pitchFamily="18" charset="0"/>
              </a:rPr>
              <a:t>cool</a:t>
            </a:r>
            <a:r>
              <a:rPr lang="de-DE" sz="2800" b="1" dirty="0">
                <a:ln w="0"/>
                <a:solidFill>
                  <a:srgbClr val="33EA08"/>
                </a:solidFill>
                <a:effectLst/>
                <a:latin typeface="News Gothic MT" panose="020B0504020203020204" pitchFamily="34" charset="0"/>
                <a:cs typeface="Times New Roman" panose="02020603050405020304" pitchFamily="18" charset="0"/>
              </a:rPr>
              <a:t>, es bedeutet „das gefällt mir“.</a:t>
            </a:r>
            <a:br>
              <a:rPr lang="de-DE" sz="2800" b="1" dirty="0">
                <a:ln w="0"/>
                <a:solidFill>
                  <a:srgbClr val="33EA08"/>
                </a:solidFill>
                <a:effectLst/>
                <a:latin typeface="News Gothic MT" panose="020B0504020203020204" pitchFamily="34" charset="0"/>
                <a:cs typeface="Times New Roman" panose="02020603050405020304" pitchFamily="18" charset="0"/>
              </a:rPr>
            </a:br>
            <a:br>
              <a:rPr lang="de-DE" sz="4000" b="1" i="1" dirty="0">
                <a:ln w="0"/>
                <a:solidFill>
                  <a:srgbClr val="33EA08"/>
                </a:solidFill>
                <a:effectLst/>
                <a:latin typeface="News Gothic MT" panose="020B0504020203020204" pitchFamily="34" charset="0"/>
                <a:cs typeface="Times New Roman" panose="02020603050405020304" pitchFamily="18" charset="0"/>
              </a:rPr>
            </a:br>
            <a:endParaRPr lang="it-IT" sz="4000" b="1" dirty="0">
              <a:solidFill>
                <a:srgbClr val="33EA08"/>
              </a:solidFill>
              <a:effectLst/>
              <a:latin typeface="News Gothic MT" panose="020B0504020203020204" pitchFamily="34" charset="0"/>
              <a:cs typeface="Times New Roman" panose="02020603050405020304" pitchFamily="18" charset="0"/>
            </a:endParaRPr>
          </a:p>
        </p:txBody>
      </p:sp>
    </p:spTree>
    <p:extLst>
      <p:ext uri="{BB962C8B-B14F-4D97-AF65-F5344CB8AC3E}">
        <p14:creationId xmlns:p14="http://schemas.microsoft.com/office/powerpoint/2010/main" val="11123207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desia">
  <a:themeElements>
    <a:clrScheme name="Ardesia">
      <a:dk1>
        <a:sysClr val="windowText" lastClr="000000"/>
      </a:dk1>
      <a:lt1>
        <a:sysClr val="window" lastClr="FFFFFF"/>
      </a:lt1>
      <a:dk2>
        <a:srgbClr val="212123"/>
      </a:dk2>
      <a:lt2>
        <a:srgbClr val="DADADA"/>
      </a:lt2>
      <a:accent1>
        <a:srgbClr val="3EC26C"/>
      </a:accent1>
      <a:accent2>
        <a:srgbClr val="B3D463"/>
      </a:accent2>
      <a:accent3>
        <a:srgbClr val="3BBC9D"/>
      </a:accent3>
      <a:accent4>
        <a:srgbClr val="97AF75"/>
      </a:accent4>
      <a:accent5>
        <a:srgbClr val="6BA841"/>
      </a:accent5>
      <a:accent6>
        <a:srgbClr val="79AE90"/>
      </a:accent6>
      <a:hlink>
        <a:srgbClr val="85E4A6"/>
      </a:hlink>
      <a:folHlink>
        <a:srgbClr val="BDF3D0"/>
      </a:folHlink>
    </a:clrScheme>
    <a:fontScheme name="Ardesia">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rdesia">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43372978-11FE-4814-AC26-BC300187D8C7}"/>
    </a:ext>
  </a:extLst>
</a:theme>
</file>

<file path=docProps/app.xml><?xml version="1.0" encoding="utf-8"?>
<Properties xmlns="http://schemas.openxmlformats.org/officeDocument/2006/extended-properties" xmlns:vt="http://schemas.openxmlformats.org/officeDocument/2006/docPropsVTypes">
  <Template>TM04033929[[fn=Ardesia]]</Template>
  <TotalTime>89</TotalTime>
  <Words>254</Words>
  <Application>Microsoft Office PowerPoint</Application>
  <PresentationFormat>Widescreen</PresentationFormat>
  <Paragraphs>5</Paragraphs>
  <Slides>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vt:i4>
      </vt:variant>
    </vt:vector>
  </HeadingPairs>
  <TitlesOfParts>
    <vt:vector size="10" baseType="lpstr">
      <vt:lpstr>Calibri</vt:lpstr>
      <vt:lpstr>Calisto MT</vt:lpstr>
      <vt:lpstr>News Gothic MT</vt:lpstr>
      <vt:lpstr>Wingdings 2</vt:lpstr>
      <vt:lpstr>Ardesia</vt:lpstr>
      <vt:lpstr>Denotation  und  Konnotation </vt:lpstr>
      <vt:lpstr>Die Denotation bezeichnet die             Grundbedeutung eines Wortes.   Konnotation meint die subjektive assoziative Nebenbedeutung des Wortes. </vt:lpstr>
      <vt:lpstr>Denotation Beispiele  - Ein vierbeiniges Tier, das miaut, wird mit dem Namen Katze benannt. - Mädchen meint eine weibliche Person, die noch nicht erwachsen ist. - Polizist bezeichnet den Angehörigen einer bestimmten Berufsgruppe.   </vt:lpstr>
      <vt:lpstr>Konnotationen …wecken subjektive Assoziationen verschiedener Art   1. Emotionaler Gehalt Göre und Mädchen haben die gleiche Denotation.  Göre hat aber einen negativen Beiklang. Mama hat die gleiche Bedeutung wie Mutter, aber mit einer positiven Konnotation.  2. Gebrauch in verschiedenen Zeiten Die Wörter Weib und Frau bedeuten das Gleiche, Weib ist ein altes Wort.   </vt:lpstr>
      <vt:lpstr>3. Gehört zu einer Fachsprache Skalpell ist ein spezielles Messer aus dem Fachbereich Medizin.  4. Gehört zu einer Gruppensprache In der Kindersprache heißt der Hund oft Wauwau.  5. Gehört zu einem Dialekt In Österreich sagt man zu Schlagsahne Obers. Wer dieses Wort hört weiß, dass sein Gesprächspartner österreichischen Dialekt spricht.   6. Gehört zu einer Stilebene  Ein Wort aus der Jugendsprache wie z.B. cool, es bedeutet „das gefällt mir“.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Denotation  und  Konnotation </dc:title>
  <dc:creator>ursula Bergmann</dc:creator>
  <cp:lastModifiedBy>ursula Bergmann</cp:lastModifiedBy>
  <cp:revision>1</cp:revision>
  <dcterms:created xsi:type="dcterms:W3CDTF">2022-10-11T12:56:17Z</dcterms:created>
  <dcterms:modified xsi:type="dcterms:W3CDTF">2022-10-15T15:39:26Z</dcterms:modified>
</cp:coreProperties>
</file>