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663300"/>
    <a:srgbClr val="0000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A5AF6C-0EB0-459F-8B84-02E2D406453C}" v="6" dt="2022-11-10T11:08:22.9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rsula Bergmann" userId="c27ce01966853ac6" providerId="LiveId" clId="{6BA5AF6C-0EB0-459F-8B84-02E2D406453C}"/>
    <pc:docChg chg="undo custSel addSld delSld modSld">
      <pc:chgData name="ursula Bergmann" userId="c27ce01966853ac6" providerId="LiveId" clId="{6BA5AF6C-0EB0-459F-8B84-02E2D406453C}" dt="2022-11-10T11:10:59.523" v="2448" actId="20577"/>
      <pc:docMkLst>
        <pc:docMk/>
      </pc:docMkLst>
      <pc:sldChg chg="addSp delSp modSp mod setBg">
        <pc:chgData name="ursula Bergmann" userId="c27ce01966853ac6" providerId="LiveId" clId="{6BA5AF6C-0EB0-459F-8B84-02E2D406453C}" dt="2022-11-10T11:09:52.139" v="2433" actId="26606"/>
        <pc:sldMkLst>
          <pc:docMk/>
          <pc:sldMk cId="752380606" sldId="256"/>
        </pc:sldMkLst>
        <pc:spChg chg="add mod">
          <ac:chgData name="ursula Bergmann" userId="c27ce01966853ac6" providerId="LiveId" clId="{6BA5AF6C-0EB0-459F-8B84-02E2D406453C}" dt="2022-11-10T11:09:52.139" v="2433" actId="26606"/>
          <ac:spMkLst>
            <pc:docMk/>
            <pc:sldMk cId="752380606" sldId="256"/>
            <ac:spMk id="8" creationId="{031F5544-1BD2-96E8-0760-F772652D6340}"/>
          </ac:spMkLst>
        </pc:spChg>
        <pc:picChg chg="add mod ord">
          <ac:chgData name="ursula Bergmann" userId="c27ce01966853ac6" providerId="LiveId" clId="{6BA5AF6C-0EB0-459F-8B84-02E2D406453C}" dt="2022-11-10T11:09:52.139" v="2433" actId="26606"/>
          <ac:picMkLst>
            <pc:docMk/>
            <pc:sldMk cId="752380606" sldId="256"/>
            <ac:picMk id="3" creationId="{8BAC95B2-E3D8-7FD7-48F0-4694DC815EBA}"/>
          </ac:picMkLst>
        </pc:picChg>
        <pc:picChg chg="del">
          <ac:chgData name="ursula Bergmann" userId="c27ce01966853ac6" providerId="LiveId" clId="{6BA5AF6C-0EB0-459F-8B84-02E2D406453C}" dt="2022-11-09T15:22:31.935" v="733" actId="478"/>
          <ac:picMkLst>
            <pc:docMk/>
            <pc:sldMk cId="752380606" sldId="256"/>
            <ac:picMk id="7" creationId="{C8CBA294-3AF7-789E-A969-B88ADD43346F}"/>
          </ac:picMkLst>
        </pc:picChg>
      </pc:sldChg>
      <pc:sldChg chg="addSp delSp modSp add mod">
        <pc:chgData name="ursula Bergmann" userId="c27ce01966853ac6" providerId="LiveId" clId="{6BA5AF6C-0EB0-459F-8B84-02E2D406453C}" dt="2022-11-10T10:30:03.998" v="931" actId="1076"/>
        <pc:sldMkLst>
          <pc:docMk/>
          <pc:sldMk cId="4275832974" sldId="257"/>
        </pc:sldMkLst>
        <pc:spChg chg="add mod">
          <ac:chgData name="ursula Bergmann" userId="c27ce01966853ac6" providerId="LiveId" clId="{6BA5AF6C-0EB0-459F-8B84-02E2D406453C}" dt="2022-11-10T10:30:03.998" v="931" actId="1076"/>
          <ac:spMkLst>
            <pc:docMk/>
            <pc:sldMk cId="4275832974" sldId="257"/>
            <ac:spMk id="3" creationId="{47C65A78-E21F-AF09-CA76-B87D31457DE5}"/>
          </ac:spMkLst>
        </pc:spChg>
        <pc:picChg chg="del">
          <ac:chgData name="ursula Bergmann" userId="c27ce01966853ac6" providerId="LiveId" clId="{6BA5AF6C-0EB0-459F-8B84-02E2D406453C}" dt="2022-11-09T14:45:02.542" v="1" actId="478"/>
          <ac:picMkLst>
            <pc:docMk/>
            <pc:sldMk cId="4275832974" sldId="257"/>
            <ac:picMk id="7" creationId="{C8CBA294-3AF7-789E-A969-B88ADD43346F}"/>
          </ac:picMkLst>
        </pc:picChg>
      </pc:sldChg>
      <pc:sldChg chg="modSp add mod">
        <pc:chgData name="ursula Bergmann" userId="c27ce01966853ac6" providerId="LiveId" clId="{6BA5AF6C-0EB0-459F-8B84-02E2D406453C}" dt="2022-11-10T10:31:04.363" v="954" actId="20577"/>
        <pc:sldMkLst>
          <pc:docMk/>
          <pc:sldMk cId="73646492" sldId="258"/>
        </pc:sldMkLst>
        <pc:spChg chg="mod">
          <ac:chgData name="ursula Bergmann" userId="c27ce01966853ac6" providerId="LiveId" clId="{6BA5AF6C-0EB0-459F-8B84-02E2D406453C}" dt="2022-11-10T10:31:04.363" v="954" actId="20577"/>
          <ac:spMkLst>
            <pc:docMk/>
            <pc:sldMk cId="73646492" sldId="258"/>
            <ac:spMk id="3" creationId="{47C65A78-E21F-AF09-CA76-B87D31457DE5}"/>
          </ac:spMkLst>
        </pc:spChg>
      </pc:sldChg>
      <pc:sldChg chg="modSp add mod">
        <pc:chgData name="ursula Bergmann" userId="c27ce01966853ac6" providerId="LiveId" clId="{6BA5AF6C-0EB0-459F-8B84-02E2D406453C}" dt="2022-11-10T11:10:59.523" v="2448" actId="20577"/>
        <pc:sldMkLst>
          <pc:docMk/>
          <pc:sldMk cId="2233856350" sldId="259"/>
        </pc:sldMkLst>
        <pc:spChg chg="mod">
          <ac:chgData name="ursula Bergmann" userId="c27ce01966853ac6" providerId="LiveId" clId="{6BA5AF6C-0EB0-459F-8B84-02E2D406453C}" dt="2022-11-10T11:10:59.523" v="2448" actId="20577"/>
          <ac:spMkLst>
            <pc:docMk/>
            <pc:sldMk cId="2233856350" sldId="259"/>
            <ac:spMk id="3" creationId="{47C65A78-E21F-AF09-CA76-B87D31457DE5}"/>
          </ac:spMkLst>
        </pc:spChg>
      </pc:sldChg>
      <pc:sldChg chg="modSp add mod">
        <pc:chgData name="ursula Bergmann" userId="c27ce01966853ac6" providerId="LiveId" clId="{6BA5AF6C-0EB0-459F-8B84-02E2D406453C}" dt="2022-11-09T15:37:29.315" v="777" actId="5793"/>
        <pc:sldMkLst>
          <pc:docMk/>
          <pc:sldMk cId="4167641439" sldId="260"/>
        </pc:sldMkLst>
        <pc:spChg chg="mod">
          <ac:chgData name="ursula Bergmann" userId="c27ce01966853ac6" providerId="LiveId" clId="{6BA5AF6C-0EB0-459F-8B84-02E2D406453C}" dt="2022-11-09T15:37:29.315" v="777" actId="5793"/>
          <ac:spMkLst>
            <pc:docMk/>
            <pc:sldMk cId="4167641439" sldId="260"/>
            <ac:spMk id="3" creationId="{47C65A78-E21F-AF09-CA76-B87D31457DE5}"/>
          </ac:spMkLst>
        </pc:spChg>
      </pc:sldChg>
      <pc:sldChg chg="modSp add mod">
        <pc:chgData name="ursula Bergmann" userId="c27ce01966853ac6" providerId="LiveId" clId="{6BA5AF6C-0EB0-459F-8B84-02E2D406453C}" dt="2022-11-10T10:32:45.011" v="964" actId="1036"/>
        <pc:sldMkLst>
          <pc:docMk/>
          <pc:sldMk cId="391124423" sldId="261"/>
        </pc:sldMkLst>
        <pc:spChg chg="mod">
          <ac:chgData name="ursula Bergmann" userId="c27ce01966853ac6" providerId="LiveId" clId="{6BA5AF6C-0EB0-459F-8B84-02E2D406453C}" dt="2022-11-10T10:32:45.011" v="964" actId="1036"/>
          <ac:spMkLst>
            <pc:docMk/>
            <pc:sldMk cId="391124423" sldId="261"/>
            <ac:spMk id="3" creationId="{47C65A78-E21F-AF09-CA76-B87D31457DE5}"/>
          </ac:spMkLst>
        </pc:spChg>
      </pc:sldChg>
      <pc:sldChg chg="add del">
        <pc:chgData name="ursula Bergmann" userId="c27ce01966853ac6" providerId="LiveId" clId="{6BA5AF6C-0EB0-459F-8B84-02E2D406453C}" dt="2022-11-09T15:45:36.785" v="917" actId="47"/>
        <pc:sldMkLst>
          <pc:docMk/>
          <pc:sldMk cId="653145752" sldId="262"/>
        </pc:sldMkLst>
      </pc:sldChg>
      <pc:sldChg chg="modSp add mod">
        <pc:chgData name="ursula Bergmann" userId="c27ce01966853ac6" providerId="LiveId" clId="{6BA5AF6C-0EB0-459F-8B84-02E2D406453C}" dt="2022-11-10T10:51:48.781" v="1905" actId="122"/>
        <pc:sldMkLst>
          <pc:docMk/>
          <pc:sldMk cId="3835315339" sldId="262"/>
        </pc:sldMkLst>
        <pc:spChg chg="mod">
          <ac:chgData name="ursula Bergmann" userId="c27ce01966853ac6" providerId="LiveId" clId="{6BA5AF6C-0EB0-459F-8B84-02E2D406453C}" dt="2022-11-10T10:51:48.781" v="1905" actId="122"/>
          <ac:spMkLst>
            <pc:docMk/>
            <pc:sldMk cId="3835315339" sldId="262"/>
            <ac:spMk id="3" creationId="{47C65A78-E21F-AF09-CA76-B87D31457DE5}"/>
          </ac:spMkLst>
        </pc:spChg>
      </pc:sldChg>
      <pc:sldChg chg="addSp delSp modSp add mod">
        <pc:chgData name="ursula Bergmann" userId="c27ce01966853ac6" providerId="LiveId" clId="{6BA5AF6C-0EB0-459F-8B84-02E2D406453C}" dt="2022-11-10T10:55:50.989" v="1966" actId="1076"/>
        <pc:sldMkLst>
          <pc:docMk/>
          <pc:sldMk cId="1393911584" sldId="263"/>
        </pc:sldMkLst>
        <pc:spChg chg="del mod">
          <ac:chgData name="ursula Bergmann" userId="c27ce01966853ac6" providerId="LiveId" clId="{6BA5AF6C-0EB0-459F-8B84-02E2D406453C}" dt="2022-11-10T10:51:35.403" v="1883"/>
          <ac:spMkLst>
            <pc:docMk/>
            <pc:sldMk cId="1393911584" sldId="263"/>
            <ac:spMk id="3" creationId="{47C65A78-E21F-AF09-CA76-B87D31457DE5}"/>
          </ac:spMkLst>
        </pc:spChg>
        <pc:spChg chg="add mod">
          <ac:chgData name="ursula Bergmann" userId="c27ce01966853ac6" providerId="LiveId" clId="{6BA5AF6C-0EB0-459F-8B84-02E2D406453C}" dt="2022-11-10T10:55:50.989" v="1966" actId="1076"/>
          <ac:spMkLst>
            <pc:docMk/>
            <pc:sldMk cId="1393911584" sldId="263"/>
            <ac:spMk id="4" creationId="{590CFF18-E951-2551-2E7E-BC9864453B95}"/>
          </ac:spMkLst>
        </pc:spChg>
      </pc:sldChg>
      <pc:sldChg chg="modSp add mod">
        <pc:chgData name="ursula Bergmann" userId="c27ce01966853ac6" providerId="LiveId" clId="{6BA5AF6C-0EB0-459F-8B84-02E2D406453C}" dt="2022-11-10T10:58:57.008" v="2016" actId="1076"/>
        <pc:sldMkLst>
          <pc:docMk/>
          <pc:sldMk cId="2061237242" sldId="264"/>
        </pc:sldMkLst>
        <pc:spChg chg="mod">
          <ac:chgData name="ursula Bergmann" userId="c27ce01966853ac6" providerId="LiveId" clId="{6BA5AF6C-0EB0-459F-8B84-02E2D406453C}" dt="2022-11-10T10:58:57.008" v="2016" actId="1076"/>
          <ac:spMkLst>
            <pc:docMk/>
            <pc:sldMk cId="2061237242" sldId="264"/>
            <ac:spMk id="4" creationId="{590CFF18-E951-2551-2E7E-BC9864453B95}"/>
          </ac:spMkLst>
        </pc:spChg>
      </pc:sldChg>
      <pc:sldChg chg="modSp add mod">
        <pc:chgData name="ursula Bergmann" userId="c27ce01966853ac6" providerId="LiveId" clId="{6BA5AF6C-0EB0-459F-8B84-02E2D406453C}" dt="2022-11-10T11:05:18.285" v="2423" actId="120"/>
        <pc:sldMkLst>
          <pc:docMk/>
          <pc:sldMk cId="2275890605" sldId="265"/>
        </pc:sldMkLst>
        <pc:spChg chg="mod">
          <ac:chgData name="ursula Bergmann" userId="c27ce01966853ac6" providerId="LiveId" clId="{6BA5AF6C-0EB0-459F-8B84-02E2D406453C}" dt="2022-11-10T11:05:18.285" v="2423" actId="120"/>
          <ac:spMkLst>
            <pc:docMk/>
            <pc:sldMk cId="2275890605" sldId="265"/>
            <ac:spMk id="4" creationId="{590CFF18-E951-2551-2E7E-BC9864453B9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5841E1-5D77-F081-3E72-2A6A709839C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5ACFFA8-4F12-F776-6FF3-C82866D6F2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7D7FED00-F0AC-E9D6-6BCA-96C4E4E99252}"/>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5" name="Segnaposto piè di pagina 4">
            <a:extLst>
              <a:ext uri="{FF2B5EF4-FFF2-40B4-BE49-F238E27FC236}">
                <a16:creationId xmlns:a16="http://schemas.microsoft.com/office/drawing/2014/main" id="{4E20B79E-7B99-F3FA-EA12-E24FA0C3DC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ACF471E-7333-8FEC-6342-2045DBEDD5E7}"/>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198930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B799A5-474C-1E68-3AEA-CFFA8E0F5E2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E91126F-3D70-0943-0703-E9B93A5D66E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8FEF46E-C40D-0070-E260-FAC723DC33D6}"/>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5" name="Segnaposto piè di pagina 4">
            <a:extLst>
              <a:ext uri="{FF2B5EF4-FFF2-40B4-BE49-F238E27FC236}">
                <a16:creationId xmlns:a16="http://schemas.microsoft.com/office/drawing/2014/main" id="{1FC0510A-704E-1D0C-DF00-A8F67C8610C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0900ACA-EF27-DD12-BC6A-BA61BB69F4FF}"/>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2340940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CB77ED2-6214-7974-CDB5-76BD2F86291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3793FDD-88D8-BAC0-E9C8-6F86D1B4CD9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7681675-C838-2966-47E4-D30D14FEF5B3}"/>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5" name="Segnaposto piè di pagina 4">
            <a:extLst>
              <a:ext uri="{FF2B5EF4-FFF2-40B4-BE49-F238E27FC236}">
                <a16:creationId xmlns:a16="http://schemas.microsoft.com/office/drawing/2014/main" id="{EF09F8BC-C2EA-9F8F-9F6C-4BE63D407E9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DEA2830-B274-2B44-2D34-D98685AF16BD}"/>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2228565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6C0C03-32C3-07BC-CD63-2EA7FE50E8D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BCA595B-0E38-3B16-6173-4E3B4993C8CA}"/>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C3D8AF7-B7D7-3CE8-6615-6D6ED6BAB110}"/>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5" name="Segnaposto piè di pagina 4">
            <a:extLst>
              <a:ext uri="{FF2B5EF4-FFF2-40B4-BE49-F238E27FC236}">
                <a16:creationId xmlns:a16="http://schemas.microsoft.com/office/drawing/2014/main" id="{2753686E-F367-1849-72E3-AE0F6D4FD84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B919B3C-D5A7-3435-0A26-8684E2342CBE}"/>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1957547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FA4109-7537-F040-1394-66540281EF0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9AED56B-2D2F-3491-6F9B-6DF4DBB1FB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67A28D4-E099-0F04-E9FD-E2057A9EEF8A}"/>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5" name="Segnaposto piè di pagina 4">
            <a:extLst>
              <a:ext uri="{FF2B5EF4-FFF2-40B4-BE49-F238E27FC236}">
                <a16:creationId xmlns:a16="http://schemas.microsoft.com/office/drawing/2014/main" id="{21EB3911-B3EE-72B3-1577-E45AD85096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C6087DB-2570-AD35-8F4D-706A8EC37E9C}"/>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1337973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B161EC-166E-9F6C-BF29-8986E4799FF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4653575-56BC-5BD7-680C-4FABA71084B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BA1F708-E4E4-D457-DC20-98937FBB715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E706C23-DAE9-E2E8-5AAD-578D20CB0C1E}"/>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6" name="Segnaposto piè di pagina 5">
            <a:extLst>
              <a:ext uri="{FF2B5EF4-FFF2-40B4-BE49-F238E27FC236}">
                <a16:creationId xmlns:a16="http://schemas.microsoft.com/office/drawing/2014/main" id="{1E6928BE-04A6-3789-E468-B36B4016143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BC747B9-DF4F-7033-CEFF-F0F3BE82C1E0}"/>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1058831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0D5787-9702-1E5C-4019-F5E38CE30CC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412188B-F19A-188B-EDEB-0431F99286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C048A0B-4E64-0BE0-C998-E8A6A648EF7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B2C672A-592E-F579-4E1F-1A0B63B1C3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76CBDCC-E7FC-0D24-E8D3-1E165E6B1FCA}"/>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47598034-FF06-86F4-B625-77FE2B5296C0}"/>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8" name="Segnaposto piè di pagina 7">
            <a:extLst>
              <a:ext uri="{FF2B5EF4-FFF2-40B4-BE49-F238E27FC236}">
                <a16:creationId xmlns:a16="http://schemas.microsoft.com/office/drawing/2014/main" id="{C7D2B6F0-B8B2-236C-C5B1-A5F97EFB206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402838F3-682A-2FE2-472E-BDA6BB16AF4F}"/>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68532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3C630E-5540-DDE3-3FCD-47A6226F2A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25AC647-0762-E2CC-3300-203E1B507036}"/>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4" name="Segnaposto piè di pagina 3">
            <a:extLst>
              <a:ext uri="{FF2B5EF4-FFF2-40B4-BE49-F238E27FC236}">
                <a16:creationId xmlns:a16="http://schemas.microsoft.com/office/drawing/2014/main" id="{4285D4E3-0E5C-2837-CD81-1FBE75FDEE0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A63DFC9-3945-BA9A-5B95-D234A5EF7C9A}"/>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3105647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0DFD943-C03D-D631-F92C-A5EBAA7612A0}"/>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3" name="Segnaposto piè di pagina 2">
            <a:extLst>
              <a:ext uri="{FF2B5EF4-FFF2-40B4-BE49-F238E27FC236}">
                <a16:creationId xmlns:a16="http://schemas.microsoft.com/office/drawing/2014/main" id="{6ED8B7DF-8759-A837-3E2B-83842D701601}"/>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F5D01FF-A504-A63A-B03C-50CB7831E42A}"/>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3836681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66F1F9-9DDE-C10F-DBDB-6FC0FAB5285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2702A47-BBE9-A148-FE03-90E4E1A55C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CA04086-D06D-0CD9-3559-33F48D85FC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56674E7-5EF0-12E9-FA52-91FE8857469A}"/>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6" name="Segnaposto piè di pagina 5">
            <a:extLst>
              <a:ext uri="{FF2B5EF4-FFF2-40B4-BE49-F238E27FC236}">
                <a16:creationId xmlns:a16="http://schemas.microsoft.com/office/drawing/2014/main" id="{E0BBCEC7-2623-1ACF-F121-941311B6BA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FB9C54C-1675-D8FE-D1DA-05989A271113}"/>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3634444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A20726-9CB3-5BCB-CCDF-548208966A3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F237E37-853E-B3FA-C09D-6C592A79C2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52C13A4-BBCF-E7B6-CAE9-AC23B180D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3827201-DEF6-5A5E-EFA9-7472BDE47D6C}"/>
              </a:ext>
            </a:extLst>
          </p:cNvPr>
          <p:cNvSpPr>
            <a:spLocks noGrp="1"/>
          </p:cNvSpPr>
          <p:nvPr>
            <p:ph type="dt" sz="half" idx="10"/>
          </p:nvPr>
        </p:nvSpPr>
        <p:spPr/>
        <p:txBody>
          <a:bodyPr/>
          <a:lstStyle/>
          <a:p>
            <a:fld id="{1270D10D-A9DB-4E27-A1A8-1086171092CA}" type="datetimeFigureOut">
              <a:rPr lang="it-IT" smtClean="0"/>
              <a:t>10/11/2022</a:t>
            </a:fld>
            <a:endParaRPr lang="it-IT"/>
          </a:p>
        </p:txBody>
      </p:sp>
      <p:sp>
        <p:nvSpPr>
          <p:cNvPr id="6" name="Segnaposto piè di pagina 5">
            <a:extLst>
              <a:ext uri="{FF2B5EF4-FFF2-40B4-BE49-F238E27FC236}">
                <a16:creationId xmlns:a16="http://schemas.microsoft.com/office/drawing/2014/main" id="{97F45BEF-45E6-A497-35CE-3780BEC02B7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FFA3339-6054-DF27-C1E5-E915A2A19BAE}"/>
              </a:ext>
            </a:extLst>
          </p:cNvPr>
          <p:cNvSpPr>
            <a:spLocks noGrp="1"/>
          </p:cNvSpPr>
          <p:nvPr>
            <p:ph type="sldNum" sz="quarter" idx="12"/>
          </p:nvPr>
        </p:nvSpPr>
        <p:spPr/>
        <p:txBody>
          <a:bodyPr/>
          <a:lstStyle/>
          <a:p>
            <a:fld id="{00C672B0-B721-44BE-8EC0-8E728247081E}" type="slidenum">
              <a:rPr lang="it-IT" smtClean="0"/>
              <a:t>‹N›</a:t>
            </a:fld>
            <a:endParaRPr lang="it-IT"/>
          </a:p>
        </p:txBody>
      </p:sp>
    </p:spTree>
    <p:extLst>
      <p:ext uri="{BB962C8B-B14F-4D97-AF65-F5344CB8AC3E}">
        <p14:creationId xmlns:p14="http://schemas.microsoft.com/office/powerpoint/2010/main" val="626216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3C4F537-F975-6C30-FE95-78BA8FC504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27B0504-4F17-D983-2830-AC15725F8F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F026D93-DE17-09E2-4C27-8BE69976CC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70D10D-A9DB-4E27-A1A8-1086171092CA}" type="datetimeFigureOut">
              <a:rPr lang="it-IT" smtClean="0"/>
              <a:t>10/11/2022</a:t>
            </a:fld>
            <a:endParaRPr lang="it-IT"/>
          </a:p>
        </p:txBody>
      </p:sp>
      <p:sp>
        <p:nvSpPr>
          <p:cNvPr id="5" name="Segnaposto piè di pagina 4">
            <a:extLst>
              <a:ext uri="{FF2B5EF4-FFF2-40B4-BE49-F238E27FC236}">
                <a16:creationId xmlns:a16="http://schemas.microsoft.com/office/drawing/2014/main" id="{F178FF9D-B15F-0970-F198-F82B2A4B42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117FF2A1-ADE8-2E1A-EFF9-B2ED4544FB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C672B0-B721-44BE-8EC0-8E728247081E}" type="slidenum">
              <a:rPr lang="it-IT" smtClean="0"/>
              <a:t>‹N›</a:t>
            </a:fld>
            <a:endParaRPr lang="it-IT"/>
          </a:p>
        </p:txBody>
      </p:sp>
    </p:spTree>
    <p:extLst>
      <p:ext uri="{BB962C8B-B14F-4D97-AF65-F5344CB8AC3E}">
        <p14:creationId xmlns:p14="http://schemas.microsoft.com/office/powerpoint/2010/main" val="3876661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8BAC95B2-E3D8-7FD7-48F0-4694DC815E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4699" y="2304811"/>
            <a:ext cx="8562602" cy="4119563"/>
          </a:xfrm>
          <a:prstGeom prst="rect">
            <a:avLst/>
          </a:prstGeom>
        </p:spPr>
      </p:pic>
      <p:sp>
        <p:nvSpPr>
          <p:cNvPr id="8" name="Rettangolo 7">
            <a:extLst>
              <a:ext uri="{FF2B5EF4-FFF2-40B4-BE49-F238E27FC236}">
                <a16:creationId xmlns:a16="http://schemas.microsoft.com/office/drawing/2014/main" id="{031F5544-1BD2-96E8-0760-F772652D6340}"/>
              </a:ext>
            </a:extLst>
          </p:cNvPr>
          <p:cNvSpPr/>
          <p:nvPr/>
        </p:nvSpPr>
        <p:spPr>
          <a:xfrm>
            <a:off x="1206137" y="66675"/>
            <a:ext cx="9779726" cy="2092881"/>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it-IT" sz="13000" cap="none" spc="0">
                <a:ln/>
                <a:solidFill>
                  <a:schemeClr val="tx1">
                    <a:lumMod val="85000"/>
                    <a:lumOff val="15000"/>
                  </a:schemeClr>
                </a:solidFill>
                <a:latin typeface="Doppio One" panose="02010603030000020804" pitchFamily="2" charset="0"/>
              </a:rPr>
              <a:t>Tourismus</a:t>
            </a:r>
            <a:endParaRPr lang="it-IT" sz="13000" cap="none" spc="0" dirty="0">
              <a:ln/>
              <a:solidFill>
                <a:schemeClr val="tx1">
                  <a:lumMod val="85000"/>
                  <a:lumOff val="15000"/>
                </a:schemeClr>
              </a:solidFill>
              <a:latin typeface="Doppio One" panose="02010603030000020804" pitchFamily="2" charset="0"/>
            </a:endParaRPr>
          </a:p>
        </p:txBody>
      </p:sp>
    </p:spTree>
    <p:extLst>
      <p:ext uri="{BB962C8B-B14F-4D97-AF65-F5344CB8AC3E}">
        <p14:creationId xmlns:p14="http://schemas.microsoft.com/office/powerpoint/2010/main" val="752380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590CFF18-E951-2551-2E7E-BC9864453B95}"/>
              </a:ext>
            </a:extLst>
          </p:cNvPr>
          <p:cNvSpPr txBox="1"/>
          <p:nvPr/>
        </p:nvSpPr>
        <p:spPr>
          <a:xfrm>
            <a:off x="714103" y="1182578"/>
            <a:ext cx="11225349" cy="4801314"/>
          </a:xfrm>
          <a:prstGeom prst="rect">
            <a:avLst/>
          </a:prstGeom>
          <a:noFill/>
        </p:spPr>
        <p:txBody>
          <a:bodyPr wrap="square">
            <a:spAutoFit/>
          </a:bodyPr>
          <a:lstStyle/>
          <a:p>
            <a:r>
              <a:rPr lang="de-DE" sz="6000" dirty="0">
                <a:latin typeface="Doppio One" panose="02010603030000020804" pitchFamily="2" charset="0"/>
              </a:rPr>
              <a:t>Trends im Tourismus</a:t>
            </a:r>
          </a:p>
          <a:p>
            <a:pPr algn="ctr"/>
            <a:endParaRPr lang="de-DE" sz="2400" dirty="0">
              <a:latin typeface="Doppio One" panose="02010603030000020804" pitchFamily="2" charset="0"/>
            </a:endParaRPr>
          </a:p>
          <a:p>
            <a:pPr marL="342900" indent="-342900">
              <a:lnSpc>
                <a:spcPct val="150000"/>
              </a:lnSpc>
              <a:buFont typeface="Wingdings" panose="05000000000000000000" pitchFamily="2" charset="2"/>
              <a:buChar char="v"/>
            </a:pPr>
            <a:r>
              <a:rPr lang="de-DE" sz="2400" dirty="0">
                <a:latin typeface="Doppio One" panose="02010603030000020804" pitchFamily="2" charset="0"/>
              </a:rPr>
              <a:t>Viele Gäste buchen heute im Internet eine Unterkunft, das Reiseverkehrsmittel oder ein komplettes Urlaubspaket</a:t>
            </a:r>
          </a:p>
          <a:p>
            <a:pPr marL="342900" indent="-342900">
              <a:lnSpc>
                <a:spcPct val="150000"/>
              </a:lnSpc>
              <a:buFont typeface="Wingdings" panose="05000000000000000000" pitchFamily="2" charset="2"/>
              <a:buChar char="v"/>
            </a:pPr>
            <a:r>
              <a:rPr lang="de-DE" sz="2400" dirty="0">
                <a:latin typeface="Doppio One" panose="02010603030000020804" pitchFamily="2" charset="0"/>
              </a:rPr>
              <a:t>Auch die Informationen über das Reiseziel, Unterkünfte etc. stammen häufig aus dem Internet (wichtig Bewertungen!)</a:t>
            </a:r>
          </a:p>
          <a:p>
            <a:pPr marL="342900" indent="-342900">
              <a:lnSpc>
                <a:spcPct val="150000"/>
              </a:lnSpc>
              <a:buFont typeface="Wingdings" panose="05000000000000000000" pitchFamily="2" charset="2"/>
              <a:buChar char="v"/>
            </a:pPr>
            <a:r>
              <a:rPr lang="de-DE" sz="2400" dirty="0">
                <a:latin typeface="Doppio One" panose="02010603030000020804" pitchFamily="2" charset="0"/>
              </a:rPr>
              <a:t>Heute wird viel kurzfristiger gebucht als früher </a:t>
            </a:r>
          </a:p>
          <a:p>
            <a:endParaRPr lang="de-DE" dirty="0">
              <a:latin typeface="Calibri" panose="020F0502020204030204" pitchFamily="34" charset="0"/>
              <a:ea typeface="Calibri" panose="020F0502020204030204" pitchFamily="34" charset="0"/>
              <a:cs typeface="Times New Roman" panose="02020603050405020304" pitchFamily="18" charset="0"/>
            </a:endParaRPr>
          </a:p>
          <a:p>
            <a:endParaRPr lang="de-DE" sz="2400" dirty="0">
              <a:latin typeface="Doppio One" panose="02010603030000020804" pitchFamily="2" charset="0"/>
            </a:endParaRPr>
          </a:p>
        </p:txBody>
      </p:sp>
    </p:spTree>
    <p:extLst>
      <p:ext uri="{BB962C8B-B14F-4D97-AF65-F5344CB8AC3E}">
        <p14:creationId xmlns:p14="http://schemas.microsoft.com/office/powerpoint/2010/main" val="2275890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7C65A78-E21F-AF09-CA76-B87D31457DE5}"/>
              </a:ext>
            </a:extLst>
          </p:cNvPr>
          <p:cNvSpPr txBox="1"/>
          <p:nvPr/>
        </p:nvSpPr>
        <p:spPr>
          <a:xfrm>
            <a:off x="644433" y="1074509"/>
            <a:ext cx="11260183" cy="4708981"/>
          </a:xfrm>
          <a:prstGeom prst="rect">
            <a:avLst/>
          </a:prstGeom>
          <a:noFill/>
        </p:spPr>
        <p:txBody>
          <a:bodyPr wrap="square">
            <a:spAutoFit/>
          </a:bodyPr>
          <a:lstStyle/>
          <a:p>
            <a:r>
              <a:rPr lang="de-DE" sz="6000" dirty="0">
                <a:latin typeface="Doppio One" panose="02010603030000020804" pitchFamily="2" charset="0"/>
              </a:rPr>
              <a:t>Tourismus</a:t>
            </a:r>
            <a:r>
              <a:rPr lang="de-DE" dirty="0"/>
              <a:t> </a:t>
            </a:r>
            <a:r>
              <a:rPr lang="de-DE" sz="2800" dirty="0">
                <a:latin typeface="Doppio One" panose="02010603030000020804" pitchFamily="2" charset="0"/>
              </a:rPr>
              <a:t>(= Fremdenverkehr) ist die </a:t>
            </a:r>
          </a:p>
          <a:p>
            <a:endParaRPr lang="de-DE" sz="2400" dirty="0">
              <a:solidFill>
                <a:srgbClr val="C00000"/>
              </a:solidFill>
              <a:latin typeface="Doppio One" panose="02010603030000020804" pitchFamily="2" charset="0"/>
            </a:endParaRPr>
          </a:p>
          <a:p>
            <a:r>
              <a:rPr lang="de-DE" sz="3600" dirty="0">
                <a:solidFill>
                  <a:srgbClr val="C00000"/>
                </a:solidFill>
                <a:latin typeface="Doppio One" panose="02010603030000020804" pitchFamily="2" charset="0"/>
              </a:rPr>
              <a:t>zeitweise Ortsveränderung durch Reisen</a:t>
            </a:r>
            <a:r>
              <a:rPr lang="de-DE" sz="3600" dirty="0">
                <a:latin typeface="Doppio One" panose="02010603030000020804" pitchFamily="2" charset="0"/>
              </a:rPr>
              <a:t> </a:t>
            </a:r>
          </a:p>
          <a:p>
            <a:endParaRPr lang="de-DE" sz="3600" dirty="0">
              <a:solidFill>
                <a:schemeClr val="accent1">
                  <a:lumMod val="75000"/>
                </a:schemeClr>
              </a:solidFill>
              <a:latin typeface="Doppio One" panose="02010603030000020804" pitchFamily="2" charset="0"/>
            </a:endParaRPr>
          </a:p>
          <a:p>
            <a:r>
              <a:rPr lang="de-DE" sz="3600" dirty="0">
                <a:solidFill>
                  <a:schemeClr val="accent1">
                    <a:lumMod val="75000"/>
                  </a:schemeClr>
                </a:solidFill>
                <a:latin typeface="Doppio One" panose="02010603030000020804" pitchFamily="2" charset="0"/>
              </a:rPr>
              <a:t>von Personen zu Destinationen, die sich außerhalb ihres üblichen Wohn- oder Arbeitsorts befinden.</a:t>
            </a:r>
            <a:r>
              <a:rPr lang="de-DE" sz="3600" dirty="0">
                <a:latin typeface="Doppio One" panose="02010603030000020804" pitchFamily="2" charset="0"/>
              </a:rPr>
              <a:t> </a:t>
            </a:r>
          </a:p>
          <a:p>
            <a:endParaRPr lang="de-DE" sz="3600" dirty="0">
              <a:solidFill>
                <a:srgbClr val="008000"/>
              </a:solidFill>
              <a:latin typeface="Doppio One" panose="02010603030000020804" pitchFamily="2" charset="0"/>
            </a:endParaRPr>
          </a:p>
          <a:p>
            <a:r>
              <a:rPr lang="de-DE" sz="3600" dirty="0">
                <a:solidFill>
                  <a:srgbClr val="008000"/>
                </a:solidFill>
                <a:latin typeface="Doppio One" panose="02010603030000020804" pitchFamily="2" charset="0"/>
              </a:rPr>
              <a:t>Die reisenden Personen werden Touristen genannt.</a:t>
            </a:r>
            <a:endParaRPr lang="it-IT" sz="3600" dirty="0">
              <a:solidFill>
                <a:srgbClr val="008000"/>
              </a:solidFill>
              <a:latin typeface="Doppio One" panose="02010603030000020804" pitchFamily="2" charset="0"/>
            </a:endParaRPr>
          </a:p>
        </p:txBody>
      </p:sp>
    </p:spTree>
    <p:extLst>
      <p:ext uri="{BB962C8B-B14F-4D97-AF65-F5344CB8AC3E}">
        <p14:creationId xmlns:p14="http://schemas.microsoft.com/office/powerpoint/2010/main" val="4275832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7C65A78-E21F-AF09-CA76-B87D31457DE5}"/>
              </a:ext>
            </a:extLst>
          </p:cNvPr>
          <p:cNvSpPr txBox="1"/>
          <p:nvPr/>
        </p:nvSpPr>
        <p:spPr>
          <a:xfrm>
            <a:off x="827313" y="1166842"/>
            <a:ext cx="11260183" cy="4955203"/>
          </a:xfrm>
          <a:prstGeom prst="rect">
            <a:avLst/>
          </a:prstGeom>
          <a:noFill/>
        </p:spPr>
        <p:txBody>
          <a:bodyPr wrap="square">
            <a:spAutoFit/>
          </a:bodyPr>
          <a:lstStyle/>
          <a:p>
            <a:r>
              <a:rPr lang="de-DE" sz="6000" dirty="0">
                <a:latin typeface="Doppio One" panose="02010603030000020804" pitchFamily="2" charset="0"/>
              </a:rPr>
              <a:t>Tourismus</a:t>
            </a:r>
            <a:r>
              <a:rPr lang="de-DE" dirty="0"/>
              <a:t> </a:t>
            </a:r>
          </a:p>
          <a:p>
            <a:r>
              <a:rPr lang="de-DE" sz="2800" dirty="0">
                <a:latin typeface="Doppio One" panose="02010603030000020804" pitchFamily="2" charset="0"/>
              </a:rPr>
              <a:t>umfasst Reisen ins Ausland sowie Binnentourismus.</a:t>
            </a:r>
          </a:p>
          <a:p>
            <a:endParaRPr lang="de-DE" sz="2800" dirty="0">
              <a:latin typeface="Doppio One" panose="02010603030000020804" pitchFamily="2" charset="0"/>
            </a:endParaRPr>
          </a:p>
          <a:p>
            <a:r>
              <a:rPr lang="de-DE" sz="6000" dirty="0">
                <a:latin typeface="Doppio One" panose="02010603030000020804" pitchFamily="2" charset="0"/>
              </a:rPr>
              <a:t>Touristische Reisen </a:t>
            </a:r>
          </a:p>
          <a:p>
            <a:r>
              <a:rPr lang="de-DE" sz="2800" dirty="0">
                <a:latin typeface="Doppio One" panose="02010603030000020804" pitchFamily="2" charset="0"/>
              </a:rPr>
              <a:t>dienen der Erholung und Entspannung (</a:t>
            </a:r>
            <a:r>
              <a:rPr lang="de-DE" sz="2800" b="1" dirty="0">
                <a:solidFill>
                  <a:srgbClr val="FF0000"/>
                </a:solidFill>
                <a:latin typeface="Doppio One" panose="02010603030000020804" pitchFamily="2" charset="0"/>
              </a:rPr>
              <a:t>Erholungsurlaub</a:t>
            </a:r>
            <a:r>
              <a:rPr lang="de-DE" sz="2800" dirty="0">
                <a:latin typeface="Doppio One" panose="02010603030000020804" pitchFamily="2" charset="0"/>
              </a:rPr>
              <a:t>) aber auch der Bildung (</a:t>
            </a:r>
            <a:r>
              <a:rPr lang="de-DE" sz="2800" b="1" dirty="0">
                <a:solidFill>
                  <a:srgbClr val="FFFF00"/>
                </a:solidFill>
                <a:latin typeface="Doppio One" panose="02010603030000020804" pitchFamily="2" charset="0"/>
              </a:rPr>
              <a:t>Studienreisen, Kulturtourismus</a:t>
            </a:r>
            <a:r>
              <a:rPr lang="de-DE" sz="2800" dirty="0">
                <a:latin typeface="Doppio One" panose="02010603030000020804" pitchFamily="2" charset="0"/>
              </a:rPr>
              <a:t>) und der </a:t>
            </a:r>
            <a:r>
              <a:rPr lang="de-DE" sz="2800" b="1" dirty="0">
                <a:solidFill>
                  <a:srgbClr val="0000FF"/>
                </a:solidFill>
                <a:latin typeface="Doppio One" panose="02010603030000020804" pitchFamily="2" charset="0"/>
              </a:rPr>
              <a:t>Wellness</a:t>
            </a:r>
            <a:r>
              <a:rPr lang="de-DE" sz="2800" dirty="0">
                <a:latin typeface="Doppio One" panose="02010603030000020804" pitchFamily="2" charset="0"/>
              </a:rPr>
              <a:t>. </a:t>
            </a:r>
          </a:p>
          <a:p>
            <a:r>
              <a:rPr lang="de-DE" sz="2800" dirty="0">
                <a:latin typeface="Doppio One" panose="02010603030000020804" pitchFamily="2" charset="0"/>
              </a:rPr>
              <a:t>Auch </a:t>
            </a:r>
            <a:r>
              <a:rPr lang="de-DE" sz="2800" b="1" dirty="0">
                <a:solidFill>
                  <a:srgbClr val="800000"/>
                </a:solidFill>
                <a:latin typeface="Doppio One" panose="02010603030000020804" pitchFamily="2" charset="0"/>
              </a:rPr>
              <a:t>Dienst- und Geschäftsreisen </a:t>
            </a:r>
            <a:r>
              <a:rPr lang="de-DE" sz="2800" dirty="0">
                <a:latin typeface="Doppio One" panose="02010603030000020804" pitchFamily="2" charset="0"/>
              </a:rPr>
              <a:t>sind Tourismus.</a:t>
            </a:r>
          </a:p>
          <a:p>
            <a:endParaRPr lang="it-IT" sz="2800" dirty="0">
              <a:solidFill>
                <a:srgbClr val="008000"/>
              </a:solidFill>
              <a:latin typeface="Doppio One" panose="02010603030000020804" pitchFamily="2" charset="0"/>
            </a:endParaRPr>
          </a:p>
        </p:txBody>
      </p:sp>
    </p:spTree>
    <p:extLst>
      <p:ext uri="{BB962C8B-B14F-4D97-AF65-F5344CB8AC3E}">
        <p14:creationId xmlns:p14="http://schemas.microsoft.com/office/powerpoint/2010/main" val="73646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7C65A78-E21F-AF09-CA76-B87D31457DE5}"/>
              </a:ext>
            </a:extLst>
          </p:cNvPr>
          <p:cNvSpPr txBox="1"/>
          <p:nvPr/>
        </p:nvSpPr>
        <p:spPr>
          <a:xfrm>
            <a:off x="827313" y="1166842"/>
            <a:ext cx="11260183" cy="4600747"/>
          </a:xfrm>
          <a:prstGeom prst="rect">
            <a:avLst/>
          </a:prstGeom>
          <a:noFill/>
        </p:spPr>
        <p:txBody>
          <a:bodyPr wrap="square">
            <a:spAutoFit/>
          </a:bodyPr>
          <a:lstStyle/>
          <a:p>
            <a:r>
              <a:rPr lang="de-DE" sz="2800" dirty="0">
                <a:latin typeface="Doppio One" panose="02010603030000020804" pitchFamily="2" charset="0"/>
              </a:rPr>
              <a:t>Zum </a:t>
            </a:r>
            <a:r>
              <a:rPr lang="de-DE" sz="6000" dirty="0">
                <a:latin typeface="Doppio One" panose="02010603030000020804" pitchFamily="2" charset="0"/>
              </a:rPr>
              <a:t>Tourismus </a:t>
            </a:r>
            <a:r>
              <a:rPr lang="de-DE" sz="2800" dirty="0">
                <a:latin typeface="Doppio One" panose="02010603030000020804" pitchFamily="2" charset="0"/>
              </a:rPr>
              <a:t>zählen folgende </a:t>
            </a:r>
            <a:r>
              <a:rPr lang="de-DE" sz="2800" u="sng" dirty="0">
                <a:latin typeface="Doppio One" panose="02010603030000020804" pitchFamily="2" charset="0"/>
              </a:rPr>
              <a:t>Wirtschaftszweige</a:t>
            </a:r>
            <a:r>
              <a:rPr lang="de-DE" sz="2800" dirty="0">
                <a:latin typeface="Doppio One" panose="02010603030000020804" pitchFamily="2" charset="0"/>
              </a:rPr>
              <a:t>:</a:t>
            </a:r>
          </a:p>
          <a:p>
            <a:endParaRPr lang="de-DE" sz="2800" dirty="0">
              <a:latin typeface="Doppio One" panose="02010603030000020804" pitchFamily="2" charset="0"/>
            </a:endParaRPr>
          </a:p>
          <a:p>
            <a:pPr marL="457200" indent="-457200">
              <a:lnSpc>
                <a:spcPct val="150000"/>
              </a:lnSpc>
              <a:buFont typeface="Wingdings" panose="05000000000000000000" pitchFamily="2" charset="2"/>
              <a:buChar char="Ø"/>
            </a:pPr>
            <a:r>
              <a:rPr lang="de-DE" sz="2800" dirty="0">
                <a:latin typeface="Doppio One" panose="02010603030000020804" pitchFamily="2" charset="0"/>
              </a:rPr>
              <a:t>Personentransportunternehmen</a:t>
            </a:r>
          </a:p>
          <a:p>
            <a:pPr marL="457200" indent="-457200">
              <a:lnSpc>
                <a:spcPct val="150000"/>
              </a:lnSpc>
              <a:buFont typeface="Wingdings" panose="05000000000000000000" pitchFamily="2" charset="2"/>
              <a:buChar char="Ø"/>
            </a:pPr>
            <a:r>
              <a:rPr lang="de-DE" sz="2800" dirty="0">
                <a:latin typeface="Doppio One" panose="02010603030000020804" pitchFamily="2" charset="0"/>
              </a:rPr>
              <a:t>Reisebüros </a:t>
            </a:r>
          </a:p>
          <a:p>
            <a:pPr marL="457200" indent="-457200">
              <a:lnSpc>
                <a:spcPct val="150000"/>
              </a:lnSpc>
              <a:buFont typeface="Wingdings" panose="05000000000000000000" pitchFamily="2" charset="2"/>
              <a:buChar char="Ø"/>
            </a:pPr>
            <a:r>
              <a:rPr lang="de-DE" sz="2800" dirty="0">
                <a:latin typeface="Doppio One" panose="02010603030000020804" pitchFamily="2" charset="0"/>
              </a:rPr>
              <a:t>Tour </a:t>
            </a:r>
            <a:r>
              <a:rPr lang="de-DE" sz="2800">
                <a:latin typeface="Doppio One" panose="02010603030000020804" pitchFamily="2" charset="0"/>
              </a:rPr>
              <a:t>operator</a:t>
            </a:r>
            <a:r>
              <a:rPr lang="de-DE" sz="2800" dirty="0">
                <a:latin typeface="Doppio One" panose="02010603030000020804" pitchFamily="2" charset="0"/>
              </a:rPr>
              <a:t> </a:t>
            </a:r>
          </a:p>
          <a:p>
            <a:pPr marL="457200" indent="-457200">
              <a:lnSpc>
                <a:spcPct val="150000"/>
              </a:lnSpc>
              <a:buFont typeface="Wingdings" panose="05000000000000000000" pitchFamily="2" charset="2"/>
              <a:buChar char="Ø"/>
            </a:pPr>
            <a:r>
              <a:rPr lang="de-DE" sz="2800" dirty="0">
                <a:latin typeface="Doppio One" panose="02010603030000020804" pitchFamily="2" charset="0"/>
              </a:rPr>
              <a:t>Hotellerie und Gastgewerbe </a:t>
            </a:r>
          </a:p>
          <a:p>
            <a:pPr marL="457200" indent="-457200">
              <a:lnSpc>
                <a:spcPct val="150000"/>
              </a:lnSpc>
              <a:buFont typeface="Wingdings" panose="05000000000000000000" pitchFamily="2" charset="2"/>
              <a:buChar char="Ø"/>
            </a:pPr>
            <a:r>
              <a:rPr lang="de-DE" sz="2800" dirty="0">
                <a:latin typeface="Doppio One" panose="02010603030000020804" pitchFamily="2" charset="0"/>
              </a:rPr>
              <a:t>Freizeitwirtschaft </a:t>
            </a:r>
            <a:endParaRPr lang="it-IT" sz="2800" dirty="0">
              <a:latin typeface="Doppio One" panose="02010603030000020804" pitchFamily="2" charset="0"/>
            </a:endParaRPr>
          </a:p>
        </p:txBody>
      </p:sp>
    </p:spTree>
    <p:extLst>
      <p:ext uri="{BB962C8B-B14F-4D97-AF65-F5344CB8AC3E}">
        <p14:creationId xmlns:p14="http://schemas.microsoft.com/office/powerpoint/2010/main" val="2233856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7C65A78-E21F-AF09-CA76-B87D31457DE5}"/>
              </a:ext>
            </a:extLst>
          </p:cNvPr>
          <p:cNvSpPr txBox="1"/>
          <p:nvPr/>
        </p:nvSpPr>
        <p:spPr>
          <a:xfrm>
            <a:off x="705393" y="670453"/>
            <a:ext cx="11260183" cy="5893408"/>
          </a:xfrm>
          <a:prstGeom prst="rect">
            <a:avLst/>
          </a:prstGeom>
          <a:noFill/>
        </p:spPr>
        <p:txBody>
          <a:bodyPr wrap="square">
            <a:spAutoFit/>
          </a:bodyPr>
          <a:lstStyle/>
          <a:p>
            <a:r>
              <a:rPr lang="de-DE" sz="2800" dirty="0">
                <a:latin typeface="Doppio One" panose="02010603030000020804" pitchFamily="2" charset="0"/>
              </a:rPr>
              <a:t>Verschiedene Kategorien im </a:t>
            </a:r>
            <a:r>
              <a:rPr lang="de-DE" sz="6000" dirty="0">
                <a:latin typeface="Doppio One" panose="02010603030000020804" pitchFamily="2" charset="0"/>
              </a:rPr>
              <a:t>Tourismus</a:t>
            </a:r>
            <a:endParaRPr lang="de-DE" sz="2800" dirty="0">
              <a:latin typeface="Doppio One" panose="02010603030000020804" pitchFamily="2" charset="0"/>
            </a:endParaRPr>
          </a:p>
          <a:p>
            <a:endParaRPr lang="de-DE" sz="2800" dirty="0">
              <a:latin typeface="Doppio One" panose="02010603030000020804" pitchFamily="2" charset="0"/>
            </a:endParaRPr>
          </a:p>
          <a:p>
            <a:pPr marL="457200" indent="-457200">
              <a:lnSpc>
                <a:spcPct val="150000"/>
              </a:lnSpc>
              <a:buFont typeface="Wingdings" panose="05000000000000000000" pitchFamily="2" charset="2"/>
              <a:buChar char="q"/>
            </a:pPr>
            <a:r>
              <a:rPr lang="de-DE" sz="2800" dirty="0">
                <a:latin typeface="Doppio One" panose="02010603030000020804" pitchFamily="2" charset="0"/>
              </a:rPr>
              <a:t>mit welchem Transportmittel reist man (Flugzeug, Auto, Bahn, Bus, Schiff, Fahrrad, zu Fuß, …)</a:t>
            </a:r>
          </a:p>
          <a:p>
            <a:pPr marL="457200" indent="-457200">
              <a:lnSpc>
                <a:spcPct val="150000"/>
              </a:lnSpc>
              <a:buFont typeface="Wingdings" panose="05000000000000000000" pitchFamily="2" charset="2"/>
              <a:buChar char="q"/>
            </a:pPr>
            <a:r>
              <a:rPr lang="de-DE" sz="2800" dirty="0">
                <a:latin typeface="Doppio One" panose="02010603030000020804" pitchFamily="2" charset="0"/>
              </a:rPr>
              <a:t>welche Reiseart wählt man (Studienreise, Natururlaub, Erholungsurlaub, Wellnessurlaub, Aktivurlaub, Kreuzfahrt, …)</a:t>
            </a:r>
          </a:p>
          <a:p>
            <a:pPr marL="457200" indent="-457200">
              <a:lnSpc>
                <a:spcPct val="150000"/>
              </a:lnSpc>
              <a:buFont typeface="Wingdings" panose="05000000000000000000" pitchFamily="2" charset="2"/>
              <a:buChar char="q"/>
            </a:pPr>
            <a:r>
              <a:rPr lang="de-DE" sz="2800" dirty="0">
                <a:latin typeface="Doppio One" panose="02010603030000020804" pitchFamily="2" charset="0"/>
              </a:rPr>
              <a:t>wo übernachtet man (Hotel, Pension, B&amp;B, Ferienwohnung, Campingplatz, Schiff, Couchsurfing, …)</a:t>
            </a:r>
          </a:p>
          <a:p>
            <a:pPr>
              <a:lnSpc>
                <a:spcPct val="150000"/>
              </a:lnSpc>
            </a:pPr>
            <a:endParaRPr lang="de-DE" sz="2800" dirty="0">
              <a:latin typeface="Doppio One" panose="02010603030000020804" pitchFamily="2" charset="0"/>
            </a:endParaRPr>
          </a:p>
        </p:txBody>
      </p:sp>
    </p:spTree>
    <p:extLst>
      <p:ext uri="{BB962C8B-B14F-4D97-AF65-F5344CB8AC3E}">
        <p14:creationId xmlns:p14="http://schemas.microsoft.com/office/powerpoint/2010/main" val="4167641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7C65A78-E21F-AF09-CA76-B87D31457DE5}"/>
              </a:ext>
            </a:extLst>
          </p:cNvPr>
          <p:cNvSpPr txBox="1"/>
          <p:nvPr/>
        </p:nvSpPr>
        <p:spPr>
          <a:xfrm>
            <a:off x="705393" y="696580"/>
            <a:ext cx="11260183" cy="5324535"/>
          </a:xfrm>
          <a:prstGeom prst="rect">
            <a:avLst/>
          </a:prstGeom>
          <a:noFill/>
        </p:spPr>
        <p:txBody>
          <a:bodyPr wrap="square">
            <a:spAutoFit/>
          </a:bodyPr>
          <a:lstStyle/>
          <a:p>
            <a:r>
              <a:rPr lang="de-DE" sz="6000" dirty="0">
                <a:latin typeface="Doppio One" panose="02010603030000020804" pitchFamily="2" charset="0"/>
              </a:rPr>
              <a:t>Tourismus + Wirtschaft</a:t>
            </a:r>
            <a:endParaRPr lang="de-DE" sz="2800" dirty="0">
              <a:latin typeface="Doppio One" panose="02010603030000020804" pitchFamily="2" charset="0"/>
            </a:endParaRPr>
          </a:p>
          <a:p>
            <a:endParaRPr lang="de-DE" sz="2800" dirty="0">
              <a:latin typeface="Doppio One" panose="02010603030000020804" pitchFamily="2" charset="0"/>
            </a:endParaRPr>
          </a:p>
          <a:p>
            <a:r>
              <a:rPr lang="de-DE" sz="3600" dirty="0">
                <a:latin typeface="Doppio One" panose="02010603030000020804" pitchFamily="2" charset="0"/>
              </a:rPr>
              <a:t>Die </a:t>
            </a:r>
            <a:r>
              <a:rPr lang="de-DE" sz="3600" b="1" dirty="0">
                <a:solidFill>
                  <a:srgbClr val="FF0000"/>
                </a:solidFill>
                <a:latin typeface="Doppio One" panose="02010603030000020804" pitchFamily="2" charset="0"/>
              </a:rPr>
              <a:t>Kulturgüter</a:t>
            </a:r>
            <a:r>
              <a:rPr lang="de-DE" sz="3600" dirty="0">
                <a:latin typeface="Doppio One" panose="02010603030000020804" pitchFamily="2" charset="0"/>
              </a:rPr>
              <a:t> und die </a:t>
            </a:r>
            <a:r>
              <a:rPr lang="de-DE" sz="3600" b="1" dirty="0">
                <a:solidFill>
                  <a:srgbClr val="FF0000"/>
                </a:solidFill>
                <a:latin typeface="Doppio One" panose="02010603030000020804" pitchFamily="2" charset="0"/>
              </a:rPr>
              <a:t>Natur</a:t>
            </a:r>
            <a:r>
              <a:rPr lang="de-DE" sz="3600" dirty="0">
                <a:latin typeface="Doppio One" panose="02010603030000020804" pitchFamily="2" charset="0"/>
              </a:rPr>
              <a:t> des Zielortes gelten als die </a:t>
            </a:r>
            <a:r>
              <a:rPr lang="de-DE" sz="3600" b="1" dirty="0">
                <a:solidFill>
                  <a:srgbClr val="FF0000"/>
                </a:solidFill>
                <a:latin typeface="Doppio One" panose="02010603030000020804" pitchFamily="2" charset="0"/>
              </a:rPr>
              <a:t>wirtschaftliche Grundlage </a:t>
            </a:r>
            <a:r>
              <a:rPr lang="de-DE" sz="3600" dirty="0">
                <a:latin typeface="Doppio One" panose="02010603030000020804" pitchFamily="2" charset="0"/>
              </a:rPr>
              <a:t>des Ortes.</a:t>
            </a:r>
          </a:p>
          <a:p>
            <a:endParaRPr lang="de-DE" sz="3600" dirty="0">
              <a:latin typeface="Doppio One" panose="02010603030000020804" pitchFamily="2" charset="0"/>
            </a:endParaRPr>
          </a:p>
          <a:p>
            <a:r>
              <a:rPr lang="de-DE" sz="3600" dirty="0">
                <a:latin typeface="Doppio One" panose="02010603030000020804" pitchFamily="2" charset="0"/>
              </a:rPr>
              <a:t>Die Branche zählt weltweit zu den größten Wirtschaftszweigen. Mit weltweit rund 100 Millionen Beschäftigten ist der Tourismus einer der wichtigsten Arbeitgeber.</a:t>
            </a:r>
          </a:p>
        </p:txBody>
      </p:sp>
    </p:spTree>
    <p:extLst>
      <p:ext uri="{BB962C8B-B14F-4D97-AF65-F5344CB8AC3E}">
        <p14:creationId xmlns:p14="http://schemas.microsoft.com/office/powerpoint/2010/main" val="391124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7C65A78-E21F-AF09-CA76-B87D31457DE5}"/>
              </a:ext>
            </a:extLst>
          </p:cNvPr>
          <p:cNvSpPr txBox="1"/>
          <p:nvPr/>
        </p:nvSpPr>
        <p:spPr>
          <a:xfrm>
            <a:off x="465908" y="-66973"/>
            <a:ext cx="11260183" cy="6924973"/>
          </a:xfrm>
          <a:prstGeom prst="rect">
            <a:avLst/>
          </a:prstGeom>
          <a:noFill/>
        </p:spPr>
        <p:txBody>
          <a:bodyPr wrap="square">
            <a:spAutoFit/>
          </a:bodyPr>
          <a:lstStyle/>
          <a:p>
            <a:pPr algn="ctr"/>
            <a:r>
              <a:rPr lang="de-DE" sz="6000" dirty="0">
                <a:latin typeface="Doppio One" panose="02010603030000020804" pitchFamily="2" charset="0"/>
              </a:rPr>
              <a:t>Negative Auswirkungen</a:t>
            </a:r>
          </a:p>
          <a:p>
            <a:r>
              <a:rPr lang="de-DE" sz="2400" dirty="0">
                <a:effectLst/>
                <a:latin typeface="Calibri" panose="020F0502020204030204" pitchFamily="34" charset="0"/>
                <a:ea typeface="Calibri" panose="020F0502020204030204" pitchFamily="34" charset="0"/>
                <a:cs typeface="Times New Roman" panose="02020603050405020304" pitchFamily="18" charset="0"/>
              </a:rPr>
              <a:t>Der Anstieg des Tourismus kann</a:t>
            </a:r>
            <a:r>
              <a:rPr lang="de-DE" sz="2400" dirty="0">
                <a:latin typeface="Doppio One" panose="02010603030000020804" pitchFamily="2" charset="0"/>
                <a:ea typeface="Calibri" panose="020F0502020204030204" pitchFamily="34" charset="0"/>
                <a:cs typeface="Times New Roman" panose="02020603050405020304" pitchFamily="18" charset="0"/>
              </a:rPr>
              <a:t> </a:t>
            </a:r>
            <a:r>
              <a:rPr lang="de-DE" sz="2400" dirty="0">
                <a:effectLst/>
                <a:latin typeface="Calibri" panose="020F0502020204030204" pitchFamily="34" charset="0"/>
                <a:ea typeface="Calibri" panose="020F0502020204030204" pitchFamily="34" charset="0"/>
                <a:cs typeface="Times New Roman" panose="02020603050405020304" pitchFamily="18" charset="0"/>
              </a:rPr>
              <a:t>gravierende Folgen für die einheimische Bevölkerung, die Natur und Kultur haben. </a:t>
            </a:r>
          </a:p>
          <a:p>
            <a:r>
              <a:rPr lang="de-DE" sz="2400" dirty="0">
                <a:effectLst/>
                <a:latin typeface="Calibri" panose="020F0502020204030204" pitchFamily="34" charset="0"/>
                <a:ea typeface="Calibri" panose="020F0502020204030204" pitchFamily="34" charset="0"/>
                <a:cs typeface="Times New Roman" panose="02020603050405020304" pitchFamily="18" charset="0"/>
              </a:rPr>
              <a:t>Für die Touristen wird oft eine entsprechende Infrastruktur (Hotelanlagen, Straßen, Transportmöglichkeiten bis hin zu eigens gebauten Flughäfen) errichtet. Naturerhaltung, Kultur und traditionelle Strukturen werden oft zu wenig respektiert. </a:t>
            </a:r>
            <a:endParaRPr lang="de-DE" sz="2400" dirty="0">
              <a:latin typeface="Calibri" panose="020F0502020204030204" pitchFamily="34" charset="0"/>
              <a:cs typeface="Times New Roman" panose="02020603050405020304" pitchFamily="18" charset="0"/>
            </a:endParaRPr>
          </a:p>
          <a:p>
            <a:r>
              <a:rPr lang="de-DE" sz="2400" dirty="0">
                <a:latin typeface="Calibri" panose="020F0502020204030204" pitchFamily="34" charset="0"/>
                <a:ea typeface="Calibri" panose="020F0502020204030204" pitchFamily="34" charset="0"/>
                <a:cs typeface="Times New Roman" panose="02020603050405020304" pitchFamily="18" charset="0"/>
              </a:rPr>
              <a:t>D</a:t>
            </a:r>
            <a:r>
              <a:rPr lang="de-DE" sz="2400" dirty="0">
                <a:effectLst/>
                <a:latin typeface="Calibri" panose="020F0502020204030204" pitchFamily="34" charset="0"/>
                <a:ea typeface="Calibri" panose="020F0502020204030204" pitchFamily="34" charset="0"/>
                <a:cs typeface="Times New Roman" panose="02020603050405020304" pitchFamily="18" charset="0"/>
              </a:rPr>
              <a:t>ie Schäden an Umwelt und Natur sind groß: </a:t>
            </a:r>
          </a:p>
          <a:p>
            <a:pPr marL="285750" indent="-285750">
              <a:buFontTx/>
              <a:buChar char="-"/>
            </a:pPr>
            <a:r>
              <a:rPr lang="de-DE" sz="2400" dirty="0">
                <a:solidFill>
                  <a:srgbClr val="FF0000"/>
                </a:solidFill>
                <a:latin typeface="Calibri" panose="020F0502020204030204" pitchFamily="34" charset="0"/>
                <a:cs typeface="Times New Roman" panose="02020603050405020304" pitchFamily="18" charset="0"/>
              </a:rPr>
              <a:t>Luftverschmutzung und Klimawandel </a:t>
            </a:r>
            <a:r>
              <a:rPr lang="de-DE" sz="2400" dirty="0">
                <a:latin typeface="Calibri" panose="020F0502020204030204" pitchFamily="34" charset="0"/>
                <a:cs typeface="Times New Roman" panose="02020603050405020304" pitchFamily="18" charset="0"/>
              </a:rPr>
              <a:t>durch das Reisen selbst</a:t>
            </a:r>
          </a:p>
          <a:p>
            <a:pPr marL="285750" indent="-285750">
              <a:buFontTx/>
              <a:buChar char="-"/>
            </a:pPr>
            <a:r>
              <a:rPr lang="de-DE" sz="2400" dirty="0">
                <a:solidFill>
                  <a:srgbClr val="FF0000"/>
                </a:solidFill>
                <a:latin typeface="Calibri" panose="020F0502020204030204" pitchFamily="34" charset="0"/>
                <a:cs typeface="Times New Roman" panose="02020603050405020304" pitchFamily="18" charset="0"/>
              </a:rPr>
              <a:t>Wasser- und Bodenverschmutzung </a:t>
            </a:r>
            <a:r>
              <a:rPr lang="de-DE" sz="2400" dirty="0">
                <a:latin typeface="Calibri" panose="020F0502020204030204" pitchFamily="34" charset="0"/>
                <a:cs typeface="Times New Roman" panose="02020603050405020304" pitchFamily="18" charset="0"/>
              </a:rPr>
              <a:t>z.B. durch Öl von Sportbooten oder Sonnencrème von Badetouristen</a:t>
            </a:r>
          </a:p>
          <a:p>
            <a:pPr marL="285750" indent="-285750">
              <a:buFontTx/>
              <a:buChar char="-"/>
            </a:pPr>
            <a:r>
              <a:rPr lang="de-DE" sz="2400" dirty="0">
                <a:solidFill>
                  <a:srgbClr val="FF0000"/>
                </a:solidFill>
                <a:latin typeface="Calibri" panose="020F0502020204030204" pitchFamily="34" charset="0"/>
                <a:cs typeface="Times New Roman" panose="02020603050405020304" pitchFamily="18" charset="0"/>
              </a:rPr>
              <a:t>Verschmutzung durch zurückgelassenen Abfall </a:t>
            </a:r>
            <a:r>
              <a:rPr lang="de-DE" sz="2400" dirty="0">
                <a:latin typeface="Calibri" panose="020F0502020204030204" pitchFamily="34" charset="0"/>
                <a:cs typeface="Times New Roman" panose="02020603050405020304" pitchFamily="18" charset="0"/>
              </a:rPr>
              <a:t>z.B. am Strand oder in den Bergen</a:t>
            </a:r>
          </a:p>
          <a:p>
            <a:pPr marL="285750" indent="-285750">
              <a:buFontTx/>
              <a:buChar char="-"/>
            </a:pPr>
            <a:r>
              <a:rPr lang="de-DE" sz="2400" dirty="0">
                <a:latin typeface="Calibri" panose="020F0502020204030204" pitchFamily="34" charset="0"/>
                <a:cs typeface="Times New Roman" panose="02020603050405020304" pitchFamily="18" charset="0"/>
              </a:rPr>
              <a:t>Höherer </a:t>
            </a:r>
            <a:r>
              <a:rPr lang="de-DE" sz="2400" dirty="0">
                <a:solidFill>
                  <a:srgbClr val="FF0000"/>
                </a:solidFill>
                <a:latin typeface="Calibri" panose="020F0502020204030204" pitchFamily="34" charset="0"/>
                <a:cs typeface="Times New Roman" panose="02020603050405020304" pitchFamily="18" charset="0"/>
              </a:rPr>
              <a:t>Verbrauch natürlicher Ressourcen </a:t>
            </a:r>
            <a:r>
              <a:rPr lang="de-DE" sz="2400" dirty="0">
                <a:latin typeface="Calibri" panose="020F0502020204030204" pitchFamily="34" charset="0"/>
                <a:cs typeface="Times New Roman" panose="02020603050405020304" pitchFamily="18" charset="0"/>
              </a:rPr>
              <a:t>wie Energie und Wasser durch Klimaanlagen, Swimmingpools und Golfplätze </a:t>
            </a:r>
          </a:p>
          <a:p>
            <a:pPr marL="285750" indent="-285750">
              <a:buFontTx/>
              <a:buChar char="-"/>
            </a:pPr>
            <a:r>
              <a:rPr lang="de-DE" sz="2400" dirty="0">
                <a:latin typeface="Calibri" panose="020F0502020204030204" pitchFamily="34" charset="0"/>
                <a:cs typeface="Times New Roman" panose="02020603050405020304" pitchFamily="18" charset="0"/>
              </a:rPr>
              <a:t>Stören und </a:t>
            </a:r>
            <a:r>
              <a:rPr lang="de-DE" sz="2400" dirty="0">
                <a:solidFill>
                  <a:srgbClr val="FF0000"/>
                </a:solidFill>
                <a:latin typeface="Calibri" panose="020F0502020204030204" pitchFamily="34" charset="0"/>
                <a:cs typeface="Times New Roman" panose="02020603050405020304" pitchFamily="18" charset="0"/>
              </a:rPr>
              <a:t>Zerstören natürlicher Lebensräume </a:t>
            </a:r>
            <a:r>
              <a:rPr lang="de-DE" sz="2400" dirty="0">
                <a:latin typeface="Calibri" panose="020F0502020204030204" pitchFamily="34" charset="0"/>
                <a:cs typeface="Times New Roman" panose="02020603050405020304" pitchFamily="18" charset="0"/>
              </a:rPr>
              <a:t>(Biotope) wie z.B. durch das Bauen von Ferienanlagen, Rodungen für Skipisten, Ausbeutung der Wasserreserven für Schneekanonen, Schädigung von Wasserbiotopen durch Segler, Surfer und Taucher und der heimischen Tierwelt durch Mountainbiker, Langläufer und Tiefschneefahrer. </a:t>
            </a:r>
          </a:p>
        </p:txBody>
      </p:sp>
    </p:spTree>
    <p:extLst>
      <p:ext uri="{BB962C8B-B14F-4D97-AF65-F5344CB8AC3E}">
        <p14:creationId xmlns:p14="http://schemas.microsoft.com/office/powerpoint/2010/main" val="3835315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590CFF18-E951-2551-2E7E-BC9864453B95}"/>
              </a:ext>
            </a:extLst>
          </p:cNvPr>
          <p:cNvSpPr txBox="1"/>
          <p:nvPr/>
        </p:nvSpPr>
        <p:spPr>
          <a:xfrm>
            <a:off x="731520" y="1112910"/>
            <a:ext cx="11225349" cy="4985980"/>
          </a:xfrm>
          <a:prstGeom prst="rect">
            <a:avLst/>
          </a:prstGeom>
          <a:noFill/>
        </p:spPr>
        <p:txBody>
          <a:bodyPr wrap="square">
            <a:spAutoFit/>
          </a:bodyPr>
          <a:lstStyle/>
          <a:p>
            <a:pPr algn="ctr"/>
            <a:r>
              <a:rPr lang="de-DE" sz="6000" dirty="0">
                <a:latin typeface="Doppio One" panose="02010603030000020804" pitchFamily="2" charset="0"/>
              </a:rPr>
              <a:t>Positive Auswirkungen</a:t>
            </a:r>
          </a:p>
          <a:p>
            <a:endParaRPr lang="de-DE" dirty="0">
              <a:latin typeface="Calibri" panose="020F0502020204030204" pitchFamily="34" charset="0"/>
              <a:ea typeface="Calibri" panose="020F0502020204030204" pitchFamily="34" charset="0"/>
              <a:cs typeface="Times New Roman" panose="02020603050405020304" pitchFamily="18" charset="0"/>
            </a:endParaRPr>
          </a:p>
          <a:p>
            <a:r>
              <a:rPr lang="de-DE" dirty="0">
                <a:latin typeface="Calibri" panose="020F0502020204030204" pitchFamily="34" charset="0"/>
                <a:ea typeface="Calibri" panose="020F0502020204030204" pitchFamily="34" charset="0"/>
                <a:cs typeface="Times New Roman" panose="02020603050405020304" pitchFamily="18" charset="0"/>
              </a:rPr>
              <a:t>D</a:t>
            </a:r>
            <a:r>
              <a:rPr lang="de-DE" sz="1800" dirty="0">
                <a:effectLst/>
                <a:latin typeface="Calibri" panose="020F0502020204030204" pitchFamily="34" charset="0"/>
                <a:ea typeface="Calibri" panose="020F0502020204030204" pitchFamily="34" charset="0"/>
                <a:cs typeface="Times New Roman" panose="02020603050405020304" pitchFamily="18" charset="0"/>
              </a:rPr>
              <a:t>ie ökonomischen Interessen der mächtigen und finanzstarken Tourismuswirtschaft trägt oft zum Schutz und Erhalt gefährdeter Naturräume bei. Eine intakte und ästhetisch reizvolle Umwelt ist ein werbewirksames Angebot im Tourismus. </a:t>
            </a:r>
          </a:p>
          <a:p>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r>
              <a:rPr lang="de-DE" sz="1800" dirty="0">
                <a:effectLst/>
                <a:latin typeface="Calibri" panose="020F0502020204030204" pitchFamily="34" charset="0"/>
                <a:ea typeface="Calibri" panose="020F0502020204030204" pitchFamily="34" charset="0"/>
                <a:cs typeface="Times New Roman" panose="02020603050405020304" pitchFamily="18" charset="0"/>
              </a:rPr>
              <a:t>So wurden Feuchtgebiete auf Jamaika und kanadische Wälder aus touristischen Erwägungen erhalten und geschützt wie afrikanische Großwildbestände oder Bauernhäuser in der Toskana. </a:t>
            </a:r>
          </a:p>
          <a:p>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r>
              <a:rPr lang="de-DE" sz="1800" dirty="0">
                <a:effectLst/>
                <a:latin typeface="Calibri" panose="020F0502020204030204" pitchFamily="34" charset="0"/>
                <a:ea typeface="Calibri" panose="020F0502020204030204" pitchFamily="34" charset="0"/>
                <a:cs typeface="Times New Roman" panose="02020603050405020304" pitchFamily="18" charset="0"/>
              </a:rPr>
              <a:t>In vielen Ländern hat die Natur erst durch den Tourismus einen materiellen Wert bekommen und konnte so geschützt werden. </a:t>
            </a:r>
          </a:p>
          <a:p>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r>
              <a:rPr lang="de-DE" sz="1800" dirty="0">
                <a:effectLst/>
                <a:latin typeface="Calibri" panose="020F0502020204030204" pitchFamily="34" charset="0"/>
                <a:ea typeface="Calibri" panose="020F0502020204030204" pitchFamily="34" charset="0"/>
                <a:cs typeface="Times New Roman" panose="02020603050405020304" pitchFamily="18" charset="0"/>
              </a:rPr>
              <a:t>Der Tourismus hat vielerorts vom Niedergang bedrohte Wirtschaftszweige erhalten und – wie etwa in den Westalpen – der Entvölkerung ganzer Landstriche entgegengewirkt.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e-DE" sz="2400" dirty="0">
              <a:latin typeface="Doppio One" panose="02010603030000020804" pitchFamily="2" charset="0"/>
            </a:endParaRPr>
          </a:p>
        </p:txBody>
      </p:sp>
    </p:spTree>
    <p:extLst>
      <p:ext uri="{BB962C8B-B14F-4D97-AF65-F5344CB8AC3E}">
        <p14:creationId xmlns:p14="http://schemas.microsoft.com/office/powerpoint/2010/main" val="1393911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590CFF18-E951-2551-2E7E-BC9864453B95}"/>
              </a:ext>
            </a:extLst>
          </p:cNvPr>
          <p:cNvSpPr txBox="1"/>
          <p:nvPr/>
        </p:nvSpPr>
        <p:spPr>
          <a:xfrm>
            <a:off x="557349" y="1182578"/>
            <a:ext cx="11225349" cy="5244128"/>
          </a:xfrm>
          <a:prstGeom prst="rect">
            <a:avLst/>
          </a:prstGeom>
          <a:noFill/>
        </p:spPr>
        <p:txBody>
          <a:bodyPr wrap="square">
            <a:spAutoFit/>
          </a:bodyPr>
          <a:lstStyle/>
          <a:p>
            <a:pPr algn="ctr"/>
            <a:r>
              <a:rPr lang="de-DE" sz="6000" dirty="0">
                <a:latin typeface="Doppio One" panose="02010603030000020804" pitchFamily="2" charset="0"/>
              </a:rPr>
              <a:t>Neueste Tourismussparten</a:t>
            </a:r>
          </a:p>
          <a:p>
            <a:pPr algn="ctr"/>
            <a:endParaRPr lang="de-DE" sz="2400" dirty="0">
              <a:latin typeface="Doppio One" panose="02010603030000020804" pitchFamily="2" charset="0"/>
            </a:endParaRPr>
          </a:p>
          <a:p>
            <a:pPr>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 </a:t>
            </a:r>
            <a:r>
              <a:rPr lang="de-DE" sz="3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Gesundheitstourismus</a:t>
            </a:r>
            <a:r>
              <a:rPr lang="de-DE" sz="1800" dirty="0">
                <a:effectLst/>
                <a:latin typeface="Calibri" panose="020F0502020204030204" pitchFamily="34" charset="0"/>
                <a:ea typeface="Calibri" panose="020F0502020204030204" pitchFamily="34" charset="0"/>
                <a:cs typeface="Times New Roman" panose="02020603050405020304" pitchFamily="18" charset="0"/>
              </a:rPr>
              <a:t>: Menschen verbinden Urlaub mit medizinischen Operationen, vor allem Zahn- und Schönheits-OPs. Wichtigste Zielländer sind Indien und Thailand, insgesamt sollen in diesem Bereich 2010 weltweit mehr als 100 Milliarden Dollar umgesetzt worden sein.</a:t>
            </a:r>
          </a:p>
          <a:p>
            <a:pPr>
              <a:lnSpc>
                <a:spcPct val="107000"/>
              </a:lnSpc>
              <a:spcAft>
                <a:spcPts val="800"/>
              </a:spcAft>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 </a:t>
            </a:r>
            <a:r>
              <a:rPr lang="de-DE" sz="3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Weltraumtourismus</a:t>
            </a:r>
            <a:r>
              <a:rPr lang="de-DE" sz="1800" dirty="0">
                <a:effectLst/>
                <a:latin typeface="Calibri" panose="020F0502020204030204" pitchFamily="34" charset="0"/>
                <a:ea typeface="Calibri" panose="020F0502020204030204" pitchFamily="34" charset="0"/>
                <a:cs typeface="Times New Roman" panose="02020603050405020304" pitchFamily="18" charset="0"/>
              </a:rPr>
              <a:t>: Plänen zufolge sollten schon 2016 die ersten Menschen mit dem SpaceShipTwo ins All reisen. Der Preis von 150.000 EUR wird weitaus günstiger sein als die bisherigen Flüge mit der Sojus-Kapsel für mehr als 20 Millionen EUR.</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e-DE" sz="2400" dirty="0">
              <a:latin typeface="Doppio One" panose="02010603030000020804" pitchFamily="2" charset="0"/>
            </a:endParaRPr>
          </a:p>
          <a:p>
            <a:endParaRPr lang="de-DE" dirty="0">
              <a:latin typeface="Calibri" panose="020F0502020204030204" pitchFamily="34" charset="0"/>
              <a:ea typeface="Calibri" panose="020F0502020204030204" pitchFamily="34" charset="0"/>
              <a:cs typeface="Times New Roman" panose="02020603050405020304" pitchFamily="18" charset="0"/>
            </a:endParaRPr>
          </a:p>
          <a:p>
            <a:endParaRPr lang="de-DE" sz="2400" dirty="0">
              <a:latin typeface="Doppio One" panose="02010603030000020804" pitchFamily="2" charset="0"/>
            </a:endParaRPr>
          </a:p>
        </p:txBody>
      </p:sp>
    </p:spTree>
    <p:extLst>
      <p:ext uri="{BB962C8B-B14F-4D97-AF65-F5344CB8AC3E}">
        <p14:creationId xmlns:p14="http://schemas.microsoft.com/office/powerpoint/2010/main" val="206123724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579</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Arial</vt:lpstr>
      <vt:lpstr>Calibri</vt:lpstr>
      <vt:lpstr>Calibri Light</vt:lpstr>
      <vt:lpstr>Doppio One</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ursula Bergmann</dc:creator>
  <cp:lastModifiedBy>ursula Bergmann</cp:lastModifiedBy>
  <cp:revision>1</cp:revision>
  <dcterms:created xsi:type="dcterms:W3CDTF">2022-11-09T14:41:59Z</dcterms:created>
  <dcterms:modified xsi:type="dcterms:W3CDTF">2022-11-10T11:11:05Z</dcterms:modified>
</cp:coreProperties>
</file>