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8" r:id="rId5"/>
    <p:sldId id="269" r:id="rId6"/>
    <p:sldId id="270" r:id="rId7"/>
    <p:sldId id="271" r:id="rId8"/>
    <p:sldId id="274" r:id="rId9"/>
    <p:sldId id="273" r:id="rId10"/>
    <p:sldId id="272" r:id="rId1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sula Bergmann" userId="c27ce01966853ac6" providerId="LiveId" clId="{09F0A3F0-6713-484A-8668-A5F6479F2BA5}"/>
    <pc:docChg chg="undo custSel addSld delSld modSld sldOrd">
      <pc:chgData name="ursula Bergmann" userId="c27ce01966853ac6" providerId="LiveId" clId="{09F0A3F0-6713-484A-8668-A5F6479F2BA5}" dt="2022-10-23T09:56:58.010" v="617" actId="20577"/>
      <pc:docMkLst>
        <pc:docMk/>
      </pc:docMkLst>
      <pc:sldChg chg="modSp mod">
        <pc:chgData name="ursula Bergmann" userId="c27ce01966853ac6" providerId="LiveId" clId="{09F0A3F0-6713-484A-8668-A5F6479F2BA5}" dt="2022-10-23T09:56:58.010" v="617" actId="20577"/>
        <pc:sldMkLst>
          <pc:docMk/>
          <pc:sldMk cId="4084880376" sldId="269"/>
        </pc:sldMkLst>
        <pc:spChg chg="mod">
          <ac:chgData name="ursula Bergmann" userId="c27ce01966853ac6" providerId="LiveId" clId="{09F0A3F0-6713-484A-8668-A5F6479F2BA5}" dt="2022-10-23T09:56:58.010" v="617" actId="20577"/>
          <ac:spMkLst>
            <pc:docMk/>
            <pc:sldMk cId="4084880376" sldId="269"/>
            <ac:spMk id="3" creationId="{9E898C86-142E-F13C-B478-5847DE7C39F1}"/>
          </ac:spMkLst>
        </pc:spChg>
      </pc:sldChg>
      <pc:sldChg chg="modSp mod">
        <pc:chgData name="ursula Bergmann" userId="c27ce01966853ac6" providerId="LiveId" clId="{09F0A3F0-6713-484A-8668-A5F6479F2BA5}" dt="2022-10-23T09:38:14.165" v="14" actId="14100"/>
        <pc:sldMkLst>
          <pc:docMk/>
          <pc:sldMk cId="4141153632" sldId="270"/>
        </pc:sldMkLst>
        <pc:spChg chg="mod">
          <ac:chgData name="ursula Bergmann" userId="c27ce01966853ac6" providerId="LiveId" clId="{09F0A3F0-6713-484A-8668-A5F6479F2BA5}" dt="2022-10-23T09:38:14.165" v="14" actId="14100"/>
          <ac:spMkLst>
            <pc:docMk/>
            <pc:sldMk cId="4141153632" sldId="270"/>
            <ac:spMk id="8" creationId="{60DC3065-F604-9542-2821-03BF5587E4FF}"/>
          </ac:spMkLst>
        </pc:spChg>
      </pc:sldChg>
      <pc:sldChg chg="addSp delSp modSp mod">
        <pc:chgData name="ursula Bergmann" userId="c27ce01966853ac6" providerId="LiveId" clId="{09F0A3F0-6713-484A-8668-A5F6479F2BA5}" dt="2022-10-23T09:37:30.455" v="12"/>
        <pc:sldMkLst>
          <pc:docMk/>
          <pc:sldMk cId="4268893897" sldId="271"/>
        </pc:sldMkLst>
        <pc:spChg chg="del mod">
          <ac:chgData name="ursula Bergmann" userId="c27ce01966853ac6" providerId="LiveId" clId="{09F0A3F0-6713-484A-8668-A5F6479F2BA5}" dt="2022-10-23T09:37:30.455" v="12"/>
          <ac:spMkLst>
            <pc:docMk/>
            <pc:sldMk cId="4268893897" sldId="271"/>
            <ac:spMk id="2" creationId="{86CCAE15-F569-359B-7D88-67484A8D4D64}"/>
          </ac:spMkLst>
        </pc:spChg>
        <pc:spChg chg="add del mod">
          <ac:chgData name="ursula Bergmann" userId="c27ce01966853ac6" providerId="LiveId" clId="{09F0A3F0-6713-484A-8668-A5F6479F2BA5}" dt="2022-10-23T09:37:27.738" v="10" actId="20577"/>
          <ac:spMkLst>
            <pc:docMk/>
            <pc:sldMk cId="4268893897" sldId="271"/>
            <ac:spMk id="4" creationId="{D71D1395-1150-A728-2C00-93A96800819B}"/>
          </ac:spMkLst>
        </pc:spChg>
        <pc:spChg chg="mod">
          <ac:chgData name="ursula Bergmann" userId="c27ce01966853ac6" providerId="LiveId" clId="{09F0A3F0-6713-484A-8668-A5F6479F2BA5}" dt="2022-10-23T09:37:19.764" v="9" actId="1076"/>
          <ac:spMkLst>
            <pc:docMk/>
            <pc:sldMk cId="4268893897" sldId="271"/>
            <ac:spMk id="5" creationId="{54FC6872-EDE9-B9B3-D34F-77C183BC8E26}"/>
          </ac:spMkLst>
        </pc:spChg>
      </pc:sldChg>
      <pc:sldChg chg="delSp modSp add mod">
        <pc:chgData name="ursula Bergmann" userId="c27ce01966853ac6" providerId="LiveId" clId="{09F0A3F0-6713-484A-8668-A5F6479F2BA5}" dt="2022-10-23T09:54:43.731" v="598" actId="255"/>
        <pc:sldMkLst>
          <pc:docMk/>
          <pc:sldMk cId="153446873" sldId="274"/>
        </pc:sldMkLst>
        <pc:spChg chg="mod">
          <ac:chgData name="ursula Bergmann" userId="c27ce01966853ac6" providerId="LiveId" clId="{09F0A3F0-6713-484A-8668-A5F6479F2BA5}" dt="2022-10-23T09:54:43.731" v="598" actId="255"/>
          <ac:spMkLst>
            <pc:docMk/>
            <pc:sldMk cId="153446873" sldId="274"/>
            <ac:spMk id="4" creationId="{D71D1395-1150-A728-2C00-93A96800819B}"/>
          </ac:spMkLst>
        </pc:spChg>
        <pc:spChg chg="del">
          <ac:chgData name="ursula Bergmann" userId="c27ce01966853ac6" providerId="LiveId" clId="{09F0A3F0-6713-484A-8668-A5F6479F2BA5}" dt="2022-10-23T09:39:13.744" v="35" actId="478"/>
          <ac:spMkLst>
            <pc:docMk/>
            <pc:sldMk cId="153446873" sldId="274"/>
            <ac:spMk id="5" creationId="{54FC6872-EDE9-B9B3-D34F-77C183BC8E26}"/>
          </ac:spMkLst>
        </pc:spChg>
      </pc:sldChg>
      <pc:sldChg chg="new del ord">
        <pc:chgData name="ursula Bergmann" userId="c27ce01966853ac6" providerId="LiveId" clId="{09F0A3F0-6713-484A-8668-A5F6479F2BA5}" dt="2022-10-23T09:38:44.247" v="18" actId="2696"/>
        <pc:sldMkLst>
          <pc:docMk/>
          <pc:sldMk cId="3901242748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0549E-7C5A-45A6-9C1B-C7BD12581B9D}" type="datetime1">
              <a:rPr lang="it-IT" smtClean="0"/>
              <a:t>23/10/2022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2EEAB-4600-4E5C-B94B-D5BE6C7B111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2258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DD181-778A-4899-8577-6375C09AA43A}" type="datetime1">
              <a:rPr lang="it-IT" noProof="0" smtClean="0"/>
              <a:t>23/10/2022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9F06C-5EFA-449F-B2AB-B7BBCA37099E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278282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9F06C-5EFA-449F-B2AB-B7BBCA37099E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059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EB33A6-1DA0-40E9-8F9D-BFB21E098892}" type="datetime1">
              <a:rPr lang="it-IT" noProof="0" smtClean="0"/>
              <a:t>23/10/2022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2C1C64-4573-43D0-9F94-FF96BB3EA557}" type="datetime1">
              <a:rPr lang="it-IT" noProof="0" smtClean="0"/>
              <a:t>23/10/2022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 rtl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D7CE27-A168-46DD-A793-C041104C7567}" type="datetime1">
              <a:rPr lang="it-IT" noProof="0" smtClean="0"/>
              <a:t>23/10/2022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3EFE5A-B689-4C48-BF0D-32CA701BC9BC}" type="datetime1">
              <a:rPr lang="it-IT" noProof="0" smtClean="0"/>
              <a:t>23/10/2022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17C225-66DC-49CE-B69C-54C3FF51CA41}" type="datetime1">
              <a:rPr lang="it-IT" noProof="0" smtClean="0"/>
              <a:t>23/10/2022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75578-014F-4CD8-9E2C-B84095D76E36}" type="datetime1">
              <a:rPr lang="it-IT" noProof="0" smtClean="0"/>
              <a:t>23/10/2022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563935-4BED-49F7-BE9D-BD7944110526}" type="datetime1">
              <a:rPr lang="it-IT" noProof="0" smtClean="0"/>
              <a:t>23/10/2022</a:t>
            </a:fld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CF2EE55D-802E-4A18-8A37-32AA8607AADB}" type="datetime1">
              <a:rPr lang="it-IT" noProof="0" smtClean="0"/>
              <a:t>23/10/2022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78CE79FE-1EE4-4A1A-80ED-CF9CE15DAAB4}" type="datetime1">
              <a:rPr lang="it-IT" noProof="0" smtClean="0"/>
              <a:t>23/10/2022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598BA4EB-811C-4C2A-BEB1-096E369A759F}" type="datetime1">
              <a:rPr lang="it-IT" noProof="0" smtClean="0"/>
              <a:t>23/10/2022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ker.com/de/tipps-uebersetzen" TargetMode="External"/><Relationship Id="rId2" Type="http://schemas.openxmlformats.org/officeDocument/2006/relationships/hyperlink" Target="https://de.wiktionary.org/wiki/Verzeichnis:Italienisch/Falsche_Freund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ttangolo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895" y="639097"/>
            <a:ext cx="6794696" cy="3686015"/>
          </a:xfrm>
        </p:spPr>
        <p:txBody>
          <a:bodyPr rtlCol="0">
            <a:normAutofit/>
          </a:bodyPr>
          <a:lstStyle/>
          <a:p>
            <a:pPr algn="r"/>
            <a:r>
              <a:rPr lang="it-IT" sz="7200" dirty="0" err="1">
                <a:latin typeface="Doppio One" panose="02010603030000020804" pitchFamily="2" charset="0"/>
              </a:rPr>
              <a:t>Übersetzungs-vorgang</a:t>
            </a:r>
            <a:endParaRPr lang="it-IT" sz="7200" dirty="0">
              <a:latin typeface="Doppio One" panose="02010603030000020804" pitchFamily="2" charset="0"/>
            </a:endParaRPr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898C86-142E-F13C-B478-5847DE7C39F1}"/>
              </a:ext>
            </a:extLst>
          </p:cNvPr>
          <p:cNvSpPr txBox="1"/>
          <p:nvPr/>
        </p:nvSpPr>
        <p:spPr>
          <a:xfrm>
            <a:off x="362857" y="1724856"/>
            <a:ext cx="70103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ppio One" panose="02010603030000020804" pitchFamily="2" charset="0"/>
              </a:rPr>
              <a:t>Übersetzer und Dolmetscher sind Brückenbauer, </a:t>
            </a:r>
          </a:p>
          <a:p>
            <a:pPr algn="ctr"/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ppio One" panose="02010603030000020804" pitchFamily="2" charset="0"/>
              </a:rPr>
              <a:t>die getrennte Ufer </a:t>
            </a:r>
          </a:p>
          <a:p>
            <a:pPr algn="ctr"/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ppio One" panose="02010603030000020804" pitchFamily="2" charset="0"/>
              </a:rPr>
              <a:t>– Menschen und Kulturen – miteinander verbinden. 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ppio One" panose="02010603030000020804" pitchFamily="2" charset="0"/>
            </a:endParaRPr>
          </a:p>
        </p:txBody>
      </p:sp>
      <p:pic>
        <p:nvPicPr>
          <p:cNvPr id="7" name="Immagine 6" descr="Immagine che contiene sedia, interni, arredamento&#10;&#10;Descrizione generata automaticamente">
            <a:extLst>
              <a:ext uri="{FF2B5EF4-FFF2-40B4-BE49-F238E27FC236}">
                <a16:creationId xmlns:a16="http://schemas.microsoft.com/office/drawing/2014/main" id="{EDC09525-5FD7-B5EA-C83F-7726C05F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537" y="1702701"/>
            <a:ext cx="4064926" cy="32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8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898C86-142E-F13C-B478-5847DE7C39F1}"/>
              </a:ext>
            </a:extLst>
          </p:cNvPr>
          <p:cNvSpPr txBox="1"/>
          <p:nvPr/>
        </p:nvSpPr>
        <p:spPr>
          <a:xfrm>
            <a:off x="387421" y="212929"/>
            <a:ext cx="5435711" cy="339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>
                <a:latin typeface="Doppio One" panose="02010603030000020804" pitchFamily="2" charset="0"/>
              </a:rPr>
              <a:t>Vorarbeit</a:t>
            </a:r>
          </a:p>
          <a:p>
            <a:endParaRPr lang="de-DE" sz="3200" u="sng" dirty="0">
              <a:latin typeface="Doppio One" panose="02010603030000020804" pitchFamily="2" charset="0"/>
            </a:endParaRPr>
          </a:p>
          <a:p>
            <a:pPr>
              <a:lnSpc>
                <a:spcPts val="3500"/>
              </a:lnSpc>
            </a:pPr>
            <a:r>
              <a:rPr lang="it-IT" sz="3200" dirty="0">
                <a:latin typeface="Doppio One" panose="02010603030000020804" pitchFamily="2" charset="0"/>
              </a:rPr>
              <a:t>1. </a:t>
            </a:r>
            <a:r>
              <a:rPr lang="it-IT" sz="3200" dirty="0" err="1">
                <a:latin typeface="Doppio One" panose="02010603030000020804" pitchFamily="2" charset="0"/>
              </a:rPr>
              <a:t>Ausgangssprache</a:t>
            </a:r>
            <a:r>
              <a:rPr lang="it-IT" sz="3200" dirty="0">
                <a:latin typeface="Doppio One" panose="02010603030000020804" pitchFamily="2" charset="0"/>
              </a:rPr>
              <a:t> </a:t>
            </a:r>
            <a:r>
              <a:rPr lang="it-IT" sz="3200" dirty="0" err="1">
                <a:latin typeface="Doppio One" panose="02010603030000020804" pitchFamily="2" charset="0"/>
              </a:rPr>
              <a:t>lernen</a:t>
            </a:r>
            <a:endParaRPr lang="it-IT" sz="3200" dirty="0">
              <a:latin typeface="Doppio One" panose="02010603030000020804" pitchFamily="2" charset="0"/>
            </a:endParaRPr>
          </a:p>
          <a:p>
            <a:pPr>
              <a:lnSpc>
                <a:spcPts val="3500"/>
              </a:lnSpc>
            </a:pPr>
            <a:r>
              <a:rPr lang="it-IT" sz="3200" dirty="0">
                <a:latin typeface="Doppio One" panose="02010603030000020804" pitchFamily="2" charset="0"/>
              </a:rPr>
              <a:t>    </a:t>
            </a:r>
            <a:r>
              <a:rPr lang="it-IT" sz="3200" dirty="0" err="1">
                <a:latin typeface="Doppio One" panose="02010603030000020804" pitchFamily="2" charset="0"/>
              </a:rPr>
              <a:t>Zielsprache</a:t>
            </a:r>
            <a:r>
              <a:rPr lang="it-IT" sz="3200" dirty="0">
                <a:latin typeface="Doppio One" panose="02010603030000020804" pitchFamily="2" charset="0"/>
              </a:rPr>
              <a:t> </a:t>
            </a:r>
            <a:r>
              <a:rPr lang="it-IT" sz="3200" dirty="0" err="1">
                <a:latin typeface="Doppio One" panose="02010603030000020804" pitchFamily="2" charset="0"/>
              </a:rPr>
              <a:t>lernen</a:t>
            </a:r>
            <a:endParaRPr lang="it-IT" sz="3200" dirty="0">
              <a:latin typeface="Doppio One" panose="02010603030000020804" pitchFamily="2" charset="0"/>
            </a:endParaRPr>
          </a:p>
          <a:p>
            <a:pPr>
              <a:lnSpc>
                <a:spcPts val="3500"/>
              </a:lnSpc>
            </a:pPr>
            <a:r>
              <a:rPr lang="it-IT" sz="3200" dirty="0">
                <a:latin typeface="Doppio One" panose="02010603030000020804" pitchFamily="2" charset="0"/>
              </a:rPr>
              <a:t>    </a:t>
            </a:r>
            <a:r>
              <a:rPr lang="it-IT" sz="3200" dirty="0" err="1">
                <a:latin typeface="Doppio One" panose="02010603030000020804" pitchFamily="2" charset="0"/>
              </a:rPr>
              <a:t>Fachwissen</a:t>
            </a:r>
            <a:r>
              <a:rPr lang="it-IT" sz="3200" dirty="0">
                <a:latin typeface="Doppio One" panose="02010603030000020804" pitchFamily="2" charset="0"/>
              </a:rPr>
              <a:t> </a:t>
            </a:r>
            <a:r>
              <a:rPr lang="it-IT" sz="3200" dirty="0" err="1">
                <a:latin typeface="Doppio One" panose="02010603030000020804" pitchFamily="2" charset="0"/>
              </a:rPr>
              <a:t>erwerben</a:t>
            </a:r>
            <a:r>
              <a:rPr lang="it-IT" sz="3200" dirty="0">
                <a:latin typeface="Doppio One" panose="02010603030000020804" pitchFamily="2" charset="0"/>
              </a:rPr>
              <a:t> </a:t>
            </a:r>
          </a:p>
          <a:p>
            <a:pPr>
              <a:lnSpc>
                <a:spcPts val="3700"/>
              </a:lnSpc>
            </a:pPr>
            <a:endParaRPr lang="it-IT" sz="3200" dirty="0">
              <a:latin typeface="Doppio One" panose="02010603030000020804" pitchFamily="2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it-IT" sz="3200" dirty="0">
              <a:latin typeface="Doppio One" panose="02010603030000020804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8A8524-3D60-0BD8-A4A5-CD4A8A9D269B}"/>
              </a:ext>
            </a:extLst>
          </p:cNvPr>
          <p:cNvSpPr txBox="1"/>
          <p:nvPr/>
        </p:nvSpPr>
        <p:spPr>
          <a:xfrm>
            <a:off x="7438125" y="4625172"/>
            <a:ext cx="5012786" cy="16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Aft>
                <a:spcPts val="800"/>
              </a:spcAft>
            </a:pPr>
            <a:r>
              <a:rPr lang="it-IT" sz="3200" dirty="0">
                <a:latin typeface="Doppio One" panose="02010603030000020804" pitchFamily="2" charset="0"/>
              </a:rPr>
              <a:t>3. Text </a:t>
            </a:r>
            <a:r>
              <a:rPr lang="it-IT" sz="3200" dirty="0" err="1">
                <a:latin typeface="Doppio One" panose="02010603030000020804" pitchFamily="2" charset="0"/>
              </a:rPr>
              <a:t>komplett</a:t>
            </a:r>
            <a:r>
              <a:rPr lang="it-IT" sz="3200" dirty="0">
                <a:latin typeface="Doppio One" panose="02010603030000020804" pitchFamily="2" charset="0"/>
              </a:rPr>
              <a:t> </a:t>
            </a:r>
            <a:r>
              <a:rPr lang="it-IT" sz="3200" dirty="0" err="1">
                <a:latin typeface="Doppio One" panose="02010603030000020804" pitchFamily="2" charset="0"/>
              </a:rPr>
              <a:t>lesen</a:t>
            </a:r>
            <a:endParaRPr lang="it-IT" sz="3200" dirty="0">
              <a:latin typeface="Doppio One" panose="02010603030000020804" pitchFamily="2" charset="0"/>
            </a:endParaRPr>
          </a:p>
          <a:p>
            <a:pPr>
              <a:lnSpc>
                <a:spcPts val="3500"/>
              </a:lnSpc>
              <a:spcAft>
                <a:spcPts val="800"/>
              </a:spcAft>
            </a:pPr>
            <a:r>
              <a:rPr lang="it-IT" sz="3200" dirty="0">
                <a:latin typeface="Doppio One" panose="02010603030000020804" pitchFamily="2" charset="0"/>
              </a:rPr>
              <a:t>     </a:t>
            </a:r>
            <a:r>
              <a:rPr lang="it-IT" sz="3200" dirty="0" err="1">
                <a:latin typeface="Doppio One" panose="02010603030000020804" pitchFamily="2" charset="0"/>
              </a:rPr>
              <a:t>recherchieren</a:t>
            </a:r>
            <a:endParaRPr lang="it-IT" sz="3200" dirty="0">
              <a:latin typeface="Doppio One" panose="02010603030000020804" pitchFamily="2" charset="0"/>
            </a:endParaRPr>
          </a:p>
          <a:p>
            <a:pPr>
              <a:lnSpc>
                <a:spcPts val="3500"/>
              </a:lnSpc>
              <a:spcAft>
                <a:spcPts val="800"/>
              </a:spcAft>
            </a:pPr>
            <a:r>
              <a:rPr lang="it-IT" sz="3200" dirty="0">
                <a:latin typeface="Doppio One" panose="02010603030000020804" pitchFamily="2" charset="0"/>
              </a:rPr>
              <a:t>     Glossar </a:t>
            </a:r>
            <a:r>
              <a:rPr lang="it-IT" sz="3200" dirty="0" err="1">
                <a:latin typeface="Doppio One" panose="02010603030000020804" pitchFamily="2" charset="0"/>
              </a:rPr>
              <a:t>anlegen</a:t>
            </a:r>
            <a:endParaRPr lang="it-IT" sz="3200" dirty="0">
              <a:latin typeface="Doppio One" panose="02010603030000020804" pitchFamily="2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DC3065-F604-9542-2821-03BF5587E4FF}"/>
              </a:ext>
            </a:extLst>
          </p:cNvPr>
          <p:cNvSpPr txBox="1"/>
          <p:nvPr/>
        </p:nvSpPr>
        <p:spPr>
          <a:xfrm>
            <a:off x="3105276" y="2758305"/>
            <a:ext cx="7417358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Aft>
                <a:spcPts val="800"/>
              </a:spcAft>
            </a:pPr>
            <a:r>
              <a:rPr lang="de-DE" sz="3200" dirty="0">
                <a:latin typeface="Doppio One" panose="02010603030000020804" pitchFamily="2" charset="0"/>
              </a:rPr>
              <a:t>2. Textart definieren</a:t>
            </a:r>
          </a:p>
          <a:p>
            <a:pPr>
              <a:lnSpc>
                <a:spcPts val="3500"/>
              </a:lnSpc>
              <a:spcAft>
                <a:spcPts val="800"/>
              </a:spcAft>
            </a:pPr>
            <a:r>
              <a:rPr lang="de-DE" sz="3200" dirty="0">
                <a:latin typeface="Doppio One" panose="02010603030000020804" pitchFamily="2" charset="0"/>
              </a:rPr>
              <a:t>    Zielgruppe definieren          </a:t>
            </a:r>
          </a:p>
          <a:p>
            <a:pPr>
              <a:lnSpc>
                <a:spcPts val="3500"/>
              </a:lnSpc>
              <a:spcAft>
                <a:spcPts val="800"/>
              </a:spcAft>
            </a:pPr>
            <a:r>
              <a:rPr lang="de-DE" sz="3200" dirty="0">
                <a:latin typeface="Doppio One" panose="02010603030000020804" pitchFamily="2" charset="0"/>
              </a:rPr>
              <a:t>    Übersetzungsmethode definieren* </a:t>
            </a:r>
            <a:endParaRPr lang="it-IT" sz="3200" dirty="0">
              <a:latin typeface="Doppio One" panose="02010603030000020804" pitchFamily="2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115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1D1395-1150-A728-2C00-93A96800819B}"/>
              </a:ext>
            </a:extLst>
          </p:cNvPr>
          <p:cNvSpPr txBox="1"/>
          <p:nvPr/>
        </p:nvSpPr>
        <p:spPr>
          <a:xfrm>
            <a:off x="304798" y="354353"/>
            <a:ext cx="7066673" cy="275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de-DE" sz="3200" u="sng" dirty="0">
                <a:latin typeface="Doppio One" panose="02010603030000020804" pitchFamily="2" charset="0"/>
              </a:rPr>
              <a:t>Übersetzen</a:t>
            </a:r>
          </a:p>
          <a:p>
            <a:pPr>
              <a:spcAft>
                <a:spcPts val="800"/>
              </a:spcAft>
            </a:pPr>
            <a:endParaRPr lang="de-DE" sz="1200" u="sng" dirty="0">
              <a:latin typeface="Doppio One" panose="02010603030000020804" pitchFamily="2" charset="0"/>
            </a:endParaRPr>
          </a:p>
          <a:p>
            <a:pPr>
              <a:spcAft>
                <a:spcPts val="800"/>
              </a:spcAft>
            </a:pPr>
            <a:endParaRPr lang="de-DE" sz="800" u="sng" dirty="0">
              <a:latin typeface="Doppio One" panose="02010603030000020804" pitchFamily="2" charset="0"/>
            </a:endParaRPr>
          </a:p>
          <a:p>
            <a:pPr>
              <a:lnSpc>
                <a:spcPts val="3500"/>
              </a:lnSpc>
              <a:spcAft>
                <a:spcPts val="800"/>
              </a:spcAft>
            </a:pPr>
            <a:r>
              <a:rPr lang="de-DE" sz="3200" dirty="0">
                <a:latin typeface="Doppio One" panose="02010603030000020804" pitchFamily="2" charset="0"/>
              </a:rPr>
              <a:t>1. Absatz für Absatz übersetzen</a:t>
            </a:r>
          </a:p>
          <a:p>
            <a:pPr>
              <a:lnSpc>
                <a:spcPts val="3500"/>
              </a:lnSpc>
              <a:spcAft>
                <a:spcPts val="800"/>
              </a:spcAft>
            </a:pPr>
            <a:r>
              <a:rPr lang="de-DE" sz="3200" dirty="0">
                <a:latin typeface="Doppio One" panose="02010603030000020804" pitchFamily="2" charset="0"/>
              </a:rPr>
              <a:t>    frei formulieren</a:t>
            </a:r>
          </a:p>
          <a:p>
            <a:pPr>
              <a:lnSpc>
                <a:spcPts val="3500"/>
              </a:lnSpc>
              <a:spcAft>
                <a:spcPts val="800"/>
              </a:spcAft>
            </a:pPr>
            <a:r>
              <a:rPr lang="de-DE" sz="3200" dirty="0">
                <a:latin typeface="Doppio One" panose="02010603030000020804" pitchFamily="2" charset="0"/>
              </a:rPr>
              <a:t>    Fachleute konsultieren</a:t>
            </a:r>
            <a:endParaRPr lang="it-IT" sz="3200" dirty="0">
              <a:latin typeface="Doppio One" panose="02010603030000020804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FC6872-EDE9-B9B3-D34F-77C183BC8E26}"/>
              </a:ext>
            </a:extLst>
          </p:cNvPr>
          <p:cNvSpPr txBox="1"/>
          <p:nvPr/>
        </p:nvSpPr>
        <p:spPr>
          <a:xfrm>
            <a:off x="3941296" y="3548210"/>
            <a:ext cx="791307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800"/>
              </a:spcAft>
            </a:pPr>
            <a:r>
              <a:rPr lang="de-DE" sz="3200" dirty="0">
                <a:latin typeface="Doppio One" panose="02010603030000020804" pitchFamily="2" charset="0"/>
              </a:rPr>
              <a:t>2. Korrektur lesen lassen</a:t>
            </a:r>
          </a:p>
          <a:p>
            <a:pPr>
              <a:lnSpc>
                <a:spcPts val="3500"/>
              </a:lnSpc>
              <a:spcAft>
                <a:spcPts val="800"/>
              </a:spcAft>
            </a:pPr>
            <a:r>
              <a:rPr lang="de-DE" sz="3200" dirty="0">
                <a:latin typeface="Doppio One" panose="02010603030000020804" pitchFamily="2" charset="0"/>
              </a:rPr>
              <a:t>    Probleme finden und sich eingestehen </a:t>
            </a:r>
            <a:endParaRPr lang="it-IT" sz="3200" dirty="0">
              <a:latin typeface="Doppio One" panose="020106030300000208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9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1D1395-1150-A728-2C00-93A96800819B}"/>
              </a:ext>
            </a:extLst>
          </p:cNvPr>
          <p:cNvSpPr txBox="1"/>
          <p:nvPr/>
        </p:nvSpPr>
        <p:spPr>
          <a:xfrm>
            <a:off x="304798" y="354353"/>
            <a:ext cx="11427657" cy="6799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de-DE" sz="4400" u="sng" dirty="0">
                <a:latin typeface="Doppio One" panose="02010603030000020804" pitchFamily="2" charset="0"/>
              </a:rPr>
              <a:t>Übersetzungsmethoden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Doppio One" panose="02010603030000020804" pitchFamily="2" charset="0"/>
              </a:rPr>
              <a:t>Maschinelle Computerübersetzung mithilfe von Programmen für automatische Übersetzungen (nicht empfehlenswert, oft fehlerhaft)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Doppio One" panose="02010603030000020804" pitchFamily="2" charset="0"/>
              </a:rPr>
              <a:t>Computerunterstützte Übersetzung, auch CAT (Computer-</a:t>
            </a:r>
            <a:r>
              <a:rPr lang="de-DE" sz="2800" dirty="0" err="1">
                <a:latin typeface="Doppio One" panose="02010603030000020804" pitchFamily="2" charset="0"/>
              </a:rPr>
              <a:t>Aided</a:t>
            </a:r>
            <a:r>
              <a:rPr lang="de-DE" sz="2800" dirty="0">
                <a:latin typeface="Doppio One" panose="02010603030000020804" pitchFamily="2" charset="0"/>
              </a:rPr>
              <a:t>-Translation) genannt, mit Benutzung von Tools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Doppio One" panose="02010603030000020804" pitchFamily="2" charset="0"/>
              </a:rPr>
              <a:t>Wörtliche Übersetzung (Interlinearübersetzung) (fast nie geeignet)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Doppio One" panose="02010603030000020804" pitchFamily="2" charset="0"/>
              </a:rPr>
              <a:t>Sinngemäße Übersetzung (häufige Form)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Doppio One" panose="02010603030000020804" pitchFamily="2" charset="0"/>
              </a:rPr>
              <a:t>Adaption, auch Lokalisierung genannt; nicht der Originaltext sondern seine Wirkung wird übersetzt(kommt vor allem in der Werbung vor)</a:t>
            </a:r>
          </a:p>
          <a:p>
            <a:pPr>
              <a:spcAft>
                <a:spcPts val="800"/>
              </a:spcAft>
            </a:pPr>
            <a:endParaRPr lang="de-DE" sz="800" u="sng" dirty="0">
              <a:latin typeface="Doppio One" panose="02010603030000020804" pitchFamily="2" charset="0"/>
            </a:endParaRPr>
          </a:p>
          <a:p>
            <a:pPr>
              <a:lnSpc>
                <a:spcPts val="3500"/>
              </a:lnSpc>
              <a:spcAft>
                <a:spcPts val="800"/>
              </a:spcAft>
            </a:pPr>
            <a:endParaRPr lang="it-IT" sz="3200" dirty="0">
              <a:latin typeface="Doppio One" panose="020106030300000208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2CB407-B894-11BF-E00D-705FC6DCC351}"/>
              </a:ext>
            </a:extLst>
          </p:cNvPr>
          <p:cNvSpPr txBox="1"/>
          <p:nvPr/>
        </p:nvSpPr>
        <p:spPr>
          <a:xfrm>
            <a:off x="1786598" y="928467"/>
            <a:ext cx="8876714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b="1" dirty="0">
                <a:solidFill>
                  <a:srgbClr val="000000"/>
                </a:solidFill>
                <a:effectLst/>
                <a:latin typeface="Doppio One" panose="020106030300000208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Der französische Philosoph Voltaire brachte es auf den Punkt: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b="1" i="1" dirty="0">
                <a:solidFill>
                  <a:srgbClr val="000000"/>
                </a:solidFill>
                <a:effectLst/>
                <a:latin typeface="Doppio One" panose="020106030300000208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Übersetzungen, meinte er, seien wie Frauen: entweder treu oder schön. … Denn es reicht nicht, einen Text Wort für Wort zu übersetzen, es gilt, den "Geist der Sprache" aus dem Original in die Übersetzung zu retten.</a:t>
            </a:r>
            <a:endParaRPr lang="it-IT" sz="3600" i="1" dirty="0">
              <a:effectLst/>
              <a:latin typeface="Doppio One" panose="020106030300000208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483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2CB407-B894-11BF-E00D-705FC6DCC351}"/>
              </a:ext>
            </a:extLst>
          </p:cNvPr>
          <p:cNvSpPr txBox="1"/>
          <p:nvPr/>
        </p:nvSpPr>
        <p:spPr>
          <a:xfrm>
            <a:off x="604911" y="1167618"/>
            <a:ext cx="1087432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latin typeface="Doppio One" panose="02010603030000020804" pitchFamily="2" charset="0"/>
              </a:rPr>
              <a:t>Tipps</a:t>
            </a:r>
            <a:endParaRPr lang="it-IT" sz="4000" dirty="0">
              <a:latin typeface="Doppio One" panose="02010603030000020804" pitchFamily="2" charset="0"/>
            </a:endParaRPr>
          </a:p>
          <a:p>
            <a:r>
              <a:rPr lang="it-IT" sz="2400" dirty="0">
                <a:solidFill>
                  <a:srgbClr val="0070C0"/>
                </a:solidFill>
                <a:latin typeface="Doppio One" panose="020106030300000208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https://de.wiktionary.org/wiki/Verzeichnis:Italienisch/Falsche_Freunde</a:t>
            </a:r>
            <a:endParaRPr lang="it-IT" sz="2400" dirty="0">
              <a:solidFill>
                <a:srgbClr val="0070C0"/>
              </a:solidFill>
              <a:latin typeface="Doppio One" panose="02010603030000020804" pitchFamily="2" charset="0"/>
            </a:endParaRPr>
          </a:p>
          <a:p>
            <a:r>
              <a:rPr lang="it-IT" sz="2400" dirty="0">
                <a:solidFill>
                  <a:srgbClr val="0070C0"/>
                </a:solidFill>
                <a:latin typeface="Doppio One" panose="020106030300000208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https://www.unker.com/de/tipps-uebersetzen</a:t>
            </a:r>
            <a:endParaRPr lang="it-IT" sz="2400" dirty="0">
              <a:solidFill>
                <a:srgbClr val="0070C0"/>
              </a:solidFill>
              <a:latin typeface="Doppio One" panose="02010603030000020804" pitchFamily="2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999813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863_TF33845126.potx" id="{1146142A-9F99-4CF4-9BE7-18625AC84144}" vid="{ACEFBC83-4B2C-40D8-A7E5-55E53EED274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Neon artistici</Template>
  <TotalTime>106</TotalTime>
  <Words>229</Words>
  <Application>Microsoft Office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Bookman Old Style</vt:lpstr>
      <vt:lpstr>Calibri</vt:lpstr>
      <vt:lpstr>Courier New</vt:lpstr>
      <vt:lpstr>Doppio One</vt:lpstr>
      <vt:lpstr>Franklin Gothic Book</vt:lpstr>
      <vt:lpstr>1_RetrospectVTI</vt:lpstr>
      <vt:lpstr>Übersetzungs-vorgang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Übersetzungs-vorgang</dc:title>
  <dc:creator>ursula Bergmann</dc:creator>
  <cp:lastModifiedBy>ursula Bergmann</cp:lastModifiedBy>
  <cp:revision>1</cp:revision>
  <dcterms:created xsi:type="dcterms:W3CDTF">2022-10-21T07:46:32Z</dcterms:created>
  <dcterms:modified xsi:type="dcterms:W3CDTF">2022-10-23T09:57:08Z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