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0" r:id="rId4"/>
    <p:sldId id="257" r:id="rId5"/>
    <p:sldId id="258" r:id="rId6"/>
    <p:sldId id="261" r:id="rId7"/>
    <p:sldId id="259" r:id="rId8"/>
    <p:sldId id="263" r:id="rId9"/>
    <p:sldId id="260" r:id="rId10"/>
    <p:sldId id="262" r:id="rId11"/>
    <p:sldId id="264" r:id="rId12"/>
    <p:sldId id="265" r:id="rId13"/>
    <p:sldId id="266" r:id="rId14"/>
    <p:sldId id="271" r:id="rId15"/>
    <p:sldId id="273" r:id="rId16"/>
    <p:sldId id="274" r:id="rId17"/>
    <p:sldId id="268" r:id="rId18"/>
    <p:sldId id="269" r:id="rId19"/>
    <p:sldId id="272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576DA9-9BCF-D5AD-87C9-0CC17DC0E8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F6F0DE6-89F5-AAA1-2027-BE92935D5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67EF3D-2E16-5536-7D94-57C205EA0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8B8720-909B-4E8F-FF2C-17ECF161F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51EFB9-B729-5470-6FA6-D052B8D32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468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87ECE2-93CE-760D-FAF6-DD8242E80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680C62B-5D92-0D74-CD05-CBFB1A956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E6D8EE-EE54-7DEA-5A67-BC8B79EE7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65972A-A68C-470D-B44B-83DE07033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0C5AA1-5077-AAF8-9466-76F0B1121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530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A51FB1C-3D7F-A220-F7BD-59F724738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F81C29D-8371-30F4-970E-E16D68CEA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50C0ABF-1800-11A4-4ACE-84706EFD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283508-1031-4CFB-FEB9-A27FB2E40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10E4B2-155F-E467-D888-C964F21EA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66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972F73-685F-8A1D-D012-CFC99157F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98C724-2E3E-0BC1-19A7-EDA2626F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CA85936-570B-8595-7B7F-D1A4FC94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8EC48F-8382-37E5-F55B-9C7E99F8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E66B07-FD0A-F421-0922-6FFCDC884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697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9AD130-A45E-837F-5AE5-AA91D7037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83342D8-C3C6-B3EE-2A21-98CA30A16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41AEA8-9F81-DD7E-FA14-8F44B8693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1CF5DD-4A9D-26E8-EB12-67743AEA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531A9B-5AD8-3203-0335-62B80B1FF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058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F0D27-0BE8-306B-731D-BEB61A677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1757C6-E92E-6765-0EE6-FF725FC10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F43611F-F49A-177A-9FD3-5BC014085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4E3F2E-7988-9F33-9C81-5E92213E4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EE2A079-E9E9-B514-1FDD-79A5B2CD6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72AFCD-967D-A9A3-F88D-3D7B4956C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785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9EB03D-577E-0183-ED9A-F1EB353A4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4C1268-E44E-EE44-2B13-2A2F14F0D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7419149-3DF5-902C-9181-5FCA21500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1E93F0F-4325-1EB9-FCF0-AD60C43DD9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B2041B5-2C57-91E1-F791-660368E60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9AB2BA5-2D44-6BC8-85C9-9F0DFBB6F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17722DB-450C-A7B0-D4EA-E24D128A0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5AF8C6E-8FE7-EAEB-239D-0D12DBD0D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106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DFD5CB-3DC8-7DD4-133E-089647E92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1A7A9DD-133F-7F98-CF30-22A452BA6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CFE243B-6D07-5AA7-2343-9CE1A4A11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DF5EE06-A327-1CCF-ADC5-ECDAE0CB1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387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4B728CD-4728-FE8D-C27E-EF99F7DCD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C28C7FE-A500-4225-E5A4-C0D2B11B0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DB27DCB-A242-EFFA-61CA-9680052C5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51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BD5AC0-59EA-E1A0-FAE2-1302F9068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F9EA2E-A7C0-9A9B-62B9-0E11F9B0F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088F8BB-B5A3-E10F-B577-90D97C5D0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AFCF62F-B9CE-C112-E658-2699522CF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573D350-28AA-B2E6-0BDC-8EBE99CE6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441B46C-5FD9-1B96-FFE5-77A8E3C5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7272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E0B08E-9945-79EA-AE12-66AC2810D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33A4B83-68A5-327E-7FAC-7CB8F849B1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66BB164-D11B-EAEE-F768-DDABB38C5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0238147-0CCC-4001-B991-0186E002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1E2F9A-E3AC-7010-1CC7-A076844EC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3426715-6AC8-2D57-18E0-85790A731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98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33512B8-56B4-C4F5-1AE3-29368D480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DB8507-D900-CDA9-CC53-7CDFCE8E6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1FB08C-0B78-A90E-EFC5-AC433C5269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6F8549-626A-496F-8418-E603DABF6173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0B7923-C921-BB1F-DB5F-18F80B0C3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D1617CD-D16E-8E6D-A956-F935F3A3C3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AC7126-07E7-4290-9CAA-F8B9B211F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892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FD45DC-BB72-78D3-430D-F41641187D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/>
          <a:lstStyle/>
          <a:p>
            <a:r>
              <a:rPr lang="it-IT" dirty="0"/>
              <a:t>Il mio gruppo di lavoro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027E684-417B-D519-021D-5E952F8EB1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NOME STUDENTE</a:t>
            </a:r>
          </a:p>
          <a:p>
            <a:r>
              <a:rPr lang="it-IT" dirty="0"/>
              <a:t>MATRICOLA</a:t>
            </a:r>
          </a:p>
        </p:txBody>
      </p:sp>
    </p:spTree>
    <p:extLst>
      <p:ext uri="{BB962C8B-B14F-4D97-AF65-F5344CB8AC3E}">
        <p14:creationId xmlns:p14="http://schemas.microsoft.com/office/powerpoint/2010/main" val="595828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RELAZIONI</a:t>
            </a:r>
            <a:endParaRPr lang="it-IT" sz="2800" b="1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9005A9D6-C965-8318-1200-C7620B802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95065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STAKEHOLDERS</a:t>
            </a:r>
            <a:endParaRPr lang="it-IT" sz="2800" b="1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9005A9D6-C965-8318-1200-C7620B802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63347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BENEFICIARI</a:t>
            </a:r>
            <a:endParaRPr lang="it-IT" sz="2800" b="1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9005A9D6-C965-8318-1200-C7620B802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46524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IMPATTO SOCIALE</a:t>
            </a:r>
            <a:endParaRPr lang="it-IT" sz="2800" b="1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9005A9D6-C965-8318-1200-C7620B802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84717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149289"/>
            <a:ext cx="831924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Qual è la struttura del mio gruppo?</a:t>
            </a:r>
          </a:p>
          <a:p>
            <a:pPr algn="ctr"/>
            <a:r>
              <a:rPr lang="it-IT" sz="2400" b="1" dirty="0">
                <a:solidFill>
                  <a:srgbClr val="000000"/>
                </a:solidFill>
                <a:latin typeface="Arial" panose="020B0604020202020204" pitchFamily="34" charset="0"/>
              </a:rPr>
              <a:t>Da chi è composta? Descrivila</a:t>
            </a:r>
          </a:p>
          <a:p>
            <a:pPr algn="ctr"/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</a:rPr>
              <a:t>Se hai più gruppi duplica la slide</a:t>
            </a:r>
            <a:endParaRPr lang="it-IT" sz="1600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5A0946AD-366A-BF8C-4B4B-84EFF65199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81538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5" y="363893"/>
            <a:ext cx="831924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Quali sono i ruoli all’interno del mio gruppo?</a:t>
            </a:r>
          </a:p>
          <a:p>
            <a:pPr algn="ctr"/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</a:rPr>
              <a:t>Se hai più gruppi duplica la slide</a:t>
            </a:r>
            <a:endParaRPr lang="it-IT" sz="1600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5A0946AD-366A-BF8C-4B4B-84EFF65199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849277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5" y="363893"/>
            <a:ext cx="831924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Quali sono le norme all’interno del mio gruppo?</a:t>
            </a:r>
          </a:p>
          <a:p>
            <a:pPr algn="ctr"/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</a:rPr>
              <a:t>Se hai più gruppi duplica la slide</a:t>
            </a:r>
            <a:endParaRPr lang="it-IT" sz="1600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5A0946AD-366A-BF8C-4B4B-84EFF65199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00552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Qual è l’innovazione che voglio apportare?</a:t>
            </a:r>
            <a:endParaRPr lang="it-IT" sz="2800" b="1" dirty="0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BB40DB78-1F7D-8F30-E3E5-79973D22EF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515463"/>
              </p:ext>
            </p:extLst>
          </p:nvPr>
        </p:nvGraphicFramePr>
        <p:xfrm>
          <a:off x="455645" y="1419460"/>
          <a:ext cx="11235610" cy="41653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2">
                  <a:extLst>
                    <a:ext uri="{9D8B030D-6E8A-4147-A177-3AD203B41FA5}">
                      <a16:colId xmlns:a16="http://schemas.microsoft.com/office/drawing/2014/main" val="1803039581"/>
                    </a:ext>
                  </a:extLst>
                </a:gridCol>
                <a:gridCol w="2247122">
                  <a:extLst>
                    <a:ext uri="{9D8B030D-6E8A-4147-A177-3AD203B41FA5}">
                      <a16:colId xmlns:a16="http://schemas.microsoft.com/office/drawing/2014/main" val="788524556"/>
                    </a:ext>
                  </a:extLst>
                </a:gridCol>
                <a:gridCol w="2247122">
                  <a:extLst>
                    <a:ext uri="{9D8B030D-6E8A-4147-A177-3AD203B41FA5}">
                      <a16:colId xmlns:a16="http://schemas.microsoft.com/office/drawing/2014/main" val="3901678019"/>
                    </a:ext>
                  </a:extLst>
                </a:gridCol>
                <a:gridCol w="2247122">
                  <a:extLst>
                    <a:ext uri="{9D8B030D-6E8A-4147-A177-3AD203B41FA5}">
                      <a16:colId xmlns:a16="http://schemas.microsoft.com/office/drawing/2014/main" val="3912631541"/>
                    </a:ext>
                  </a:extLst>
                </a:gridCol>
                <a:gridCol w="2247122">
                  <a:extLst>
                    <a:ext uri="{9D8B030D-6E8A-4147-A177-3AD203B41FA5}">
                      <a16:colId xmlns:a16="http://schemas.microsoft.com/office/drawing/2014/main" val="2007337414"/>
                    </a:ext>
                  </a:extLst>
                </a:gridCol>
              </a:tblGrid>
              <a:tr h="1081144">
                <a:tc>
                  <a:txBody>
                    <a:bodyPr/>
                    <a:lstStyle/>
                    <a:p>
                      <a:r>
                        <a:rPr lang="it-IT" sz="16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Prodotti/servizi/attività, che introducono qualcosa di nuovo (un cambiamento)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Descrizione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Come verrà misurato?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Con quale frequenza verrà misurato?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Chi utilizzerà questi dati? Quando e come?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145176"/>
                  </a:ext>
                </a:extLst>
              </a:tr>
              <a:tr h="77104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t-IT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097415"/>
                  </a:ext>
                </a:extLst>
              </a:tr>
              <a:tr h="77104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it-IT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305570"/>
                  </a:ext>
                </a:extLst>
              </a:tr>
              <a:tr h="77104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it-IT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29844"/>
                  </a:ext>
                </a:extLst>
              </a:tr>
              <a:tr h="771045">
                <a:tc>
                  <a:txBody>
                    <a:bodyPr/>
                    <a:lstStyle/>
                    <a:p>
                      <a:r>
                        <a:rPr lang="it-IT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906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743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Qual è l’innovazione che voglio apportare?</a:t>
            </a:r>
            <a:endParaRPr lang="it-IT" sz="2800" b="1" dirty="0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BB40DB78-1F7D-8F30-E3E5-79973D22EF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14366"/>
              </p:ext>
            </p:extLst>
          </p:nvPr>
        </p:nvGraphicFramePr>
        <p:xfrm>
          <a:off x="455645" y="1419460"/>
          <a:ext cx="11235610" cy="48215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2">
                  <a:extLst>
                    <a:ext uri="{9D8B030D-6E8A-4147-A177-3AD203B41FA5}">
                      <a16:colId xmlns:a16="http://schemas.microsoft.com/office/drawing/2014/main" val="1803039581"/>
                    </a:ext>
                  </a:extLst>
                </a:gridCol>
                <a:gridCol w="2247122">
                  <a:extLst>
                    <a:ext uri="{9D8B030D-6E8A-4147-A177-3AD203B41FA5}">
                      <a16:colId xmlns:a16="http://schemas.microsoft.com/office/drawing/2014/main" val="788524556"/>
                    </a:ext>
                  </a:extLst>
                </a:gridCol>
                <a:gridCol w="2247122">
                  <a:extLst>
                    <a:ext uri="{9D8B030D-6E8A-4147-A177-3AD203B41FA5}">
                      <a16:colId xmlns:a16="http://schemas.microsoft.com/office/drawing/2014/main" val="3901678019"/>
                    </a:ext>
                  </a:extLst>
                </a:gridCol>
                <a:gridCol w="2247122">
                  <a:extLst>
                    <a:ext uri="{9D8B030D-6E8A-4147-A177-3AD203B41FA5}">
                      <a16:colId xmlns:a16="http://schemas.microsoft.com/office/drawing/2014/main" val="3912631541"/>
                    </a:ext>
                  </a:extLst>
                </a:gridCol>
                <a:gridCol w="2247122">
                  <a:extLst>
                    <a:ext uri="{9D8B030D-6E8A-4147-A177-3AD203B41FA5}">
                      <a16:colId xmlns:a16="http://schemas.microsoft.com/office/drawing/2014/main" val="2007337414"/>
                    </a:ext>
                  </a:extLst>
                </a:gridCol>
              </a:tblGrid>
              <a:tr h="1081144">
                <a:tc>
                  <a:txBody>
                    <a:bodyPr/>
                    <a:lstStyle/>
                    <a:p>
                      <a:r>
                        <a:rPr lang="it-IT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 cambiamento introdotto dall'output porta ad un risultato finale, che offre dei vantaggi diretti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Descrizione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Come verrà misurato?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Con quale frequenza verrà misurato?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Chi utilizzerà questi dati? Quando e come?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145176"/>
                  </a:ext>
                </a:extLst>
              </a:tr>
              <a:tr h="77104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it-IT" dirty="0"/>
                        <a:t>Prodotto/servizio/attività n.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097415"/>
                  </a:ext>
                </a:extLst>
              </a:tr>
              <a:tr h="7710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it-IT" dirty="0"/>
                        <a:t>Prodotto/servizio/attività n.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305570"/>
                  </a:ext>
                </a:extLst>
              </a:tr>
              <a:tr h="7710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it-IT" dirty="0"/>
                        <a:t>Prodotto/servizio/attività n.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29844"/>
                  </a:ext>
                </a:extLst>
              </a:tr>
              <a:tr h="771045">
                <a:tc>
                  <a:txBody>
                    <a:bodyPr/>
                    <a:lstStyle/>
                    <a:p>
                      <a:r>
                        <a:rPr lang="it-IT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906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458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364739" y="261257"/>
            <a:ext cx="94625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Ipotizza un tipo di conflitto che può generarsi all’interno del tuo gruppo e descrivi la situazione.</a:t>
            </a:r>
          </a:p>
          <a:p>
            <a:pPr algn="ctr"/>
            <a:endParaRPr lang="it-IT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Trova la soluzione per affrontare quel conflitto. Come? Chi?</a:t>
            </a: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6C9CAFA1-8165-1201-2B39-13C96E879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855589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56757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FD45DC-BB72-78D3-430D-F41641187D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609013"/>
            <a:ext cx="9144000" cy="2387600"/>
          </a:xfrm>
        </p:spPr>
        <p:txBody>
          <a:bodyPr>
            <a:normAutofit/>
          </a:bodyPr>
          <a:lstStyle/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IL CONTESTO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027E684-417B-D519-021D-5E952F8EB1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65124"/>
            <a:ext cx="9144000" cy="1655762"/>
          </a:xfrm>
        </p:spPr>
        <p:txBody>
          <a:bodyPr/>
          <a:lstStyle/>
          <a:p>
            <a:r>
              <a:rPr lang="it-IT" dirty="0"/>
              <a:t>Spiegare il contesto di riferimento</a:t>
            </a:r>
          </a:p>
          <a:p>
            <a:endParaRPr lang="it-IT" dirty="0"/>
          </a:p>
          <a:p>
            <a:r>
              <a:rPr lang="it-IT" dirty="0"/>
              <a:t>(es.: si tratta di un’azienda, </a:t>
            </a:r>
            <a:r>
              <a:rPr lang="it-IT" dirty="0" err="1"/>
              <a:t>etc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347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FD45DC-BB72-78D3-430D-F41641187D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193800"/>
            <a:ext cx="9144000" cy="2387600"/>
          </a:xfrm>
        </p:spPr>
        <p:txBody>
          <a:bodyPr>
            <a:normAutofit/>
          </a:bodyPr>
          <a:lstStyle/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Scegli e descrivi 1 o 2 fattori aggreganti attorno a cui si costruisce il tuo ‘’luogo’’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027E684-417B-D519-021D-5E952F8EB1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0066" y="1889660"/>
            <a:ext cx="9144000" cy="3078680"/>
          </a:xfrm>
        </p:spPr>
        <p:txBody>
          <a:bodyPr>
            <a:normAutofit/>
          </a:bodyPr>
          <a:lstStyle/>
          <a:p>
            <a:pPr algn="l"/>
            <a:r>
              <a:rPr lang="it-IT" sz="2000" b="1" dirty="0"/>
              <a:t>Un territorio/luogo</a:t>
            </a:r>
            <a:r>
              <a:rPr lang="it-IT" sz="2000" dirty="0"/>
              <a:t>. Quale?</a:t>
            </a:r>
          </a:p>
          <a:p>
            <a:pPr algn="l"/>
            <a:r>
              <a:rPr lang="it-IT" sz="2000" b="1" dirty="0"/>
              <a:t>Una condizione</a:t>
            </a:r>
            <a:r>
              <a:rPr lang="it-IT" sz="2000" dirty="0"/>
              <a:t>. Quale?</a:t>
            </a:r>
          </a:p>
          <a:p>
            <a:pPr algn="l"/>
            <a:r>
              <a:rPr lang="it-IT" sz="2000" b="1" dirty="0"/>
              <a:t>Una passione</a:t>
            </a:r>
            <a:r>
              <a:rPr lang="it-IT" sz="2000" dirty="0"/>
              <a:t>. Quale?</a:t>
            </a:r>
          </a:p>
          <a:p>
            <a:pPr algn="l"/>
            <a:r>
              <a:rPr lang="it-IT" sz="2000" b="1" dirty="0"/>
              <a:t>Una pratica</a:t>
            </a:r>
            <a:r>
              <a:rPr lang="it-IT" sz="2000" dirty="0"/>
              <a:t>. Quale?</a:t>
            </a:r>
          </a:p>
          <a:p>
            <a:pPr algn="l"/>
            <a:r>
              <a:rPr lang="it-IT" sz="2000" b="1" dirty="0"/>
              <a:t>Un prodotto/servizio</a:t>
            </a:r>
            <a:r>
              <a:rPr lang="it-IT" sz="2000" dirty="0"/>
              <a:t>. Quale?</a:t>
            </a:r>
          </a:p>
        </p:txBody>
      </p:sp>
    </p:spTree>
    <p:extLst>
      <p:ext uri="{BB962C8B-B14F-4D97-AF65-F5344CB8AC3E}">
        <p14:creationId xmlns:p14="http://schemas.microsoft.com/office/powerpoint/2010/main" val="1885834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559127" y="-74645"/>
            <a:ext cx="907374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IL BUSINESS MODEL CANVAS SOCIALE E SOSTENIBILE </a:t>
            </a:r>
            <a:endParaRPr lang="it-IT" sz="2400" dirty="0"/>
          </a:p>
        </p:txBody>
      </p:sp>
      <p:grpSp>
        <p:nvGrpSpPr>
          <p:cNvPr id="25" name="Gruppo 24">
            <a:extLst>
              <a:ext uri="{FF2B5EF4-FFF2-40B4-BE49-F238E27FC236}">
                <a16:creationId xmlns:a16="http://schemas.microsoft.com/office/drawing/2014/main" id="{308C25BE-1343-7EDD-A9C1-373FD745CD9E}"/>
              </a:ext>
            </a:extLst>
          </p:cNvPr>
          <p:cNvGrpSpPr/>
          <p:nvPr/>
        </p:nvGrpSpPr>
        <p:grpSpPr>
          <a:xfrm>
            <a:off x="16747" y="892552"/>
            <a:ext cx="12192000" cy="5759178"/>
            <a:chOff x="16747" y="892552"/>
            <a:chExt cx="12192000" cy="5759178"/>
          </a:xfrm>
        </p:grpSpPr>
        <p:pic>
          <p:nvPicPr>
            <p:cNvPr id="23" name="Immagine 22" descr="Immagine che contiene testo, schermata, Carattere, Parallelo&#10;&#10;Descrizione generata automaticamente">
              <a:extLst>
                <a:ext uri="{FF2B5EF4-FFF2-40B4-BE49-F238E27FC236}">
                  <a16:creationId xmlns:a16="http://schemas.microsoft.com/office/drawing/2014/main" id="{44E57BE6-8846-BB5B-E1D3-6963DFD8A5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747" y="892552"/>
              <a:ext cx="12192000" cy="5759178"/>
            </a:xfrm>
            <a:prstGeom prst="rect">
              <a:avLst/>
            </a:prstGeom>
          </p:spPr>
        </p:pic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1598EE28-1B48-8BF5-0C59-995DBCCF24AA}"/>
                </a:ext>
              </a:extLst>
            </p:cNvPr>
            <p:cNvSpPr txBox="1"/>
            <p:nvPr/>
          </p:nvSpPr>
          <p:spPr>
            <a:xfrm>
              <a:off x="7727183" y="1678075"/>
              <a:ext cx="163788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dirty="0"/>
                <a:t>Da chi è composto il mio gruppo di lavoro?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681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PROPOSTA/E DI VALORE SOCIALE</a:t>
            </a:r>
            <a:endParaRPr lang="it-IT" sz="2800" b="1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05D59B02-9598-B8D2-F294-81C7F6EEEC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087073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DESTINATARI</a:t>
            </a:r>
            <a:endParaRPr lang="it-IT" sz="2800" b="1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4C5FC9FC-7C18-A9B0-D69C-693EE9D307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Gruppo di lavoro 1</a:t>
            </a:r>
          </a:p>
          <a:p>
            <a:endParaRPr lang="it-IT" dirty="0"/>
          </a:p>
          <a:p>
            <a:r>
              <a:rPr lang="it-IT" dirty="0"/>
              <a:t>Gruppo di lavoro 2</a:t>
            </a:r>
          </a:p>
        </p:txBody>
      </p:sp>
    </p:spTree>
    <p:extLst>
      <p:ext uri="{BB962C8B-B14F-4D97-AF65-F5344CB8AC3E}">
        <p14:creationId xmlns:p14="http://schemas.microsoft.com/office/powerpoint/2010/main" val="34793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ATTIVITà</a:t>
            </a:r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CHIAVE</a:t>
            </a:r>
            <a:endParaRPr lang="it-IT" sz="2800" b="1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533709C6-E5B6-A876-F700-D69900878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40252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STRUMENTI</a:t>
            </a:r>
            <a:endParaRPr lang="it-IT" sz="2800" b="1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533709C6-E5B6-A876-F700-D69900878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76404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B0DA2524-CF99-F100-CED0-E517D723CBC0}"/>
              </a:ext>
            </a:extLst>
          </p:cNvPr>
          <p:cNvSpPr txBox="1"/>
          <p:nvPr/>
        </p:nvSpPr>
        <p:spPr>
          <a:xfrm>
            <a:off x="1936376" y="0"/>
            <a:ext cx="83192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it-IT" sz="24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RISORSE CHIAVE</a:t>
            </a:r>
            <a:endParaRPr lang="it-IT" sz="2800" b="1" dirty="0"/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9005A9D6-C965-8318-1200-C7620B802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997173"/>
            <a:ext cx="9144000" cy="1655762"/>
          </a:xfrm>
        </p:spPr>
        <p:txBody>
          <a:bodyPr/>
          <a:lstStyle/>
          <a:p>
            <a:r>
              <a:rPr lang="it-IT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896440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Office PowerPoint</Application>
  <PresentationFormat>Widescreen</PresentationFormat>
  <Paragraphs>85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Tema di Office</vt:lpstr>
      <vt:lpstr>Il mio gruppo di lavoro</vt:lpstr>
      <vt:lpstr>IL CONTESTO</vt:lpstr>
      <vt:lpstr>Scegli e descrivi 1 o 2 fattori aggreganti attorno a cui si costruisce il tuo ‘’luogo’’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mio gruppo di lavoro</dc:title>
  <dc:creator>Chiara Aleffi</dc:creator>
  <cp:lastModifiedBy>Chiara Aleffi</cp:lastModifiedBy>
  <cp:revision>1</cp:revision>
  <dcterms:created xsi:type="dcterms:W3CDTF">2024-03-01T09:33:53Z</dcterms:created>
  <dcterms:modified xsi:type="dcterms:W3CDTF">2024-03-01T10:31:54Z</dcterms:modified>
</cp:coreProperties>
</file>