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5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79981B-A828-497C-B498-5290BA17019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94A4535-5A2C-4EEA-BBC7-B3B03E5D642E}">
      <dgm:prSet/>
      <dgm:spPr/>
      <dgm:t>
        <a:bodyPr/>
        <a:lstStyle/>
        <a:p>
          <a:r>
            <a:rPr lang="en-GB"/>
            <a:t>Group of laws, rules and regulations applied to every legal relation where at least one public body is involved</a:t>
          </a:r>
          <a:endParaRPr lang="en-US"/>
        </a:p>
      </dgm:t>
    </dgm:pt>
    <dgm:pt modelId="{AA4FA2FA-197F-427A-B34E-EFC024A17A7C}" type="parTrans" cxnId="{B9400994-D47E-42BC-8316-1284ABDA26D9}">
      <dgm:prSet/>
      <dgm:spPr/>
      <dgm:t>
        <a:bodyPr/>
        <a:lstStyle/>
        <a:p>
          <a:endParaRPr lang="en-US"/>
        </a:p>
      </dgm:t>
    </dgm:pt>
    <dgm:pt modelId="{99D013E8-76EC-457E-8754-49DADA5E2E7C}" type="sibTrans" cxnId="{B9400994-D47E-42BC-8316-1284ABDA26D9}">
      <dgm:prSet/>
      <dgm:spPr/>
      <dgm:t>
        <a:bodyPr/>
        <a:lstStyle/>
        <a:p>
          <a:endParaRPr lang="en-US"/>
        </a:p>
      </dgm:t>
    </dgm:pt>
    <dgm:pt modelId="{9B118312-E62D-4BD5-8813-35ACA80A72BD}">
      <dgm:prSet/>
      <dgm:spPr/>
      <dgm:t>
        <a:bodyPr/>
        <a:lstStyle/>
        <a:p>
          <a:r>
            <a:rPr lang="en-GB"/>
            <a:t>Part of the so called ‘public law’</a:t>
          </a:r>
          <a:endParaRPr lang="en-US"/>
        </a:p>
      </dgm:t>
    </dgm:pt>
    <dgm:pt modelId="{055366BD-AF68-4E2A-90DA-C6DECBFCC70E}" type="parTrans" cxnId="{1F9B8013-BF65-43B2-B4D0-3E43D520FC07}">
      <dgm:prSet/>
      <dgm:spPr/>
      <dgm:t>
        <a:bodyPr/>
        <a:lstStyle/>
        <a:p>
          <a:endParaRPr lang="en-US"/>
        </a:p>
      </dgm:t>
    </dgm:pt>
    <dgm:pt modelId="{6C006969-0BD6-4B30-941E-50CC6A727E86}" type="sibTrans" cxnId="{1F9B8013-BF65-43B2-B4D0-3E43D520FC07}">
      <dgm:prSet/>
      <dgm:spPr/>
      <dgm:t>
        <a:bodyPr/>
        <a:lstStyle/>
        <a:p>
          <a:endParaRPr lang="en-US"/>
        </a:p>
      </dgm:t>
    </dgm:pt>
    <dgm:pt modelId="{6CA6D7A9-7DC8-46A3-80F8-829826ACA723}">
      <dgm:prSet/>
      <dgm:spPr/>
      <dgm:t>
        <a:bodyPr/>
        <a:lstStyle/>
        <a:p>
          <a:r>
            <a:rPr lang="en-GB"/>
            <a:t>‘Common’ law of the public administration/government, statutory law. </a:t>
          </a:r>
          <a:endParaRPr lang="en-US"/>
        </a:p>
      </dgm:t>
    </dgm:pt>
    <dgm:pt modelId="{AA53EF03-1FF6-4190-B563-D99ABB89B00D}" type="parTrans" cxnId="{48186555-4F4B-4F0A-9723-CDA30507FFB6}">
      <dgm:prSet/>
      <dgm:spPr/>
      <dgm:t>
        <a:bodyPr/>
        <a:lstStyle/>
        <a:p>
          <a:endParaRPr lang="en-US"/>
        </a:p>
      </dgm:t>
    </dgm:pt>
    <dgm:pt modelId="{EDF829A8-87AF-424B-8940-4340AA2CEF2E}" type="sibTrans" cxnId="{48186555-4F4B-4F0A-9723-CDA30507FFB6}">
      <dgm:prSet/>
      <dgm:spPr/>
      <dgm:t>
        <a:bodyPr/>
        <a:lstStyle/>
        <a:p>
          <a:endParaRPr lang="en-US"/>
        </a:p>
      </dgm:t>
    </dgm:pt>
    <dgm:pt modelId="{3A60851A-921A-459B-87F3-14F04C6F94DD}" type="pres">
      <dgm:prSet presAssocID="{E979981B-A828-497C-B498-5290BA170192}" presName="linear" presStyleCnt="0">
        <dgm:presLayoutVars>
          <dgm:animLvl val="lvl"/>
          <dgm:resizeHandles val="exact"/>
        </dgm:presLayoutVars>
      </dgm:prSet>
      <dgm:spPr/>
    </dgm:pt>
    <dgm:pt modelId="{4D293016-84F3-4BC0-8424-709446B47CFD}" type="pres">
      <dgm:prSet presAssocID="{D94A4535-5A2C-4EEA-BBC7-B3B03E5D642E}" presName="parentText" presStyleLbl="node1" presStyleIdx="0" presStyleCnt="3">
        <dgm:presLayoutVars>
          <dgm:chMax val="0"/>
          <dgm:bulletEnabled val="1"/>
        </dgm:presLayoutVars>
      </dgm:prSet>
      <dgm:spPr/>
    </dgm:pt>
    <dgm:pt modelId="{F1F44355-D158-47A4-B64E-67752887E02A}" type="pres">
      <dgm:prSet presAssocID="{99D013E8-76EC-457E-8754-49DADA5E2E7C}" presName="spacer" presStyleCnt="0"/>
      <dgm:spPr/>
    </dgm:pt>
    <dgm:pt modelId="{62C4FF8B-75B0-42CA-AC70-824F3A0AD5DE}" type="pres">
      <dgm:prSet presAssocID="{9B118312-E62D-4BD5-8813-35ACA80A72BD}" presName="parentText" presStyleLbl="node1" presStyleIdx="1" presStyleCnt="3">
        <dgm:presLayoutVars>
          <dgm:chMax val="0"/>
          <dgm:bulletEnabled val="1"/>
        </dgm:presLayoutVars>
      </dgm:prSet>
      <dgm:spPr/>
    </dgm:pt>
    <dgm:pt modelId="{BE44BE66-5620-4A0E-A74D-F0FB7F44C88F}" type="pres">
      <dgm:prSet presAssocID="{6C006969-0BD6-4B30-941E-50CC6A727E86}" presName="spacer" presStyleCnt="0"/>
      <dgm:spPr/>
    </dgm:pt>
    <dgm:pt modelId="{77FB8006-EDFB-4B88-81C5-FE0A4D7CAA18}" type="pres">
      <dgm:prSet presAssocID="{6CA6D7A9-7DC8-46A3-80F8-829826ACA723}" presName="parentText" presStyleLbl="node1" presStyleIdx="2" presStyleCnt="3">
        <dgm:presLayoutVars>
          <dgm:chMax val="0"/>
          <dgm:bulletEnabled val="1"/>
        </dgm:presLayoutVars>
      </dgm:prSet>
      <dgm:spPr/>
    </dgm:pt>
  </dgm:ptLst>
  <dgm:cxnLst>
    <dgm:cxn modelId="{9084BE0F-4BEE-4659-A884-851014008B64}" type="presOf" srcId="{E979981B-A828-497C-B498-5290BA170192}" destId="{3A60851A-921A-459B-87F3-14F04C6F94DD}" srcOrd="0" destOrd="0" presId="urn:microsoft.com/office/officeart/2005/8/layout/vList2"/>
    <dgm:cxn modelId="{1F9B8013-BF65-43B2-B4D0-3E43D520FC07}" srcId="{E979981B-A828-497C-B498-5290BA170192}" destId="{9B118312-E62D-4BD5-8813-35ACA80A72BD}" srcOrd="1" destOrd="0" parTransId="{055366BD-AF68-4E2A-90DA-C6DECBFCC70E}" sibTransId="{6C006969-0BD6-4B30-941E-50CC6A727E86}"/>
    <dgm:cxn modelId="{D9980B46-05DC-4A96-9B12-3B5DC835C481}" type="presOf" srcId="{6CA6D7A9-7DC8-46A3-80F8-829826ACA723}" destId="{77FB8006-EDFB-4B88-81C5-FE0A4D7CAA18}" srcOrd="0" destOrd="0" presId="urn:microsoft.com/office/officeart/2005/8/layout/vList2"/>
    <dgm:cxn modelId="{48186555-4F4B-4F0A-9723-CDA30507FFB6}" srcId="{E979981B-A828-497C-B498-5290BA170192}" destId="{6CA6D7A9-7DC8-46A3-80F8-829826ACA723}" srcOrd="2" destOrd="0" parTransId="{AA53EF03-1FF6-4190-B563-D99ABB89B00D}" sibTransId="{EDF829A8-87AF-424B-8940-4340AA2CEF2E}"/>
    <dgm:cxn modelId="{B9400994-D47E-42BC-8316-1284ABDA26D9}" srcId="{E979981B-A828-497C-B498-5290BA170192}" destId="{D94A4535-5A2C-4EEA-BBC7-B3B03E5D642E}" srcOrd="0" destOrd="0" parTransId="{AA4FA2FA-197F-427A-B34E-EFC024A17A7C}" sibTransId="{99D013E8-76EC-457E-8754-49DADA5E2E7C}"/>
    <dgm:cxn modelId="{D8C7FED6-5140-4DF5-9550-AA236F143AAA}" type="presOf" srcId="{D94A4535-5A2C-4EEA-BBC7-B3B03E5D642E}" destId="{4D293016-84F3-4BC0-8424-709446B47CFD}" srcOrd="0" destOrd="0" presId="urn:microsoft.com/office/officeart/2005/8/layout/vList2"/>
    <dgm:cxn modelId="{7D6BDDE0-B954-49CA-9291-58A7AFD4EAA2}" type="presOf" srcId="{9B118312-E62D-4BD5-8813-35ACA80A72BD}" destId="{62C4FF8B-75B0-42CA-AC70-824F3A0AD5DE}" srcOrd="0" destOrd="0" presId="urn:microsoft.com/office/officeart/2005/8/layout/vList2"/>
    <dgm:cxn modelId="{F4CC108F-CF0E-498F-AF6D-0C04E985BA23}" type="presParOf" srcId="{3A60851A-921A-459B-87F3-14F04C6F94DD}" destId="{4D293016-84F3-4BC0-8424-709446B47CFD}" srcOrd="0" destOrd="0" presId="urn:microsoft.com/office/officeart/2005/8/layout/vList2"/>
    <dgm:cxn modelId="{FFBE6B75-DC49-43EA-9739-F9BA55DDBE51}" type="presParOf" srcId="{3A60851A-921A-459B-87F3-14F04C6F94DD}" destId="{F1F44355-D158-47A4-B64E-67752887E02A}" srcOrd="1" destOrd="0" presId="urn:microsoft.com/office/officeart/2005/8/layout/vList2"/>
    <dgm:cxn modelId="{A0364C13-85DC-4C3A-B761-BDA2E6E6250F}" type="presParOf" srcId="{3A60851A-921A-459B-87F3-14F04C6F94DD}" destId="{62C4FF8B-75B0-42CA-AC70-824F3A0AD5DE}" srcOrd="2" destOrd="0" presId="urn:microsoft.com/office/officeart/2005/8/layout/vList2"/>
    <dgm:cxn modelId="{B4C185C8-8C1F-4F39-8F3F-9F21D6FD7B17}" type="presParOf" srcId="{3A60851A-921A-459B-87F3-14F04C6F94DD}" destId="{BE44BE66-5620-4A0E-A74D-F0FB7F44C88F}" srcOrd="3" destOrd="0" presId="urn:microsoft.com/office/officeart/2005/8/layout/vList2"/>
    <dgm:cxn modelId="{7825EF93-AF2B-4CC9-9092-E30C1A822388}" type="presParOf" srcId="{3A60851A-921A-459B-87F3-14F04C6F94DD}" destId="{77FB8006-EDFB-4B88-81C5-FE0A4D7CAA1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D7E790-6BE3-4A5A-8050-4B45E8983F70}" type="doc">
      <dgm:prSet loTypeId="urn:microsoft.com/office/officeart/2005/8/layout/vList5" loCatId="list" qsTypeId="urn:microsoft.com/office/officeart/2005/8/quickstyle/simple4" qsCatId="simple" csTypeId="urn:microsoft.com/office/officeart/2005/8/colors/colorful1" csCatId="colorful" phldr="1"/>
      <dgm:spPr/>
      <dgm:t>
        <a:bodyPr/>
        <a:lstStyle/>
        <a:p>
          <a:endParaRPr lang="en-US"/>
        </a:p>
      </dgm:t>
    </dgm:pt>
    <dgm:pt modelId="{51733A57-5D33-4419-A54B-EA76A59F4A70}">
      <dgm:prSet/>
      <dgm:spPr/>
      <dgm:t>
        <a:bodyPr/>
        <a:lstStyle/>
        <a:p>
          <a:r>
            <a:rPr lang="en-GB" b="1"/>
            <a:t>Privileges and powers</a:t>
          </a:r>
          <a:r>
            <a:rPr lang="en-GB"/>
            <a:t> in favour of one of the parts of the legal relation, the public administration.  </a:t>
          </a:r>
          <a:endParaRPr lang="en-US"/>
        </a:p>
      </dgm:t>
    </dgm:pt>
    <dgm:pt modelId="{92C24FAA-1E24-4FB4-AA30-9CAD90B7BC49}" type="parTrans" cxnId="{6A2C7C39-3369-4442-A8B6-E0861E4B1607}">
      <dgm:prSet/>
      <dgm:spPr/>
      <dgm:t>
        <a:bodyPr/>
        <a:lstStyle/>
        <a:p>
          <a:endParaRPr lang="en-US"/>
        </a:p>
      </dgm:t>
    </dgm:pt>
    <dgm:pt modelId="{041526D2-8DDA-4C67-A335-3DF3B1094D2A}" type="sibTrans" cxnId="{6A2C7C39-3369-4442-A8B6-E0861E4B1607}">
      <dgm:prSet/>
      <dgm:spPr/>
      <dgm:t>
        <a:bodyPr/>
        <a:lstStyle/>
        <a:p>
          <a:endParaRPr lang="en-US"/>
        </a:p>
      </dgm:t>
    </dgm:pt>
    <dgm:pt modelId="{B03CE7C9-F9C6-4835-AEC8-A1781E36C28A}">
      <dgm:prSet/>
      <dgm:spPr/>
      <dgm:t>
        <a:bodyPr/>
        <a:lstStyle/>
        <a:p>
          <a:pPr>
            <a:buNone/>
          </a:pPr>
          <a:r>
            <a:rPr lang="en-GB" dirty="0"/>
            <a:t>	Administrative law acknowledges the privilege of self-enforcing. Under administrative law the burden of challenging administrative decisions shifts to the citizen. Administrative law conflicts are addressed in a special way. Plaintiffs must appeal first before the upper administrative body, and only later, once exhausted the administrative channel, are allowed to bring the case before the Administrative Courts or Judiciary. </a:t>
          </a:r>
          <a:endParaRPr lang="en-US" dirty="0"/>
        </a:p>
      </dgm:t>
    </dgm:pt>
    <dgm:pt modelId="{466060F4-E187-4E30-8510-42908C4F5240}" type="parTrans" cxnId="{B6F8D0C2-EAD0-4925-87B3-26A73F39840C}">
      <dgm:prSet/>
      <dgm:spPr/>
      <dgm:t>
        <a:bodyPr/>
        <a:lstStyle/>
        <a:p>
          <a:endParaRPr lang="en-US"/>
        </a:p>
      </dgm:t>
    </dgm:pt>
    <dgm:pt modelId="{775848CA-E1B7-47CB-BF33-4B29B66E1989}" type="sibTrans" cxnId="{B6F8D0C2-EAD0-4925-87B3-26A73F39840C}">
      <dgm:prSet/>
      <dgm:spPr/>
      <dgm:t>
        <a:bodyPr/>
        <a:lstStyle/>
        <a:p>
          <a:endParaRPr lang="en-US"/>
        </a:p>
      </dgm:t>
    </dgm:pt>
    <dgm:pt modelId="{7E7AE377-411E-40BD-8BDC-D665D7CBD5CC}">
      <dgm:prSet/>
      <dgm:spPr/>
      <dgm:t>
        <a:bodyPr/>
        <a:lstStyle/>
        <a:p>
          <a:r>
            <a:rPr lang="en-GB" b="1"/>
            <a:t>Burdens and limits</a:t>
          </a:r>
          <a:r>
            <a:rPr lang="en-GB"/>
            <a:t> affect the public administration.  </a:t>
          </a:r>
          <a:endParaRPr lang="en-US"/>
        </a:p>
      </dgm:t>
    </dgm:pt>
    <dgm:pt modelId="{0C45AEFB-F5C3-4622-95EF-093273EAD3BE}" type="parTrans" cxnId="{AA8FD8D3-0638-4075-894D-5D1904008E86}">
      <dgm:prSet/>
      <dgm:spPr/>
      <dgm:t>
        <a:bodyPr/>
        <a:lstStyle/>
        <a:p>
          <a:endParaRPr lang="en-US"/>
        </a:p>
      </dgm:t>
    </dgm:pt>
    <dgm:pt modelId="{509127E5-63AE-46D4-9548-8B71C562CAFD}" type="sibTrans" cxnId="{AA8FD8D3-0638-4075-894D-5D1904008E86}">
      <dgm:prSet/>
      <dgm:spPr/>
      <dgm:t>
        <a:bodyPr/>
        <a:lstStyle/>
        <a:p>
          <a:endParaRPr lang="en-US"/>
        </a:p>
      </dgm:t>
    </dgm:pt>
    <dgm:pt modelId="{3BCE4407-29B2-487B-9C66-E6C407748A1D}">
      <dgm:prSet/>
      <dgm:spPr/>
      <dgm:t>
        <a:bodyPr/>
        <a:lstStyle/>
        <a:p>
          <a:r>
            <a:rPr lang="en-GB"/>
            <a:t>Administrative bodies have both, a positive and negative link to law. They are obliged not only not to do what the law forbids, which is a common place, but to enforce the law.  The Administration cannot waiver the implementation of its responsibilities and powers. Administration lacks free will, unlike citizens. </a:t>
          </a:r>
          <a:endParaRPr lang="en-US"/>
        </a:p>
      </dgm:t>
    </dgm:pt>
    <dgm:pt modelId="{7FB54ECA-D8E1-4258-8756-95DE31FDF65C}" type="parTrans" cxnId="{53508ADF-0553-4C37-9AED-AD925891F8BB}">
      <dgm:prSet/>
      <dgm:spPr/>
      <dgm:t>
        <a:bodyPr/>
        <a:lstStyle/>
        <a:p>
          <a:endParaRPr lang="en-US"/>
        </a:p>
      </dgm:t>
    </dgm:pt>
    <dgm:pt modelId="{A565806B-F97B-4053-8051-488375BF58E2}" type="sibTrans" cxnId="{53508ADF-0553-4C37-9AED-AD925891F8BB}">
      <dgm:prSet/>
      <dgm:spPr/>
      <dgm:t>
        <a:bodyPr/>
        <a:lstStyle/>
        <a:p>
          <a:endParaRPr lang="en-US"/>
        </a:p>
      </dgm:t>
    </dgm:pt>
    <dgm:pt modelId="{4E9D0658-59C7-4555-97DA-20E4EF4A10D9}">
      <dgm:prSet/>
      <dgm:spPr/>
      <dgm:t>
        <a:bodyPr/>
        <a:lstStyle/>
        <a:p>
          <a:r>
            <a:rPr lang="en-GB"/>
            <a:t>Administrative law brings about lots of formal and procedural burdens, as well as strict financial conditions.  Expenses are subject to the public budget.</a:t>
          </a:r>
          <a:endParaRPr lang="en-US"/>
        </a:p>
      </dgm:t>
    </dgm:pt>
    <dgm:pt modelId="{B9F57AF3-9C4D-4C29-B166-A65E47CBEFF4}" type="parTrans" cxnId="{1E58B32C-183D-46A5-A921-D6B4ECB38642}">
      <dgm:prSet/>
      <dgm:spPr/>
      <dgm:t>
        <a:bodyPr/>
        <a:lstStyle/>
        <a:p>
          <a:endParaRPr lang="en-US"/>
        </a:p>
      </dgm:t>
    </dgm:pt>
    <dgm:pt modelId="{8266ADBC-4583-4080-94D3-B679EC906A4D}" type="sibTrans" cxnId="{1E58B32C-183D-46A5-A921-D6B4ECB38642}">
      <dgm:prSet/>
      <dgm:spPr/>
      <dgm:t>
        <a:bodyPr/>
        <a:lstStyle/>
        <a:p>
          <a:endParaRPr lang="en-US"/>
        </a:p>
      </dgm:t>
    </dgm:pt>
    <dgm:pt modelId="{42379F8A-CAEE-40CD-A661-E548F83D9057}" type="pres">
      <dgm:prSet presAssocID="{82D7E790-6BE3-4A5A-8050-4B45E8983F70}" presName="Name0" presStyleCnt="0">
        <dgm:presLayoutVars>
          <dgm:dir/>
          <dgm:animLvl val="lvl"/>
          <dgm:resizeHandles val="exact"/>
        </dgm:presLayoutVars>
      </dgm:prSet>
      <dgm:spPr/>
    </dgm:pt>
    <dgm:pt modelId="{F2FB5792-2D58-4D4B-85AC-3322A06358B8}" type="pres">
      <dgm:prSet presAssocID="{51733A57-5D33-4419-A54B-EA76A59F4A70}" presName="linNode" presStyleCnt="0"/>
      <dgm:spPr/>
    </dgm:pt>
    <dgm:pt modelId="{D5C6F714-258E-4CF5-BA8C-DDD92A583101}" type="pres">
      <dgm:prSet presAssocID="{51733A57-5D33-4419-A54B-EA76A59F4A70}" presName="parentText" presStyleLbl="node1" presStyleIdx="0" presStyleCnt="2">
        <dgm:presLayoutVars>
          <dgm:chMax val="1"/>
          <dgm:bulletEnabled val="1"/>
        </dgm:presLayoutVars>
      </dgm:prSet>
      <dgm:spPr/>
    </dgm:pt>
    <dgm:pt modelId="{DA1E0514-598E-47E8-A082-358C0C4AB2E2}" type="pres">
      <dgm:prSet presAssocID="{51733A57-5D33-4419-A54B-EA76A59F4A70}" presName="descendantText" presStyleLbl="alignAccFollowNode1" presStyleIdx="0" presStyleCnt="2">
        <dgm:presLayoutVars>
          <dgm:bulletEnabled val="1"/>
        </dgm:presLayoutVars>
      </dgm:prSet>
      <dgm:spPr/>
    </dgm:pt>
    <dgm:pt modelId="{201F2C4D-7CC4-4D2C-89C2-6EB8CADE0B43}" type="pres">
      <dgm:prSet presAssocID="{041526D2-8DDA-4C67-A335-3DF3B1094D2A}" presName="sp" presStyleCnt="0"/>
      <dgm:spPr/>
    </dgm:pt>
    <dgm:pt modelId="{A855E74D-0E10-4D6C-B901-CE1065DF8093}" type="pres">
      <dgm:prSet presAssocID="{7E7AE377-411E-40BD-8BDC-D665D7CBD5CC}" presName="linNode" presStyleCnt="0"/>
      <dgm:spPr/>
    </dgm:pt>
    <dgm:pt modelId="{7366442A-4011-4AB9-B6CC-2CA6CEA03C6F}" type="pres">
      <dgm:prSet presAssocID="{7E7AE377-411E-40BD-8BDC-D665D7CBD5CC}" presName="parentText" presStyleLbl="node1" presStyleIdx="1" presStyleCnt="2">
        <dgm:presLayoutVars>
          <dgm:chMax val="1"/>
          <dgm:bulletEnabled val="1"/>
        </dgm:presLayoutVars>
      </dgm:prSet>
      <dgm:spPr/>
    </dgm:pt>
    <dgm:pt modelId="{B36A4A81-B98C-4871-BE0F-39764394DCA4}" type="pres">
      <dgm:prSet presAssocID="{7E7AE377-411E-40BD-8BDC-D665D7CBD5CC}" presName="descendantText" presStyleLbl="alignAccFollowNode1" presStyleIdx="1" presStyleCnt="2">
        <dgm:presLayoutVars>
          <dgm:bulletEnabled val="1"/>
        </dgm:presLayoutVars>
      </dgm:prSet>
      <dgm:spPr/>
    </dgm:pt>
  </dgm:ptLst>
  <dgm:cxnLst>
    <dgm:cxn modelId="{21048E1E-132A-481E-A680-A948E4ABA0D2}" type="presOf" srcId="{82D7E790-6BE3-4A5A-8050-4B45E8983F70}" destId="{42379F8A-CAEE-40CD-A661-E548F83D9057}" srcOrd="0" destOrd="0" presId="urn:microsoft.com/office/officeart/2005/8/layout/vList5"/>
    <dgm:cxn modelId="{1E58B32C-183D-46A5-A921-D6B4ECB38642}" srcId="{7E7AE377-411E-40BD-8BDC-D665D7CBD5CC}" destId="{4E9D0658-59C7-4555-97DA-20E4EF4A10D9}" srcOrd="1" destOrd="0" parTransId="{B9F57AF3-9C4D-4C29-B166-A65E47CBEFF4}" sibTransId="{8266ADBC-4583-4080-94D3-B679EC906A4D}"/>
    <dgm:cxn modelId="{6A2C7C39-3369-4442-A8B6-E0861E4B1607}" srcId="{82D7E790-6BE3-4A5A-8050-4B45E8983F70}" destId="{51733A57-5D33-4419-A54B-EA76A59F4A70}" srcOrd="0" destOrd="0" parTransId="{92C24FAA-1E24-4FB4-AA30-9CAD90B7BC49}" sibTransId="{041526D2-8DDA-4C67-A335-3DF3B1094D2A}"/>
    <dgm:cxn modelId="{5100DA69-66B7-46E6-98BC-4892AB83E046}" type="presOf" srcId="{4E9D0658-59C7-4555-97DA-20E4EF4A10D9}" destId="{B36A4A81-B98C-4871-BE0F-39764394DCA4}" srcOrd="0" destOrd="1" presId="urn:microsoft.com/office/officeart/2005/8/layout/vList5"/>
    <dgm:cxn modelId="{24F5404C-38D9-4E20-BBC0-26DA523CF547}" type="presOf" srcId="{51733A57-5D33-4419-A54B-EA76A59F4A70}" destId="{D5C6F714-258E-4CF5-BA8C-DDD92A583101}" srcOrd="0" destOrd="0" presId="urn:microsoft.com/office/officeart/2005/8/layout/vList5"/>
    <dgm:cxn modelId="{D3807AA0-90FB-404A-A239-12DD444D7F89}" type="presOf" srcId="{7E7AE377-411E-40BD-8BDC-D665D7CBD5CC}" destId="{7366442A-4011-4AB9-B6CC-2CA6CEA03C6F}" srcOrd="0" destOrd="0" presId="urn:microsoft.com/office/officeart/2005/8/layout/vList5"/>
    <dgm:cxn modelId="{B6F8D0C2-EAD0-4925-87B3-26A73F39840C}" srcId="{51733A57-5D33-4419-A54B-EA76A59F4A70}" destId="{B03CE7C9-F9C6-4835-AEC8-A1781E36C28A}" srcOrd="0" destOrd="0" parTransId="{466060F4-E187-4E30-8510-42908C4F5240}" sibTransId="{775848CA-E1B7-47CB-BF33-4B29B66E1989}"/>
    <dgm:cxn modelId="{798E43CE-56A9-4C8E-9410-687E37E37BD7}" type="presOf" srcId="{3BCE4407-29B2-487B-9C66-E6C407748A1D}" destId="{B36A4A81-B98C-4871-BE0F-39764394DCA4}" srcOrd="0" destOrd="0" presId="urn:microsoft.com/office/officeart/2005/8/layout/vList5"/>
    <dgm:cxn modelId="{AA8FD8D3-0638-4075-894D-5D1904008E86}" srcId="{82D7E790-6BE3-4A5A-8050-4B45E8983F70}" destId="{7E7AE377-411E-40BD-8BDC-D665D7CBD5CC}" srcOrd="1" destOrd="0" parTransId="{0C45AEFB-F5C3-4622-95EF-093273EAD3BE}" sibTransId="{509127E5-63AE-46D4-9548-8B71C562CAFD}"/>
    <dgm:cxn modelId="{53508ADF-0553-4C37-9AED-AD925891F8BB}" srcId="{7E7AE377-411E-40BD-8BDC-D665D7CBD5CC}" destId="{3BCE4407-29B2-487B-9C66-E6C407748A1D}" srcOrd="0" destOrd="0" parTransId="{7FB54ECA-D8E1-4258-8756-95DE31FDF65C}" sibTransId="{A565806B-F97B-4053-8051-488375BF58E2}"/>
    <dgm:cxn modelId="{DFBE94EB-5755-431A-871E-BBE69DB72E01}" type="presOf" srcId="{B03CE7C9-F9C6-4835-AEC8-A1781E36C28A}" destId="{DA1E0514-598E-47E8-A082-358C0C4AB2E2}" srcOrd="0" destOrd="0" presId="urn:microsoft.com/office/officeart/2005/8/layout/vList5"/>
    <dgm:cxn modelId="{7942075A-52EA-4BB7-9BE4-0B246F6D3844}" type="presParOf" srcId="{42379F8A-CAEE-40CD-A661-E548F83D9057}" destId="{F2FB5792-2D58-4D4B-85AC-3322A06358B8}" srcOrd="0" destOrd="0" presId="urn:microsoft.com/office/officeart/2005/8/layout/vList5"/>
    <dgm:cxn modelId="{B507DB42-2391-400A-9896-EE71BC9C29CC}" type="presParOf" srcId="{F2FB5792-2D58-4D4B-85AC-3322A06358B8}" destId="{D5C6F714-258E-4CF5-BA8C-DDD92A583101}" srcOrd="0" destOrd="0" presId="urn:microsoft.com/office/officeart/2005/8/layout/vList5"/>
    <dgm:cxn modelId="{FB3E1D20-0C11-49C3-8C18-B4A4CD4717D9}" type="presParOf" srcId="{F2FB5792-2D58-4D4B-85AC-3322A06358B8}" destId="{DA1E0514-598E-47E8-A082-358C0C4AB2E2}" srcOrd="1" destOrd="0" presId="urn:microsoft.com/office/officeart/2005/8/layout/vList5"/>
    <dgm:cxn modelId="{F6D7AD9D-BAF7-42BE-B8EB-5B97FC5E0D13}" type="presParOf" srcId="{42379F8A-CAEE-40CD-A661-E548F83D9057}" destId="{201F2C4D-7CC4-4D2C-89C2-6EB8CADE0B43}" srcOrd="1" destOrd="0" presId="urn:microsoft.com/office/officeart/2005/8/layout/vList5"/>
    <dgm:cxn modelId="{F2B4AAEE-2C42-4ABF-BC52-825CE1210904}" type="presParOf" srcId="{42379F8A-CAEE-40CD-A661-E548F83D9057}" destId="{A855E74D-0E10-4D6C-B901-CE1065DF8093}" srcOrd="2" destOrd="0" presId="urn:microsoft.com/office/officeart/2005/8/layout/vList5"/>
    <dgm:cxn modelId="{A45BE2F8-DAA9-4741-96EE-8F8E5B058C88}" type="presParOf" srcId="{A855E74D-0E10-4D6C-B901-CE1065DF8093}" destId="{7366442A-4011-4AB9-B6CC-2CA6CEA03C6F}" srcOrd="0" destOrd="0" presId="urn:microsoft.com/office/officeart/2005/8/layout/vList5"/>
    <dgm:cxn modelId="{F299429E-993C-44D9-94F6-5DAB88879B7A}" type="presParOf" srcId="{A855E74D-0E10-4D6C-B901-CE1065DF8093}" destId="{B36A4A81-B98C-4871-BE0F-39764394DCA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997BE7-CBF4-4CEF-A6D3-50904FDB8409}" type="doc">
      <dgm:prSet loTypeId="urn:microsoft.com/office/officeart/2005/8/layout/hList1" loCatId="list" qsTypeId="urn:microsoft.com/office/officeart/2005/8/quickstyle/simple1" qsCatId="simple" csTypeId="urn:microsoft.com/office/officeart/2005/8/colors/colorful2" csCatId="colorful"/>
      <dgm:spPr/>
      <dgm:t>
        <a:bodyPr/>
        <a:lstStyle/>
        <a:p>
          <a:endParaRPr lang="en-US"/>
        </a:p>
      </dgm:t>
    </dgm:pt>
    <dgm:pt modelId="{17E765F4-9C27-4901-A749-F029449F2943}">
      <dgm:prSet/>
      <dgm:spPr/>
      <dgm:t>
        <a:bodyPr/>
        <a:lstStyle/>
        <a:p>
          <a:r>
            <a:rPr lang="en-US"/>
            <a:t>Administrative Law can be regarded a ‘proactive’ law.  </a:t>
          </a:r>
        </a:p>
      </dgm:t>
    </dgm:pt>
    <dgm:pt modelId="{62B73A83-3197-4D75-BA19-E79737C2CABB}" type="parTrans" cxnId="{64343FA8-E51F-4AD8-8195-288EA9971E63}">
      <dgm:prSet/>
      <dgm:spPr/>
      <dgm:t>
        <a:bodyPr/>
        <a:lstStyle/>
        <a:p>
          <a:endParaRPr lang="en-US"/>
        </a:p>
      </dgm:t>
    </dgm:pt>
    <dgm:pt modelId="{2C65727E-0CFF-4A28-BBD6-74236D14052D}" type="sibTrans" cxnId="{64343FA8-E51F-4AD8-8195-288EA9971E63}">
      <dgm:prSet/>
      <dgm:spPr/>
      <dgm:t>
        <a:bodyPr/>
        <a:lstStyle/>
        <a:p>
          <a:endParaRPr lang="en-US"/>
        </a:p>
      </dgm:t>
    </dgm:pt>
    <dgm:pt modelId="{C682AAEB-4EA7-46E4-AC01-8DCB847D14FE}">
      <dgm:prSet/>
      <dgm:spPr/>
      <dgm:t>
        <a:bodyPr/>
        <a:lstStyle/>
        <a:p>
          <a:r>
            <a:rPr lang="en-US" dirty="0"/>
            <a:t>Its rules endorse public intervention on society and economy. Three types of public interest activities characterize administrative action: </a:t>
          </a:r>
          <a:r>
            <a:rPr lang="en-US" b="1" dirty="0"/>
            <a:t>limiting</a:t>
          </a:r>
          <a:r>
            <a:rPr lang="en-US" dirty="0"/>
            <a:t>, </a:t>
          </a:r>
          <a:r>
            <a:rPr lang="en-US" b="1" dirty="0"/>
            <a:t>promotion </a:t>
          </a:r>
          <a:r>
            <a:rPr lang="en-US" dirty="0"/>
            <a:t>and </a:t>
          </a:r>
          <a:r>
            <a:rPr lang="en-US" b="1" dirty="0"/>
            <a:t>public services provision</a:t>
          </a:r>
          <a:r>
            <a:rPr lang="en-US" dirty="0"/>
            <a:t>. Public bodies have specific mandates and grant broad powers. The main sources of Administrative Law are regulations, plans and programs, agreements and contracts, and administrative decisions. </a:t>
          </a:r>
        </a:p>
      </dgm:t>
    </dgm:pt>
    <dgm:pt modelId="{4A23B0A9-E380-40B8-A814-57ACC634D075}" type="parTrans" cxnId="{24DD3478-60F7-4B34-A161-376B60E180E0}">
      <dgm:prSet/>
      <dgm:spPr/>
      <dgm:t>
        <a:bodyPr/>
        <a:lstStyle/>
        <a:p>
          <a:endParaRPr lang="en-US"/>
        </a:p>
      </dgm:t>
    </dgm:pt>
    <dgm:pt modelId="{5416F3BE-447F-4DA4-AD66-1A56112EABD3}" type="sibTrans" cxnId="{24DD3478-60F7-4B34-A161-376B60E180E0}">
      <dgm:prSet/>
      <dgm:spPr/>
      <dgm:t>
        <a:bodyPr/>
        <a:lstStyle/>
        <a:p>
          <a:endParaRPr lang="en-US"/>
        </a:p>
      </dgm:t>
    </dgm:pt>
    <dgm:pt modelId="{FC46658B-0695-4AA9-A846-D61F17737A54}">
      <dgm:prSet/>
      <dgm:spPr/>
      <dgm:t>
        <a:bodyPr/>
        <a:lstStyle/>
        <a:p>
          <a:r>
            <a:rPr lang="en-US"/>
            <a:t>Efficacy and efficiency. </a:t>
          </a:r>
        </a:p>
      </dgm:t>
    </dgm:pt>
    <dgm:pt modelId="{8855FAAA-0DEE-4D1A-95ED-EF9B4400206D}" type="parTrans" cxnId="{4C288261-DF9C-4290-B444-355959D38E02}">
      <dgm:prSet/>
      <dgm:spPr/>
      <dgm:t>
        <a:bodyPr/>
        <a:lstStyle/>
        <a:p>
          <a:endParaRPr lang="en-US"/>
        </a:p>
      </dgm:t>
    </dgm:pt>
    <dgm:pt modelId="{23236F38-8321-4750-A47B-481C649F2A23}" type="sibTrans" cxnId="{4C288261-DF9C-4290-B444-355959D38E02}">
      <dgm:prSet/>
      <dgm:spPr/>
      <dgm:t>
        <a:bodyPr/>
        <a:lstStyle/>
        <a:p>
          <a:endParaRPr lang="en-US"/>
        </a:p>
      </dgm:t>
    </dgm:pt>
    <dgm:pt modelId="{E6EEC13C-6765-41A2-96A8-DBB8A49E32BA}">
      <dgm:prSet/>
      <dgm:spPr/>
      <dgm:t>
        <a:bodyPr/>
        <a:lstStyle/>
        <a:p>
          <a:r>
            <a:rPr lang="en-US"/>
            <a:t>Many Administrative Law institutions are strictly linked to these principles. Efficacy means that every public body must act accordingly to the assigned goals. Efficiency means that targets must be met maximizing benefits and minimizing costs. </a:t>
          </a:r>
        </a:p>
      </dgm:t>
    </dgm:pt>
    <dgm:pt modelId="{E7DEFAF0-23C4-4D31-9C5A-82CA2E33B389}" type="parTrans" cxnId="{0FB6B127-DEF8-43A6-A48B-FA576489800D}">
      <dgm:prSet/>
      <dgm:spPr/>
      <dgm:t>
        <a:bodyPr/>
        <a:lstStyle/>
        <a:p>
          <a:endParaRPr lang="en-US"/>
        </a:p>
      </dgm:t>
    </dgm:pt>
    <dgm:pt modelId="{313471C7-F267-4066-BC8F-5E096FF8206F}" type="sibTrans" cxnId="{0FB6B127-DEF8-43A6-A48B-FA576489800D}">
      <dgm:prSet/>
      <dgm:spPr/>
      <dgm:t>
        <a:bodyPr/>
        <a:lstStyle/>
        <a:p>
          <a:endParaRPr lang="en-US"/>
        </a:p>
      </dgm:t>
    </dgm:pt>
    <dgm:pt modelId="{51EBF19C-68A5-46AC-A1AA-01DC2BEAA4B7}">
      <dgm:prSet/>
      <dgm:spPr/>
      <dgm:t>
        <a:bodyPr/>
        <a:lstStyle/>
        <a:p>
          <a:r>
            <a:rPr lang="en-US"/>
            <a:t>The public administration´s targets are not comparable to those of the private companies. It is perfectly possible that administrative policies give rise to financial losses or result in lack of economic benefits. What is relevant is that the public service is completely fulfilled to the lower financial cost possible. </a:t>
          </a:r>
        </a:p>
      </dgm:t>
    </dgm:pt>
    <dgm:pt modelId="{B9B8D151-F37C-4FB9-B668-E5DAFFF06A49}" type="parTrans" cxnId="{E17388F7-20D5-408C-86BA-64A1E7CE315D}">
      <dgm:prSet/>
      <dgm:spPr/>
      <dgm:t>
        <a:bodyPr/>
        <a:lstStyle/>
        <a:p>
          <a:endParaRPr lang="en-US"/>
        </a:p>
      </dgm:t>
    </dgm:pt>
    <dgm:pt modelId="{18B38808-18A9-45D5-900B-CCA898A9646A}" type="sibTrans" cxnId="{E17388F7-20D5-408C-86BA-64A1E7CE315D}">
      <dgm:prSet/>
      <dgm:spPr/>
      <dgm:t>
        <a:bodyPr/>
        <a:lstStyle/>
        <a:p>
          <a:endParaRPr lang="en-US"/>
        </a:p>
      </dgm:t>
    </dgm:pt>
    <dgm:pt modelId="{91B01D64-F0EE-4514-A743-9F54C57DD373}">
      <dgm:prSet/>
      <dgm:spPr/>
      <dgm:t>
        <a:bodyPr/>
        <a:lstStyle/>
        <a:p>
          <a:r>
            <a:rPr lang="en-US"/>
            <a:t>Public interest. </a:t>
          </a:r>
        </a:p>
      </dgm:t>
    </dgm:pt>
    <dgm:pt modelId="{4652004A-BF56-4406-99E2-2069214D096B}" type="parTrans" cxnId="{C78C7C46-086F-46EA-A331-FC755931D5EA}">
      <dgm:prSet/>
      <dgm:spPr/>
      <dgm:t>
        <a:bodyPr/>
        <a:lstStyle/>
        <a:p>
          <a:endParaRPr lang="en-US"/>
        </a:p>
      </dgm:t>
    </dgm:pt>
    <dgm:pt modelId="{1BE062C5-C21B-40D0-974A-9BC0A4FC5055}" type="sibTrans" cxnId="{C78C7C46-086F-46EA-A331-FC755931D5EA}">
      <dgm:prSet/>
      <dgm:spPr/>
      <dgm:t>
        <a:bodyPr/>
        <a:lstStyle/>
        <a:p>
          <a:endParaRPr lang="en-US"/>
        </a:p>
      </dgm:t>
    </dgm:pt>
    <dgm:pt modelId="{A214DF6F-B610-4140-9338-826C015DF2D2}">
      <dgm:prSet/>
      <dgm:spPr/>
      <dgm:t>
        <a:bodyPr/>
        <a:lstStyle/>
        <a:p>
          <a:r>
            <a:rPr lang="en-US"/>
            <a:t>The public interest is the purpose of every administrative action. And consequently, it is the aim of the Administrative Law. Defining the public interest is not easy and may vary in time and place. Under the rule of law and constitutional systems it is broadly defined by fundamental and socio-economic rights and principles.</a:t>
          </a:r>
        </a:p>
      </dgm:t>
    </dgm:pt>
    <dgm:pt modelId="{47396241-6F81-4451-B129-BAD1D349B511}" type="parTrans" cxnId="{A5B58D89-7350-420C-974A-F02208167ADE}">
      <dgm:prSet/>
      <dgm:spPr/>
      <dgm:t>
        <a:bodyPr/>
        <a:lstStyle/>
        <a:p>
          <a:endParaRPr lang="en-US"/>
        </a:p>
      </dgm:t>
    </dgm:pt>
    <dgm:pt modelId="{F4FA7EA2-B18C-432C-8EC4-CDD43BC2D838}" type="sibTrans" cxnId="{A5B58D89-7350-420C-974A-F02208167ADE}">
      <dgm:prSet/>
      <dgm:spPr/>
      <dgm:t>
        <a:bodyPr/>
        <a:lstStyle/>
        <a:p>
          <a:endParaRPr lang="en-US"/>
        </a:p>
      </dgm:t>
    </dgm:pt>
    <dgm:pt modelId="{518DDBCF-805A-4982-A9CD-7986BD7F50B9}">
      <dgm:prSet/>
      <dgm:spPr/>
      <dgm:t>
        <a:bodyPr/>
        <a:lstStyle/>
        <a:p>
          <a:r>
            <a:rPr lang="en-US"/>
            <a:t>Every administrative decision must have a reason to show that it is really founded in the public interest. If not, the citizen might challenge the decision. </a:t>
          </a:r>
        </a:p>
      </dgm:t>
    </dgm:pt>
    <dgm:pt modelId="{5E6E8658-8D27-4AB7-8395-2028AC395A2D}" type="parTrans" cxnId="{89D19F38-8E8A-4AD4-ABC5-7D7BCBCCFA23}">
      <dgm:prSet/>
      <dgm:spPr/>
      <dgm:t>
        <a:bodyPr/>
        <a:lstStyle/>
        <a:p>
          <a:endParaRPr lang="en-US"/>
        </a:p>
      </dgm:t>
    </dgm:pt>
    <dgm:pt modelId="{2D9FA1B1-19ED-45A0-AE7E-4E16449F2EA0}" type="sibTrans" cxnId="{89D19F38-8E8A-4AD4-ABC5-7D7BCBCCFA23}">
      <dgm:prSet/>
      <dgm:spPr/>
      <dgm:t>
        <a:bodyPr/>
        <a:lstStyle/>
        <a:p>
          <a:endParaRPr lang="en-US"/>
        </a:p>
      </dgm:t>
    </dgm:pt>
    <dgm:pt modelId="{5C7D770A-46D2-4BFD-9A84-02D3DFF55357}">
      <dgm:prSet/>
      <dgm:spPr/>
      <dgm:t>
        <a:bodyPr/>
        <a:lstStyle/>
        <a:p>
          <a:r>
            <a:rPr lang="en-US"/>
            <a:t>Open government, public accountability and public participation. </a:t>
          </a:r>
        </a:p>
      </dgm:t>
    </dgm:pt>
    <dgm:pt modelId="{50C58D32-08BA-446E-A6AA-31FCF61AF0DF}" type="parTrans" cxnId="{C805824C-C709-4A18-B795-F68BC2A97919}">
      <dgm:prSet/>
      <dgm:spPr/>
      <dgm:t>
        <a:bodyPr/>
        <a:lstStyle/>
        <a:p>
          <a:endParaRPr lang="en-US"/>
        </a:p>
      </dgm:t>
    </dgm:pt>
    <dgm:pt modelId="{27BEA08D-5F01-46E4-87BD-A0EE0965F9C3}" type="sibTrans" cxnId="{C805824C-C709-4A18-B795-F68BC2A97919}">
      <dgm:prSet/>
      <dgm:spPr/>
      <dgm:t>
        <a:bodyPr/>
        <a:lstStyle/>
        <a:p>
          <a:endParaRPr lang="en-US"/>
        </a:p>
      </dgm:t>
    </dgm:pt>
    <dgm:pt modelId="{F21979C0-5071-4B4C-87B1-CCCAF04E5952}">
      <dgm:prSet/>
      <dgm:spPr/>
      <dgm:t>
        <a:bodyPr/>
        <a:lstStyle/>
        <a:p>
          <a:r>
            <a:rPr lang="en-US"/>
            <a:t>The public administration manages the public interest and, what´s more, the public budget. Therefore, public officers deal with the money of all the citizens and have to use all the resources effectively. Citizens have the right to know how officers manage their money, and the law should provide accurate proceedings to make it real. </a:t>
          </a:r>
        </a:p>
      </dgm:t>
    </dgm:pt>
    <dgm:pt modelId="{84CA7D8D-C6BE-46E7-B27D-447093121DEA}" type="parTrans" cxnId="{B3E8D11E-62A7-427C-B715-4CE89CF2D58C}">
      <dgm:prSet/>
      <dgm:spPr/>
      <dgm:t>
        <a:bodyPr/>
        <a:lstStyle/>
        <a:p>
          <a:endParaRPr lang="en-US"/>
        </a:p>
      </dgm:t>
    </dgm:pt>
    <dgm:pt modelId="{D44AB50F-1F4F-4899-9D71-67535C0C20F3}" type="sibTrans" cxnId="{B3E8D11E-62A7-427C-B715-4CE89CF2D58C}">
      <dgm:prSet/>
      <dgm:spPr/>
      <dgm:t>
        <a:bodyPr/>
        <a:lstStyle/>
        <a:p>
          <a:endParaRPr lang="en-US"/>
        </a:p>
      </dgm:t>
    </dgm:pt>
    <dgm:pt modelId="{781AF1F2-D9AA-4AAA-B47D-9B56AC058905}" type="pres">
      <dgm:prSet presAssocID="{BF997BE7-CBF4-4CEF-A6D3-50904FDB8409}" presName="Name0" presStyleCnt="0">
        <dgm:presLayoutVars>
          <dgm:dir/>
          <dgm:animLvl val="lvl"/>
          <dgm:resizeHandles val="exact"/>
        </dgm:presLayoutVars>
      </dgm:prSet>
      <dgm:spPr/>
    </dgm:pt>
    <dgm:pt modelId="{4EB6111F-9B22-42DD-9BC6-6121C40A6A20}" type="pres">
      <dgm:prSet presAssocID="{17E765F4-9C27-4901-A749-F029449F2943}" presName="composite" presStyleCnt="0"/>
      <dgm:spPr/>
    </dgm:pt>
    <dgm:pt modelId="{8B1C63F0-D276-49A6-AB05-2105D7A2C31E}" type="pres">
      <dgm:prSet presAssocID="{17E765F4-9C27-4901-A749-F029449F2943}" presName="parTx" presStyleLbl="alignNode1" presStyleIdx="0" presStyleCnt="4">
        <dgm:presLayoutVars>
          <dgm:chMax val="0"/>
          <dgm:chPref val="0"/>
          <dgm:bulletEnabled val="1"/>
        </dgm:presLayoutVars>
      </dgm:prSet>
      <dgm:spPr/>
    </dgm:pt>
    <dgm:pt modelId="{0CBF6B28-9D03-4225-B91E-FAF37F49E805}" type="pres">
      <dgm:prSet presAssocID="{17E765F4-9C27-4901-A749-F029449F2943}" presName="desTx" presStyleLbl="alignAccFollowNode1" presStyleIdx="0" presStyleCnt="4">
        <dgm:presLayoutVars>
          <dgm:bulletEnabled val="1"/>
        </dgm:presLayoutVars>
      </dgm:prSet>
      <dgm:spPr/>
    </dgm:pt>
    <dgm:pt modelId="{C16C640F-8216-4EA6-A28A-344FD499D775}" type="pres">
      <dgm:prSet presAssocID="{2C65727E-0CFF-4A28-BBD6-74236D14052D}" presName="space" presStyleCnt="0"/>
      <dgm:spPr/>
    </dgm:pt>
    <dgm:pt modelId="{F5C66714-3C2D-491C-8CD8-ACD9B09862E4}" type="pres">
      <dgm:prSet presAssocID="{FC46658B-0695-4AA9-A846-D61F17737A54}" presName="composite" presStyleCnt="0"/>
      <dgm:spPr/>
    </dgm:pt>
    <dgm:pt modelId="{C49EEDB9-4E54-4F2A-B243-C740E2734BD3}" type="pres">
      <dgm:prSet presAssocID="{FC46658B-0695-4AA9-A846-D61F17737A54}" presName="parTx" presStyleLbl="alignNode1" presStyleIdx="1" presStyleCnt="4">
        <dgm:presLayoutVars>
          <dgm:chMax val="0"/>
          <dgm:chPref val="0"/>
          <dgm:bulletEnabled val="1"/>
        </dgm:presLayoutVars>
      </dgm:prSet>
      <dgm:spPr/>
    </dgm:pt>
    <dgm:pt modelId="{826EB2DC-34EC-4C91-86A4-92170D675783}" type="pres">
      <dgm:prSet presAssocID="{FC46658B-0695-4AA9-A846-D61F17737A54}" presName="desTx" presStyleLbl="alignAccFollowNode1" presStyleIdx="1" presStyleCnt="4">
        <dgm:presLayoutVars>
          <dgm:bulletEnabled val="1"/>
        </dgm:presLayoutVars>
      </dgm:prSet>
      <dgm:spPr/>
    </dgm:pt>
    <dgm:pt modelId="{A036EFF3-30F2-4593-9AD9-87A67ECFB74B}" type="pres">
      <dgm:prSet presAssocID="{23236F38-8321-4750-A47B-481C649F2A23}" presName="space" presStyleCnt="0"/>
      <dgm:spPr/>
    </dgm:pt>
    <dgm:pt modelId="{78E05160-5E9D-4FFE-A91A-58A231781932}" type="pres">
      <dgm:prSet presAssocID="{91B01D64-F0EE-4514-A743-9F54C57DD373}" presName="composite" presStyleCnt="0"/>
      <dgm:spPr/>
    </dgm:pt>
    <dgm:pt modelId="{92FFBD18-4F2C-40F2-A3F5-73C446680257}" type="pres">
      <dgm:prSet presAssocID="{91B01D64-F0EE-4514-A743-9F54C57DD373}" presName="parTx" presStyleLbl="alignNode1" presStyleIdx="2" presStyleCnt="4">
        <dgm:presLayoutVars>
          <dgm:chMax val="0"/>
          <dgm:chPref val="0"/>
          <dgm:bulletEnabled val="1"/>
        </dgm:presLayoutVars>
      </dgm:prSet>
      <dgm:spPr/>
    </dgm:pt>
    <dgm:pt modelId="{EA80B53A-6266-4AAE-873C-13EC25EF5892}" type="pres">
      <dgm:prSet presAssocID="{91B01D64-F0EE-4514-A743-9F54C57DD373}" presName="desTx" presStyleLbl="alignAccFollowNode1" presStyleIdx="2" presStyleCnt="4">
        <dgm:presLayoutVars>
          <dgm:bulletEnabled val="1"/>
        </dgm:presLayoutVars>
      </dgm:prSet>
      <dgm:spPr/>
    </dgm:pt>
    <dgm:pt modelId="{066F2B74-A406-4F2F-A7F4-B02D9E304460}" type="pres">
      <dgm:prSet presAssocID="{1BE062C5-C21B-40D0-974A-9BC0A4FC5055}" presName="space" presStyleCnt="0"/>
      <dgm:spPr/>
    </dgm:pt>
    <dgm:pt modelId="{6010557A-372C-44A5-A5ED-0160CFDC2417}" type="pres">
      <dgm:prSet presAssocID="{5C7D770A-46D2-4BFD-9A84-02D3DFF55357}" presName="composite" presStyleCnt="0"/>
      <dgm:spPr/>
    </dgm:pt>
    <dgm:pt modelId="{F2A33530-45BC-480D-90DC-A72BD68D39B5}" type="pres">
      <dgm:prSet presAssocID="{5C7D770A-46D2-4BFD-9A84-02D3DFF55357}" presName="parTx" presStyleLbl="alignNode1" presStyleIdx="3" presStyleCnt="4">
        <dgm:presLayoutVars>
          <dgm:chMax val="0"/>
          <dgm:chPref val="0"/>
          <dgm:bulletEnabled val="1"/>
        </dgm:presLayoutVars>
      </dgm:prSet>
      <dgm:spPr/>
    </dgm:pt>
    <dgm:pt modelId="{A6721451-93A3-4B47-B682-81B25FF92226}" type="pres">
      <dgm:prSet presAssocID="{5C7D770A-46D2-4BFD-9A84-02D3DFF55357}" presName="desTx" presStyleLbl="alignAccFollowNode1" presStyleIdx="3" presStyleCnt="4">
        <dgm:presLayoutVars>
          <dgm:bulletEnabled val="1"/>
        </dgm:presLayoutVars>
      </dgm:prSet>
      <dgm:spPr/>
    </dgm:pt>
  </dgm:ptLst>
  <dgm:cxnLst>
    <dgm:cxn modelId="{3D171802-E0B4-4A9F-8B1B-2D6D866323FC}" type="presOf" srcId="{C682AAEB-4EA7-46E4-AC01-8DCB847D14FE}" destId="{0CBF6B28-9D03-4225-B91E-FAF37F49E805}" srcOrd="0" destOrd="0" presId="urn:microsoft.com/office/officeart/2005/8/layout/hList1"/>
    <dgm:cxn modelId="{5B70B006-FA6A-40BA-A647-0E0BE3D28A06}" type="presOf" srcId="{51EBF19C-68A5-46AC-A1AA-01DC2BEAA4B7}" destId="{826EB2DC-34EC-4C91-86A4-92170D675783}" srcOrd="0" destOrd="1" presId="urn:microsoft.com/office/officeart/2005/8/layout/hList1"/>
    <dgm:cxn modelId="{7476120C-3B93-4730-B622-C591EC380763}" type="presOf" srcId="{A214DF6F-B610-4140-9338-826C015DF2D2}" destId="{EA80B53A-6266-4AAE-873C-13EC25EF5892}" srcOrd="0" destOrd="0" presId="urn:microsoft.com/office/officeart/2005/8/layout/hList1"/>
    <dgm:cxn modelId="{7CFC4B12-19C4-42B9-BFBA-88F26A946C1A}" type="presOf" srcId="{518DDBCF-805A-4982-A9CD-7986BD7F50B9}" destId="{EA80B53A-6266-4AAE-873C-13EC25EF5892}" srcOrd="0" destOrd="1" presId="urn:microsoft.com/office/officeart/2005/8/layout/hList1"/>
    <dgm:cxn modelId="{B3E8D11E-62A7-427C-B715-4CE89CF2D58C}" srcId="{5C7D770A-46D2-4BFD-9A84-02D3DFF55357}" destId="{F21979C0-5071-4B4C-87B1-CCCAF04E5952}" srcOrd="0" destOrd="0" parTransId="{84CA7D8D-C6BE-46E7-B27D-447093121DEA}" sibTransId="{D44AB50F-1F4F-4899-9D71-67535C0C20F3}"/>
    <dgm:cxn modelId="{0FB6B127-DEF8-43A6-A48B-FA576489800D}" srcId="{FC46658B-0695-4AA9-A846-D61F17737A54}" destId="{E6EEC13C-6765-41A2-96A8-DBB8A49E32BA}" srcOrd="0" destOrd="0" parTransId="{E7DEFAF0-23C4-4D31-9C5A-82CA2E33B389}" sibTransId="{313471C7-F267-4066-BC8F-5E096FF8206F}"/>
    <dgm:cxn modelId="{89D19F38-8E8A-4AD4-ABC5-7D7BCBCCFA23}" srcId="{91B01D64-F0EE-4514-A743-9F54C57DD373}" destId="{518DDBCF-805A-4982-A9CD-7986BD7F50B9}" srcOrd="1" destOrd="0" parTransId="{5E6E8658-8D27-4AB7-8395-2028AC395A2D}" sibTransId="{2D9FA1B1-19ED-45A0-AE7E-4E16449F2EA0}"/>
    <dgm:cxn modelId="{4C288261-DF9C-4290-B444-355959D38E02}" srcId="{BF997BE7-CBF4-4CEF-A6D3-50904FDB8409}" destId="{FC46658B-0695-4AA9-A846-D61F17737A54}" srcOrd="1" destOrd="0" parTransId="{8855FAAA-0DEE-4D1A-95ED-EF9B4400206D}" sibTransId="{23236F38-8321-4750-A47B-481C649F2A23}"/>
    <dgm:cxn modelId="{C78C7C46-086F-46EA-A331-FC755931D5EA}" srcId="{BF997BE7-CBF4-4CEF-A6D3-50904FDB8409}" destId="{91B01D64-F0EE-4514-A743-9F54C57DD373}" srcOrd="2" destOrd="0" parTransId="{4652004A-BF56-4406-99E2-2069214D096B}" sibTransId="{1BE062C5-C21B-40D0-974A-9BC0A4FC5055}"/>
    <dgm:cxn modelId="{C805824C-C709-4A18-B795-F68BC2A97919}" srcId="{BF997BE7-CBF4-4CEF-A6D3-50904FDB8409}" destId="{5C7D770A-46D2-4BFD-9A84-02D3DFF55357}" srcOrd="3" destOrd="0" parTransId="{50C58D32-08BA-446E-A6AA-31FCF61AF0DF}" sibTransId="{27BEA08D-5F01-46E4-87BD-A0EE0965F9C3}"/>
    <dgm:cxn modelId="{24DD3478-60F7-4B34-A161-376B60E180E0}" srcId="{17E765F4-9C27-4901-A749-F029449F2943}" destId="{C682AAEB-4EA7-46E4-AC01-8DCB847D14FE}" srcOrd="0" destOrd="0" parTransId="{4A23B0A9-E380-40B8-A814-57ACC634D075}" sibTransId="{5416F3BE-447F-4DA4-AD66-1A56112EABD3}"/>
    <dgm:cxn modelId="{A5B58D89-7350-420C-974A-F02208167ADE}" srcId="{91B01D64-F0EE-4514-A743-9F54C57DD373}" destId="{A214DF6F-B610-4140-9338-826C015DF2D2}" srcOrd="0" destOrd="0" parTransId="{47396241-6F81-4451-B129-BAD1D349B511}" sibTransId="{F4FA7EA2-B18C-432C-8EC4-CDD43BC2D838}"/>
    <dgm:cxn modelId="{64343FA8-E51F-4AD8-8195-288EA9971E63}" srcId="{BF997BE7-CBF4-4CEF-A6D3-50904FDB8409}" destId="{17E765F4-9C27-4901-A749-F029449F2943}" srcOrd="0" destOrd="0" parTransId="{62B73A83-3197-4D75-BA19-E79737C2CABB}" sibTransId="{2C65727E-0CFF-4A28-BBD6-74236D14052D}"/>
    <dgm:cxn modelId="{BBAD89B4-0563-43CC-8602-F95E1A813A10}" type="presOf" srcId="{E6EEC13C-6765-41A2-96A8-DBB8A49E32BA}" destId="{826EB2DC-34EC-4C91-86A4-92170D675783}" srcOrd="0" destOrd="0" presId="urn:microsoft.com/office/officeart/2005/8/layout/hList1"/>
    <dgm:cxn modelId="{B8287AB6-D94E-463D-8F32-A893FC771F47}" type="presOf" srcId="{17E765F4-9C27-4901-A749-F029449F2943}" destId="{8B1C63F0-D276-49A6-AB05-2105D7A2C31E}" srcOrd="0" destOrd="0" presId="urn:microsoft.com/office/officeart/2005/8/layout/hList1"/>
    <dgm:cxn modelId="{B86F54BE-72BD-48E0-B708-999230F9E758}" type="presOf" srcId="{FC46658B-0695-4AA9-A846-D61F17737A54}" destId="{C49EEDB9-4E54-4F2A-B243-C740E2734BD3}" srcOrd="0" destOrd="0" presId="urn:microsoft.com/office/officeart/2005/8/layout/hList1"/>
    <dgm:cxn modelId="{414A6DC2-C38A-4B80-971B-1A1BA01032D2}" type="presOf" srcId="{F21979C0-5071-4B4C-87B1-CCCAF04E5952}" destId="{A6721451-93A3-4B47-B682-81B25FF92226}" srcOrd="0" destOrd="0" presId="urn:microsoft.com/office/officeart/2005/8/layout/hList1"/>
    <dgm:cxn modelId="{BBA8A6C6-F329-4A2D-823B-0275AFE490A2}" type="presOf" srcId="{91B01D64-F0EE-4514-A743-9F54C57DD373}" destId="{92FFBD18-4F2C-40F2-A3F5-73C446680257}" srcOrd="0" destOrd="0" presId="urn:microsoft.com/office/officeart/2005/8/layout/hList1"/>
    <dgm:cxn modelId="{FE5B82E7-A032-4594-90EB-CF4EDE0DE866}" type="presOf" srcId="{BF997BE7-CBF4-4CEF-A6D3-50904FDB8409}" destId="{781AF1F2-D9AA-4AAA-B47D-9B56AC058905}" srcOrd="0" destOrd="0" presId="urn:microsoft.com/office/officeart/2005/8/layout/hList1"/>
    <dgm:cxn modelId="{E17388F7-20D5-408C-86BA-64A1E7CE315D}" srcId="{FC46658B-0695-4AA9-A846-D61F17737A54}" destId="{51EBF19C-68A5-46AC-A1AA-01DC2BEAA4B7}" srcOrd="1" destOrd="0" parTransId="{B9B8D151-F37C-4FB9-B668-E5DAFFF06A49}" sibTransId="{18B38808-18A9-45D5-900B-CCA898A9646A}"/>
    <dgm:cxn modelId="{A70BF5FD-F07B-44AB-ACC9-5D9DE8B2E7CC}" type="presOf" srcId="{5C7D770A-46D2-4BFD-9A84-02D3DFF55357}" destId="{F2A33530-45BC-480D-90DC-A72BD68D39B5}" srcOrd="0" destOrd="0" presId="urn:microsoft.com/office/officeart/2005/8/layout/hList1"/>
    <dgm:cxn modelId="{348FE3FB-332A-4113-82F7-79E9690D795C}" type="presParOf" srcId="{781AF1F2-D9AA-4AAA-B47D-9B56AC058905}" destId="{4EB6111F-9B22-42DD-9BC6-6121C40A6A20}" srcOrd="0" destOrd="0" presId="urn:microsoft.com/office/officeart/2005/8/layout/hList1"/>
    <dgm:cxn modelId="{61F957EC-1AEF-46B5-8EDB-101C62D88424}" type="presParOf" srcId="{4EB6111F-9B22-42DD-9BC6-6121C40A6A20}" destId="{8B1C63F0-D276-49A6-AB05-2105D7A2C31E}" srcOrd="0" destOrd="0" presId="urn:microsoft.com/office/officeart/2005/8/layout/hList1"/>
    <dgm:cxn modelId="{A2CC2665-B70C-4C7A-BAD2-EFC0D2557BD8}" type="presParOf" srcId="{4EB6111F-9B22-42DD-9BC6-6121C40A6A20}" destId="{0CBF6B28-9D03-4225-B91E-FAF37F49E805}" srcOrd="1" destOrd="0" presId="urn:microsoft.com/office/officeart/2005/8/layout/hList1"/>
    <dgm:cxn modelId="{84C29B7A-FB31-40B9-836C-15FBC9CB5D40}" type="presParOf" srcId="{781AF1F2-D9AA-4AAA-B47D-9B56AC058905}" destId="{C16C640F-8216-4EA6-A28A-344FD499D775}" srcOrd="1" destOrd="0" presId="urn:microsoft.com/office/officeart/2005/8/layout/hList1"/>
    <dgm:cxn modelId="{86C5392B-7EBF-4DE3-A711-FF0EDF093C68}" type="presParOf" srcId="{781AF1F2-D9AA-4AAA-B47D-9B56AC058905}" destId="{F5C66714-3C2D-491C-8CD8-ACD9B09862E4}" srcOrd="2" destOrd="0" presId="urn:microsoft.com/office/officeart/2005/8/layout/hList1"/>
    <dgm:cxn modelId="{4F718B87-E53D-4441-AAF1-246F43FE6E01}" type="presParOf" srcId="{F5C66714-3C2D-491C-8CD8-ACD9B09862E4}" destId="{C49EEDB9-4E54-4F2A-B243-C740E2734BD3}" srcOrd="0" destOrd="0" presId="urn:microsoft.com/office/officeart/2005/8/layout/hList1"/>
    <dgm:cxn modelId="{629EDF5F-A36B-4C73-B43D-B43CC419A7F5}" type="presParOf" srcId="{F5C66714-3C2D-491C-8CD8-ACD9B09862E4}" destId="{826EB2DC-34EC-4C91-86A4-92170D675783}" srcOrd="1" destOrd="0" presId="urn:microsoft.com/office/officeart/2005/8/layout/hList1"/>
    <dgm:cxn modelId="{EFED148A-F5DB-45BF-ACEE-897D5F2D14F6}" type="presParOf" srcId="{781AF1F2-D9AA-4AAA-B47D-9B56AC058905}" destId="{A036EFF3-30F2-4593-9AD9-87A67ECFB74B}" srcOrd="3" destOrd="0" presId="urn:microsoft.com/office/officeart/2005/8/layout/hList1"/>
    <dgm:cxn modelId="{B6D44A57-338A-4982-B31B-FEA25927E1EC}" type="presParOf" srcId="{781AF1F2-D9AA-4AAA-B47D-9B56AC058905}" destId="{78E05160-5E9D-4FFE-A91A-58A231781932}" srcOrd="4" destOrd="0" presId="urn:microsoft.com/office/officeart/2005/8/layout/hList1"/>
    <dgm:cxn modelId="{919024F1-0BE7-46A5-AEC9-A6A38913F8F3}" type="presParOf" srcId="{78E05160-5E9D-4FFE-A91A-58A231781932}" destId="{92FFBD18-4F2C-40F2-A3F5-73C446680257}" srcOrd="0" destOrd="0" presId="urn:microsoft.com/office/officeart/2005/8/layout/hList1"/>
    <dgm:cxn modelId="{ECDF4AFF-64C6-49F6-82F5-C2BFD17AEC40}" type="presParOf" srcId="{78E05160-5E9D-4FFE-A91A-58A231781932}" destId="{EA80B53A-6266-4AAE-873C-13EC25EF5892}" srcOrd="1" destOrd="0" presId="urn:microsoft.com/office/officeart/2005/8/layout/hList1"/>
    <dgm:cxn modelId="{6A85E8C5-E00D-47CA-9D90-F75AD766057A}" type="presParOf" srcId="{781AF1F2-D9AA-4AAA-B47D-9B56AC058905}" destId="{066F2B74-A406-4F2F-A7F4-B02D9E304460}" srcOrd="5" destOrd="0" presId="urn:microsoft.com/office/officeart/2005/8/layout/hList1"/>
    <dgm:cxn modelId="{72B85DDB-A910-4B70-9D2F-4E777217B6CE}" type="presParOf" srcId="{781AF1F2-D9AA-4AAA-B47D-9B56AC058905}" destId="{6010557A-372C-44A5-A5ED-0160CFDC2417}" srcOrd="6" destOrd="0" presId="urn:microsoft.com/office/officeart/2005/8/layout/hList1"/>
    <dgm:cxn modelId="{25DF6912-D805-4E97-BF10-9D45864A28BD}" type="presParOf" srcId="{6010557A-372C-44A5-A5ED-0160CFDC2417}" destId="{F2A33530-45BC-480D-90DC-A72BD68D39B5}" srcOrd="0" destOrd="0" presId="urn:microsoft.com/office/officeart/2005/8/layout/hList1"/>
    <dgm:cxn modelId="{BCE0B280-2ACC-495B-A847-B95DEC513AB6}" type="presParOf" srcId="{6010557A-372C-44A5-A5ED-0160CFDC2417}" destId="{A6721451-93A3-4B47-B682-81B25FF9222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BA44B2-98FC-4CEE-A569-ED8E7973C0E5}"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A96EA30E-E54D-4BC8-9417-CAC1BA49009E}">
      <dgm:prSet/>
      <dgm:spPr/>
      <dgm:t>
        <a:bodyPr/>
        <a:lstStyle/>
        <a:p>
          <a:r>
            <a:rPr lang="en-GB"/>
            <a:t>lawfulness</a:t>
          </a:r>
          <a:endParaRPr lang="en-US"/>
        </a:p>
      </dgm:t>
    </dgm:pt>
    <dgm:pt modelId="{8CB35E0C-ECCE-4C38-B60E-B68B1E8B4E7A}" type="parTrans" cxnId="{D7C9EF86-5CDC-416D-8D7A-87060D8C0590}">
      <dgm:prSet/>
      <dgm:spPr/>
      <dgm:t>
        <a:bodyPr/>
        <a:lstStyle/>
        <a:p>
          <a:endParaRPr lang="en-US"/>
        </a:p>
      </dgm:t>
    </dgm:pt>
    <dgm:pt modelId="{770CAD81-3A8A-45D8-8F99-D2FC6D60EC33}" type="sibTrans" cxnId="{D7C9EF86-5CDC-416D-8D7A-87060D8C0590}">
      <dgm:prSet/>
      <dgm:spPr/>
      <dgm:t>
        <a:bodyPr/>
        <a:lstStyle/>
        <a:p>
          <a:endParaRPr lang="en-US"/>
        </a:p>
      </dgm:t>
    </dgm:pt>
    <dgm:pt modelId="{0437EF8E-1081-4053-93C2-B20FC61C9B77}">
      <dgm:prSet/>
      <dgm:spPr/>
      <dgm:t>
        <a:bodyPr/>
        <a:lstStyle/>
        <a:p>
          <a:r>
            <a:rPr lang="en-GB"/>
            <a:t>fairness</a:t>
          </a:r>
          <a:endParaRPr lang="en-US"/>
        </a:p>
      </dgm:t>
    </dgm:pt>
    <dgm:pt modelId="{6D6B3537-DBEA-46D5-88F8-12991DD47AAA}" type="parTrans" cxnId="{0276474B-4022-47B0-A4C9-D4B2DE7F2809}">
      <dgm:prSet/>
      <dgm:spPr/>
      <dgm:t>
        <a:bodyPr/>
        <a:lstStyle/>
        <a:p>
          <a:endParaRPr lang="en-US"/>
        </a:p>
      </dgm:t>
    </dgm:pt>
    <dgm:pt modelId="{2E4B85BA-4185-4CD8-AD33-D45B926E752F}" type="sibTrans" cxnId="{0276474B-4022-47B0-A4C9-D4B2DE7F2809}">
      <dgm:prSet/>
      <dgm:spPr/>
      <dgm:t>
        <a:bodyPr/>
        <a:lstStyle/>
        <a:p>
          <a:endParaRPr lang="en-US"/>
        </a:p>
      </dgm:t>
    </dgm:pt>
    <dgm:pt modelId="{50F1403D-9F45-446B-B2BD-8C609CB03D30}">
      <dgm:prSet/>
      <dgm:spPr/>
      <dgm:t>
        <a:bodyPr/>
        <a:lstStyle/>
        <a:p>
          <a:r>
            <a:rPr lang="en-GB"/>
            <a:t>equal treatment</a:t>
          </a:r>
          <a:endParaRPr lang="en-US"/>
        </a:p>
      </dgm:t>
    </dgm:pt>
    <dgm:pt modelId="{DAD04592-457D-4BEE-BD34-7AC27435232E}" type="parTrans" cxnId="{34189191-5F9D-4BB9-86C8-98858D43BF6B}">
      <dgm:prSet/>
      <dgm:spPr/>
      <dgm:t>
        <a:bodyPr/>
        <a:lstStyle/>
        <a:p>
          <a:endParaRPr lang="en-US"/>
        </a:p>
      </dgm:t>
    </dgm:pt>
    <dgm:pt modelId="{B57118D8-D794-4BF2-A5A0-C860D4D02007}" type="sibTrans" cxnId="{34189191-5F9D-4BB9-86C8-98858D43BF6B}">
      <dgm:prSet/>
      <dgm:spPr/>
      <dgm:t>
        <a:bodyPr/>
        <a:lstStyle/>
        <a:p>
          <a:endParaRPr lang="en-US"/>
        </a:p>
      </dgm:t>
    </dgm:pt>
    <dgm:pt modelId="{F9B8C745-28FB-4961-967C-CA1A9AB01F22}">
      <dgm:prSet/>
      <dgm:spPr/>
      <dgm:t>
        <a:bodyPr/>
        <a:lstStyle/>
        <a:p>
          <a:r>
            <a:rPr lang="en-GB"/>
            <a:t>rationality</a:t>
          </a:r>
          <a:endParaRPr lang="en-US"/>
        </a:p>
      </dgm:t>
    </dgm:pt>
    <dgm:pt modelId="{D2FEFE08-046B-485C-8D77-FF8CBCFB7A52}" type="parTrans" cxnId="{E37D1ACA-6F93-4F82-9ECE-EEAA5F531B9C}">
      <dgm:prSet/>
      <dgm:spPr/>
      <dgm:t>
        <a:bodyPr/>
        <a:lstStyle/>
        <a:p>
          <a:endParaRPr lang="en-US"/>
        </a:p>
      </dgm:t>
    </dgm:pt>
    <dgm:pt modelId="{B319C0D4-10C0-4CBC-BC75-D2EDC610C0F8}" type="sibTrans" cxnId="{E37D1ACA-6F93-4F82-9ECE-EEAA5F531B9C}">
      <dgm:prSet/>
      <dgm:spPr/>
      <dgm:t>
        <a:bodyPr/>
        <a:lstStyle/>
        <a:p>
          <a:endParaRPr lang="en-US"/>
        </a:p>
      </dgm:t>
    </dgm:pt>
    <dgm:pt modelId="{A405B9D7-4B69-468D-9FFE-1E6DB01A1126}">
      <dgm:prSet/>
      <dgm:spPr/>
      <dgm:t>
        <a:bodyPr/>
        <a:lstStyle/>
        <a:p>
          <a:r>
            <a:rPr lang="en-GB"/>
            <a:t>openness and transparency</a:t>
          </a:r>
          <a:endParaRPr lang="en-US"/>
        </a:p>
      </dgm:t>
    </dgm:pt>
    <dgm:pt modelId="{638A4446-FBC9-4F54-B7A3-CB36323832E0}" type="parTrans" cxnId="{AAADE9EB-2442-4990-9509-BB1EEF6CA82D}">
      <dgm:prSet/>
      <dgm:spPr/>
      <dgm:t>
        <a:bodyPr/>
        <a:lstStyle/>
        <a:p>
          <a:endParaRPr lang="en-US"/>
        </a:p>
      </dgm:t>
    </dgm:pt>
    <dgm:pt modelId="{4196BE5E-C2D3-4425-8406-0B59DCC43259}" type="sibTrans" cxnId="{AAADE9EB-2442-4990-9509-BB1EEF6CA82D}">
      <dgm:prSet/>
      <dgm:spPr/>
      <dgm:t>
        <a:bodyPr/>
        <a:lstStyle/>
        <a:p>
          <a:endParaRPr lang="en-US"/>
        </a:p>
      </dgm:t>
    </dgm:pt>
    <dgm:pt modelId="{6E9B7358-4365-43AD-A7FC-82CEEBD0C298}">
      <dgm:prSet/>
      <dgm:spPr/>
      <dgm:t>
        <a:bodyPr/>
        <a:lstStyle/>
        <a:p>
          <a:r>
            <a:rPr lang="en-GB"/>
            <a:t>efficiency</a:t>
          </a:r>
          <a:endParaRPr lang="en-US"/>
        </a:p>
      </dgm:t>
    </dgm:pt>
    <dgm:pt modelId="{4B3D5809-504C-4DBC-A619-992017963CF4}" type="parTrans" cxnId="{33D5449B-D2D2-43C2-87C8-4417ACEB9EA4}">
      <dgm:prSet/>
      <dgm:spPr/>
      <dgm:t>
        <a:bodyPr/>
        <a:lstStyle/>
        <a:p>
          <a:endParaRPr lang="en-US"/>
        </a:p>
      </dgm:t>
    </dgm:pt>
    <dgm:pt modelId="{01A0C35A-5860-44F2-8C33-D47AFB8B18B5}" type="sibTrans" cxnId="{33D5449B-D2D2-43C2-87C8-4417ACEB9EA4}">
      <dgm:prSet/>
      <dgm:spPr/>
      <dgm:t>
        <a:bodyPr/>
        <a:lstStyle/>
        <a:p>
          <a:endParaRPr lang="en-US"/>
        </a:p>
      </dgm:t>
    </dgm:pt>
    <dgm:pt modelId="{E44DEC5B-1D35-4D31-B95B-527EEFDCFC9B}" type="pres">
      <dgm:prSet presAssocID="{B3BA44B2-98FC-4CEE-A569-ED8E7973C0E5}" presName="diagram" presStyleCnt="0">
        <dgm:presLayoutVars>
          <dgm:dir/>
          <dgm:resizeHandles val="exact"/>
        </dgm:presLayoutVars>
      </dgm:prSet>
      <dgm:spPr/>
    </dgm:pt>
    <dgm:pt modelId="{68DCF4DE-A3CF-4144-8AA4-FA1D8EC644F5}" type="pres">
      <dgm:prSet presAssocID="{A96EA30E-E54D-4BC8-9417-CAC1BA49009E}" presName="node" presStyleLbl="node1" presStyleIdx="0" presStyleCnt="6">
        <dgm:presLayoutVars>
          <dgm:bulletEnabled val="1"/>
        </dgm:presLayoutVars>
      </dgm:prSet>
      <dgm:spPr/>
    </dgm:pt>
    <dgm:pt modelId="{27B4DF58-EC26-49EB-AD39-1B21F398160C}" type="pres">
      <dgm:prSet presAssocID="{770CAD81-3A8A-45D8-8F99-D2FC6D60EC33}" presName="sibTrans" presStyleCnt="0"/>
      <dgm:spPr/>
    </dgm:pt>
    <dgm:pt modelId="{499675E7-88D8-4C4A-B1E1-35D50A79BD2D}" type="pres">
      <dgm:prSet presAssocID="{0437EF8E-1081-4053-93C2-B20FC61C9B77}" presName="node" presStyleLbl="node1" presStyleIdx="1" presStyleCnt="6">
        <dgm:presLayoutVars>
          <dgm:bulletEnabled val="1"/>
        </dgm:presLayoutVars>
      </dgm:prSet>
      <dgm:spPr/>
    </dgm:pt>
    <dgm:pt modelId="{E76079F4-8A22-4622-8EBD-C5C001ED9716}" type="pres">
      <dgm:prSet presAssocID="{2E4B85BA-4185-4CD8-AD33-D45B926E752F}" presName="sibTrans" presStyleCnt="0"/>
      <dgm:spPr/>
    </dgm:pt>
    <dgm:pt modelId="{7CC622E2-5BAA-44FC-BBC0-AF2C0AA5335E}" type="pres">
      <dgm:prSet presAssocID="{50F1403D-9F45-446B-B2BD-8C609CB03D30}" presName="node" presStyleLbl="node1" presStyleIdx="2" presStyleCnt="6">
        <dgm:presLayoutVars>
          <dgm:bulletEnabled val="1"/>
        </dgm:presLayoutVars>
      </dgm:prSet>
      <dgm:spPr/>
    </dgm:pt>
    <dgm:pt modelId="{0C7E72A4-8C52-47FB-BDE1-865A490A296E}" type="pres">
      <dgm:prSet presAssocID="{B57118D8-D794-4BF2-A5A0-C860D4D02007}" presName="sibTrans" presStyleCnt="0"/>
      <dgm:spPr/>
    </dgm:pt>
    <dgm:pt modelId="{EC1DA049-1F96-4038-8393-E753FCDA833C}" type="pres">
      <dgm:prSet presAssocID="{F9B8C745-28FB-4961-967C-CA1A9AB01F22}" presName="node" presStyleLbl="node1" presStyleIdx="3" presStyleCnt="6">
        <dgm:presLayoutVars>
          <dgm:bulletEnabled val="1"/>
        </dgm:presLayoutVars>
      </dgm:prSet>
      <dgm:spPr/>
    </dgm:pt>
    <dgm:pt modelId="{AA8BB961-42A2-4D31-95F9-BEDDAA3A3937}" type="pres">
      <dgm:prSet presAssocID="{B319C0D4-10C0-4CBC-BC75-D2EDC610C0F8}" presName="sibTrans" presStyleCnt="0"/>
      <dgm:spPr/>
    </dgm:pt>
    <dgm:pt modelId="{77665A83-CFBF-4D6A-8BF5-6A8552808EDA}" type="pres">
      <dgm:prSet presAssocID="{A405B9D7-4B69-468D-9FFE-1E6DB01A1126}" presName="node" presStyleLbl="node1" presStyleIdx="4" presStyleCnt="6">
        <dgm:presLayoutVars>
          <dgm:bulletEnabled val="1"/>
        </dgm:presLayoutVars>
      </dgm:prSet>
      <dgm:spPr/>
    </dgm:pt>
    <dgm:pt modelId="{D8CBC226-0135-4A57-94E8-1EEA66794509}" type="pres">
      <dgm:prSet presAssocID="{4196BE5E-C2D3-4425-8406-0B59DCC43259}" presName="sibTrans" presStyleCnt="0"/>
      <dgm:spPr/>
    </dgm:pt>
    <dgm:pt modelId="{DB0607F5-0DA4-448F-89CE-D03208A6A950}" type="pres">
      <dgm:prSet presAssocID="{6E9B7358-4365-43AD-A7FC-82CEEBD0C298}" presName="node" presStyleLbl="node1" presStyleIdx="5" presStyleCnt="6">
        <dgm:presLayoutVars>
          <dgm:bulletEnabled val="1"/>
        </dgm:presLayoutVars>
      </dgm:prSet>
      <dgm:spPr/>
    </dgm:pt>
  </dgm:ptLst>
  <dgm:cxnLst>
    <dgm:cxn modelId="{606D2342-F25A-4EDE-B94E-7FF8DD5CF234}" type="presOf" srcId="{0437EF8E-1081-4053-93C2-B20FC61C9B77}" destId="{499675E7-88D8-4C4A-B1E1-35D50A79BD2D}" srcOrd="0" destOrd="0" presId="urn:microsoft.com/office/officeart/2005/8/layout/default"/>
    <dgm:cxn modelId="{0276474B-4022-47B0-A4C9-D4B2DE7F2809}" srcId="{B3BA44B2-98FC-4CEE-A569-ED8E7973C0E5}" destId="{0437EF8E-1081-4053-93C2-B20FC61C9B77}" srcOrd="1" destOrd="0" parTransId="{6D6B3537-DBEA-46D5-88F8-12991DD47AAA}" sibTransId="{2E4B85BA-4185-4CD8-AD33-D45B926E752F}"/>
    <dgm:cxn modelId="{9C04AC4D-4CD5-4EDF-AA60-00D4C8BA4C38}" type="presOf" srcId="{50F1403D-9F45-446B-B2BD-8C609CB03D30}" destId="{7CC622E2-5BAA-44FC-BBC0-AF2C0AA5335E}" srcOrd="0" destOrd="0" presId="urn:microsoft.com/office/officeart/2005/8/layout/default"/>
    <dgm:cxn modelId="{2BA90177-B41D-453A-A222-526B28BFB372}" type="presOf" srcId="{A405B9D7-4B69-468D-9FFE-1E6DB01A1126}" destId="{77665A83-CFBF-4D6A-8BF5-6A8552808EDA}" srcOrd="0" destOrd="0" presId="urn:microsoft.com/office/officeart/2005/8/layout/default"/>
    <dgm:cxn modelId="{3146BE77-B117-47BD-8789-821A9C6FF369}" type="presOf" srcId="{B3BA44B2-98FC-4CEE-A569-ED8E7973C0E5}" destId="{E44DEC5B-1D35-4D31-B95B-527EEFDCFC9B}" srcOrd="0" destOrd="0" presId="urn:microsoft.com/office/officeart/2005/8/layout/default"/>
    <dgm:cxn modelId="{68E63358-078A-4E22-B8CA-61502F3B52CD}" type="presOf" srcId="{A96EA30E-E54D-4BC8-9417-CAC1BA49009E}" destId="{68DCF4DE-A3CF-4144-8AA4-FA1D8EC644F5}" srcOrd="0" destOrd="0" presId="urn:microsoft.com/office/officeart/2005/8/layout/default"/>
    <dgm:cxn modelId="{D7C9EF86-5CDC-416D-8D7A-87060D8C0590}" srcId="{B3BA44B2-98FC-4CEE-A569-ED8E7973C0E5}" destId="{A96EA30E-E54D-4BC8-9417-CAC1BA49009E}" srcOrd="0" destOrd="0" parTransId="{8CB35E0C-ECCE-4C38-B60E-B68B1E8B4E7A}" sibTransId="{770CAD81-3A8A-45D8-8F99-D2FC6D60EC33}"/>
    <dgm:cxn modelId="{34189191-5F9D-4BB9-86C8-98858D43BF6B}" srcId="{B3BA44B2-98FC-4CEE-A569-ED8E7973C0E5}" destId="{50F1403D-9F45-446B-B2BD-8C609CB03D30}" srcOrd="2" destOrd="0" parTransId="{DAD04592-457D-4BEE-BD34-7AC27435232E}" sibTransId="{B57118D8-D794-4BF2-A5A0-C860D4D02007}"/>
    <dgm:cxn modelId="{ADE22E97-1669-40B7-854E-1F5835C193CB}" type="presOf" srcId="{F9B8C745-28FB-4961-967C-CA1A9AB01F22}" destId="{EC1DA049-1F96-4038-8393-E753FCDA833C}" srcOrd="0" destOrd="0" presId="urn:microsoft.com/office/officeart/2005/8/layout/default"/>
    <dgm:cxn modelId="{33D5449B-D2D2-43C2-87C8-4417ACEB9EA4}" srcId="{B3BA44B2-98FC-4CEE-A569-ED8E7973C0E5}" destId="{6E9B7358-4365-43AD-A7FC-82CEEBD0C298}" srcOrd="5" destOrd="0" parTransId="{4B3D5809-504C-4DBC-A619-992017963CF4}" sibTransId="{01A0C35A-5860-44F2-8C33-D47AFB8B18B5}"/>
    <dgm:cxn modelId="{EAAC41AE-5372-45FA-8449-21A6B742C5CC}" type="presOf" srcId="{6E9B7358-4365-43AD-A7FC-82CEEBD0C298}" destId="{DB0607F5-0DA4-448F-89CE-D03208A6A950}" srcOrd="0" destOrd="0" presId="urn:microsoft.com/office/officeart/2005/8/layout/default"/>
    <dgm:cxn modelId="{E37D1ACA-6F93-4F82-9ECE-EEAA5F531B9C}" srcId="{B3BA44B2-98FC-4CEE-A569-ED8E7973C0E5}" destId="{F9B8C745-28FB-4961-967C-CA1A9AB01F22}" srcOrd="3" destOrd="0" parTransId="{D2FEFE08-046B-485C-8D77-FF8CBCFB7A52}" sibTransId="{B319C0D4-10C0-4CBC-BC75-D2EDC610C0F8}"/>
    <dgm:cxn modelId="{AAADE9EB-2442-4990-9509-BB1EEF6CA82D}" srcId="{B3BA44B2-98FC-4CEE-A569-ED8E7973C0E5}" destId="{A405B9D7-4B69-468D-9FFE-1E6DB01A1126}" srcOrd="4" destOrd="0" parTransId="{638A4446-FBC9-4F54-B7A3-CB36323832E0}" sibTransId="{4196BE5E-C2D3-4425-8406-0B59DCC43259}"/>
    <dgm:cxn modelId="{F26EADE0-16B5-4062-9E8F-787CC260619F}" type="presParOf" srcId="{E44DEC5B-1D35-4D31-B95B-527EEFDCFC9B}" destId="{68DCF4DE-A3CF-4144-8AA4-FA1D8EC644F5}" srcOrd="0" destOrd="0" presId="urn:microsoft.com/office/officeart/2005/8/layout/default"/>
    <dgm:cxn modelId="{096AD65B-0DC3-4318-9FF4-503ACFCAA7B4}" type="presParOf" srcId="{E44DEC5B-1D35-4D31-B95B-527EEFDCFC9B}" destId="{27B4DF58-EC26-49EB-AD39-1B21F398160C}" srcOrd="1" destOrd="0" presId="urn:microsoft.com/office/officeart/2005/8/layout/default"/>
    <dgm:cxn modelId="{AE0FFBB8-5768-461C-A7DE-35BC19ECBBC4}" type="presParOf" srcId="{E44DEC5B-1D35-4D31-B95B-527EEFDCFC9B}" destId="{499675E7-88D8-4C4A-B1E1-35D50A79BD2D}" srcOrd="2" destOrd="0" presId="urn:microsoft.com/office/officeart/2005/8/layout/default"/>
    <dgm:cxn modelId="{44A2E648-9194-4475-9B1A-0B855CD21887}" type="presParOf" srcId="{E44DEC5B-1D35-4D31-B95B-527EEFDCFC9B}" destId="{E76079F4-8A22-4622-8EBD-C5C001ED9716}" srcOrd="3" destOrd="0" presId="urn:microsoft.com/office/officeart/2005/8/layout/default"/>
    <dgm:cxn modelId="{5B7525EE-F0CF-413E-83D5-CEC68E238782}" type="presParOf" srcId="{E44DEC5B-1D35-4D31-B95B-527EEFDCFC9B}" destId="{7CC622E2-5BAA-44FC-BBC0-AF2C0AA5335E}" srcOrd="4" destOrd="0" presId="urn:microsoft.com/office/officeart/2005/8/layout/default"/>
    <dgm:cxn modelId="{E7946390-063B-4DA7-A063-7FF65AFC38D3}" type="presParOf" srcId="{E44DEC5B-1D35-4D31-B95B-527EEFDCFC9B}" destId="{0C7E72A4-8C52-47FB-BDE1-865A490A296E}" srcOrd="5" destOrd="0" presId="urn:microsoft.com/office/officeart/2005/8/layout/default"/>
    <dgm:cxn modelId="{C9E5555C-C0C6-4D76-903B-56B6A69BF58A}" type="presParOf" srcId="{E44DEC5B-1D35-4D31-B95B-527EEFDCFC9B}" destId="{EC1DA049-1F96-4038-8393-E753FCDA833C}" srcOrd="6" destOrd="0" presId="urn:microsoft.com/office/officeart/2005/8/layout/default"/>
    <dgm:cxn modelId="{573F40C4-503E-4B42-A5AA-5C15B781CB70}" type="presParOf" srcId="{E44DEC5B-1D35-4D31-B95B-527EEFDCFC9B}" destId="{AA8BB961-42A2-4D31-95F9-BEDDAA3A3937}" srcOrd="7" destOrd="0" presId="urn:microsoft.com/office/officeart/2005/8/layout/default"/>
    <dgm:cxn modelId="{D47FE249-3410-44DD-AAA5-4FBD55FFEB5B}" type="presParOf" srcId="{E44DEC5B-1D35-4D31-B95B-527EEFDCFC9B}" destId="{77665A83-CFBF-4D6A-8BF5-6A8552808EDA}" srcOrd="8" destOrd="0" presId="urn:microsoft.com/office/officeart/2005/8/layout/default"/>
    <dgm:cxn modelId="{7A701CEF-AC7C-4A47-9810-ABA8A6071374}" type="presParOf" srcId="{E44DEC5B-1D35-4D31-B95B-527EEFDCFC9B}" destId="{D8CBC226-0135-4A57-94E8-1EEA66794509}" srcOrd="9" destOrd="0" presId="urn:microsoft.com/office/officeart/2005/8/layout/default"/>
    <dgm:cxn modelId="{6AB4B6CC-EBFC-4477-90E5-FE9FCEC2066D}" type="presParOf" srcId="{E44DEC5B-1D35-4D31-B95B-527EEFDCFC9B}" destId="{DB0607F5-0DA4-448F-89CE-D03208A6A95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50C6A16-78EC-41CB-8A43-4BF07A226D6B}"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0D62674-4D0A-4ABA-AE8E-C16BE9A4F072}">
      <dgm:prSet/>
      <dgm:spPr/>
      <dgm:t>
        <a:bodyPr/>
        <a:lstStyle/>
        <a:p>
          <a:r>
            <a:rPr lang="en-GB"/>
            <a:t>Any administrative statement or decision has to follow a </a:t>
          </a:r>
          <a:r>
            <a:rPr lang="en-GB" b="1"/>
            <a:t>formal proceeding </a:t>
          </a:r>
          <a:r>
            <a:rPr lang="en-GB" b="1">
              <a:sym typeface="Wingdings" panose="05000000000000000000" pitchFamily="2" charset="2"/>
            </a:rPr>
            <a:t></a:t>
          </a:r>
          <a:r>
            <a:rPr lang="en-GB" b="1"/>
            <a:t> </a:t>
          </a:r>
          <a:r>
            <a:rPr lang="en-GB"/>
            <a:t>series of procedural steps</a:t>
          </a:r>
          <a:endParaRPr lang="en-US"/>
        </a:p>
      </dgm:t>
    </dgm:pt>
    <dgm:pt modelId="{9AF260E0-0448-4E4F-9A10-2404B6A20212}" type="parTrans" cxnId="{45DCD602-ACB6-48C9-9131-1E22CCDD36ED}">
      <dgm:prSet/>
      <dgm:spPr/>
      <dgm:t>
        <a:bodyPr/>
        <a:lstStyle/>
        <a:p>
          <a:endParaRPr lang="en-US"/>
        </a:p>
      </dgm:t>
    </dgm:pt>
    <dgm:pt modelId="{02152BF0-90DA-4F54-94B6-7316DBDD2462}" type="sibTrans" cxnId="{45DCD602-ACB6-48C9-9131-1E22CCDD36ED}">
      <dgm:prSet/>
      <dgm:spPr/>
      <dgm:t>
        <a:bodyPr/>
        <a:lstStyle/>
        <a:p>
          <a:endParaRPr lang="en-US"/>
        </a:p>
      </dgm:t>
    </dgm:pt>
    <dgm:pt modelId="{500323AD-BB63-4266-AA6C-89CC075428E9}">
      <dgm:prSet/>
      <dgm:spPr/>
      <dgm:t>
        <a:bodyPr/>
        <a:lstStyle/>
        <a:p>
          <a:r>
            <a:rPr lang="en-GB"/>
            <a:t>Administrative proceeding tries to maximise the ‘general interest’ and it is a relevant tool to protect citizen´s rights, since it allows them to know all the fundamentals of the case and to actively participate, lodging allegations, and even appealing to upper authorities. Moreover, proceeding helps monitor administrative actions. </a:t>
          </a:r>
          <a:endParaRPr lang="en-US"/>
        </a:p>
      </dgm:t>
    </dgm:pt>
    <dgm:pt modelId="{8056F9EA-C226-4B95-98BA-1C0FD3420B63}" type="parTrans" cxnId="{9F1202B6-3321-465A-8156-D3D13307CB2F}">
      <dgm:prSet/>
      <dgm:spPr/>
      <dgm:t>
        <a:bodyPr/>
        <a:lstStyle/>
        <a:p>
          <a:endParaRPr lang="en-US"/>
        </a:p>
      </dgm:t>
    </dgm:pt>
    <dgm:pt modelId="{D58AF45B-D718-4981-8CF9-73E6CF2967ED}" type="sibTrans" cxnId="{9F1202B6-3321-465A-8156-D3D13307CB2F}">
      <dgm:prSet/>
      <dgm:spPr/>
      <dgm:t>
        <a:bodyPr/>
        <a:lstStyle/>
        <a:p>
          <a:endParaRPr lang="en-US"/>
        </a:p>
      </dgm:t>
    </dgm:pt>
    <dgm:pt modelId="{852D5832-A55D-410A-9290-CA7155C92D80}">
      <dgm:prSet/>
      <dgm:spPr/>
      <dgm:t>
        <a:bodyPr/>
        <a:lstStyle/>
        <a:p>
          <a:r>
            <a:rPr lang="en-GB"/>
            <a:t>But, despite being essential and necessary, administrative proceeding certainly creates bureaucratic burdens and may impede citizen’s quick access to a final decision or judicial review. Excessive red tape is negative for the economy as well.  That is the main reason why sometimes, agencies try to “flight from Administrative Law” … by moving into private law.</a:t>
          </a:r>
          <a:endParaRPr lang="en-US"/>
        </a:p>
      </dgm:t>
    </dgm:pt>
    <dgm:pt modelId="{19E73116-3A56-45CC-9C26-340C99531BB4}" type="parTrans" cxnId="{ED60AB39-89DA-41C1-BA68-1FCC1521AC61}">
      <dgm:prSet/>
      <dgm:spPr/>
      <dgm:t>
        <a:bodyPr/>
        <a:lstStyle/>
        <a:p>
          <a:endParaRPr lang="en-US"/>
        </a:p>
      </dgm:t>
    </dgm:pt>
    <dgm:pt modelId="{20B2842D-B094-4020-BD09-E6FA0DC387B7}" type="sibTrans" cxnId="{ED60AB39-89DA-41C1-BA68-1FCC1521AC61}">
      <dgm:prSet/>
      <dgm:spPr/>
      <dgm:t>
        <a:bodyPr/>
        <a:lstStyle/>
        <a:p>
          <a:endParaRPr lang="en-US"/>
        </a:p>
      </dgm:t>
    </dgm:pt>
    <dgm:pt modelId="{E0430525-0A88-46ED-B6E0-558C18090BBD}">
      <dgm:prSet/>
      <dgm:spPr/>
      <dgm:t>
        <a:bodyPr/>
        <a:lstStyle/>
        <a:p>
          <a:r>
            <a:rPr lang="en-GB"/>
            <a:t>The traditional view of Administrative Law is that its mechanisms apply only to public sector agencies, leaving private law remedies, including tort law, contract and consumer protection legislation to govern activities outside the public sector. That view is increasingly being challenged.</a:t>
          </a:r>
          <a:endParaRPr lang="en-US"/>
        </a:p>
      </dgm:t>
    </dgm:pt>
    <dgm:pt modelId="{7C446DD8-ED24-4728-BA81-DC7FB534D197}" type="parTrans" cxnId="{B34431F7-B129-4C9D-9490-67E2AFCB1D7C}">
      <dgm:prSet/>
      <dgm:spPr/>
      <dgm:t>
        <a:bodyPr/>
        <a:lstStyle/>
        <a:p>
          <a:endParaRPr lang="en-US"/>
        </a:p>
      </dgm:t>
    </dgm:pt>
    <dgm:pt modelId="{45270B32-7858-46C1-B596-7800E34CE170}" type="sibTrans" cxnId="{B34431F7-B129-4C9D-9490-67E2AFCB1D7C}">
      <dgm:prSet/>
      <dgm:spPr/>
      <dgm:t>
        <a:bodyPr/>
        <a:lstStyle/>
        <a:p>
          <a:endParaRPr lang="en-US"/>
        </a:p>
      </dgm:t>
    </dgm:pt>
    <dgm:pt modelId="{3EEDD4C3-B07B-4F97-AB5B-74FC2FC899DA}" type="pres">
      <dgm:prSet presAssocID="{F50C6A16-78EC-41CB-8A43-4BF07A226D6B}" presName="linear" presStyleCnt="0">
        <dgm:presLayoutVars>
          <dgm:animLvl val="lvl"/>
          <dgm:resizeHandles val="exact"/>
        </dgm:presLayoutVars>
      </dgm:prSet>
      <dgm:spPr/>
    </dgm:pt>
    <dgm:pt modelId="{18AC5AF8-4D08-4034-8F75-2CEE4FE4CB4F}" type="pres">
      <dgm:prSet presAssocID="{E0D62674-4D0A-4ABA-AE8E-C16BE9A4F072}" presName="parentText" presStyleLbl="node1" presStyleIdx="0" presStyleCnt="4">
        <dgm:presLayoutVars>
          <dgm:chMax val="0"/>
          <dgm:bulletEnabled val="1"/>
        </dgm:presLayoutVars>
      </dgm:prSet>
      <dgm:spPr/>
    </dgm:pt>
    <dgm:pt modelId="{BF791B6B-A35D-495D-BA04-E31CE4A34D7F}" type="pres">
      <dgm:prSet presAssocID="{02152BF0-90DA-4F54-94B6-7316DBDD2462}" presName="spacer" presStyleCnt="0"/>
      <dgm:spPr/>
    </dgm:pt>
    <dgm:pt modelId="{21718971-6E12-4AC2-84C9-156DDA43389B}" type="pres">
      <dgm:prSet presAssocID="{500323AD-BB63-4266-AA6C-89CC075428E9}" presName="parentText" presStyleLbl="node1" presStyleIdx="1" presStyleCnt="4">
        <dgm:presLayoutVars>
          <dgm:chMax val="0"/>
          <dgm:bulletEnabled val="1"/>
        </dgm:presLayoutVars>
      </dgm:prSet>
      <dgm:spPr/>
    </dgm:pt>
    <dgm:pt modelId="{D79C1EA2-DEEF-4615-B96B-20599A43FF1C}" type="pres">
      <dgm:prSet presAssocID="{D58AF45B-D718-4981-8CF9-73E6CF2967ED}" presName="spacer" presStyleCnt="0"/>
      <dgm:spPr/>
    </dgm:pt>
    <dgm:pt modelId="{EDFCC537-BB6E-409F-BD93-56666E128AB0}" type="pres">
      <dgm:prSet presAssocID="{852D5832-A55D-410A-9290-CA7155C92D80}" presName="parentText" presStyleLbl="node1" presStyleIdx="2" presStyleCnt="4">
        <dgm:presLayoutVars>
          <dgm:chMax val="0"/>
          <dgm:bulletEnabled val="1"/>
        </dgm:presLayoutVars>
      </dgm:prSet>
      <dgm:spPr/>
    </dgm:pt>
    <dgm:pt modelId="{9A4FA7FA-6142-4140-B239-8A693E9D6991}" type="pres">
      <dgm:prSet presAssocID="{20B2842D-B094-4020-BD09-E6FA0DC387B7}" presName="spacer" presStyleCnt="0"/>
      <dgm:spPr/>
    </dgm:pt>
    <dgm:pt modelId="{3EE6FA21-BF4F-4EED-BDBE-585140738E4E}" type="pres">
      <dgm:prSet presAssocID="{E0430525-0A88-46ED-B6E0-558C18090BBD}" presName="parentText" presStyleLbl="node1" presStyleIdx="3" presStyleCnt="4">
        <dgm:presLayoutVars>
          <dgm:chMax val="0"/>
          <dgm:bulletEnabled val="1"/>
        </dgm:presLayoutVars>
      </dgm:prSet>
      <dgm:spPr/>
    </dgm:pt>
  </dgm:ptLst>
  <dgm:cxnLst>
    <dgm:cxn modelId="{45DCD602-ACB6-48C9-9131-1E22CCDD36ED}" srcId="{F50C6A16-78EC-41CB-8A43-4BF07A226D6B}" destId="{E0D62674-4D0A-4ABA-AE8E-C16BE9A4F072}" srcOrd="0" destOrd="0" parTransId="{9AF260E0-0448-4E4F-9A10-2404B6A20212}" sibTransId="{02152BF0-90DA-4F54-94B6-7316DBDD2462}"/>
    <dgm:cxn modelId="{54E82D33-8CAE-467C-AC58-06DC27BD7C57}" type="presOf" srcId="{500323AD-BB63-4266-AA6C-89CC075428E9}" destId="{21718971-6E12-4AC2-84C9-156DDA43389B}" srcOrd="0" destOrd="0" presId="urn:microsoft.com/office/officeart/2005/8/layout/vList2"/>
    <dgm:cxn modelId="{ED60AB39-89DA-41C1-BA68-1FCC1521AC61}" srcId="{F50C6A16-78EC-41CB-8A43-4BF07A226D6B}" destId="{852D5832-A55D-410A-9290-CA7155C92D80}" srcOrd="2" destOrd="0" parTransId="{19E73116-3A56-45CC-9C26-340C99531BB4}" sibTransId="{20B2842D-B094-4020-BD09-E6FA0DC387B7}"/>
    <dgm:cxn modelId="{38B7643A-F4F8-424C-91D2-562209CD05D9}" type="presOf" srcId="{F50C6A16-78EC-41CB-8A43-4BF07A226D6B}" destId="{3EEDD4C3-B07B-4F97-AB5B-74FC2FC899DA}" srcOrd="0" destOrd="0" presId="urn:microsoft.com/office/officeart/2005/8/layout/vList2"/>
    <dgm:cxn modelId="{4A13197E-B1ED-4C02-BA25-E52AEAFD2498}" type="presOf" srcId="{E0D62674-4D0A-4ABA-AE8E-C16BE9A4F072}" destId="{18AC5AF8-4D08-4034-8F75-2CEE4FE4CB4F}" srcOrd="0" destOrd="0" presId="urn:microsoft.com/office/officeart/2005/8/layout/vList2"/>
    <dgm:cxn modelId="{9F1202B6-3321-465A-8156-D3D13307CB2F}" srcId="{F50C6A16-78EC-41CB-8A43-4BF07A226D6B}" destId="{500323AD-BB63-4266-AA6C-89CC075428E9}" srcOrd="1" destOrd="0" parTransId="{8056F9EA-C226-4B95-98BA-1C0FD3420B63}" sibTransId="{D58AF45B-D718-4981-8CF9-73E6CF2967ED}"/>
    <dgm:cxn modelId="{6B4FFEB9-36A1-4514-AB93-2797BFC2CDC0}" type="presOf" srcId="{852D5832-A55D-410A-9290-CA7155C92D80}" destId="{EDFCC537-BB6E-409F-BD93-56666E128AB0}" srcOrd="0" destOrd="0" presId="urn:microsoft.com/office/officeart/2005/8/layout/vList2"/>
    <dgm:cxn modelId="{7DD99BE9-70D9-4CE9-AFA3-0B195F91F998}" type="presOf" srcId="{E0430525-0A88-46ED-B6E0-558C18090BBD}" destId="{3EE6FA21-BF4F-4EED-BDBE-585140738E4E}" srcOrd="0" destOrd="0" presId="urn:microsoft.com/office/officeart/2005/8/layout/vList2"/>
    <dgm:cxn modelId="{B34431F7-B129-4C9D-9490-67E2AFCB1D7C}" srcId="{F50C6A16-78EC-41CB-8A43-4BF07A226D6B}" destId="{E0430525-0A88-46ED-B6E0-558C18090BBD}" srcOrd="3" destOrd="0" parTransId="{7C446DD8-ED24-4728-BA81-DC7FB534D197}" sibTransId="{45270B32-7858-46C1-B596-7800E34CE170}"/>
    <dgm:cxn modelId="{30203F22-45F5-49CC-8650-E70672345DB0}" type="presParOf" srcId="{3EEDD4C3-B07B-4F97-AB5B-74FC2FC899DA}" destId="{18AC5AF8-4D08-4034-8F75-2CEE4FE4CB4F}" srcOrd="0" destOrd="0" presId="urn:microsoft.com/office/officeart/2005/8/layout/vList2"/>
    <dgm:cxn modelId="{64780999-7687-40F7-9694-9F4A98918C03}" type="presParOf" srcId="{3EEDD4C3-B07B-4F97-AB5B-74FC2FC899DA}" destId="{BF791B6B-A35D-495D-BA04-E31CE4A34D7F}" srcOrd="1" destOrd="0" presId="urn:microsoft.com/office/officeart/2005/8/layout/vList2"/>
    <dgm:cxn modelId="{7101B18C-39AD-42F2-881A-E886B71E028E}" type="presParOf" srcId="{3EEDD4C3-B07B-4F97-AB5B-74FC2FC899DA}" destId="{21718971-6E12-4AC2-84C9-156DDA43389B}" srcOrd="2" destOrd="0" presId="urn:microsoft.com/office/officeart/2005/8/layout/vList2"/>
    <dgm:cxn modelId="{7CED709D-F215-45DC-89F7-74645C99CAD8}" type="presParOf" srcId="{3EEDD4C3-B07B-4F97-AB5B-74FC2FC899DA}" destId="{D79C1EA2-DEEF-4615-B96B-20599A43FF1C}" srcOrd="3" destOrd="0" presId="urn:microsoft.com/office/officeart/2005/8/layout/vList2"/>
    <dgm:cxn modelId="{FC5F11BE-FBB5-4A17-A1C7-8002F0D3B055}" type="presParOf" srcId="{3EEDD4C3-B07B-4F97-AB5B-74FC2FC899DA}" destId="{EDFCC537-BB6E-409F-BD93-56666E128AB0}" srcOrd="4" destOrd="0" presId="urn:microsoft.com/office/officeart/2005/8/layout/vList2"/>
    <dgm:cxn modelId="{C1F49EB1-CECF-4282-906D-3707B54B2E79}" type="presParOf" srcId="{3EEDD4C3-B07B-4F97-AB5B-74FC2FC899DA}" destId="{9A4FA7FA-6142-4140-B239-8A693E9D6991}" srcOrd="5" destOrd="0" presId="urn:microsoft.com/office/officeart/2005/8/layout/vList2"/>
    <dgm:cxn modelId="{27238127-3A45-4431-AFF5-BA379EA9CCE9}" type="presParOf" srcId="{3EEDD4C3-B07B-4F97-AB5B-74FC2FC899DA}" destId="{3EE6FA21-BF4F-4EED-BDBE-585140738E4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5044F62-2557-4435-91D2-9F8AA9A0426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23FF6BE0-C7B6-4D63-A1AA-C66984F40443}">
      <dgm:prSet/>
      <dgm:spPr/>
      <dgm:t>
        <a:bodyPr/>
        <a:lstStyle/>
        <a:p>
          <a:r>
            <a:rPr lang="en-GB"/>
            <a:t>French classic conception: based on a subjective element (a public person), a material element (an activity of general interest) and a legal element (subjection to Administrative Law). Public services were supposed to be compulsory, general, uniform, efficient, universal, accessible, regular and quality</a:t>
          </a:r>
          <a:endParaRPr lang="en-US"/>
        </a:p>
      </dgm:t>
    </dgm:pt>
    <dgm:pt modelId="{3B848535-6573-4D74-9A66-D9E58BA4F30F}" type="parTrans" cxnId="{26B030D7-FE0F-4F41-89DD-DDF1B5D879F9}">
      <dgm:prSet/>
      <dgm:spPr/>
      <dgm:t>
        <a:bodyPr/>
        <a:lstStyle/>
        <a:p>
          <a:endParaRPr lang="en-US"/>
        </a:p>
      </dgm:t>
    </dgm:pt>
    <dgm:pt modelId="{4F20D90B-8675-4A07-964B-66E382BD87CE}" type="sibTrans" cxnId="{26B030D7-FE0F-4F41-89DD-DDF1B5D879F9}">
      <dgm:prSet/>
      <dgm:spPr/>
      <dgm:t>
        <a:bodyPr/>
        <a:lstStyle/>
        <a:p>
          <a:endParaRPr lang="en-US"/>
        </a:p>
      </dgm:t>
    </dgm:pt>
    <dgm:pt modelId="{CC6D9081-B308-40D4-865D-50B2DE049BB5}">
      <dgm:prSet/>
      <dgm:spPr/>
      <dgm:t>
        <a:bodyPr/>
        <a:lstStyle/>
        <a:p>
          <a:r>
            <a:rPr lang="en-GB"/>
            <a:t>American public utilities: defence of the market and private initiative, in favour of relegating public authorities to regulatory functions. Only when free competition is not capable of guaranteeing the provision of basic services, administrative intervention is accepted; not to provide the service, but rather to impose obligations and limits on the private companies providing these services for reasons of public interest. </a:t>
          </a:r>
          <a:endParaRPr lang="en-US"/>
        </a:p>
      </dgm:t>
    </dgm:pt>
    <dgm:pt modelId="{C6851E58-692D-4B1C-B12C-83975346F0BA}" type="parTrans" cxnId="{ECA5C7D2-1815-49CC-9B98-D381FFCDDD3C}">
      <dgm:prSet/>
      <dgm:spPr/>
      <dgm:t>
        <a:bodyPr/>
        <a:lstStyle/>
        <a:p>
          <a:endParaRPr lang="en-US"/>
        </a:p>
      </dgm:t>
    </dgm:pt>
    <dgm:pt modelId="{E30E78F5-E1C4-4273-A580-D8A3F67504BA}" type="sibTrans" cxnId="{ECA5C7D2-1815-49CC-9B98-D381FFCDDD3C}">
      <dgm:prSet/>
      <dgm:spPr/>
      <dgm:t>
        <a:bodyPr/>
        <a:lstStyle/>
        <a:p>
          <a:endParaRPr lang="en-US"/>
        </a:p>
      </dgm:t>
    </dgm:pt>
    <dgm:pt modelId="{CBFD8B5C-C0D8-4BA9-B072-6612412D38E3}">
      <dgm:prSet/>
      <dgm:spPr/>
      <dgm:t>
        <a:bodyPr/>
        <a:lstStyle/>
        <a:p>
          <a:r>
            <a:rPr lang="en-GB"/>
            <a:t>Services of general interest (of an economic nature or a non-economic nature). Network services (transport, postal services, energy, telecommunications, etc.)</a:t>
          </a:r>
          <a:endParaRPr lang="en-US"/>
        </a:p>
      </dgm:t>
    </dgm:pt>
    <dgm:pt modelId="{F81DA0A2-3188-4820-BBAC-C7659F9158DD}" type="parTrans" cxnId="{F917D442-4D4E-442C-ADCA-98DE9C1054F3}">
      <dgm:prSet/>
      <dgm:spPr/>
      <dgm:t>
        <a:bodyPr/>
        <a:lstStyle/>
        <a:p>
          <a:endParaRPr lang="en-US"/>
        </a:p>
      </dgm:t>
    </dgm:pt>
    <dgm:pt modelId="{AFB9721E-E523-4B40-AC0F-C23A8A43DBE0}" type="sibTrans" cxnId="{F917D442-4D4E-442C-ADCA-98DE9C1054F3}">
      <dgm:prSet/>
      <dgm:spPr/>
      <dgm:t>
        <a:bodyPr/>
        <a:lstStyle/>
        <a:p>
          <a:endParaRPr lang="en-US"/>
        </a:p>
      </dgm:t>
    </dgm:pt>
    <dgm:pt modelId="{34EE7FB2-9A8D-43CB-AF0B-CB2C8AA0B8B7}">
      <dgm:prSet/>
      <dgm:spPr/>
      <dgm:t>
        <a:bodyPr/>
        <a:lstStyle/>
        <a:p>
          <a:r>
            <a:rPr lang="en-GB"/>
            <a:t>Risk: regulatory capture, regulators act in the interests of the private companies they oversee. This challenges the role of administrative law, as it must ensure regulators remain impartial and uphold public welfare</a:t>
          </a:r>
          <a:endParaRPr lang="en-US"/>
        </a:p>
      </dgm:t>
    </dgm:pt>
    <dgm:pt modelId="{00F40513-95FA-46AD-BC0D-18DC6F763D38}" type="parTrans" cxnId="{B6E72BB6-F46D-46A4-9C93-FE4809161A3B}">
      <dgm:prSet/>
      <dgm:spPr/>
      <dgm:t>
        <a:bodyPr/>
        <a:lstStyle/>
        <a:p>
          <a:endParaRPr lang="en-US"/>
        </a:p>
      </dgm:t>
    </dgm:pt>
    <dgm:pt modelId="{A8672B52-26FC-4678-92F9-567243987A36}" type="sibTrans" cxnId="{B6E72BB6-F46D-46A4-9C93-FE4809161A3B}">
      <dgm:prSet/>
      <dgm:spPr/>
      <dgm:t>
        <a:bodyPr/>
        <a:lstStyle/>
        <a:p>
          <a:endParaRPr lang="en-US"/>
        </a:p>
      </dgm:t>
    </dgm:pt>
    <dgm:pt modelId="{FB234CF9-76F4-4C19-9FC3-748F05505C2B}" type="pres">
      <dgm:prSet presAssocID="{25044F62-2557-4435-91D2-9F8AA9A04262}" presName="linear" presStyleCnt="0">
        <dgm:presLayoutVars>
          <dgm:animLvl val="lvl"/>
          <dgm:resizeHandles val="exact"/>
        </dgm:presLayoutVars>
      </dgm:prSet>
      <dgm:spPr/>
    </dgm:pt>
    <dgm:pt modelId="{49C3228F-581B-4E11-8710-05DC5B322C3A}" type="pres">
      <dgm:prSet presAssocID="{23FF6BE0-C7B6-4D63-A1AA-C66984F40443}" presName="parentText" presStyleLbl="node1" presStyleIdx="0" presStyleCnt="4">
        <dgm:presLayoutVars>
          <dgm:chMax val="0"/>
          <dgm:bulletEnabled val="1"/>
        </dgm:presLayoutVars>
      </dgm:prSet>
      <dgm:spPr/>
    </dgm:pt>
    <dgm:pt modelId="{280F8E37-F1A0-4407-8A23-3F656253C967}" type="pres">
      <dgm:prSet presAssocID="{4F20D90B-8675-4A07-964B-66E382BD87CE}" presName="spacer" presStyleCnt="0"/>
      <dgm:spPr/>
    </dgm:pt>
    <dgm:pt modelId="{0C1120AD-A735-4A20-9EC2-75B36A6C82B8}" type="pres">
      <dgm:prSet presAssocID="{CC6D9081-B308-40D4-865D-50B2DE049BB5}" presName="parentText" presStyleLbl="node1" presStyleIdx="1" presStyleCnt="4">
        <dgm:presLayoutVars>
          <dgm:chMax val="0"/>
          <dgm:bulletEnabled val="1"/>
        </dgm:presLayoutVars>
      </dgm:prSet>
      <dgm:spPr/>
    </dgm:pt>
    <dgm:pt modelId="{C4FC1A85-2315-4C45-8D1E-B797AAEDFFBA}" type="pres">
      <dgm:prSet presAssocID="{E30E78F5-E1C4-4273-A580-D8A3F67504BA}" presName="spacer" presStyleCnt="0"/>
      <dgm:spPr/>
    </dgm:pt>
    <dgm:pt modelId="{3EA7307D-B520-4928-AB30-C5F7964714A0}" type="pres">
      <dgm:prSet presAssocID="{CBFD8B5C-C0D8-4BA9-B072-6612412D38E3}" presName="parentText" presStyleLbl="node1" presStyleIdx="2" presStyleCnt="4">
        <dgm:presLayoutVars>
          <dgm:chMax val="0"/>
          <dgm:bulletEnabled val="1"/>
        </dgm:presLayoutVars>
      </dgm:prSet>
      <dgm:spPr/>
    </dgm:pt>
    <dgm:pt modelId="{12CD2E1D-2642-4FE7-9132-4224D7CC717E}" type="pres">
      <dgm:prSet presAssocID="{AFB9721E-E523-4B40-AC0F-C23A8A43DBE0}" presName="spacer" presStyleCnt="0"/>
      <dgm:spPr/>
    </dgm:pt>
    <dgm:pt modelId="{F312F6B4-675D-46B0-876C-92273E212E95}" type="pres">
      <dgm:prSet presAssocID="{34EE7FB2-9A8D-43CB-AF0B-CB2C8AA0B8B7}" presName="parentText" presStyleLbl="node1" presStyleIdx="3" presStyleCnt="4">
        <dgm:presLayoutVars>
          <dgm:chMax val="0"/>
          <dgm:bulletEnabled val="1"/>
        </dgm:presLayoutVars>
      </dgm:prSet>
      <dgm:spPr/>
    </dgm:pt>
  </dgm:ptLst>
  <dgm:cxnLst>
    <dgm:cxn modelId="{659DBB00-E18D-4B4D-943A-36828E49AB6D}" type="presOf" srcId="{25044F62-2557-4435-91D2-9F8AA9A04262}" destId="{FB234CF9-76F4-4C19-9FC3-748F05505C2B}" srcOrd="0" destOrd="0" presId="urn:microsoft.com/office/officeart/2005/8/layout/vList2"/>
    <dgm:cxn modelId="{F917D442-4D4E-442C-ADCA-98DE9C1054F3}" srcId="{25044F62-2557-4435-91D2-9F8AA9A04262}" destId="{CBFD8B5C-C0D8-4BA9-B072-6612412D38E3}" srcOrd="2" destOrd="0" parTransId="{F81DA0A2-3188-4820-BBAC-C7659F9158DD}" sibTransId="{AFB9721E-E523-4B40-AC0F-C23A8A43DBE0}"/>
    <dgm:cxn modelId="{6DF0B868-D415-4E6E-BBCF-00A1FBCC665A}" type="presOf" srcId="{34EE7FB2-9A8D-43CB-AF0B-CB2C8AA0B8B7}" destId="{F312F6B4-675D-46B0-876C-92273E212E95}" srcOrd="0" destOrd="0" presId="urn:microsoft.com/office/officeart/2005/8/layout/vList2"/>
    <dgm:cxn modelId="{B6E72BB6-F46D-46A4-9C93-FE4809161A3B}" srcId="{25044F62-2557-4435-91D2-9F8AA9A04262}" destId="{34EE7FB2-9A8D-43CB-AF0B-CB2C8AA0B8B7}" srcOrd="3" destOrd="0" parTransId="{00F40513-95FA-46AD-BC0D-18DC6F763D38}" sibTransId="{A8672B52-26FC-4678-92F9-567243987A36}"/>
    <dgm:cxn modelId="{ECA5C7D2-1815-49CC-9B98-D381FFCDDD3C}" srcId="{25044F62-2557-4435-91D2-9F8AA9A04262}" destId="{CC6D9081-B308-40D4-865D-50B2DE049BB5}" srcOrd="1" destOrd="0" parTransId="{C6851E58-692D-4B1C-B12C-83975346F0BA}" sibTransId="{E30E78F5-E1C4-4273-A580-D8A3F67504BA}"/>
    <dgm:cxn modelId="{26B030D7-FE0F-4F41-89DD-DDF1B5D879F9}" srcId="{25044F62-2557-4435-91D2-9F8AA9A04262}" destId="{23FF6BE0-C7B6-4D63-A1AA-C66984F40443}" srcOrd="0" destOrd="0" parTransId="{3B848535-6573-4D74-9A66-D9E58BA4F30F}" sibTransId="{4F20D90B-8675-4A07-964B-66E382BD87CE}"/>
    <dgm:cxn modelId="{C1623AD9-3143-4D55-BF95-6334BC8009EB}" type="presOf" srcId="{CBFD8B5C-C0D8-4BA9-B072-6612412D38E3}" destId="{3EA7307D-B520-4928-AB30-C5F7964714A0}" srcOrd="0" destOrd="0" presId="urn:microsoft.com/office/officeart/2005/8/layout/vList2"/>
    <dgm:cxn modelId="{3C5285DD-7492-4FAE-92BF-CF5654FC7578}" type="presOf" srcId="{23FF6BE0-C7B6-4D63-A1AA-C66984F40443}" destId="{49C3228F-581B-4E11-8710-05DC5B322C3A}" srcOrd="0" destOrd="0" presId="urn:microsoft.com/office/officeart/2005/8/layout/vList2"/>
    <dgm:cxn modelId="{DCB32EE9-2EA8-44A9-9EE2-1CB87B147577}" type="presOf" srcId="{CC6D9081-B308-40D4-865D-50B2DE049BB5}" destId="{0C1120AD-A735-4A20-9EC2-75B36A6C82B8}" srcOrd="0" destOrd="0" presId="urn:microsoft.com/office/officeart/2005/8/layout/vList2"/>
    <dgm:cxn modelId="{9B2372A0-C17D-49BE-8ABA-B993E269311D}" type="presParOf" srcId="{FB234CF9-76F4-4C19-9FC3-748F05505C2B}" destId="{49C3228F-581B-4E11-8710-05DC5B322C3A}" srcOrd="0" destOrd="0" presId="urn:microsoft.com/office/officeart/2005/8/layout/vList2"/>
    <dgm:cxn modelId="{558A4982-A841-40CC-B34E-429B785AD1E4}" type="presParOf" srcId="{FB234CF9-76F4-4C19-9FC3-748F05505C2B}" destId="{280F8E37-F1A0-4407-8A23-3F656253C967}" srcOrd="1" destOrd="0" presId="urn:microsoft.com/office/officeart/2005/8/layout/vList2"/>
    <dgm:cxn modelId="{FE43B4EC-2F26-4BE3-90CB-24A096A80B34}" type="presParOf" srcId="{FB234CF9-76F4-4C19-9FC3-748F05505C2B}" destId="{0C1120AD-A735-4A20-9EC2-75B36A6C82B8}" srcOrd="2" destOrd="0" presId="urn:microsoft.com/office/officeart/2005/8/layout/vList2"/>
    <dgm:cxn modelId="{F466B86B-AA3F-4441-B71C-15184C063236}" type="presParOf" srcId="{FB234CF9-76F4-4C19-9FC3-748F05505C2B}" destId="{C4FC1A85-2315-4C45-8D1E-B797AAEDFFBA}" srcOrd="3" destOrd="0" presId="urn:microsoft.com/office/officeart/2005/8/layout/vList2"/>
    <dgm:cxn modelId="{8F4096B9-FCB7-4B31-B07B-A12B9804F963}" type="presParOf" srcId="{FB234CF9-76F4-4C19-9FC3-748F05505C2B}" destId="{3EA7307D-B520-4928-AB30-C5F7964714A0}" srcOrd="4" destOrd="0" presId="urn:microsoft.com/office/officeart/2005/8/layout/vList2"/>
    <dgm:cxn modelId="{B2DEDAE8-AF4B-40F3-BCA9-3CF9675A64D6}" type="presParOf" srcId="{FB234CF9-76F4-4C19-9FC3-748F05505C2B}" destId="{12CD2E1D-2642-4FE7-9132-4224D7CC717E}" srcOrd="5" destOrd="0" presId="urn:microsoft.com/office/officeart/2005/8/layout/vList2"/>
    <dgm:cxn modelId="{3E4EE002-8A1E-4920-BD6F-51DC944E11CB}" type="presParOf" srcId="{FB234CF9-76F4-4C19-9FC3-748F05505C2B}" destId="{F312F6B4-675D-46B0-876C-92273E212E9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DE4F682-A835-468D-9DC1-39BE60B4BE7D}"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8B86F375-9F9A-48DC-A0F2-8CB0DCDC665F}">
      <dgm:prSet/>
      <dgm:spPr/>
      <dgm:t>
        <a:bodyPr/>
        <a:lstStyle/>
        <a:p>
          <a:r>
            <a:rPr lang="en-GB"/>
            <a:t>Countermovement of the Administrative Law getaway. </a:t>
          </a:r>
          <a:endParaRPr lang="en-US"/>
        </a:p>
      </dgm:t>
    </dgm:pt>
    <dgm:pt modelId="{6192E81A-1DFC-4FAF-9F32-9BB64CB709BF}" type="parTrans" cxnId="{3BF93C88-30D8-4649-A55E-EF7D9740B4CE}">
      <dgm:prSet/>
      <dgm:spPr/>
      <dgm:t>
        <a:bodyPr/>
        <a:lstStyle/>
        <a:p>
          <a:endParaRPr lang="en-US"/>
        </a:p>
      </dgm:t>
    </dgm:pt>
    <dgm:pt modelId="{F73F55E6-E66A-4DDD-92E2-CE7798FE8380}" type="sibTrans" cxnId="{3BF93C88-30D8-4649-A55E-EF7D9740B4CE}">
      <dgm:prSet/>
      <dgm:spPr/>
      <dgm:t>
        <a:bodyPr/>
        <a:lstStyle/>
        <a:p>
          <a:endParaRPr lang="en-US"/>
        </a:p>
      </dgm:t>
    </dgm:pt>
    <dgm:pt modelId="{3EA081E0-C7B1-4E09-B9B5-230358179B0A}">
      <dgm:prSet/>
      <dgm:spPr/>
      <dgm:t>
        <a:bodyPr/>
        <a:lstStyle/>
        <a:p>
          <a:r>
            <a:rPr lang="en-GB"/>
            <a:t>Mechanisms already developed in Administrative Law are adopted by the private sector:</a:t>
          </a:r>
          <a:endParaRPr lang="en-US"/>
        </a:p>
      </dgm:t>
    </dgm:pt>
    <dgm:pt modelId="{44B20FA4-9A2B-4593-BB97-69A97BA7929A}" type="parTrans" cxnId="{01864902-6918-4604-B241-C9E5CBF060A7}">
      <dgm:prSet/>
      <dgm:spPr/>
      <dgm:t>
        <a:bodyPr/>
        <a:lstStyle/>
        <a:p>
          <a:endParaRPr lang="en-US"/>
        </a:p>
      </dgm:t>
    </dgm:pt>
    <dgm:pt modelId="{528B4022-8C18-4175-8E39-18D770B3A287}" type="sibTrans" cxnId="{01864902-6918-4604-B241-C9E5CBF060A7}">
      <dgm:prSet/>
      <dgm:spPr/>
      <dgm:t>
        <a:bodyPr/>
        <a:lstStyle/>
        <a:p>
          <a:endParaRPr lang="en-US"/>
        </a:p>
      </dgm:t>
    </dgm:pt>
    <dgm:pt modelId="{D023C170-D35E-4F9A-80AC-84BFD97ADFAF}">
      <dgm:prSet/>
      <dgm:spPr/>
      <dgm:t>
        <a:bodyPr/>
        <a:lstStyle/>
        <a:p>
          <a:r>
            <a:rPr lang="en-GB"/>
            <a:t>industry specific ombudsmen and other complaint-handling schemes </a:t>
          </a:r>
          <a:endParaRPr lang="en-US"/>
        </a:p>
      </dgm:t>
    </dgm:pt>
    <dgm:pt modelId="{3F997E1B-49BE-473C-B58E-5167E85F55E3}" type="parTrans" cxnId="{C1632F2E-098A-4763-82CE-76D4AF896470}">
      <dgm:prSet/>
      <dgm:spPr/>
      <dgm:t>
        <a:bodyPr/>
        <a:lstStyle/>
        <a:p>
          <a:endParaRPr lang="en-US"/>
        </a:p>
      </dgm:t>
    </dgm:pt>
    <dgm:pt modelId="{ECAF5461-2C3B-4EBE-98FA-CEDF75C5318A}" type="sibTrans" cxnId="{C1632F2E-098A-4763-82CE-76D4AF896470}">
      <dgm:prSet/>
      <dgm:spPr/>
      <dgm:t>
        <a:bodyPr/>
        <a:lstStyle/>
        <a:p>
          <a:endParaRPr lang="en-US"/>
        </a:p>
      </dgm:t>
    </dgm:pt>
    <dgm:pt modelId="{6CD3516A-2EB4-4AD6-B4D3-E4073C20A186}">
      <dgm:prSet/>
      <dgm:spPr/>
      <dgm:t>
        <a:bodyPr/>
        <a:lstStyle/>
        <a:p>
          <a:r>
            <a:rPr lang="en-GB"/>
            <a:t>use of codes of conduct and  development of ethical cultures </a:t>
          </a:r>
          <a:endParaRPr lang="en-US"/>
        </a:p>
      </dgm:t>
    </dgm:pt>
    <dgm:pt modelId="{BF42EA80-CF07-497C-A331-B086B620E29A}" type="parTrans" cxnId="{6A29CE26-4894-444E-A92C-108961FA347F}">
      <dgm:prSet/>
      <dgm:spPr/>
      <dgm:t>
        <a:bodyPr/>
        <a:lstStyle/>
        <a:p>
          <a:endParaRPr lang="en-US"/>
        </a:p>
      </dgm:t>
    </dgm:pt>
    <dgm:pt modelId="{FF09FC8D-EEB0-4E8E-B981-10D5F1E6E5F7}" type="sibTrans" cxnId="{6A29CE26-4894-444E-A92C-108961FA347F}">
      <dgm:prSet/>
      <dgm:spPr/>
      <dgm:t>
        <a:bodyPr/>
        <a:lstStyle/>
        <a:p>
          <a:endParaRPr lang="en-US"/>
        </a:p>
      </dgm:t>
    </dgm:pt>
    <dgm:pt modelId="{4DDA28DB-24DD-4103-9198-814ED6C7641F}">
      <dgm:prSet/>
      <dgm:spPr/>
      <dgm:t>
        <a:bodyPr/>
        <a:lstStyle/>
        <a:p>
          <a:r>
            <a:rPr lang="en-GB"/>
            <a:t>statements of reasons</a:t>
          </a:r>
          <a:endParaRPr lang="en-US"/>
        </a:p>
      </dgm:t>
    </dgm:pt>
    <dgm:pt modelId="{AD74479D-B7F5-4DB7-8B1A-0AF9208EB73E}" type="parTrans" cxnId="{A8A2227C-79A9-4FB1-97A9-8C6FC4F926B8}">
      <dgm:prSet/>
      <dgm:spPr/>
      <dgm:t>
        <a:bodyPr/>
        <a:lstStyle/>
        <a:p>
          <a:endParaRPr lang="en-US"/>
        </a:p>
      </dgm:t>
    </dgm:pt>
    <dgm:pt modelId="{1293EE31-B9FB-4969-AC25-DB1F5BF94F32}" type="sibTrans" cxnId="{A8A2227C-79A9-4FB1-97A9-8C6FC4F926B8}">
      <dgm:prSet/>
      <dgm:spPr/>
      <dgm:t>
        <a:bodyPr/>
        <a:lstStyle/>
        <a:p>
          <a:endParaRPr lang="en-US"/>
        </a:p>
      </dgm:t>
    </dgm:pt>
    <dgm:pt modelId="{8E2B10F2-7627-4602-BE92-BD856FFCC6AD}">
      <dgm:prSet/>
      <dgm:spPr/>
      <dgm:t>
        <a:bodyPr/>
        <a:lstStyle/>
        <a:p>
          <a:r>
            <a:rPr lang="en-GB"/>
            <a:t>As the role of government and the private sector blur, the community has increasingly begun to expect private corporations to provide similar protections for their interests as provided by government and to be accountable for themselves in ways traditionally limited to the public sector. </a:t>
          </a:r>
          <a:endParaRPr lang="en-US"/>
        </a:p>
      </dgm:t>
    </dgm:pt>
    <dgm:pt modelId="{F2D9BBD2-0EA7-44B6-9D2C-60E84687FA02}" type="parTrans" cxnId="{F4613DBD-EF1A-4ECE-B496-8DD8092448FE}">
      <dgm:prSet/>
      <dgm:spPr/>
      <dgm:t>
        <a:bodyPr/>
        <a:lstStyle/>
        <a:p>
          <a:endParaRPr lang="en-US"/>
        </a:p>
      </dgm:t>
    </dgm:pt>
    <dgm:pt modelId="{6E27EC43-EA0E-46FC-AFE4-CAAA706EB2F8}" type="sibTrans" cxnId="{F4613DBD-EF1A-4ECE-B496-8DD8092448FE}">
      <dgm:prSet/>
      <dgm:spPr/>
      <dgm:t>
        <a:bodyPr/>
        <a:lstStyle/>
        <a:p>
          <a:endParaRPr lang="en-US"/>
        </a:p>
      </dgm:t>
    </dgm:pt>
    <dgm:pt modelId="{9327ED2E-FAD2-4351-805A-D1D37717580B}">
      <dgm:prSet/>
      <dgm:spPr/>
      <dgm:t>
        <a:bodyPr/>
        <a:lstStyle/>
        <a:p>
          <a:r>
            <a:rPr lang="en-GB"/>
            <a:t>As the division between public and private activities becomes more problematic, may private corporations borrow public sector concepts and values?</a:t>
          </a:r>
          <a:endParaRPr lang="en-US"/>
        </a:p>
      </dgm:t>
    </dgm:pt>
    <dgm:pt modelId="{22EB378F-8E2D-4B64-A4C3-AE98F4B14DB9}" type="parTrans" cxnId="{C86296AE-4235-4A3A-BD1E-C0E3D0C917F2}">
      <dgm:prSet/>
      <dgm:spPr/>
      <dgm:t>
        <a:bodyPr/>
        <a:lstStyle/>
        <a:p>
          <a:endParaRPr lang="en-US"/>
        </a:p>
      </dgm:t>
    </dgm:pt>
    <dgm:pt modelId="{B856FC44-CF28-44E5-9A4A-110CAEF85BB7}" type="sibTrans" cxnId="{C86296AE-4235-4A3A-BD1E-C0E3D0C917F2}">
      <dgm:prSet/>
      <dgm:spPr/>
      <dgm:t>
        <a:bodyPr/>
        <a:lstStyle/>
        <a:p>
          <a:endParaRPr lang="en-US"/>
        </a:p>
      </dgm:t>
    </dgm:pt>
    <dgm:pt modelId="{A061416C-3105-40A4-B408-764CDCB669CE}" type="pres">
      <dgm:prSet presAssocID="{EDE4F682-A835-468D-9DC1-39BE60B4BE7D}" presName="Name0" presStyleCnt="0">
        <dgm:presLayoutVars>
          <dgm:dir/>
          <dgm:animLvl val="lvl"/>
          <dgm:resizeHandles val="exact"/>
        </dgm:presLayoutVars>
      </dgm:prSet>
      <dgm:spPr/>
    </dgm:pt>
    <dgm:pt modelId="{C6051D79-C162-4F3D-B0D0-77F4E6ECB14B}" type="pres">
      <dgm:prSet presAssocID="{9327ED2E-FAD2-4351-805A-D1D37717580B}" presName="boxAndChildren" presStyleCnt="0"/>
      <dgm:spPr/>
    </dgm:pt>
    <dgm:pt modelId="{0F3A35C1-C444-40F5-8D23-84E24FD4C2C6}" type="pres">
      <dgm:prSet presAssocID="{9327ED2E-FAD2-4351-805A-D1D37717580B}" presName="parentTextBox" presStyleLbl="node1" presStyleIdx="0" presStyleCnt="4"/>
      <dgm:spPr/>
    </dgm:pt>
    <dgm:pt modelId="{F2E1C546-F4FC-4157-A96F-EB0AC395E096}" type="pres">
      <dgm:prSet presAssocID="{6E27EC43-EA0E-46FC-AFE4-CAAA706EB2F8}" presName="sp" presStyleCnt="0"/>
      <dgm:spPr/>
    </dgm:pt>
    <dgm:pt modelId="{6F2FA3A8-05A2-401F-81B3-568D446269BE}" type="pres">
      <dgm:prSet presAssocID="{8E2B10F2-7627-4602-BE92-BD856FFCC6AD}" presName="arrowAndChildren" presStyleCnt="0"/>
      <dgm:spPr/>
    </dgm:pt>
    <dgm:pt modelId="{25C204E0-D8AE-4329-A4FB-691566DB07FD}" type="pres">
      <dgm:prSet presAssocID="{8E2B10F2-7627-4602-BE92-BD856FFCC6AD}" presName="parentTextArrow" presStyleLbl="node1" presStyleIdx="1" presStyleCnt="4"/>
      <dgm:spPr/>
    </dgm:pt>
    <dgm:pt modelId="{96908F3F-2F72-4D54-BD86-A9D2234B2FA1}" type="pres">
      <dgm:prSet presAssocID="{528B4022-8C18-4175-8E39-18D770B3A287}" presName="sp" presStyleCnt="0"/>
      <dgm:spPr/>
    </dgm:pt>
    <dgm:pt modelId="{4E5FEA2C-6BE6-4560-B248-54991A33D326}" type="pres">
      <dgm:prSet presAssocID="{3EA081E0-C7B1-4E09-B9B5-230358179B0A}" presName="arrowAndChildren" presStyleCnt="0"/>
      <dgm:spPr/>
    </dgm:pt>
    <dgm:pt modelId="{1FE2A93B-629E-479D-A886-DA4DB9679AA6}" type="pres">
      <dgm:prSet presAssocID="{3EA081E0-C7B1-4E09-B9B5-230358179B0A}" presName="parentTextArrow" presStyleLbl="node1" presStyleIdx="1" presStyleCnt="4"/>
      <dgm:spPr/>
    </dgm:pt>
    <dgm:pt modelId="{B6F0E3B8-335F-4B4B-92D3-B1FA9320EF84}" type="pres">
      <dgm:prSet presAssocID="{3EA081E0-C7B1-4E09-B9B5-230358179B0A}" presName="arrow" presStyleLbl="node1" presStyleIdx="2" presStyleCnt="4"/>
      <dgm:spPr/>
    </dgm:pt>
    <dgm:pt modelId="{0E1B1EA8-C5E3-42BC-930B-769C945BDFB8}" type="pres">
      <dgm:prSet presAssocID="{3EA081E0-C7B1-4E09-B9B5-230358179B0A}" presName="descendantArrow" presStyleCnt="0"/>
      <dgm:spPr/>
    </dgm:pt>
    <dgm:pt modelId="{8CE0E5A6-2201-40CE-A05F-670854DFFDB8}" type="pres">
      <dgm:prSet presAssocID="{D023C170-D35E-4F9A-80AC-84BFD97ADFAF}" presName="childTextArrow" presStyleLbl="fgAccFollowNode1" presStyleIdx="0" presStyleCnt="3">
        <dgm:presLayoutVars>
          <dgm:bulletEnabled val="1"/>
        </dgm:presLayoutVars>
      </dgm:prSet>
      <dgm:spPr/>
    </dgm:pt>
    <dgm:pt modelId="{30F531BD-40C8-45C9-9A38-09022C0E5BD1}" type="pres">
      <dgm:prSet presAssocID="{6CD3516A-2EB4-4AD6-B4D3-E4073C20A186}" presName="childTextArrow" presStyleLbl="fgAccFollowNode1" presStyleIdx="1" presStyleCnt="3">
        <dgm:presLayoutVars>
          <dgm:bulletEnabled val="1"/>
        </dgm:presLayoutVars>
      </dgm:prSet>
      <dgm:spPr/>
    </dgm:pt>
    <dgm:pt modelId="{F45A29F7-4E9C-4D21-8BEB-C400C21342DA}" type="pres">
      <dgm:prSet presAssocID="{4DDA28DB-24DD-4103-9198-814ED6C7641F}" presName="childTextArrow" presStyleLbl="fgAccFollowNode1" presStyleIdx="2" presStyleCnt="3">
        <dgm:presLayoutVars>
          <dgm:bulletEnabled val="1"/>
        </dgm:presLayoutVars>
      </dgm:prSet>
      <dgm:spPr/>
    </dgm:pt>
    <dgm:pt modelId="{A0F45F18-2937-4E97-886D-8ACFC4218C98}" type="pres">
      <dgm:prSet presAssocID="{F73F55E6-E66A-4DDD-92E2-CE7798FE8380}" presName="sp" presStyleCnt="0"/>
      <dgm:spPr/>
    </dgm:pt>
    <dgm:pt modelId="{FA083F23-B7E1-4B9F-B94B-5AC1B75794A5}" type="pres">
      <dgm:prSet presAssocID="{8B86F375-9F9A-48DC-A0F2-8CB0DCDC665F}" presName="arrowAndChildren" presStyleCnt="0"/>
      <dgm:spPr/>
    </dgm:pt>
    <dgm:pt modelId="{9B834992-EBAD-4761-A242-937B4613182D}" type="pres">
      <dgm:prSet presAssocID="{8B86F375-9F9A-48DC-A0F2-8CB0DCDC665F}" presName="parentTextArrow" presStyleLbl="node1" presStyleIdx="3" presStyleCnt="4"/>
      <dgm:spPr/>
    </dgm:pt>
  </dgm:ptLst>
  <dgm:cxnLst>
    <dgm:cxn modelId="{01864902-6918-4604-B241-C9E5CBF060A7}" srcId="{EDE4F682-A835-468D-9DC1-39BE60B4BE7D}" destId="{3EA081E0-C7B1-4E09-B9B5-230358179B0A}" srcOrd="1" destOrd="0" parTransId="{44B20FA4-9A2B-4593-BB97-69A97BA7929A}" sibTransId="{528B4022-8C18-4175-8E39-18D770B3A287}"/>
    <dgm:cxn modelId="{1112DD09-7427-4D31-BFA2-17E8ECF4DD84}" type="presOf" srcId="{8E2B10F2-7627-4602-BE92-BD856FFCC6AD}" destId="{25C204E0-D8AE-4329-A4FB-691566DB07FD}" srcOrd="0" destOrd="0" presId="urn:microsoft.com/office/officeart/2005/8/layout/process4"/>
    <dgm:cxn modelId="{25965910-2F5A-48E3-8556-6FBBAA64C222}" type="presOf" srcId="{8B86F375-9F9A-48DC-A0F2-8CB0DCDC665F}" destId="{9B834992-EBAD-4761-A242-937B4613182D}" srcOrd="0" destOrd="0" presId="urn:microsoft.com/office/officeart/2005/8/layout/process4"/>
    <dgm:cxn modelId="{C996761A-C6DC-42AA-BED7-5505E56C353E}" type="presOf" srcId="{3EA081E0-C7B1-4E09-B9B5-230358179B0A}" destId="{1FE2A93B-629E-479D-A886-DA4DB9679AA6}" srcOrd="0" destOrd="0" presId="urn:microsoft.com/office/officeart/2005/8/layout/process4"/>
    <dgm:cxn modelId="{6A29CE26-4894-444E-A92C-108961FA347F}" srcId="{3EA081E0-C7B1-4E09-B9B5-230358179B0A}" destId="{6CD3516A-2EB4-4AD6-B4D3-E4073C20A186}" srcOrd="1" destOrd="0" parTransId="{BF42EA80-CF07-497C-A331-B086B620E29A}" sibTransId="{FF09FC8D-EEB0-4E8E-B981-10D5F1E6E5F7}"/>
    <dgm:cxn modelId="{C1632F2E-098A-4763-82CE-76D4AF896470}" srcId="{3EA081E0-C7B1-4E09-B9B5-230358179B0A}" destId="{D023C170-D35E-4F9A-80AC-84BFD97ADFAF}" srcOrd="0" destOrd="0" parTransId="{3F997E1B-49BE-473C-B58E-5167E85F55E3}" sibTransId="{ECAF5461-2C3B-4EBE-98FA-CEDF75C5318A}"/>
    <dgm:cxn modelId="{740BF535-F114-491A-B5B0-E3BD9B27AC29}" type="presOf" srcId="{D023C170-D35E-4F9A-80AC-84BFD97ADFAF}" destId="{8CE0E5A6-2201-40CE-A05F-670854DFFDB8}" srcOrd="0" destOrd="0" presId="urn:microsoft.com/office/officeart/2005/8/layout/process4"/>
    <dgm:cxn modelId="{2AAD2277-2956-4B46-89EB-FCFA93F1532B}" type="presOf" srcId="{6CD3516A-2EB4-4AD6-B4D3-E4073C20A186}" destId="{30F531BD-40C8-45C9-9A38-09022C0E5BD1}" srcOrd="0" destOrd="0" presId="urn:microsoft.com/office/officeart/2005/8/layout/process4"/>
    <dgm:cxn modelId="{A8A2227C-79A9-4FB1-97A9-8C6FC4F926B8}" srcId="{3EA081E0-C7B1-4E09-B9B5-230358179B0A}" destId="{4DDA28DB-24DD-4103-9198-814ED6C7641F}" srcOrd="2" destOrd="0" parTransId="{AD74479D-B7F5-4DB7-8B1A-0AF9208EB73E}" sibTransId="{1293EE31-B9FB-4969-AC25-DB1F5BF94F32}"/>
    <dgm:cxn modelId="{3BF93C88-30D8-4649-A55E-EF7D9740B4CE}" srcId="{EDE4F682-A835-468D-9DC1-39BE60B4BE7D}" destId="{8B86F375-9F9A-48DC-A0F2-8CB0DCDC665F}" srcOrd="0" destOrd="0" parTransId="{6192E81A-1DFC-4FAF-9F32-9BB64CB709BF}" sibTransId="{F73F55E6-E66A-4DDD-92E2-CE7798FE8380}"/>
    <dgm:cxn modelId="{E91D3489-DE50-4CC8-BB55-DA246B38D643}" type="presOf" srcId="{4DDA28DB-24DD-4103-9198-814ED6C7641F}" destId="{F45A29F7-4E9C-4D21-8BEB-C400C21342DA}" srcOrd="0" destOrd="0" presId="urn:microsoft.com/office/officeart/2005/8/layout/process4"/>
    <dgm:cxn modelId="{C86296AE-4235-4A3A-BD1E-C0E3D0C917F2}" srcId="{EDE4F682-A835-468D-9DC1-39BE60B4BE7D}" destId="{9327ED2E-FAD2-4351-805A-D1D37717580B}" srcOrd="3" destOrd="0" parTransId="{22EB378F-8E2D-4B64-A4C3-AE98F4B14DB9}" sibTransId="{B856FC44-CF28-44E5-9A4A-110CAEF85BB7}"/>
    <dgm:cxn modelId="{E5120BBA-EC35-4824-BC01-7173C7EB66E4}" type="presOf" srcId="{EDE4F682-A835-468D-9DC1-39BE60B4BE7D}" destId="{A061416C-3105-40A4-B408-764CDCB669CE}" srcOrd="0" destOrd="0" presId="urn:microsoft.com/office/officeart/2005/8/layout/process4"/>
    <dgm:cxn modelId="{F4613DBD-EF1A-4ECE-B496-8DD8092448FE}" srcId="{EDE4F682-A835-468D-9DC1-39BE60B4BE7D}" destId="{8E2B10F2-7627-4602-BE92-BD856FFCC6AD}" srcOrd="2" destOrd="0" parTransId="{F2D9BBD2-0EA7-44B6-9D2C-60E84687FA02}" sibTransId="{6E27EC43-EA0E-46FC-AFE4-CAAA706EB2F8}"/>
    <dgm:cxn modelId="{8E0B60E8-8961-45F0-8734-2085BBFED347}" type="presOf" srcId="{9327ED2E-FAD2-4351-805A-D1D37717580B}" destId="{0F3A35C1-C444-40F5-8D23-84E24FD4C2C6}" srcOrd="0" destOrd="0" presId="urn:microsoft.com/office/officeart/2005/8/layout/process4"/>
    <dgm:cxn modelId="{8CC063FB-22C1-4A99-9253-7D39551788C7}" type="presOf" srcId="{3EA081E0-C7B1-4E09-B9B5-230358179B0A}" destId="{B6F0E3B8-335F-4B4B-92D3-B1FA9320EF84}" srcOrd="1" destOrd="0" presId="urn:microsoft.com/office/officeart/2005/8/layout/process4"/>
    <dgm:cxn modelId="{B43E343B-2EEC-4C92-A988-D4582D1862B5}" type="presParOf" srcId="{A061416C-3105-40A4-B408-764CDCB669CE}" destId="{C6051D79-C162-4F3D-B0D0-77F4E6ECB14B}" srcOrd="0" destOrd="0" presId="urn:microsoft.com/office/officeart/2005/8/layout/process4"/>
    <dgm:cxn modelId="{0DF75AFB-C269-461D-BC4A-C01EFA33DC99}" type="presParOf" srcId="{C6051D79-C162-4F3D-B0D0-77F4E6ECB14B}" destId="{0F3A35C1-C444-40F5-8D23-84E24FD4C2C6}" srcOrd="0" destOrd="0" presId="urn:microsoft.com/office/officeart/2005/8/layout/process4"/>
    <dgm:cxn modelId="{082CEA98-3D3E-47FF-AC80-869D4F0D217B}" type="presParOf" srcId="{A061416C-3105-40A4-B408-764CDCB669CE}" destId="{F2E1C546-F4FC-4157-A96F-EB0AC395E096}" srcOrd="1" destOrd="0" presId="urn:microsoft.com/office/officeart/2005/8/layout/process4"/>
    <dgm:cxn modelId="{3F5AB58D-1219-4625-83F7-98DAEBC462E2}" type="presParOf" srcId="{A061416C-3105-40A4-B408-764CDCB669CE}" destId="{6F2FA3A8-05A2-401F-81B3-568D446269BE}" srcOrd="2" destOrd="0" presId="urn:microsoft.com/office/officeart/2005/8/layout/process4"/>
    <dgm:cxn modelId="{17D333D0-CEC2-4F35-ACA2-3066FA92757D}" type="presParOf" srcId="{6F2FA3A8-05A2-401F-81B3-568D446269BE}" destId="{25C204E0-D8AE-4329-A4FB-691566DB07FD}" srcOrd="0" destOrd="0" presId="urn:microsoft.com/office/officeart/2005/8/layout/process4"/>
    <dgm:cxn modelId="{3A063712-63F5-4D6B-8FCA-BC2A3D95DE82}" type="presParOf" srcId="{A061416C-3105-40A4-B408-764CDCB669CE}" destId="{96908F3F-2F72-4D54-BD86-A9D2234B2FA1}" srcOrd="3" destOrd="0" presId="urn:microsoft.com/office/officeart/2005/8/layout/process4"/>
    <dgm:cxn modelId="{7275966F-DCEB-4B71-9ED7-CE18A21C58F7}" type="presParOf" srcId="{A061416C-3105-40A4-B408-764CDCB669CE}" destId="{4E5FEA2C-6BE6-4560-B248-54991A33D326}" srcOrd="4" destOrd="0" presId="urn:microsoft.com/office/officeart/2005/8/layout/process4"/>
    <dgm:cxn modelId="{BB5BA452-6620-475E-A1C2-77CA62754092}" type="presParOf" srcId="{4E5FEA2C-6BE6-4560-B248-54991A33D326}" destId="{1FE2A93B-629E-479D-A886-DA4DB9679AA6}" srcOrd="0" destOrd="0" presId="urn:microsoft.com/office/officeart/2005/8/layout/process4"/>
    <dgm:cxn modelId="{9349EE4A-2B4B-41EF-8FCF-A78A348D8291}" type="presParOf" srcId="{4E5FEA2C-6BE6-4560-B248-54991A33D326}" destId="{B6F0E3B8-335F-4B4B-92D3-B1FA9320EF84}" srcOrd="1" destOrd="0" presId="urn:microsoft.com/office/officeart/2005/8/layout/process4"/>
    <dgm:cxn modelId="{D8D13DE3-8953-446B-BA75-45FC28405979}" type="presParOf" srcId="{4E5FEA2C-6BE6-4560-B248-54991A33D326}" destId="{0E1B1EA8-C5E3-42BC-930B-769C945BDFB8}" srcOrd="2" destOrd="0" presId="urn:microsoft.com/office/officeart/2005/8/layout/process4"/>
    <dgm:cxn modelId="{2689268B-1C16-4FC8-98AF-306FC8FE60D8}" type="presParOf" srcId="{0E1B1EA8-C5E3-42BC-930B-769C945BDFB8}" destId="{8CE0E5A6-2201-40CE-A05F-670854DFFDB8}" srcOrd="0" destOrd="0" presId="urn:microsoft.com/office/officeart/2005/8/layout/process4"/>
    <dgm:cxn modelId="{59BE09BD-B6FF-4725-A44D-58B012F0B234}" type="presParOf" srcId="{0E1B1EA8-C5E3-42BC-930B-769C945BDFB8}" destId="{30F531BD-40C8-45C9-9A38-09022C0E5BD1}" srcOrd="1" destOrd="0" presId="urn:microsoft.com/office/officeart/2005/8/layout/process4"/>
    <dgm:cxn modelId="{9D8F639A-962F-4350-A2DC-17BF782BBBEC}" type="presParOf" srcId="{0E1B1EA8-C5E3-42BC-930B-769C945BDFB8}" destId="{F45A29F7-4E9C-4D21-8BEB-C400C21342DA}" srcOrd="2" destOrd="0" presId="urn:microsoft.com/office/officeart/2005/8/layout/process4"/>
    <dgm:cxn modelId="{3F31DD69-72B6-454B-BC6D-A25CED8A2B27}" type="presParOf" srcId="{A061416C-3105-40A4-B408-764CDCB669CE}" destId="{A0F45F18-2937-4E97-886D-8ACFC4218C98}" srcOrd="5" destOrd="0" presId="urn:microsoft.com/office/officeart/2005/8/layout/process4"/>
    <dgm:cxn modelId="{EF46AD9A-A192-46AB-B3E9-F65B04FED703}" type="presParOf" srcId="{A061416C-3105-40A4-B408-764CDCB669CE}" destId="{FA083F23-B7E1-4B9F-B94B-5AC1B75794A5}" srcOrd="6" destOrd="0" presId="urn:microsoft.com/office/officeart/2005/8/layout/process4"/>
    <dgm:cxn modelId="{15CEB128-352B-4941-9653-207B9EDB9E6B}" type="presParOf" srcId="{FA083F23-B7E1-4B9F-B94B-5AC1B75794A5}" destId="{9B834992-EBAD-4761-A242-937B4613182D}"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E5DC51-6A6E-4EF0-8AAE-68DDB166FD50}"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ABEF9D47-CD19-4DEE-A94C-B73446B93462}">
      <dgm:prSet/>
      <dgm:spPr/>
      <dgm:t>
        <a:bodyPr/>
        <a:lstStyle/>
        <a:p>
          <a:r>
            <a:rPr lang="en-GB" b="1" i="1"/>
            <a:t>Which are the characteristics of today Administrative Law? </a:t>
          </a:r>
          <a:endParaRPr lang="en-US"/>
        </a:p>
      </dgm:t>
    </dgm:pt>
    <dgm:pt modelId="{13E14AA3-3A73-4115-8F2E-9C58ED0099F7}" type="parTrans" cxnId="{512CF73A-70EE-4B38-B025-7FEE99F9A544}">
      <dgm:prSet/>
      <dgm:spPr/>
      <dgm:t>
        <a:bodyPr/>
        <a:lstStyle/>
        <a:p>
          <a:endParaRPr lang="en-US"/>
        </a:p>
      </dgm:t>
    </dgm:pt>
    <dgm:pt modelId="{12B41A2B-26DD-4042-A5EE-E873B57106B8}" type="sibTrans" cxnId="{512CF73A-70EE-4B38-B025-7FEE99F9A544}">
      <dgm:prSet/>
      <dgm:spPr/>
      <dgm:t>
        <a:bodyPr/>
        <a:lstStyle/>
        <a:p>
          <a:endParaRPr lang="en-US"/>
        </a:p>
      </dgm:t>
    </dgm:pt>
    <dgm:pt modelId="{F46DDC33-E2B6-4773-98B8-3E9588CAF17E}">
      <dgm:prSet/>
      <dgm:spPr/>
      <dgm:t>
        <a:bodyPr/>
        <a:lstStyle/>
        <a:p>
          <a:r>
            <a:rPr lang="en-GB" b="1" i="1"/>
            <a:t>Should we still talk about public activity as a part of Public Law or inside of a Welfare State? </a:t>
          </a:r>
          <a:endParaRPr lang="en-US"/>
        </a:p>
      </dgm:t>
    </dgm:pt>
    <dgm:pt modelId="{E726A4CE-8ECC-4E91-A27C-E6AC6EAEB294}" type="parTrans" cxnId="{2FE33C91-AB4F-4409-9756-41CED23CEE26}">
      <dgm:prSet/>
      <dgm:spPr/>
      <dgm:t>
        <a:bodyPr/>
        <a:lstStyle/>
        <a:p>
          <a:endParaRPr lang="en-US"/>
        </a:p>
      </dgm:t>
    </dgm:pt>
    <dgm:pt modelId="{54A319FB-B7C5-43BB-A6FD-C72959A64A9B}" type="sibTrans" cxnId="{2FE33C91-AB4F-4409-9756-41CED23CEE26}">
      <dgm:prSet/>
      <dgm:spPr/>
      <dgm:t>
        <a:bodyPr/>
        <a:lstStyle/>
        <a:p>
          <a:endParaRPr lang="en-US"/>
        </a:p>
      </dgm:t>
    </dgm:pt>
    <dgm:pt modelId="{200FE87D-3716-4269-B591-9180D0BCFE98}">
      <dgm:prSet/>
      <dgm:spPr/>
      <dgm:t>
        <a:bodyPr/>
        <a:lstStyle/>
        <a:p>
          <a:r>
            <a:rPr lang="en-GB" b="1" i="1"/>
            <a:t>Is the public/private distinction overemphasized? </a:t>
          </a:r>
          <a:endParaRPr lang="en-US"/>
        </a:p>
      </dgm:t>
    </dgm:pt>
    <dgm:pt modelId="{88C56845-38C1-4A11-AEB6-6BF48B3AB927}" type="parTrans" cxnId="{ADB4F259-81C1-4205-82B8-EF48B7A592CF}">
      <dgm:prSet/>
      <dgm:spPr/>
      <dgm:t>
        <a:bodyPr/>
        <a:lstStyle/>
        <a:p>
          <a:endParaRPr lang="en-US"/>
        </a:p>
      </dgm:t>
    </dgm:pt>
    <dgm:pt modelId="{EB8FD3FB-7967-4B71-98C1-716E3A673813}" type="sibTrans" cxnId="{ADB4F259-81C1-4205-82B8-EF48B7A592CF}">
      <dgm:prSet/>
      <dgm:spPr/>
      <dgm:t>
        <a:bodyPr/>
        <a:lstStyle/>
        <a:p>
          <a:endParaRPr lang="en-US"/>
        </a:p>
      </dgm:t>
    </dgm:pt>
    <dgm:pt modelId="{40B8D61F-37D8-4BAE-AF88-4844751619B7}">
      <dgm:prSet/>
      <dgm:spPr/>
      <dgm:t>
        <a:bodyPr/>
        <a:lstStyle/>
        <a:p>
          <a:r>
            <a:rPr lang="en-GB" b="1" i="1"/>
            <a:t>Was that distinction useful at one time, but increasingly less so? </a:t>
          </a:r>
          <a:endParaRPr lang="en-US"/>
        </a:p>
      </dgm:t>
    </dgm:pt>
    <dgm:pt modelId="{AA22EBF7-8C1A-484E-863C-18B8DC4CF459}" type="parTrans" cxnId="{D2FE2B6F-6DC0-4A0D-9141-5BF17902D33D}">
      <dgm:prSet/>
      <dgm:spPr/>
      <dgm:t>
        <a:bodyPr/>
        <a:lstStyle/>
        <a:p>
          <a:endParaRPr lang="en-US"/>
        </a:p>
      </dgm:t>
    </dgm:pt>
    <dgm:pt modelId="{1ECA0F44-43A8-449A-A895-A766BE499D19}" type="sibTrans" cxnId="{D2FE2B6F-6DC0-4A0D-9141-5BF17902D33D}">
      <dgm:prSet/>
      <dgm:spPr/>
      <dgm:t>
        <a:bodyPr/>
        <a:lstStyle/>
        <a:p>
          <a:endParaRPr lang="en-US"/>
        </a:p>
      </dgm:t>
    </dgm:pt>
    <dgm:pt modelId="{026915E2-FCAE-43B9-AA86-801C14ECF1B5}">
      <dgm:prSet/>
      <dgm:spPr/>
      <dgm:t>
        <a:bodyPr/>
        <a:lstStyle/>
        <a:p>
          <a:r>
            <a:rPr lang="en-GB" b="1" i="1"/>
            <a:t>Is the public/private law choice important regarding citizens equality and vulnerability? </a:t>
          </a:r>
          <a:endParaRPr lang="en-US"/>
        </a:p>
      </dgm:t>
    </dgm:pt>
    <dgm:pt modelId="{D601E930-1289-4FEF-8D22-0E45B4A20E00}" type="parTrans" cxnId="{2483BBB9-9976-4E78-AB62-1731EC49F4E2}">
      <dgm:prSet/>
      <dgm:spPr/>
      <dgm:t>
        <a:bodyPr/>
        <a:lstStyle/>
        <a:p>
          <a:endParaRPr lang="en-US"/>
        </a:p>
      </dgm:t>
    </dgm:pt>
    <dgm:pt modelId="{90A4E3B9-028C-4D02-918A-C83689E04A36}" type="sibTrans" cxnId="{2483BBB9-9976-4E78-AB62-1731EC49F4E2}">
      <dgm:prSet/>
      <dgm:spPr/>
      <dgm:t>
        <a:bodyPr/>
        <a:lstStyle/>
        <a:p>
          <a:endParaRPr lang="en-US"/>
        </a:p>
      </dgm:t>
    </dgm:pt>
    <dgm:pt modelId="{E7A0C86B-DA42-4177-87A8-88CC962F15F6}" type="pres">
      <dgm:prSet presAssocID="{2BE5DC51-6A6E-4EF0-8AAE-68DDB166FD50}" presName="diagram" presStyleCnt="0">
        <dgm:presLayoutVars>
          <dgm:dir/>
          <dgm:resizeHandles val="exact"/>
        </dgm:presLayoutVars>
      </dgm:prSet>
      <dgm:spPr/>
    </dgm:pt>
    <dgm:pt modelId="{850FA7C9-9A1E-4C15-A8D6-9A964522A792}" type="pres">
      <dgm:prSet presAssocID="{ABEF9D47-CD19-4DEE-A94C-B73446B93462}" presName="node" presStyleLbl="node1" presStyleIdx="0" presStyleCnt="5">
        <dgm:presLayoutVars>
          <dgm:bulletEnabled val="1"/>
        </dgm:presLayoutVars>
      </dgm:prSet>
      <dgm:spPr/>
    </dgm:pt>
    <dgm:pt modelId="{BF77258D-82BF-48D9-9C78-CA08FD19BEDC}" type="pres">
      <dgm:prSet presAssocID="{12B41A2B-26DD-4042-A5EE-E873B57106B8}" presName="sibTrans" presStyleCnt="0"/>
      <dgm:spPr/>
    </dgm:pt>
    <dgm:pt modelId="{82B88828-2652-4BF8-B57D-5F64A237F924}" type="pres">
      <dgm:prSet presAssocID="{F46DDC33-E2B6-4773-98B8-3E9588CAF17E}" presName="node" presStyleLbl="node1" presStyleIdx="1" presStyleCnt="5">
        <dgm:presLayoutVars>
          <dgm:bulletEnabled val="1"/>
        </dgm:presLayoutVars>
      </dgm:prSet>
      <dgm:spPr/>
    </dgm:pt>
    <dgm:pt modelId="{BBAC0C3E-2B3F-413F-B6E0-A9D0B37878F4}" type="pres">
      <dgm:prSet presAssocID="{54A319FB-B7C5-43BB-A6FD-C72959A64A9B}" presName="sibTrans" presStyleCnt="0"/>
      <dgm:spPr/>
    </dgm:pt>
    <dgm:pt modelId="{96CA7E79-B20E-4E29-AC33-CDA291C92BFE}" type="pres">
      <dgm:prSet presAssocID="{200FE87D-3716-4269-B591-9180D0BCFE98}" presName="node" presStyleLbl="node1" presStyleIdx="2" presStyleCnt="5">
        <dgm:presLayoutVars>
          <dgm:bulletEnabled val="1"/>
        </dgm:presLayoutVars>
      </dgm:prSet>
      <dgm:spPr/>
    </dgm:pt>
    <dgm:pt modelId="{5945D223-6E8C-4043-B2E5-B13AEE7CC970}" type="pres">
      <dgm:prSet presAssocID="{EB8FD3FB-7967-4B71-98C1-716E3A673813}" presName="sibTrans" presStyleCnt="0"/>
      <dgm:spPr/>
    </dgm:pt>
    <dgm:pt modelId="{DFBD2A88-B820-4492-8E0B-029F2DFADC62}" type="pres">
      <dgm:prSet presAssocID="{40B8D61F-37D8-4BAE-AF88-4844751619B7}" presName="node" presStyleLbl="node1" presStyleIdx="3" presStyleCnt="5">
        <dgm:presLayoutVars>
          <dgm:bulletEnabled val="1"/>
        </dgm:presLayoutVars>
      </dgm:prSet>
      <dgm:spPr/>
    </dgm:pt>
    <dgm:pt modelId="{D29CA393-2069-4270-B7A1-CCF5528C2456}" type="pres">
      <dgm:prSet presAssocID="{1ECA0F44-43A8-449A-A895-A766BE499D19}" presName="sibTrans" presStyleCnt="0"/>
      <dgm:spPr/>
    </dgm:pt>
    <dgm:pt modelId="{09B247AA-0251-4268-A4C1-4A594BFDEBA1}" type="pres">
      <dgm:prSet presAssocID="{026915E2-FCAE-43B9-AA86-801C14ECF1B5}" presName="node" presStyleLbl="node1" presStyleIdx="4" presStyleCnt="5">
        <dgm:presLayoutVars>
          <dgm:bulletEnabled val="1"/>
        </dgm:presLayoutVars>
      </dgm:prSet>
      <dgm:spPr/>
    </dgm:pt>
  </dgm:ptLst>
  <dgm:cxnLst>
    <dgm:cxn modelId="{D4FFF419-FFC7-4FDF-B311-6D9477F5EE22}" type="presOf" srcId="{ABEF9D47-CD19-4DEE-A94C-B73446B93462}" destId="{850FA7C9-9A1E-4C15-A8D6-9A964522A792}" srcOrd="0" destOrd="0" presId="urn:microsoft.com/office/officeart/2005/8/layout/default"/>
    <dgm:cxn modelId="{9E8F3C37-7EDF-4D11-83CA-016939DE27ED}" type="presOf" srcId="{026915E2-FCAE-43B9-AA86-801C14ECF1B5}" destId="{09B247AA-0251-4268-A4C1-4A594BFDEBA1}" srcOrd="0" destOrd="0" presId="urn:microsoft.com/office/officeart/2005/8/layout/default"/>
    <dgm:cxn modelId="{512CF73A-70EE-4B38-B025-7FEE99F9A544}" srcId="{2BE5DC51-6A6E-4EF0-8AAE-68DDB166FD50}" destId="{ABEF9D47-CD19-4DEE-A94C-B73446B93462}" srcOrd="0" destOrd="0" parTransId="{13E14AA3-3A73-4115-8F2E-9C58ED0099F7}" sibTransId="{12B41A2B-26DD-4042-A5EE-E873B57106B8}"/>
    <dgm:cxn modelId="{74B49369-ADBA-4123-A2E9-823CBE3E98C3}" type="presOf" srcId="{200FE87D-3716-4269-B591-9180D0BCFE98}" destId="{96CA7E79-B20E-4E29-AC33-CDA291C92BFE}" srcOrd="0" destOrd="0" presId="urn:microsoft.com/office/officeart/2005/8/layout/default"/>
    <dgm:cxn modelId="{D2FE2B6F-6DC0-4A0D-9141-5BF17902D33D}" srcId="{2BE5DC51-6A6E-4EF0-8AAE-68DDB166FD50}" destId="{40B8D61F-37D8-4BAE-AF88-4844751619B7}" srcOrd="3" destOrd="0" parTransId="{AA22EBF7-8C1A-484E-863C-18B8DC4CF459}" sibTransId="{1ECA0F44-43A8-449A-A895-A766BE499D19}"/>
    <dgm:cxn modelId="{ADB4F259-81C1-4205-82B8-EF48B7A592CF}" srcId="{2BE5DC51-6A6E-4EF0-8AAE-68DDB166FD50}" destId="{200FE87D-3716-4269-B591-9180D0BCFE98}" srcOrd="2" destOrd="0" parTransId="{88C56845-38C1-4A11-AEB6-6BF48B3AB927}" sibTransId="{EB8FD3FB-7967-4B71-98C1-716E3A673813}"/>
    <dgm:cxn modelId="{37E25F5A-EDF8-4BDD-A4DD-F4A738C763D4}" type="presOf" srcId="{2BE5DC51-6A6E-4EF0-8AAE-68DDB166FD50}" destId="{E7A0C86B-DA42-4177-87A8-88CC962F15F6}" srcOrd="0" destOrd="0" presId="urn:microsoft.com/office/officeart/2005/8/layout/default"/>
    <dgm:cxn modelId="{2FE33C91-AB4F-4409-9756-41CED23CEE26}" srcId="{2BE5DC51-6A6E-4EF0-8AAE-68DDB166FD50}" destId="{F46DDC33-E2B6-4773-98B8-3E9588CAF17E}" srcOrd="1" destOrd="0" parTransId="{E726A4CE-8ECC-4E91-A27C-E6AC6EAEB294}" sibTransId="{54A319FB-B7C5-43BB-A6FD-C72959A64A9B}"/>
    <dgm:cxn modelId="{2483BBB9-9976-4E78-AB62-1731EC49F4E2}" srcId="{2BE5DC51-6A6E-4EF0-8AAE-68DDB166FD50}" destId="{026915E2-FCAE-43B9-AA86-801C14ECF1B5}" srcOrd="4" destOrd="0" parTransId="{D601E930-1289-4FEF-8D22-0E45B4A20E00}" sibTransId="{90A4E3B9-028C-4D02-918A-C83689E04A36}"/>
    <dgm:cxn modelId="{F3C54AC4-A25F-4022-BBE6-C1256CC5B257}" type="presOf" srcId="{40B8D61F-37D8-4BAE-AF88-4844751619B7}" destId="{DFBD2A88-B820-4492-8E0B-029F2DFADC62}" srcOrd="0" destOrd="0" presId="urn:microsoft.com/office/officeart/2005/8/layout/default"/>
    <dgm:cxn modelId="{1305ADE5-3CB7-4328-AE02-D234270A3CCF}" type="presOf" srcId="{F46DDC33-E2B6-4773-98B8-3E9588CAF17E}" destId="{82B88828-2652-4BF8-B57D-5F64A237F924}" srcOrd="0" destOrd="0" presId="urn:microsoft.com/office/officeart/2005/8/layout/default"/>
    <dgm:cxn modelId="{662F41DB-B872-4A5A-B692-BFC72767A9E9}" type="presParOf" srcId="{E7A0C86B-DA42-4177-87A8-88CC962F15F6}" destId="{850FA7C9-9A1E-4C15-A8D6-9A964522A792}" srcOrd="0" destOrd="0" presId="urn:microsoft.com/office/officeart/2005/8/layout/default"/>
    <dgm:cxn modelId="{F7BBD046-81F3-42E0-8E67-1AE90AD8DD6D}" type="presParOf" srcId="{E7A0C86B-DA42-4177-87A8-88CC962F15F6}" destId="{BF77258D-82BF-48D9-9C78-CA08FD19BEDC}" srcOrd="1" destOrd="0" presId="urn:microsoft.com/office/officeart/2005/8/layout/default"/>
    <dgm:cxn modelId="{AFBE1C1C-13C4-4B06-8C04-D6870FF468E4}" type="presParOf" srcId="{E7A0C86B-DA42-4177-87A8-88CC962F15F6}" destId="{82B88828-2652-4BF8-B57D-5F64A237F924}" srcOrd="2" destOrd="0" presId="urn:microsoft.com/office/officeart/2005/8/layout/default"/>
    <dgm:cxn modelId="{3DF3F2EC-D830-4208-A830-71D98D6B5641}" type="presParOf" srcId="{E7A0C86B-DA42-4177-87A8-88CC962F15F6}" destId="{BBAC0C3E-2B3F-413F-B6E0-A9D0B37878F4}" srcOrd="3" destOrd="0" presId="urn:microsoft.com/office/officeart/2005/8/layout/default"/>
    <dgm:cxn modelId="{FFCBFC7A-6D3A-4424-A38F-D696A74F69FD}" type="presParOf" srcId="{E7A0C86B-DA42-4177-87A8-88CC962F15F6}" destId="{96CA7E79-B20E-4E29-AC33-CDA291C92BFE}" srcOrd="4" destOrd="0" presId="urn:microsoft.com/office/officeart/2005/8/layout/default"/>
    <dgm:cxn modelId="{8112D197-36E5-4B4B-931C-51BA70317344}" type="presParOf" srcId="{E7A0C86B-DA42-4177-87A8-88CC962F15F6}" destId="{5945D223-6E8C-4043-B2E5-B13AEE7CC970}" srcOrd="5" destOrd="0" presId="urn:microsoft.com/office/officeart/2005/8/layout/default"/>
    <dgm:cxn modelId="{20206911-D3FA-4B09-BD5B-5DC293EA4FA0}" type="presParOf" srcId="{E7A0C86B-DA42-4177-87A8-88CC962F15F6}" destId="{DFBD2A88-B820-4492-8E0B-029F2DFADC62}" srcOrd="6" destOrd="0" presId="urn:microsoft.com/office/officeart/2005/8/layout/default"/>
    <dgm:cxn modelId="{16C6F2EF-7E2B-44C3-A5E3-9A007DAAAB69}" type="presParOf" srcId="{E7A0C86B-DA42-4177-87A8-88CC962F15F6}" destId="{D29CA393-2069-4270-B7A1-CCF5528C2456}" srcOrd="7" destOrd="0" presId="urn:microsoft.com/office/officeart/2005/8/layout/default"/>
    <dgm:cxn modelId="{536C3FEC-0C49-4F69-9DC9-17543FA04323}" type="presParOf" srcId="{E7A0C86B-DA42-4177-87A8-88CC962F15F6}" destId="{09B247AA-0251-4268-A4C1-4A594BFDEBA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93016-84F3-4BC0-8424-709446B47CFD}">
      <dsp:nvSpPr>
        <dsp:cNvPr id="0" name=""/>
        <dsp:cNvSpPr/>
      </dsp:nvSpPr>
      <dsp:spPr>
        <a:xfrm>
          <a:off x="0" y="80644"/>
          <a:ext cx="6666833" cy="170469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Group of laws, rules and regulations applied to every legal relation where at least one public body is involved</a:t>
          </a:r>
          <a:endParaRPr lang="en-US" sz="3100" kern="1200"/>
        </a:p>
      </dsp:txBody>
      <dsp:txXfrm>
        <a:off x="83216" y="163860"/>
        <a:ext cx="6500401" cy="1538258"/>
      </dsp:txXfrm>
    </dsp:sp>
    <dsp:sp modelId="{62C4FF8B-75B0-42CA-AC70-824F3A0AD5DE}">
      <dsp:nvSpPr>
        <dsp:cNvPr id="0" name=""/>
        <dsp:cNvSpPr/>
      </dsp:nvSpPr>
      <dsp:spPr>
        <a:xfrm>
          <a:off x="0" y="1874614"/>
          <a:ext cx="6666833" cy="1704690"/>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Part of the so called ‘public law’</a:t>
          </a:r>
          <a:endParaRPr lang="en-US" sz="3100" kern="1200"/>
        </a:p>
      </dsp:txBody>
      <dsp:txXfrm>
        <a:off x="83216" y="1957830"/>
        <a:ext cx="6500401" cy="1538258"/>
      </dsp:txXfrm>
    </dsp:sp>
    <dsp:sp modelId="{77FB8006-EDFB-4B88-81C5-FE0A4D7CAA18}">
      <dsp:nvSpPr>
        <dsp:cNvPr id="0" name=""/>
        <dsp:cNvSpPr/>
      </dsp:nvSpPr>
      <dsp:spPr>
        <a:xfrm>
          <a:off x="0" y="3668585"/>
          <a:ext cx="6666833" cy="170469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‘Common’ law of the public administration/government, statutory law. </a:t>
          </a:r>
          <a:endParaRPr lang="en-US" sz="3100" kern="1200"/>
        </a:p>
      </dsp:txBody>
      <dsp:txXfrm>
        <a:off x="83216" y="3751801"/>
        <a:ext cx="6500401" cy="15382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1E0514-598E-47E8-A082-358C0C4AB2E2}">
      <dsp:nvSpPr>
        <dsp:cNvPr id="0" name=""/>
        <dsp:cNvSpPr/>
      </dsp:nvSpPr>
      <dsp:spPr>
        <a:xfrm rot="5400000">
          <a:off x="3469292" y="-803128"/>
          <a:ext cx="2128307" cy="4266773"/>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None/>
          </a:pPr>
          <a:r>
            <a:rPr lang="en-GB" sz="1300" kern="1200" dirty="0"/>
            <a:t>	Administrative law acknowledges the privilege of self-enforcing. Under administrative law the burden of challenging administrative decisions shifts to the citizen. Administrative law conflicts are addressed in a special way. Plaintiffs must appeal first before the upper administrative body, and only later, once exhausted the administrative channel, are allowed to bring the case before the Administrative Courts or Judiciary. </a:t>
          </a:r>
          <a:endParaRPr lang="en-US" sz="1300" kern="1200" dirty="0"/>
        </a:p>
      </dsp:txBody>
      <dsp:txXfrm rot="-5400000">
        <a:off x="2400060" y="369999"/>
        <a:ext cx="4162878" cy="1920517"/>
      </dsp:txXfrm>
    </dsp:sp>
    <dsp:sp modelId="{D5C6F714-258E-4CF5-BA8C-DDD92A583101}">
      <dsp:nvSpPr>
        <dsp:cNvPr id="0" name=""/>
        <dsp:cNvSpPr/>
      </dsp:nvSpPr>
      <dsp:spPr>
        <a:xfrm>
          <a:off x="0" y="66"/>
          <a:ext cx="2400059" cy="266038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GB" sz="2200" b="1" kern="1200"/>
            <a:t>Privileges and powers</a:t>
          </a:r>
          <a:r>
            <a:rPr lang="en-GB" sz="2200" kern="1200"/>
            <a:t> in favour of one of the parts of the legal relation, the public administration.  </a:t>
          </a:r>
          <a:endParaRPr lang="en-US" sz="2200" kern="1200"/>
        </a:p>
      </dsp:txBody>
      <dsp:txXfrm>
        <a:off x="117161" y="117227"/>
        <a:ext cx="2165737" cy="2426061"/>
      </dsp:txXfrm>
    </dsp:sp>
    <dsp:sp modelId="{B36A4A81-B98C-4871-BE0F-39764394DCA4}">
      <dsp:nvSpPr>
        <dsp:cNvPr id="0" name=""/>
        <dsp:cNvSpPr/>
      </dsp:nvSpPr>
      <dsp:spPr>
        <a:xfrm rot="5400000">
          <a:off x="3469292" y="1990274"/>
          <a:ext cx="2128307" cy="4266773"/>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GB" sz="1300" kern="1200"/>
            <a:t>Administrative bodies have both, a positive and negative link to law. They are obliged not only not to do what the law forbids, which is a common place, but to enforce the law.  The Administration cannot waiver the implementation of its responsibilities and powers. Administration lacks free will, unlike citizens. </a:t>
          </a:r>
          <a:endParaRPr lang="en-US" sz="1300" kern="1200"/>
        </a:p>
        <a:p>
          <a:pPr marL="114300" lvl="1" indent="-114300" algn="l" defTabSz="577850">
            <a:lnSpc>
              <a:spcPct val="90000"/>
            </a:lnSpc>
            <a:spcBef>
              <a:spcPct val="0"/>
            </a:spcBef>
            <a:spcAft>
              <a:spcPct val="15000"/>
            </a:spcAft>
            <a:buChar char="•"/>
          </a:pPr>
          <a:r>
            <a:rPr lang="en-GB" sz="1300" kern="1200"/>
            <a:t>Administrative law brings about lots of formal and procedural burdens, as well as strict financial conditions.  Expenses are subject to the public budget.</a:t>
          </a:r>
          <a:endParaRPr lang="en-US" sz="1300" kern="1200"/>
        </a:p>
      </dsp:txBody>
      <dsp:txXfrm rot="-5400000">
        <a:off x="2400060" y="3163402"/>
        <a:ext cx="4162878" cy="1920517"/>
      </dsp:txXfrm>
    </dsp:sp>
    <dsp:sp modelId="{7366442A-4011-4AB9-B6CC-2CA6CEA03C6F}">
      <dsp:nvSpPr>
        <dsp:cNvPr id="0" name=""/>
        <dsp:cNvSpPr/>
      </dsp:nvSpPr>
      <dsp:spPr>
        <a:xfrm>
          <a:off x="0" y="2793469"/>
          <a:ext cx="2400059" cy="2660383"/>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GB" sz="2200" b="1" kern="1200"/>
            <a:t>Burdens and limits</a:t>
          </a:r>
          <a:r>
            <a:rPr lang="en-GB" sz="2200" kern="1200"/>
            <a:t> affect the public administration.  </a:t>
          </a:r>
          <a:endParaRPr lang="en-US" sz="2200" kern="1200"/>
        </a:p>
      </dsp:txBody>
      <dsp:txXfrm>
        <a:off x="117161" y="2910630"/>
        <a:ext cx="2165737" cy="24260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C63F0-D276-49A6-AB05-2105D7A2C31E}">
      <dsp:nvSpPr>
        <dsp:cNvPr id="0" name=""/>
        <dsp:cNvSpPr/>
      </dsp:nvSpPr>
      <dsp:spPr>
        <a:xfrm>
          <a:off x="3953" y="61241"/>
          <a:ext cx="2377306" cy="615748"/>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a:t>Administrative Law can be regarded a ‘proactive’ law.  </a:t>
          </a:r>
        </a:p>
      </dsp:txBody>
      <dsp:txXfrm>
        <a:off x="3953" y="61241"/>
        <a:ext cx="2377306" cy="615748"/>
      </dsp:txXfrm>
    </dsp:sp>
    <dsp:sp modelId="{0CBF6B28-9D03-4225-B91E-FAF37F49E805}">
      <dsp:nvSpPr>
        <dsp:cNvPr id="0" name=""/>
        <dsp:cNvSpPr/>
      </dsp:nvSpPr>
      <dsp:spPr>
        <a:xfrm>
          <a:off x="3953" y="676990"/>
          <a:ext cx="2377306" cy="3613106"/>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Its rules endorse public intervention on society and economy. Three types of public interest activities characterize administrative action: </a:t>
          </a:r>
          <a:r>
            <a:rPr lang="en-US" sz="1200" b="1" kern="1200" dirty="0"/>
            <a:t>limiting</a:t>
          </a:r>
          <a:r>
            <a:rPr lang="en-US" sz="1200" kern="1200" dirty="0"/>
            <a:t>, </a:t>
          </a:r>
          <a:r>
            <a:rPr lang="en-US" sz="1200" b="1" kern="1200" dirty="0"/>
            <a:t>promotion </a:t>
          </a:r>
          <a:r>
            <a:rPr lang="en-US" sz="1200" kern="1200" dirty="0"/>
            <a:t>and </a:t>
          </a:r>
          <a:r>
            <a:rPr lang="en-US" sz="1200" b="1" kern="1200" dirty="0"/>
            <a:t>public services provision</a:t>
          </a:r>
          <a:r>
            <a:rPr lang="en-US" sz="1200" kern="1200" dirty="0"/>
            <a:t>. Public bodies have specific mandates and grant broad powers. The main sources of Administrative Law are regulations, plans and programs, agreements and contracts, and administrative decisions. </a:t>
          </a:r>
        </a:p>
      </dsp:txBody>
      <dsp:txXfrm>
        <a:off x="3953" y="676990"/>
        <a:ext cx="2377306" cy="3613106"/>
      </dsp:txXfrm>
    </dsp:sp>
    <dsp:sp modelId="{C49EEDB9-4E54-4F2A-B243-C740E2734BD3}">
      <dsp:nvSpPr>
        <dsp:cNvPr id="0" name=""/>
        <dsp:cNvSpPr/>
      </dsp:nvSpPr>
      <dsp:spPr>
        <a:xfrm>
          <a:off x="2714082" y="61241"/>
          <a:ext cx="2377306" cy="615748"/>
        </a:xfrm>
        <a:prstGeom prst="rect">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a:t>Efficacy and efficiency. </a:t>
          </a:r>
        </a:p>
      </dsp:txBody>
      <dsp:txXfrm>
        <a:off x="2714082" y="61241"/>
        <a:ext cx="2377306" cy="615748"/>
      </dsp:txXfrm>
    </dsp:sp>
    <dsp:sp modelId="{826EB2DC-34EC-4C91-86A4-92170D675783}">
      <dsp:nvSpPr>
        <dsp:cNvPr id="0" name=""/>
        <dsp:cNvSpPr/>
      </dsp:nvSpPr>
      <dsp:spPr>
        <a:xfrm>
          <a:off x="2714082" y="676990"/>
          <a:ext cx="2377306" cy="3613106"/>
        </a:xfrm>
        <a:prstGeom prst="rect">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a:t>Many Administrative Law institutions are strictly linked to these principles. Efficacy means that every public body must act accordingly to the assigned goals. Efficiency means that targets must be met maximizing benefits and minimizing costs. </a:t>
          </a:r>
        </a:p>
        <a:p>
          <a:pPr marL="114300" lvl="1" indent="-114300" algn="l" defTabSz="533400">
            <a:lnSpc>
              <a:spcPct val="90000"/>
            </a:lnSpc>
            <a:spcBef>
              <a:spcPct val="0"/>
            </a:spcBef>
            <a:spcAft>
              <a:spcPct val="15000"/>
            </a:spcAft>
            <a:buChar char="•"/>
          </a:pPr>
          <a:r>
            <a:rPr lang="en-US" sz="1200" kern="1200"/>
            <a:t>The public administration´s targets are not comparable to those of the private companies. It is perfectly possible that administrative policies give rise to financial losses or result in lack of economic benefits. What is relevant is that the public service is completely fulfilled to the lower financial cost possible. </a:t>
          </a:r>
        </a:p>
      </dsp:txBody>
      <dsp:txXfrm>
        <a:off x="2714082" y="676990"/>
        <a:ext cx="2377306" cy="3613106"/>
      </dsp:txXfrm>
    </dsp:sp>
    <dsp:sp modelId="{92FFBD18-4F2C-40F2-A3F5-73C446680257}">
      <dsp:nvSpPr>
        <dsp:cNvPr id="0" name=""/>
        <dsp:cNvSpPr/>
      </dsp:nvSpPr>
      <dsp:spPr>
        <a:xfrm>
          <a:off x="5424211" y="61241"/>
          <a:ext cx="2377306" cy="615748"/>
        </a:xfrm>
        <a:prstGeom prst="rect">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a:t>Public interest. </a:t>
          </a:r>
        </a:p>
      </dsp:txBody>
      <dsp:txXfrm>
        <a:off x="5424211" y="61241"/>
        <a:ext cx="2377306" cy="615748"/>
      </dsp:txXfrm>
    </dsp:sp>
    <dsp:sp modelId="{EA80B53A-6266-4AAE-873C-13EC25EF5892}">
      <dsp:nvSpPr>
        <dsp:cNvPr id="0" name=""/>
        <dsp:cNvSpPr/>
      </dsp:nvSpPr>
      <dsp:spPr>
        <a:xfrm>
          <a:off x="5424211" y="676990"/>
          <a:ext cx="2377306" cy="3613106"/>
        </a:xfrm>
        <a:prstGeom prst="rect">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a:t>The public interest is the purpose of every administrative action. And consequently, it is the aim of the Administrative Law. Defining the public interest is not easy and may vary in time and place. Under the rule of law and constitutional systems it is broadly defined by fundamental and socio-economic rights and principles.</a:t>
          </a:r>
        </a:p>
        <a:p>
          <a:pPr marL="114300" lvl="1" indent="-114300" algn="l" defTabSz="533400">
            <a:lnSpc>
              <a:spcPct val="90000"/>
            </a:lnSpc>
            <a:spcBef>
              <a:spcPct val="0"/>
            </a:spcBef>
            <a:spcAft>
              <a:spcPct val="15000"/>
            </a:spcAft>
            <a:buChar char="•"/>
          </a:pPr>
          <a:r>
            <a:rPr lang="en-US" sz="1200" kern="1200"/>
            <a:t>Every administrative decision must have a reason to show that it is really founded in the public interest. If not, the citizen might challenge the decision. </a:t>
          </a:r>
        </a:p>
      </dsp:txBody>
      <dsp:txXfrm>
        <a:off x="5424211" y="676990"/>
        <a:ext cx="2377306" cy="3613106"/>
      </dsp:txXfrm>
    </dsp:sp>
    <dsp:sp modelId="{F2A33530-45BC-480D-90DC-A72BD68D39B5}">
      <dsp:nvSpPr>
        <dsp:cNvPr id="0" name=""/>
        <dsp:cNvSpPr/>
      </dsp:nvSpPr>
      <dsp:spPr>
        <a:xfrm>
          <a:off x="8134340" y="61241"/>
          <a:ext cx="2377306" cy="615748"/>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a:t>Open government, public accountability and public participation. </a:t>
          </a:r>
        </a:p>
      </dsp:txBody>
      <dsp:txXfrm>
        <a:off x="8134340" y="61241"/>
        <a:ext cx="2377306" cy="615748"/>
      </dsp:txXfrm>
    </dsp:sp>
    <dsp:sp modelId="{A6721451-93A3-4B47-B682-81B25FF92226}">
      <dsp:nvSpPr>
        <dsp:cNvPr id="0" name=""/>
        <dsp:cNvSpPr/>
      </dsp:nvSpPr>
      <dsp:spPr>
        <a:xfrm>
          <a:off x="8134340" y="676990"/>
          <a:ext cx="2377306" cy="3613106"/>
        </a:xfrm>
        <a:prstGeom prst="rect">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a:t>The public administration manages the public interest and, what´s more, the public budget. Therefore, public officers deal with the money of all the citizens and have to use all the resources effectively. Citizens have the right to know how officers manage their money, and the law should provide accurate proceedings to make it real. </a:t>
          </a:r>
        </a:p>
      </dsp:txBody>
      <dsp:txXfrm>
        <a:off x="8134340" y="676990"/>
        <a:ext cx="2377306" cy="36131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DCF4DE-A3CF-4144-8AA4-FA1D8EC644F5}">
      <dsp:nvSpPr>
        <dsp:cNvPr id="0" name=""/>
        <dsp:cNvSpPr/>
      </dsp:nvSpPr>
      <dsp:spPr>
        <a:xfrm>
          <a:off x="0" y="39687"/>
          <a:ext cx="3286125" cy="19716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t>lawfulness</a:t>
          </a:r>
          <a:endParaRPr lang="en-US" sz="3900" kern="1200"/>
        </a:p>
      </dsp:txBody>
      <dsp:txXfrm>
        <a:off x="0" y="39687"/>
        <a:ext cx="3286125" cy="1971675"/>
      </dsp:txXfrm>
    </dsp:sp>
    <dsp:sp modelId="{499675E7-88D8-4C4A-B1E1-35D50A79BD2D}">
      <dsp:nvSpPr>
        <dsp:cNvPr id="0" name=""/>
        <dsp:cNvSpPr/>
      </dsp:nvSpPr>
      <dsp:spPr>
        <a:xfrm>
          <a:off x="3614737" y="39687"/>
          <a:ext cx="3286125" cy="19716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t>fairness</a:t>
          </a:r>
          <a:endParaRPr lang="en-US" sz="3900" kern="1200"/>
        </a:p>
      </dsp:txBody>
      <dsp:txXfrm>
        <a:off x="3614737" y="39687"/>
        <a:ext cx="3286125" cy="1971675"/>
      </dsp:txXfrm>
    </dsp:sp>
    <dsp:sp modelId="{7CC622E2-5BAA-44FC-BBC0-AF2C0AA5335E}">
      <dsp:nvSpPr>
        <dsp:cNvPr id="0" name=""/>
        <dsp:cNvSpPr/>
      </dsp:nvSpPr>
      <dsp:spPr>
        <a:xfrm>
          <a:off x="7229475" y="39687"/>
          <a:ext cx="3286125" cy="19716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t>equal treatment</a:t>
          </a:r>
          <a:endParaRPr lang="en-US" sz="3900" kern="1200"/>
        </a:p>
      </dsp:txBody>
      <dsp:txXfrm>
        <a:off x="7229475" y="39687"/>
        <a:ext cx="3286125" cy="1971675"/>
      </dsp:txXfrm>
    </dsp:sp>
    <dsp:sp modelId="{EC1DA049-1F96-4038-8393-E753FCDA833C}">
      <dsp:nvSpPr>
        <dsp:cNvPr id="0" name=""/>
        <dsp:cNvSpPr/>
      </dsp:nvSpPr>
      <dsp:spPr>
        <a:xfrm>
          <a:off x="0" y="2339975"/>
          <a:ext cx="3286125" cy="19716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t>rationality</a:t>
          </a:r>
          <a:endParaRPr lang="en-US" sz="3900" kern="1200"/>
        </a:p>
      </dsp:txBody>
      <dsp:txXfrm>
        <a:off x="0" y="2339975"/>
        <a:ext cx="3286125" cy="1971675"/>
      </dsp:txXfrm>
    </dsp:sp>
    <dsp:sp modelId="{77665A83-CFBF-4D6A-8BF5-6A8552808EDA}">
      <dsp:nvSpPr>
        <dsp:cNvPr id="0" name=""/>
        <dsp:cNvSpPr/>
      </dsp:nvSpPr>
      <dsp:spPr>
        <a:xfrm>
          <a:off x="3614737" y="2339975"/>
          <a:ext cx="3286125" cy="19716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t>openness and transparency</a:t>
          </a:r>
          <a:endParaRPr lang="en-US" sz="3900" kern="1200"/>
        </a:p>
      </dsp:txBody>
      <dsp:txXfrm>
        <a:off x="3614737" y="2339975"/>
        <a:ext cx="3286125" cy="1971675"/>
      </dsp:txXfrm>
    </dsp:sp>
    <dsp:sp modelId="{DB0607F5-0DA4-448F-89CE-D03208A6A950}">
      <dsp:nvSpPr>
        <dsp:cNvPr id="0" name=""/>
        <dsp:cNvSpPr/>
      </dsp:nvSpPr>
      <dsp:spPr>
        <a:xfrm>
          <a:off x="7229475" y="2339975"/>
          <a:ext cx="3286125" cy="197167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t>efficiency</a:t>
          </a:r>
          <a:endParaRPr lang="en-US" sz="3900" kern="1200"/>
        </a:p>
      </dsp:txBody>
      <dsp:txXfrm>
        <a:off x="7229475" y="2339975"/>
        <a:ext cx="3286125" cy="19716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AC5AF8-4D08-4034-8F75-2CEE4FE4CB4F}">
      <dsp:nvSpPr>
        <dsp:cNvPr id="0" name=""/>
        <dsp:cNvSpPr/>
      </dsp:nvSpPr>
      <dsp:spPr>
        <a:xfrm>
          <a:off x="0" y="452394"/>
          <a:ext cx="10515600" cy="829237"/>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kern="1200"/>
            <a:t>Any administrative statement or decision has to follow a </a:t>
          </a:r>
          <a:r>
            <a:rPr lang="en-GB" sz="1500" b="1" kern="1200"/>
            <a:t>formal proceeding </a:t>
          </a:r>
          <a:r>
            <a:rPr lang="en-GB" sz="1500" b="1" kern="1200">
              <a:sym typeface="Wingdings" panose="05000000000000000000" pitchFamily="2" charset="2"/>
            </a:rPr>
            <a:t></a:t>
          </a:r>
          <a:r>
            <a:rPr lang="en-GB" sz="1500" b="1" kern="1200"/>
            <a:t> </a:t>
          </a:r>
          <a:r>
            <a:rPr lang="en-GB" sz="1500" kern="1200"/>
            <a:t>series of procedural steps</a:t>
          </a:r>
          <a:endParaRPr lang="en-US" sz="1500" kern="1200"/>
        </a:p>
      </dsp:txBody>
      <dsp:txXfrm>
        <a:off x="40480" y="492874"/>
        <a:ext cx="10434640" cy="748277"/>
      </dsp:txXfrm>
    </dsp:sp>
    <dsp:sp modelId="{21718971-6E12-4AC2-84C9-156DDA43389B}">
      <dsp:nvSpPr>
        <dsp:cNvPr id="0" name=""/>
        <dsp:cNvSpPr/>
      </dsp:nvSpPr>
      <dsp:spPr>
        <a:xfrm>
          <a:off x="0" y="1324831"/>
          <a:ext cx="10515600" cy="829237"/>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kern="1200"/>
            <a:t>Administrative proceeding tries to maximise the ‘general interest’ and it is a relevant tool to protect citizen´s rights, since it allows them to know all the fundamentals of the case and to actively participate, lodging allegations, and even appealing to upper authorities. Moreover, proceeding helps monitor administrative actions. </a:t>
          </a:r>
          <a:endParaRPr lang="en-US" sz="1500" kern="1200"/>
        </a:p>
      </dsp:txBody>
      <dsp:txXfrm>
        <a:off x="40480" y="1365311"/>
        <a:ext cx="10434640" cy="748277"/>
      </dsp:txXfrm>
    </dsp:sp>
    <dsp:sp modelId="{EDFCC537-BB6E-409F-BD93-56666E128AB0}">
      <dsp:nvSpPr>
        <dsp:cNvPr id="0" name=""/>
        <dsp:cNvSpPr/>
      </dsp:nvSpPr>
      <dsp:spPr>
        <a:xfrm>
          <a:off x="0" y="2197269"/>
          <a:ext cx="10515600" cy="829237"/>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kern="1200"/>
            <a:t>But, despite being essential and necessary, administrative proceeding certainly creates bureaucratic burdens and may impede citizen’s quick access to a final decision or judicial review. Excessive red tape is negative for the economy as well.  That is the main reason why sometimes, agencies try to “flight from Administrative Law” … by moving into private law.</a:t>
          </a:r>
          <a:endParaRPr lang="en-US" sz="1500" kern="1200"/>
        </a:p>
      </dsp:txBody>
      <dsp:txXfrm>
        <a:off x="40480" y="2237749"/>
        <a:ext cx="10434640" cy="748277"/>
      </dsp:txXfrm>
    </dsp:sp>
    <dsp:sp modelId="{3EE6FA21-BF4F-4EED-BDBE-585140738E4E}">
      <dsp:nvSpPr>
        <dsp:cNvPr id="0" name=""/>
        <dsp:cNvSpPr/>
      </dsp:nvSpPr>
      <dsp:spPr>
        <a:xfrm>
          <a:off x="0" y="3069706"/>
          <a:ext cx="10515600" cy="829237"/>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kern="1200"/>
            <a:t>The traditional view of Administrative Law is that its mechanisms apply only to public sector agencies, leaving private law remedies, including tort law, contract and consumer protection legislation to govern activities outside the public sector. That view is increasingly being challenged.</a:t>
          </a:r>
          <a:endParaRPr lang="en-US" sz="1500" kern="1200"/>
        </a:p>
      </dsp:txBody>
      <dsp:txXfrm>
        <a:off x="40480" y="3110186"/>
        <a:ext cx="10434640" cy="7482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C3228F-581B-4E11-8710-05DC5B322C3A}">
      <dsp:nvSpPr>
        <dsp:cNvPr id="0" name=""/>
        <dsp:cNvSpPr/>
      </dsp:nvSpPr>
      <dsp:spPr>
        <a:xfrm>
          <a:off x="0" y="409263"/>
          <a:ext cx="6666833" cy="1130768"/>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French classic conception: based on a subjective element (a public person), a material element (an activity of general interest) and a legal element (subjection to Administrative Law). Public services were supposed to be compulsory, general, uniform, efficient, universal, accessible, regular and quality</a:t>
          </a:r>
          <a:endParaRPr lang="en-US" sz="1300" kern="1200"/>
        </a:p>
      </dsp:txBody>
      <dsp:txXfrm>
        <a:off x="55200" y="464463"/>
        <a:ext cx="6556433" cy="1020368"/>
      </dsp:txXfrm>
    </dsp:sp>
    <dsp:sp modelId="{0C1120AD-A735-4A20-9EC2-75B36A6C82B8}">
      <dsp:nvSpPr>
        <dsp:cNvPr id="0" name=""/>
        <dsp:cNvSpPr/>
      </dsp:nvSpPr>
      <dsp:spPr>
        <a:xfrm>
          <a:off x="0" y="1577471"/>
          <a:ext cx="6666833" cy="1130768"/>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American public utilities: defence of the market and private initiative, in favour of relegating public authorities to regulatory functions. Only when free competition is not capable of guaranteeing the provision of basic services, administrative intervention is accepted; not to provide the service, but rather to impose obligations and limits on the private companies providing these services for reasons of public interest. </a:t>
          </a:r>
          <a:endParaRPr lang="en-US" sz="1300" kern="1200"/>
        </a:p>
      </dsp:txBody>
      <dsp:txXfrm>
        <a:off x="55200" y="1632671"/>
        <a:ext cx="6556433" cy="1020368"/>
      </dsp:txXfrm>
    </dsp:sp>
    <dsp:sp modelId="{3EA7307D-B520-4928-AB30-C5F7964714A0}">
      <dsp:nvSpPr>
        <dsp:cNvPr id="0" name=""/>
        <dsp:cNvSpPr/>
      </dsp:nvSpPr>
      <dsp:spPr>
        <a:xfrm>
          <a:off x="0" y="2745679"/>
          <a:ext cx="6666833" cy="1130768"/>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Services of general interest (of an economic nature or a non-economic nature). Network services (transport, postal services, energy, telecommunications, etc.)</a:t>
          </a:r>
          <a:endParaRPr lang="en-US" sz="1300" kern="1200"/>
        </a:p>
      </dsp:txBody>
      <dsp:txXfrm>
        <a:off x="55200" y="2800879"/>
        <a:ext cx="6556433" cy="1020368"/>
      </dsp:txXfrm>
    </dsp:sp>
    <dsp:sp modelId="{F312F6B4-675D-46B0-876C-92273E212E95}">
      <dsp:nvSpPr>
        <dsp:cNvPr id="0" name=""/>
        <dsp:cNvSpPr/>
      </dsp:nvSpPr>
      <dsp:spPr>
        <a:xfrm>
          <a:off x="0" y="3913888"/>
          <a:ext cx="6666833" cy="1130768"/>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Risk: regulatory capture, regulators act in the interests of the private companies they oversee. This challenges the role of administrative law, as it must ensure regulators remain impartial and uphold public welfare</a:t>
          </a:r>
          <a:endParaRPr lang="en-US" sz="1300" kern="1200"/>
        </a:p>
      </dsp:txBody>
      <dsp:txXfrm>
        <a:off x="55200" y="3969088"/>
        <a:ext cx="6556433" cy="102036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3A35C1-C444-40F5-8D23-84E24FD4C2C6}">
      <dsp:nvSpPr>
        <dsp:cNvPr id="0" name=""/>
        <dsp:cNvSpPr/>
      </dsp:nvSpPr>
      <dsp:spPr>
        <a:xfrm>
          <a:off x="0" y="4473396"/>
          <a:ext cx="6666833" cy="97866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a:t>As the division between public and private activities becomes more problematic, may private corporations borrow public sector concepts and values?</a:t>
          </a:r>
          <a:endParaRPr lang="en-US" sz="1300" kern="1200"/>
        </a:p>
      </dsp:txBody>
      <dsp:txXfrm>
        <a:off x="0" y="4473396"/>
        <a:ext cx="6666833" cy="978669"/>
      </dsp:txXfrm>
    </dsp:sp>
    <dsp:sp modelId="{25C204E0-D8AE-4329-A4FB-691566DB07FD}">
      <dsp:nvSpPr>
        <dsp:cNvPr id="0" name=""/>
        <dsp:cNvSpPr/>
      </dsp:nvSpPr>
      <dsp:spPr>
        <a:xfrm rot="10800000">
          <a:off x="0" y="2982882"/>
          <a:ext cx="6666833" cy="1505194"/>
        </a:xfrm>
        <a:prstGeom prst="upArrowCallou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a:t>As the role of government and the private sector blur, the community has increasingly begun to expect private corporations to provide similar protections for their interests as provided by government and to be accountable for themselves in ways traditionally limited to the public sector. </a:t>
          </a:r>
          <a:endParaRPr lang="en-US" sz="1300" kern="1200"/>
        </a:p>
      </dsp:txBody>
      <dsp:txXfrm rot="10800000">
        <a:off x="0" y="2982882"/>
        <a:ext cx="6666833" cy="978030"/>
      </dsp:txXfrm>
    </dsp:sp>
    <dsp:sp modelId="{B6F0E3B8-335F-4B4B-92D3-B1FA9320EF84}">
      <dsp:nvSpPr>
        <dsp:cNvPr id="0" name=""/>
        <dsp:cNvSpPr/>
      </dsp:nvSpPr>
      <dsp:spPr>
        <a:xfrm rot="10800000">
          <a:off x="0" y="1492368"/>
          <a:ext cx="6666833" cy="1505194"/>
        </a:xfrm>
        <a:prstGeom prst="upArrowCallou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a:t>Mechanisms already developed in Administrative Law are adopted by the private sector:</a:t>
          </a:r>
          <a:endParaRPr lang="en-US" sz="1300" kern="1200"/>
        </a:p>
      </dsp:txBody>
      <dsp:txXfrm rot="-10800000">
        <a:off x="0" y="1492368"/>
        <a:ext cx="6666833" cy="528323"/>
      </dsp:txXfrm>
    </dsp:sp>
    <dsp:sp modelId="{8CE0E5A6-2201-40CE-A05F-670854DFFDB8}">
      <dsp:nvSpPr>
        <dsp:cNvPr id="0" name=""/>
        <dsp:cNvSpPr/>
      </dsp:nvSpPr>
      <dsp:spPr>
        <a:xfrm>
          <a:off x="3255" y="2020691"/>
          <a:ext cx="2220107" cy="450053"/>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marL="0" lvl="0" indent="0" algn="ctr" defTabSz="444500">
            <a:lnSpc>
              <a:spcPct val="90000"/>
            </a:lnSpc>
            <a:spcBef>
              <a:spcPct val="0"/>
            </a:spcBef>
            <a:spcAft>
              <a:spcPct val="35000"/>
            </a:spcAft>
            <a:buNone/>
          </a:pPr>
          <a:r>
            <a:rPr lang="en-GB" sz="1000" kern="1200"/>
            <a:t>industry specific ombudsmen and other complaint-handling schemes </a:t>
          </a:r>
          <a:endParaRPr lang="en-US" sz="1000" kern="1200"/>
        </a:p>
      </dsp:txBody>
      <dsp:txXfrm>
        <a:off x="3255" y="2020691"/>
        <a:ext cx="2220107" cy="450053"/>
      </dsp:txXfrm>
    </dsp:sp>
    <dsp:sp modelId="{30F531BD-40C8-45C9-9A38-09022C0E5BD1}">
      <dsp:nvSpPr>
        <dsp:cNvPr id="0" name=""/>
        <dsp:cNvSpPr/>
      </dsp:nvSpPr>
      <dsp:spPr>
        <a:xfrm>
          <a:off x="2223362" y="2020691"/>
          <a:ext cx="2220107" cy="450053"/>
        </a:xfrm>
        <a:prstGeom prst="rect">
          <a:avLst/>
        </a:prstGeom>
        <a:solidFill>
          <a:schemeClr val="accent2">
            <a:tint val="40000"/>
            <a:alpha val="90000"/>
            <a:hueOff val="3367359"/>
            <a:satOff val="-31116"/>
            <a:lumOff val="-3508"/>
            <a:alphaOff val="0"/>
          </a:schemeClr>
        </a:solidFill>
        <a:ln w="12700" cap="flat" cmpd="sng" algn="ctr">
          <a:solidFill>
            <a:schemeClr val="accent2">
              <a:tint val="40000"/>
              <a:alpha val="90000"/>
              <a:hueOff val="3367359"/>
              <a:satOff val="-31116"/>
              <a:lumOff val="-350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marL="0" lvl="0" indent="0" algn="ctr" defTabSz="444500">
            <a:lnSpc>
              <a:spcPct val="90000"/>
            </a:lnSpc>
            <a:spcBef>
              <a:spcPct val="0"/>
            </a:spcBef>
            <a:spcAft>
              <a:spcPct val="35000"/>
            </a:spcAft>
            <a:buNone/>
          </a:pPr>
          <a:r>
            <a:rPr lang="en-GB" sz="1000" kern="1200"/>
            <a:t>use of codes of conduct and  development of ethical cultures </a:t>
          </a:r>
          <a:endParaRPr lang="en-US" sz="1000" kern="1200"/>
        </a:p>
      </dsp:txBody>
      <dsp:txXfrm>
        <a:off x="2223362" y="2020691"/>
        <a:ext cx="2220107" cy="450053"/>
      </dsp:txXfrm>
    </dsp:sp>
    <dsp:sp modelId="{F45A29F7-4E9C-4D21-8BEB-C400C21342DA}">
      <dsp:nvSpPr>
        <dsp:cNvPr id="0" name=""/>
        <dsp:cNvSpPr/>
      </dsp:nvSpPr>
      <dsp:spPr>
        <a:xfrm>
          <a:off x="4443470" y="2020691"/>
          <a:ext cx="2220107" cy="450053"/>
        </a:xfrm>
        <a:prstGeom prst="rect">
          <a:avLst/>
        </a:prstGeom>
        <a:solidFill>
          <a:schemeClr val="accent2">
            <a:tint val="40000"/>
            <a:alpha val="90000"/>
            <a:hueOff val="6734718"/>
            <a:satOff val="-62232"/>
            <a:lumOff val="-7015"/>
            <a:alphaOff val="0"/>
          </a:schemeClr>
        </a:solidFill>
        <a:ln w="12700" cap="flat" cmpd="sng" algn="ctr">
          <a:solidFill>
            <a:schemeClr val="accent2">
              <a:tint val="40000"/>
              <a:alpha val="90000"/>
              <a:hueOff val="6734718"/>
              <a:satOff val="-62232"/>
              <a:lumOff val="-701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marL="0" lvl="0" indent="0" algn="ctr" defTabSz="444500">
            <a:lnSpc>
              <a:spcPct val="90000"/>
            </a:lnSpc>
            <a:spcBef>
              <a:spcPct val="0"/>
            </a:spcBef>
            <a:spcAft>
              <a:spcPct val="35000"/>
            </a:spcAft>
            <a:buNone/>
          </a:pPr>
          <a:r>
            <a:rPr lang="en-GB" sz="1000" kern="1200"/>
            <a:t>statements of reasons</a:t>
          </a:r>
          <a:endParaRPr lang="en-US" sz="1000" kern="1200"/>
        </a:p>
      </dsp:txBody>
      <dsp:txXfrm>
        <a:off x="4443470" y="2020691"/>
        <a:ext cx="2220107" cy="450053"/>
      </dsp:txXfrm>
    </dsp:sp>
    <dsp:sp modelId="{9B834992-EBAD-4761-A242-937B4613182D}">
      <dsp:nvSpPr>
        <dsp:cNvPr id="0" name=""/>
        <dsp:cNvSpPr/>
      </dsp:nvSpPr>
      <dsp:spPr>
        <a:xfrm rot="10800000">
          <a:off x="0" y="1854"/>
          <a:ext cx="6666833" cy="1505194"/>
        </a:xfrm>
        <a:prstGeom prst="upArrowCallou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a:t>Countermovement of the Administrative Law getaway. </a:t>
          </a:r>
          <a:endParaRPr lang="en-US" sz="1300" kern="1200"/>
        </a:p>
      </dsp:txBody>
      <dsp:txXfrm rot="10800000">
        <a:off x="0" y="1854"/>
        <a:ext cx="6666833" cy="97803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FA7C9-9A1E-4C15-A8D6-9A964522A792}">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i="1" kern="1200"/>
            <a:t>Which are the characteristics of today Administrative Law? </a:t>
          </a:r>
          <a:endParaRPr lang="en-US" sz="2400" kern="1200"/>
        </a:p>
      </dsp:txBody>
      <dsp:txXfrm>
        <a:off x="307345" y="1546"/>
        <a:ext cx="3222855" cy="1933713"/>
      </dsp:txXfrm>
    </dsp:sp>
    <dsp:sp modelId="{82B88828-2652-4BF8-B57D-5F64A237F924}">
      <dsp:nvSpPr>
        <dsp:cNvPr id="0" name=""/>
        <dsp:cNvSpPr/>
      </dsp:nvSpPr>
      <dsp:spPr>
        <a:xfrm>
          <a:off x="3852486" y="1546"/>
          <a:ext cx="3222855" cy="193371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i="1" kern="1200"/>
            <a:t>Should we still talk about public activity as a part of Public Law or inside of a Welfare State? </a:t>
          </a:r>
          <a:endParaRPr lang="en-US" sz="2400" kern="1200"/>
        </a:p>
      </dsp:txBody>
      <dsp:txXfrm>
        <a:off x="3852486" y="1546"/>
        <a:ext cx="3222855" cy="1933713"/>
      </dsp:txXfrm>
    </dsp:sp>
    <dsp:sp modelId="{96CA7E79-B20E-4E29-AC33-CDA291C92BFE}">
      <dsp:nvSpPr>
        <dsp:cNvPr id="0" name=""/>
        <dsp:cNvSpPr/>
      </dsp:nvSpPr>
      <dsp:spPr>
        <a:xfrm>
          <a:off x="7397627" y="1546"/>
          <a:ext cx="3222855" cy="193371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i="1" kern="1200"/>
            <a:t>Is the public/private distinction overemphasized? </a:t>
          </a:r>
          <a:endParaRPr lang="en-US" sz="2400" kern="1200"/>
        </a:p>
      </dsp:txBody>
      <dsp:txXfrm>
        <a:off x="7397627" y="1546"/>
        <a:ext cx="3222855" cy="1933713"/>
      </dsp:txXfrm>
    </dsp:sp>
    <dsp:sp modelId="{DFBD2A88-B820-4492-8E0B-029F2DFADC62}">
      <dsp:nvSpPr>
        <dsp:cNvPr id="0" name=""/>
        <dsp:cNvSpPr/>
      </dsp:nvSpPr>
      <dsp:spPr>
        <a:xfrm>
          <a:off x="2079915" y="2257545"/>
          <a:ext cx="3222855" cy="1933713"/>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i="1" kern="1200"/>
            <a:t>Was that distinction useful at one time, but increasingly less so? </a:t>
          </a:r>
          <a:endParaRPr lang="en-US" sz="2400" kern="1200"/>
        </a:p>
      </dsp:txBody>
      <dsp:txXfrm>
        <a:off x="2079915" y="2257545"/>
        <a:ext cx="3222855" cy="1933713"/>
      </dsp:txXfrm>
    </dsp:sp>
    <dsp:sp modelId="{09B247AA-0251-4268-A4C1-4A594BFDEBA1}">
      <dsp:nvSpPr>
        <dsp:cNvPr id="0" name=""/>
        <dsp:cNvSpPr/>
      </dsp:nvSpPr>
      <dsp:spPr>
        <a:xfrm>
          <a:off x="5625057" y="2257545"/>
          <a:ext cx="3222855" cy="1933713"/>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i="1" kern="1200"/>
            <a:t>Is the public/private law choice important regarding citizens equality and vulnerability? </a:t>
          </a:r>
          <a:endParaRPr lang="en-US" sz="2400" kern="1200"/>
        </a:p>
      </dsp:txBody>
      <dsp:txXfrm>
        <a:off x="5625057" y="2257545"/>
        <a:ext cx="3222855" cy="193371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DB89E-5C9A-62B8-24D5-06DB11A37B1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A2B50523-04D4-FF23-F3BC-511F8D6FD4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6667BA9C-5557-FAA0-A9D0-24AF9EFF4B4D}"/>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5" name="Marcador de pie de página 4">
            <a:extLst>
              <a:ext uri="{FF2B5EF4-FFF2-40B4-BE49-F238E27FC236}">
                <a16:creationId xmlns:a16="http://schemas.microsoft.com/office/drawing/2014/main" id="{E26F7308-89C6-BAA2-6FCC-B5F7A726B3A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D672E98-EDBA-E71E-2462-806FA6E5BF2D}"/>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27188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6BB378-3B94-21F0-E4CB-62AF08D0D1AE}"/>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CE0EE399-0639-B96F-7F53-16E5EAF2275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53C3070-6D07-0707-BA8B-0499685165FF}"/>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5" name="Marcador de pie de página 4">
            <a:extLst>
              <a:ext uri="{FF2B5EF4-FFF2-40B4-BE49-F238E27FC236}">
                <a16:creationId xmlns:a16="http://schemas.microsoft.com/office/drawing/2014/main" id="{2A1E0968-1CFA-C340-CE24-203BA7032B7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E654839-2071-AF4E-649B-EA278B1018A6}"/>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1140902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E7E54B4-4E99-4B9B-5FA6-E04C4E85CC8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9892AAD4-3876-ADDB-8EAD-3D193213BC2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E167C0E-E525-E7FE-4CDB-63D7D39650E7}"/>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5" name="Marcador de pie de página 4">
            <a:extLst>
              <a:ext uri="{FF2B5EF4-FFF2-40B4-BE49-F238E27FC236}">
                <a16:creationId xmlns:a16="http://schemas.microsoft.com/office/drawing/2014/main" id="{EE64F18C-04EF-5FAB-DA61-8A79199861B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0F4868E-3087-C2FC-F1F0-3716F7D38835}"/>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1721856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186EF5-D651-D225-E315-5DB4A2982A3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206E430-56DF-C7D8-EDF4-5A6506409DA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3BACFCF-E111-82A4-959A-CB1405467902}"/>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5" name="Marcador de pie de página 4">
            <a:extLst>
              <a:ext uri="{FF2B5EF4-FFF2-40B4-BE49-F238E27FC236}">
                <a16:creationId xmlns:a16="http://schemas.microsoft.com/office/drawing/2014/main" id="{07187B76-FFDB-1B21-9B83-AE45D1ADA3C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9CDDDC9-52F7-6079-228F-5C7318927194}"/>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3584204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4BE9EC-85A1-A9FB-171A-7E164185682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AA5808A0-07A6-21E5-BEF4-D5035B6AAF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A4BB123-F37B-8766-54EE-4A9F9EE9ABBA}"/>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5" name="Marcador de pie de página 4">
            <a:extLst>
              <a:ext uri="{FF2B5EF4-FFF2-40B4-BE49-F238E27FC236}">
                <a16:creationId xmlns:a16="http://schemas.microsoft.com/office/drawing/2014/main" id="{C378061D-8686-44FD-50AB-3276660B720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8EE1C7A-D0DC-5D18-9697-23AEFD1FC4AE}"/>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309219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7C1346-2A80-B791-26D5-C4D51E6D45C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FDF4453-CA81-822B-DA7B-6D9F9F5FE0D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EB58EEFE-C2C5-E535-8CBB-F698FB2C53B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99E241B8-313B-C355-A4C2-804EAE03C3C8}"/>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6" name="Marcador de pie de página 5">
            <a:extLst>
              <a:ext uri="{FF2B5EF4-FFF2-40B4-BE49-F238E27FC236}">
                <a16:creationId xmlns:a16="http://schemas.microsoft.com/office/drawing/2014/main" id="{79EB9B0A-6F64-F225-5901-2B9DAC69C25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DA5577E-0D58-E0B1-788C-17B6A6E80177}"/>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1027632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1688A5-64BD-8D38-E7A1-217C04390FA5}"/>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B57573F-C67A-3C44-0D57-E4B5312DBB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E20DF00-C130-8C6D-AD5B-7A6BCE9223E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2F621CAC-F4D6-EE74-E0C8-9769BB5A3C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BA6902F-DAD9-1C6F-0C8E-2A9BEF80D03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C8F772D7-A0D4-0482-4FA1-533FFFA9741B}"/>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8" name="Marcador de pie de página 7">
            <a:extLst>
              <a:ext uri="{FF2B5EF4-FFF2-40B4-BE49-F238E27FC236}">
                <a16:creationId xmlns:a16="http://schemas.microsoft.com/office/drawing/2014/main" id="{04B8855E-A4A2-BDFF-7650-085D42485DB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3FE82B89-D225-1EB2-5DC8-3410FE08EB8A}"/>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3432847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6C1321-0F14-1288-DC0E-BF17045D6FAE}"/>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80B5D0AE-F87B-F075-E495-1CD550C3862F}"/>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4" name="Marcador de pie de página 3">
            <a:extLst>
              <a:ext uri="{FF2B5EF4-FFF2-40B4-BE49-F238E27FC236}">
                <a16:creationId xmlns:a16="http://schemas.microsoft.com/office/drawing/2014/main" id="{7D7845AF-772B-99B3-78F0-B53CB63107FA}"/>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3892A6C4-C8D3-827D-C3F6-BE6D02C4911E}"/>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102812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7AA5DDA-3989-E207-8838-80DB9C32B991}"/>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3" name="Marcador de pie de página 2">
            <a:extLst>
              <a:ext uri="{FF2B5EF4-FFF2-40B4-BE49-F238E27FC236}">
                <a16:creationId xmlns:a16="http://schemas.microsoft.com/office/drawing/2014/main" id="{B045A459-16E0-057D-CD7E-86F4FD99AC73}"/>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65846FF2-0F9D-19B2-A388-4A5407C4456D}"/>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18983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971B8F-F5F3-3F67-ACCC-A833EC4762C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7730974-7F6B-4014-0514-9CCFFD1589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72486FA4-379D-DFDF-983F-F39CA281BD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F2A7750-5048-D0D9-4075-C2C3A80D40CC}"/>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6" name="Marcador de pie de página 5">
            <a:extLst>
              <a:ext uri="{FF2B5EF4-FFF2-40B4-BE49-F238E27FC236}">
                <a16:creationId xmlns:a16="http://schemas.microsoft.com/office/drawing/2014/main" id="{7A1A1A02-3AAE-F8A7-C6B1-60885229E7D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36F787C-B189-63B5-F477-2BA6C828EAFF}"/>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4152011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97CEC4-8749-3583-0517-6227C040457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52E5ACAB-A874-FB1F-1F58-5749AA5DDA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FB8A2ACC-06AC-ED82-AF0A-DAD0AD7D2F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957C135-FAAA-7CD8-4CBF-8DEE406A8E63}"/>
              </a:ext>
            </a:extLst>
          </p:cNvPr>
          <p:cNvSpPr>
            <a:spLocks noGrp="1"/>
          </p:cNvSpPr>
          <p:nvPr>
            <p:ph type="dt" sz="half" idx="10"/>
          </p:nvPr>
        </p:nvSpPr>
        <p:spPr/>
        <p:txBody>
          <a:bodyPr/>
          <a:lstStyle/>
          <a:p>
            <a:fld id="{9A39DD60-D324-4BA0-9D0D-DB38E43DF574}" type="datetimeFigureOut">
              <a:rPr lang="es-ES" smtClean="0"/>
              <a:t>19/02/2025</a:t>
            </a:fld>
            <a:endParaRPr lang="es-ES"/>
          </a:p>
        </p:txBody>
      </p:sp>
      <p:sp>
        <p:nvSpPr>
          <p:cNvPr id="6" name="Marcador de pie de página 5">
            <a:extLst>
              <a:ext uri="{FF2B5EF4-FFF2-40B4-BE49-F238E27FC236}">
                <a16:creationId xmlns:a16="http://schemas.microsoft.com/office/drawing/2014/main" id="{CF9054AE-3478-0A4D-62DA-A067673E743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9BDFEEB-37AF-D92D-1E03-B438AE888F8E}"/>
              </a:ext>
            </a:extLst>
          </p:cNvPr>
          <p:cNvSpPr>
            <a:spLocks noGrp="1"/>
          </p:cNvSpPr>
          <p:nvPr>
            <p:ph type="sldNum" sz="quarter" idx="12"/>
          </p:nvPr>
        </p:nvSpPr>
        <p:spPr/>
        <p:txBody>
          <a:bodyPr/>
          <a:lstStyle/>
          <a:p>
            <a:fld id="{B2311B83-8DC2-449F-8E7F-C0A53933D422}" type="slidenum">
              <a:rPr lang="es-ES" smtClean="0"/>
              <a:t>‹Nº›</a:t>
            </a:fld>
            <a:endParaRPr lang="es-ES"/>
          </a:p>
        </p:txBody>
      </p:sp>
    </p:spTree>
    <p:extLst>
      <p:ext uri="{BB962C8B-B14F-4D97-AF65-F5344CB8AC3E}">
        <p14:creationId xmlns:p14="http://schemas.microsoft.com/office/powerpoint/2010/main" val="181356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C698475-38B5-32B0-35DE-768565D4B4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23E29E5E-787F-5851-1135-2A91D670A5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B8A9519-3460-86B6-656C-E0659808BC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39DD60-D324-4BA0-9D0D-DB38E43DF574}" type="datetimeFigureOut">
              <a:rPr lang="es-ES" smtClean="0"/>
              <a:t>19/02/2025</a:t>
            </a:fld>
            <a:endParaRPr lang="es-ES"/>
          </a:p>
        </p:txBody>
      </p:sp>
      <p:sp>
        <p:nvSpPr>
          <p:cNvPr id="5" name="Marcador de pie de página 4">
            <a:extLst>
              <a:ext uri="{FF2B5EF4-FFF2-40B4-BE49-F238E27FC236}">
                <a16:creationId xmlns:a16="http://schemas.microsoft.com/office/drawing/2014/main" id="{42D78F64-7538-CA41-025A-180F78031B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8A75FC98-34C2-5352-D30F-C22CDC243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311B83-8DC2-449F-8E7F-C0A53933D422}" type="slidenum">
              <a:rPr lang="es-ES" smtClean="0"/>
              <a:t>‹Nº›</a:t>
            </a:fld>
            <a:endParaRPr lang="es-ES"/>
          </a:p>
        </p:txBody>
      </p:sp>
    </p:spTree>
    <p:extLst>
      <p:ext uri="{BB962C8B-B14F-4D97-AF65-F5344CB8AC3E}">
        <p14:creationId xmlns:p14="http://schemas.microsoft.com/office/powerpoint/2010/main" val="22311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27E8DA-7FE7-336E-9364-016166A4298D}"/>
              </a:ext>
            </a:extLst>
          </p:cNvPr>
          <p:cNvSpPr>
            <a:spLocks noGrp="1"/>
          </p:cNvSpPr>
          <p:nvPr>
            <p:ph type="ctrTitle"/>
          </p:nvPr>
        </p:nvSpPr>
        <p:spPr>
          <a:xfrm>
            <a:off x="1661160" y="1041400"/>
            <a:ext cx="9144000" cy="2387600"/>
          </a:xfrm>
        </p:spPr>
        <p:txBody>
          <a:bodyPr>
            <a:normAutofit fontScale="90000"/>
          </a:bodyPr>
          <a:lstStyle/>
          <a:p>
            <a:r>
              <a:rPr lang="en-GB" noProof="0" dirty="0"/>
              <a:t>Contemporary developments in Administrative Law (I): public Law?</a:t>
            </a:r>
          </a:p>
        </p:txBody>
      </p:sp>
      <p:sp>
        <p:nvSpPr>
          <p:cNvPr id="3" name="Subtítulo 2">
            <a:extLst>
              <a:ext uri="{FF2B5EF4-FFF2-40B4-BE49-F238E27FC236}">
                <a16:creationId xmlns:a16="http://schemas.microsoft.com/office/drawing/2014/main" id="{F9ED822F-67C7-3814-16DC-1DE15EFA9D76}"/>
              </a:ext>
            </a:extLst>
          </p:cNvPr>
          <p:cNvSpPr>
            <a:spLocks noGrp="1"/>
          </p:cNvSpPr>
          <p:nvPr>
            <p:ph type="subTitle" idx="1"/>
          </p:nvPr>
        </p:nvSpPr>
        <p:spPr/>
        <p:txBody>
          <a:bodyPr>
            <a:normAutofit lnSpcReduction="10000"/>
          </a:bodyPr>
          <a:lstStyle/>
          <a:p>
            <a:endParaRPr lang="en-GB" noProof="0" dirty="0"/>
          </a:p>
          <a:p>
            <a:endParaRPr lang="en-GB" noProof="0" dirty="0"/>
          </a:p>
          <a:p>
            <a:r>
              <a:rPr lang="en-GB" noProof="0" dirty="0"/>
              <a:t>Alejandra Boto </a:t>
            </a:r>
          </a:p>
          <a:p>
            <a:r>
              <a:rPr lang="en-GB" noProof="0" dirty="0"/>
              <a:t>University of Oviedo. Constitutional Court Advisor (Spain)</a:t>
            </a:r>
          </a:p>
        </p:txBody>
      </p:sp>
    </p:spTree>
    <p:extLst>
      <p:ext uri="{BB962C8B-B14F-4D97-AF65-F5344CB8AC3E}">
        <p14:creationId xmlns:p14="http://schemas.microsoft.com/office/powerpoint/2010/main" val="4053351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B2A599AA-0013-5033-FFCE-D8042967076C}"/>
              </a:ext>
            </a:extLst>
          </p:cNvPr>
          <p:cNvSpPr>
            <a:spLocks noGrp="1"/>
          </p:cNvSpPr>
          <p:nvPr>
            <p:ph type="title"/>
          </p:nvPr>
        </p:nvSpPr>
        <p:spPr>
          <a:xfrm>
            <a:off x="1371597" y="348865"/>
            <a:ext cx="10044023" cy="877729"/>
          </a:xfrm>
        </p:spPr>
        <p:txBody>
          <a:bodyPr anchor="ctr">
            <a:normAutofit/>
          </a:bodyPr>
          <a:lstStyle/>
          <a:p>
            <a:r>
              <a:rPr lang="es-ES" sz="4000">
                <a:solidFill>
                  <a:srgbClr val="FFFFFF"/>
                </a:solidFill>
              </a:rPr>
              <a:t>Let’s read…. And discuss!</a:t>
            </a:r>
          </a:p>
        </p:txBody>
      </p:sp>
      <p:graphicFrame>
        <p:nvGraphicFramePr>
          <p:cNvPr id="5" name="Marcador de contenido 2">
            <a:extLst>
              <a:ext uri="{FF2B5EF4-FFF2-40B4-BE49-F238E27FC236}">
                <a16:creationId xmlns:a16="http://schemas.microsoft.com/office/drawing/2014/main" id="{2AF4BC81-0F0C-0810-9AD3-8A16E0DC8354}"/>
              </a:ext>
            </a:extLst>
          </p:cNvPr>
          <p:cNvGraphicFramePr>
            <a:graphicFrameLocks noGrp="1"/>
          </p:cNvGraphicFramePr>
          <p:nvPr>
            <p:ph idx="1"/>
            <p:extLst>
              <p:ext uri="{D42A27DB-BD31-4B8C-83A1-F6EECF244321}">
                <p14:modId xmlns:p14="http://schemas.microsoft.com/office/powerpoint/2010/main" val="184343519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2198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F7FB629-78A0-80E5-628D-E2E57ADC2A66}"/>
              </a:ext>
            </a:extLst>
          </p:cNvPr>
          <p:cNvSpPr>
            <a:spLocks noGrp="1"/>
          </p:cNvSpPr>
          <p:nvPr>
            <p:ph type="title"/>
          </p:nvPr>
        </p:nvSpPr>
        <p:spPr>
          <a:xfrm>
            <a:off x="586478" y="1683756"/>
            <a:ext cx="3115265" cy="2396359"/>
          </a:xfrm>
        </p:spPr>
        <p:txBody>
          <a:bodyPr anchor="b">
            <a:normAutofit/>
          </a:bodyPr>
          <a:lstStyle/>
          <a:p>
            <a:pPr algn="r"/>
            <a:r>
              <a:rPr lang="en-US" sz="3100" noProof="0">
                <a:solidFill>
                  <a:srgbClr val="FFFFFF"/>
                </a:solidFill>
              </a:rPr>
              <a:t>THE NOTION OF ADMINISTRATIVE LAW</a:t>
            </a:r>
            <a:endParaRPr lang="en-GB" sz="3100" noProof="0">
              <a:solidFill>
                <a:srgbClr val="FFFFFF"/>
              </a:solidFill>
            </a:endParaRPr>
          </a:p>
        </p:txBody>
      </p:sp>
      <p:graphicFrame>
        <p:nvGraphicFramePr>
          <p:cNvPr id="12" name="Marcador de contenido 2">
            <a:extLst>
              <a:ext uri="{FF2B5EF4-FFF2-40B4-BE49-F238E27FC236}">
                <a16:creationId xmlns:a16="http://schemas.microsoft.com/office/drawing/2014/main" id="{3A990518-40C8-289B-59DA-3D25C0D9E90D}"/>
              </a:ext>
            </a:extLst>
          </p:cNvPr>
          <p:cNvGraphicFramePr>
            <a:graphicFrameLocks noGrp="1"/>
          </p:cNvGraphicFramePr>
          <p:nvPr>
            <p:ph idx="1"/>
            <p:extLst>
              <p:ext uri="{D42A27DB-BD31-4B8C-83A1-F6EECF244321}">
                <p14:modId xmlns:p14="http://schemas.microsoft.com/office/powerpoint/2010/main" val="370511624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0467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B68A817-B312-DB75-BBE1-41906F13C645}"/>
              </a:ext>
            </a:extLst>
          </p:cNvPr>
          <p:cNvSpPr>
            <a:spLocks noGrp="1"/>
          </p:cNvSpPr>
          <p:nvPr>
            <p:ph type="title"/>
          </p:nvPr>
        </p:nvSpPr>
        <p:spPr>
          <a:xfrm>
            <a:off x="586478" y="1683756"/>
            <a:ext cx="3115265" cy="2396359"/>
          </a:xfrm>
        </p:spPr>
        <p:txBody>
          <a:bodyPr anchor="b">
            <a:normAutofit/>
          </a:bodyPr>
          <a:lstStyle/>
          <a:p>
            <a:pPr algn="r"/>
            <a:r>
              <a:rPr lang="en-GB" sz="3700">
                <a:solidFill>
                  <a:srgbClr val="FFFFFF"/>
                </a:solidFill>
              </a:rPr>
              <a:t>E</a:t>
            </a:r>
            <a:r>
              <a:rPr lang="en-GB" sz="3700" noProof="0">
                <a:solidFill>
                  <a:srgbClr val="FFFFFF"/>
                </a:solidFill>
              </a:rPr>
              <a:t>lements of Administrative Law</a:t>
            </a:r>
          </a:p>
        </p:txBody>
      </p:sp>
      <p:graphicFrame>
        <p:nvGraphicFramePr>
          <p:cNvPr id="5" name="Marcador de contenido 2">
            <a:extLst>
              <a:ext uri="{FF2B5EF4-FFF2-40B4-BE49-F238E27FC236}">
                <a16:creationId xmlns:a16="http://schemas.microsoft.com/office/drawing/2014/main" id="{13136B6A-A116-B91B-9780-6215A66F188E}"/>
              </a:ext>
            </a:extLst>
          </p:cNvPr>
          <p:cNvGraphicFramePr>
            <a:graphicFrameLocks noGrp="1"/>
          </p:cNvGraphicFramePr>
          <p:nvPr>
            <p:ph idx="1"/>
            <p:extLst>
              <p:ext uri="{D42A27DB-BD31-4B8C-83A1-F6EECF244321}">
                <p14:modId xmlns:p14="http://schemas.microsoft.com/office/powerpoint/2010/main" val="221201191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8622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5A2D268-A1C5-E902-B354-D47FF9A9BF4D}"/>
              </a:ext>
            </a:extLst>
          </p:cNvPr>
          <p:cNvSpPr>
            <a:spLocks noGrp="1"/>
          </p:cNvSpPr>
          <p:nvPr>
            <p:ph type="title"/>
          </p:nvPr>
        </p:nvSpPr>
        <p:spPr>
          <a:xfrm>
            <a:off x="838200" y="459863"/>
            <a:ext cx="10515600" cy="1004594"/>
          </a:xfrm>
        </p:spPr>
        <p:txBody>
          <a:bodyPr>
            <a:normAutofit/>
          </a:bodyPr>
          <a:lstStyle/>
          <a:p>
            <a:pPr algn="ctr"/>
            <a:r>
              <a:rPr lang="en-GB" noProof="0">
                <a:solidFill>
                  <a:srgbClr val="FFFFFF"/>
                </a:solidFill>
              </a:rPr>
              <a:t>KEY FEATURES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Marcador de contenido 2">
            <a:extLst>
              <a:ext uri="{FF2B5EF4-FFF2-40B4-BE49-F238E27FC236}">
                <a16:creationId xmlns:a16="http://schemas.microsoft.com/office/drawing/2014/main" id="{55593B94-A9FD-2B95-669D-73E5E7C60193}"/>
              </a:ext>
            </a:extLst>
          </p:cNvPr>
          <p:cNvGraphicFramePr>
            <a:graphicFrameLocks noGrp="1"/>
          </p:cNvGraphicFramePr>
          <p:nvPr>
            <p:ph idx="1"/>
            <p:extLst>
              <p:ext uri="{D42A27DB-BD31-4B8C-83A1-F6EECF244321}">
                <p14:modId xmlns:p14="http://schemas.microsoft.com/office/powerpoint/2010/main" val="2948411991"/>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7427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BD4C074-F759-658F-F27A-A675AA355E11}"/>
              </a:ext>
            </a:extLst>
          </p:cNvPr>
          <p:cNvPicPr>
            <a:picLocks noChangeAspect="1"/>
          </p:cNvPicPr>
          <p:nvPr/>
        </p:nvPicPr>
        <p:blipFill>
          <a:blip r:embed="rId2">
            <a:duotone>
              <a:schemeClr val="bg2">
                <a:shade val="45000"/>
                <a:satMod val="135000"/>
              </a:schemeClr>
              <a:prstClr val="white"/>
            </a:duotone>
          </a:blip>
          <a:srcRect t="10967" b="4764"/>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28DAD6E-298F-4AE3-3FE2-7E9A99D87346}"/>
              </a:ext>
            </a:extLst>
          </p:cNvPr>
          <p:cNvSpPr>
            <a:spLocks noGrp="1"/>
          </p:cNvSpPr>
          <p:nvPr>
            <p:ph type="title"/>
          </p:nvPr>
        </p:nvSpPr>
        <p:spPr>
          <a:xfrm>
            <a:off x="838200" y="365125"/>
            <a:ext cx="10515600" cy="1325563"/>
          </a:xfrm>
        </p:spPr>
        <p:txBody>
          <a:bodyPr>
            <a:normAutofit/>
          </a:bodyPr>
          <a:lstStyle/>
          <a:p>
            <a:r>
              <a:rPr lang="en-US" noProof="0" dirty="0"/>
              <a:t>ADMINISTRATIVE LAW VALUES</a:t>
            </a:r>
            <a:endParaRPr lang="en-GB" noProof="0" dirty="0"/>
          </a:p>
        </p:txBody>
      </p:sp>
      <p:graphicFrame>
        <p:nvGraphicFramePr>
          <p:cNvPr id="5" name="Marcador de contenido 2">
            <a:extLst>
              <a:ext uri="{FF2B5EF4-FFF2-40B4-BE49-F238E27FC236}">
                <a16:creationId xmlns:a16="http://schemas.microsoft.com/office/drawing/2014/main" id="{B0D2BAD8-22AC-90B5-2574-1867207817F7}"/>
              </a:ext>
            </a:extLst>
          </p:cNvPr>
          <p:cNvGraphicFramePr>
            <a:graphicFrameLocks noGrp="1"/>
          </p:cNvGraphicFramePr>
          <p:nvPr>
            <p:ph idx="1"/>
            <p:extLst>
              <p:ext uri="{D42A27DB-BD31-4B8C-83A1-F6EECF244321}">
                <p14:modId xmlns:p14="http://schemas.microsoft.com/office/powerpoint/2010/main" val="42917806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4801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Monitores de ordenador antiguos">
            <a:extLst>
              <a:ext uri="{FF2B5EF4-FFF2-40B4-BE49-F238E27FC236}">
                <a16:creationId xmlns:a16="http://schemas.microsoft.com/office/drawing/2014/main" id="{0E75A989-5C12-9969-54C5-0B837CABBF59}"/>
              </a:ext>
            </a:extLst>
          </p:cNvPr>
          <p:cNvPicPr>
            <a:picLocks noChangeAspect="1"/>
          </p:cNvPicPr>
          <p:nvPr/>
        </p:nvPicPr>
        <p:blipFill>
          <a:blip r:embed="rId2">
            <a:duotone>
              <a:schemeClr val="bg2">
                <a:shade val="45000"/>
                <a:satMod val="135000"/>
              </a:schemeClr>
              <a:prstClr val="white"/>
            </a:duotone>
          </a:blip>
          <a:srcRect t="5005" b="9768"/>
          <a:stretch/>
        </p:blipFill>
        <p:spPr>
          <a:xfrm>
            <a:off x="20" y="10"/>
            <a:ext cx="12191980" cy="6857990"/>
          </a:xfrm>
          <a:prstGeom prst="rect">
            <a:avLst/>
          </a:prstGeom>
        </p:spPr>
      </p:pic>
      <p:sp>
        <p:nvSpPr>
          <p:cNvPr id="9" name="Rectangle 8">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BB8A2C0-2CD4-B68C-A56A-FCBD18F4AE34}"/>
              </a:ext>
            </a:extLst>
          </p:cNvPr>
          <p:cNvSpPr>
            <a:spLocks noGrp="1"/>
          </p:cNvSpPr>
          <p:nvPr>
            <p:ph type="title"/>
          </p:nvPr>
        </p:nvSpPr>
        <p:spPr>
          <a:xfrm>
            <a:off x="838200" y="365125"/>
            <a:ext cx="10515600" cy="1325563"/>
          </a:xfrm>
        </p:spPr>
        <p:txBody>
          <a:bodyPr>
            <a:normAutofit/>
          </a:bodyPr>
          <a:lstStyle/>
          <a:p>
            <a:r>
              <a:rPr lang="en-GB" noProof="0" dirty="0"/>
              <a:t>ADMINISTRATIVE LAW ADVANTAGES</a:t>
            </a:r>
          </a:p>
        </p:txBody>
      </p:sp>
      <p:sp>
        <p:nvSpPr>
          <p:cNvPr id="3" name="Marcador de contenido 2">
            <a:extLst>
              <a:ext uri="{FF2B5EF4-FFF2-40B4-BE49-F238E27FC236}">
                <a16:creationId xmlns:a16="http://schemas.microsoft.com/office/drawing/2014/main" id="{B79A670E-6DED-FD63-EA61-7A7032AA5E7A}"/>
              </a:ext>
            </a:extLst>
          </p:cNvPr>
          <p:cNvSpPr>
            <a:spLocks noGrp="1"/>
          </p:cNvSpPr>
          <p:nvPr>
            <p:ph idx="1"/>
          </p:nvPr>
        </p:nvSpPr>
        <p:spPr>
          <a:xfrm>
            <a:off x="838200" y="1825625"/>
            <a:ext cx="10515600" cy="4351338"/>
          </a:xfrm>
        </p:spPr>
        <p:txBody>
          <a:bodyPr>
            <a:normAutofit/>
          </a:bodyPr>
          <a:lstStyle/>
          <a:p>
            <a:pPr marL="342900" lvl="0" indent="-342900">
              <a:buFont typeface="Symbol" panose="05050102010706020507" pitchFamily="18" charset="2"/>
              <a:buChar char=""/>
            </a:pPr>
            <a:r>
              <a:rPr lang="en-GB" sz="2600" dirty="0">
                <a:latin typeface="Times New Roman" panose="02020603050405020304" pitchFamily="18" charset="0"/>
                <a:ea typeface="Times New Roman" panose="02020603050405020304" pitchFamily="18" charset="0"/>
                <a:cs typeface="Times New Roman" panose="02020603050405020304" pitchFamily="18" charset="0"/>
              </a:rPr>
              <a:t>I</a:t>
            </a: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t provides a mechanism for achieving justice in individual cases by enabling people to test the lawfulness and the merits of decisions that affect them</a:t>
            </a:r>
            <a:endParaRPr lang="es-ES"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sz="2600" dirty="0">
                <a:latin typeface="Times New Roman" panose="02020603050405020304" pitchFamily="18" charset="0"/>
                <a:ea typeface="Times New Roman" panose="02020603050405020304" pitchFamily="18" charset="0"/>
                <a:cs typeface="Times New Roman" panose="02020603050405020304" pitchFamily="18" charset="0"/>
              </a:rPr>
              <a:t>T</a:t>
            </a: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hrough the provision of feedback to decision makers, it improves the quality of government administration</a:t>
            </a:r>
            <a:endParaRPr lang="es-ES"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sz="2600" dirty="0">
                <a:latin typeface="Times New Roman" panose="02020603050405020304" pitchFamily="18" charset="0"/>
                <a:ea typeface="Times New Roman" panose="02020603050405020304" pitchFamily="18" charset="0"/>
                <a:cs typeface="Times New Roman" panose="02020603050405020304" pitchFamily="18" charset="0"/>
              </a:rPr>
              <a:t>I</a:t>
            </a: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t provides a mechanism for ensuring that the government acts within its lawful powers</a:t>
            </a:r>
            <a:endParaRPr lang="es-ES"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It contributes to the accountability system for government decision making </a:t>
            </a:r>
            <a:endParaRPr lang="es-ES" sz="2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s-ES" sz="2600" dirty="0" err="1">
                <a:effectLst/>
                <a:latin typeface="Times New Roman" panose="02020603050405020304" pitchFamily="18" charset="0"/>
                <a:ea typeface="Times New Roman" panose="02020603050405020304" pitchFamily="18" charset="0"/>
                <a:cs typeface="Times New Roman" panose="02020603050405020304" pitchFamily="18" charset="0"/>
              </a:rPr>
              <a:t>It</a:t>
            </a:r>
            <a:r>
              <a:rPr lang="es-ES"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enhances justice, good governance, lawfulness and accountability</a:t>
            </a:r>
            <a:endParaRPr lang="es-ES" sz="26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GB" sz="2600" noProof="0" dirty="0"/>
          </a:p>
        </p:txBody>
      </p:sp>
    </p:spTree>
    <p:extLst>
      <p:ext uri="{BB962C8B-B14F-4D97-AF65-F5344CB8AC3E}">
        <p14:creationId xmlns:p14="http://schemas.microsoft.com/office/powerpoint/2010/main" val="2482648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96EF199-C792-AB07-21C6-6847169415AB}"/>
              </a:ext>
            </a:extLst>
          </p:cNvPr>
          <p:cNvPicPr>
            <a:picLocks noChangeAspect="1"/>
          </p:cNvPicPr>
          <p:nvPr/>
        </p:nvPicPr>
        <p:blipFill>
          <a:blip r:embed="rId2">
            <a:duotone>
              <a:schemeClr val="bg2">
                <a:shade val="45000"/>
                <a:satMod val="135000"/>
              </a:schemeClr>
              <a:prstClr val="white"/>
            </a:duotone>
          </a:blip>
          <a:srcRect t="13476" b="9732"/>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DABA17F-BE69-61AB-43A0-BB2114CBAC1E}"/>
              </a:ext>
            </a:extLst>
          </p:cNvPr>
          <p:cNvSpPr>
            <a:spLocks noGrp="1"/>
          </p:cNvSpPr>
          <p:nvPr>
            <p:ph type="title"/>
          </p:nvPr>
        </p:nvSpPr>
        <p:spPr>
          <a:xfrm>
            <a:off x="838200" y="365125"/>
            <a:ext cx="10515600" cy="1325563"/>
          </a:xfrm>
        </p:spPr>
        <p:txBody>
          <a:bodyPr>
            <a:normAutofit/>
          </a:bodyPr>
          <a:lstStyle/>
          <a:p>
            <a:r>
              <a:rPr lang="es-ES" dirty="0"/>
              <a:t>ADMINISTRATIVE LAW GETAWAY</a:t>
            </a:r>
          </a:p>
        </p:txBody>
      </p:sp>
      <p:graphicFrame>
        <p:nvGraphicFramePr>
          <p:cNvPr id="7" name="Marcador de contenido 2">
            <a:extLst>
              <a:ext uri="{FF2B5EF4-FFF2-40B4-BE49-F238E27FC236}">
                <a16:creationId xmlns:a16="http://schemas.microsoft.com/office/drawing/2014/main" id="{4B72227F-E4F0-C9E0-51A5-E7C1447BA7DE}"/>
              </a:ext>
            </a:extLst>
          </p:cNvPr>
          <p:cNvGraphicFramePr>
            <a:graphicFrameLocks noGrp="1"/>
          </p:cNvGraphicFramePr>
          <p:nvPr>
            <p:ph idx="1"/>
            <p:extLst>
              <p:ext uri="{D42A27DB-BD31-4B8C-83A1-F6EECF244321}">
                <p14:modId xmlns:p14="http://schemas.microsoft.com/office/powerpoint/2010/main" val="405505609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34362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4E12927-992C-BFB3-9DAB-B51D7DF18AC3}"/>
              </a:ext>
            </a:extLst>
          </p:cNvPr>
          <p:cNvSpPr>
            <a:spLocks noGrp="1"/>
          </p:cNvSpPr>
          <p:nvPr>
            <p:ph type="title"/>
          </p:nvPr>
        </p:nvSpPr>
        <p:spPr>
          <a:xfrm>
            <a:off x="586478" y="1683756"/>
            <a:ext cx="3115265" cy="2396359"/>
          </a:xfrm>
        </p:spPr>
        <p:txBody>
          <a:bodyPr anchor="b">
            <a:normAutofit/>
          </a:bodyPr>
          <a:lstStyle/>
          <a:p>
            <a:pPr algn="r"/>
            <a:r>
              <a:rPr lang="es-ES" sz="2800">
                <a:solidFill>
                  <a:srgbClr val="FFFFFF"/>
                </a:solidFill>
              </a:rPr>
              <a:t>PRIVATIZATION: </a:t>
            </a:r>
            <a:r>
              <a:rPr lang="en-GB" sz="2800">
                <a:solidFill>
                  <a:srgbClr val="FFFFFF"/>
                </a:solidFill>
                <a:ea typeface="Times New Roman" panose="02020603050405020304" pitchFamily="18" charset="0"/>
                <a:cs typeface="Times New Roman" panose="02020603050405020304" pitchFamily="18" charset="0"/>
              </a:rPr>
              <a:t>Transfer of public services or assets to private ownership or management</a:t>
            </a:r>
            <a:endParaRPr lang="es-ES" sz="2800">
              <a:solidFill>
                <a:srgbClr val="FFFFFF"/>
              </a:solidFill>
            </a:endParaRPr>
          </a:p>
        </p:txBody>
      </p:sp>
      <p:graphicFrame>
        <p:nvGraphicFramePr>
          <p:cNvPr id="5" name="Marcador de contenido 2">
            <a:extLst>
              <a:ext uri="{FF2B5EF4-FFF2-40B4-BE49-F238E27FC236}">
                <a16:creationId xmlns:a16="http://schemas.microsoft.com/office/drawing/2014/main" id="{BADA0222-6051-F169-C4D4-D0624F966085}"/>
              </a:ext>
            </a:extLst>
          </p:cNvPr>
          <p:cNvGraphicFramePr>
            <a:graphicFrameLocks noGrp="1"/>
          </p:cNvGraphicFramePr>
          <p:nvPr>
            <p:ph idx="1"/>
            <p:extLst>
              <p:ext uri="{D42A27DB-BD31-4B8C-83A1-F6EECF244321}">
                <p14:modId xmlns:p14="http://schemas.microsoft.com/office/powerpoint/2010/main" val="366758115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3007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C1CCFC1-9D48-7352-94CA-FB8C4F7D7F77}"/>
              </a:ext>
            </a:extLst>
          </p:cNvPr>
          <p:cNvSpPr>
            <a:spLocks noGrp="1"/>
          </p:cNvSpPr>
          <p:nvPr>
            <p:ph type="title"/>
          </p:nvPr>
        </p:nvSpPr>
        <p:spPr>
          <a:xfrm>
            <a:off x="586478" y="1683756"/>
            <a:ext cx="3115265" cy="2396359"/>
          </a:xfrm>
        </p:spPr>
        <p:txBody>
          <a:bodyPr anchor="b">
            <a:normAutofit/>
          </a:bodyPr>
          <a:lstStyle/>
          <a:p>
            <a:pPr algn="r"/>
            <a:r>
              <a:rPr lang="es-ES" sz="3100">
                <a:solidFill>
                  <a:srgbClr val="FFFFFF"/>
                </a:solidFill>
              </a:rPr>
              <a:t>EXTENSION OF ADMINISTRATIVE LAW</a:t>
            </a:r>
          </a:p>
        </p:txBody>
      </p:sp>
      <p:graphicFrame>
        <p:nvGraphicFramePr>
          <p:cNvPr id="5" name="Marcador de contenido 2">
            <a:extLst>
              <a:ext uri="{FF2B5EF4-FFF2-40B4-BE49-F238E27FC236}">
                <a16:creationId xmlns:a16="http://schemas.microsoft.com/office/drawing/2014/main" id="{6565BCE1-3669-2C17-5134-DD594685A4BE}"/>
              </a:ext>
            </a:extLst>
          </p:cNvPr>
          <p:cNvGraphicFramePr>
            <a:graphicFrameLocks noGrp="1"/>
          </p:cNvGraphicFramePr>
          <p:nvPr>
            <p:ph idx="1"/>
            <p:extLst>
              <p:ext uri="{D42A27DB-BD31-4B8C-83A1-F6EECF244321}">
                <p14:modId xmlns:p14="http://schemas.microsoft.com/office/powerpoint/2010/main" val="238340179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8891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TotalTime>
  <Words>1240</Words>
  <Application>Microsoft Office PowerPoint</Application>
  <PresentationFormat>Panorámica</PresentationFormat>
  <Paragraphs>63</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Aptos</vt:lpstr>
      <vt:lpstr>Aptos Display</vt:lpstr>
      <vt:lpstr>Arial</vt:lpstr>
      <vt:lpstr>Symbol</vt:lpstr>
      <vt:lpstr>Times New Roman</vt:lpstr>
      <vt:lpstr>Wingdings</vt:lpstr>
      <vt:lpstr>Tema de Office</vt:lpstr>
      <vt:lpstr>Contemporary developments in Administrative Law (I): public Law?</vt:lpstr>
      <vt:lpstr>THE NOTION OF ADMINISTRATIVE LAW</vt:lpstr>
      <vt:lpstr>Elements of Administrative Law</vt:lpstr>
      <vt:lpstr>KEY FEATURES</vt:lpstr>
      <vt:lpstr>ADMINISTRATIVE LAW VALUES</vt:lpstr>
      <vt:lpstr>ADMINISTRATIVE LAW ADVANTAGES</vt:lpstr>
      <vt:lpstr>ADMINISTRATIVE LAW GETAWAY</vt:lpstr>
      <vt:lpstr>PRIVATIZATION: Transfer of public services or assets to private ownership or management</vt:lpstr>
      <vt:lpstr>EXTENSION OF ADMINISTRATIVE LAW</vt:lpstr>
      <vt:lpstr>Let’s read…. And discuss!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BOTO ÁLVAREZ, Alejandra</dc:creator>
  <cp:lastModifiedBy>Alejandra Boto</cp:lastModifiedBy>
  <cp:revision>3</cp:revision>
  <dcterms:created xsi:type="dcterms:W3CDTF">2025-02-10T18:55:47Z</dcterms:created>
  <dcterms:modified xsi:type="dcterms:W3CDTF">2025-02-19T16:55:13Z</dcterms:modified>
</cp:coreProperties>
</file>