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5" r:id="rId7"/>
    <p:sldId id="261" r:id="rId8"/>
    <p:sldId id="262" r:id="rId9"/>
    <p:sldId id="263" r:id="rId10"/>
    <p:sldId id="264" r:id="rId11"/>
    <p:sldId id="266" r:id="rId12"/>
    <p:sldId id="267" r:id="rId13"/>
    <p:sldId id="268" r:id="rId14"/>
    <p:sldId id="270" r:id="rId15"/>
    <p:sldId id="271" r:id="rId16"/>
    <p:sldId id="277" r:id="rId17"/>
    <p:sldId id="269" r:id="rId18"/>
    <p:sldId id="272" r:id="rId19"/>
    <p:sldId id="278" r:id="rId20"/>
    <p:sldId id="273" r:id="rId21"/>
    <p:sldId id="279" r:id="rId22"/>
    <p:sldId id="274" r:id="rId23"/>
    <p:sldId id="275" r:id="rId24"/>
    <p:sldId id="276" r:id="rId25"/>
    <p:sldId id="281"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15" d="100"/>
          <a:sy n="115" d="100"/>
        </p:scale>
        <p:origin x="51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5000"/>
              </a:lnSpc>
              <a:defRPr sz="7200" b="1" cap="none" baseline="0">
                <a:blipFill dpi="0" rotWithShape="1">
                  <a:blip r:embed="rId4"/>
                  <a:srcRect/>
                  <a:tile tx="6350" ty="-127000" sx="65000" sy="64000" flip="none" algn="tl"/>
                </a:blip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8B4AF60A-713C-41BA-9788-4C493DDC0A9C}" type="datetimeFigureOut">
              <a:rPr lang="en-US" dirty="0"/>
              <a:t>3/6/25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b="1"/>
            </a:lvl1pPr>
          </a:lstStyle>
          <a:p>
            <a:fld id="{4FAB73BC-B049-4115-A692-8D63A059BFB8}"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7E5E0FA7-C445-42F7-AF66-A4F5A6FC8A9C}" type="datetimeFigureOut">
              <a:rPr lang="en-US" dirty="0"/>
              <a:t>3/6/25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85AC5C5-1A57-4420-8AFB-CE41693A794B}" type="datetimeFigureOut">
              <a:rPr lang="en-US" dirty="0"/>
              <a:t>3/6/25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A4C08AF-84E6-4329-8E67-FEA434B47075}" type="datetimeFigureOut">
              <a:rPr lang="en-US" dirty="0"/>
              <a:t>3/6/25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5000"/>
              </a:lnSpc>
              <a:defRPr sz="7200" b="1"/>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a:xfrm>
            <a:off x="8593667" y="6272784"/>
            <a:ext cx="2644309" cy="365125"/>
          </a:xfrm>
        </p:spPr>
        <p:txBody>
          <a:bodyPr/>
          <a:lstStyle/>
          <a:p>
            <a:fld id="{4F6EE328-6AFF-436B-881F-213D56084544}" type="datetimeFigureOut">
              <a:rPr lang="en-US" dirty="0"/>
              <a:t>3/6/25</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AE02069A-09EE-4C7C-86A4-2314A404921D}" type="datetimeFigureOut">
              <a:rPr lang="en-US" dirty="0"/>
              <a:t>3/6/25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56EE7F1-171E-411F-96CA-A251A21496E7}" type="datetimeFigureOut">
              <a:rPr lang="en-US" dirty="0"/>
              <a:t>3/6/25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8872C98D-A273-4547-9B92-97D7769F71A6}" type="datetimeFigureOut">
              <a:rPr lang="en-US" dirty="0"/>
              <a:t>3/6/25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B7CD67-0644-446C-B2AD-1C09BF34F286}" type="datetimeFigureOut">
              <a:rPr lang="en-US" dirty="0"/>
              <a:t>3/6/25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it-IT"/>
              <a:t>Fare clic per modificare lo stile del titolo dello schema</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1480828-6983-48AD-9E27-CBD3696F837E}" type="datetimeFigureOut">
              <a:rPr lang="en-US" dirty="0"/>
              <a:t>3/6/25</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2C5EFB91-0324-450E-B17F-36DC0ECCE413}" type="datetimeFigureOut">
              <a:rPr lang="en-US" dirty="0"/>
              <a:t>3/6/25</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52E37674-C1BA-4107-9B06-6D4CAC3A3DF5}" type="datetimeFigureOut">
              <a:rPr lang="en-US" dirty="0"/>
              <a:t>3/6/25</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n-lt"/>
              </a:defRPr>
            </a:lvl1pPr>
          </a:lstStyle>
          <a:p>
            <a:fld id="{4FAB73BC-B049-4115-A692-8D63A059BFB8}"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4800" b="1"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iuliano.vosa@unict.i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eur-lex.europa.eu/legal-content/EN/TXT/PDF/?uri=CELEX:61983CJ0121"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eur-lex.europa.eu/LexUriServ/LexUriServ.do?uri=CONSLEG:1999D0468:20060723:IT:PDF" TargetMode="External"/><Relationship Id="rId2" Type="http://schemas.openxmlformats.org/officeDocument/2006/relationships/hyperlink" Target="https://eur-lex.europa.eu/legal-content/IT/ALL/?uri=CELEX%3A31987D0373" TargetMode="External"/><Relationship Id="rId1" Type="http://schemas.openxmlformats.org/officeDocument/2006/relationships/slideLayout" Target="../slideLayouts/slideLayout2.xml"/><Relationship Id="rId5" Type="http://schemas.openxmlformats.org/officeDocument/2006/relationships/hyperlink" Target="https://www.senato.it/application/xmanager/projects/leg19/file/repository/relazioni/libreria/novita/XVII/Trattato_sull_unione_europea.pdf" TargetMode="External"/><Relationship Id="rId4" Type="http://schemas.openxmlformats.org/officeDocument/2006/relationships/hyperlink" Target="https://eur-lex.europa.eu/legal-content/IT/TXT/PDF/?uri=CELEX:32006D0512&amp;from=FR"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ecb.europa.eu/pub/pdf/other/ecbinstitutionalprovisions2012it.pdf" TargetMode="External"/><Relationship Id="rId2" Type="http://schemas.openxmlformats.org/officeDocument/2006/relationships/hyperlink" Target="https://eur-lex.europa.eu/legal-content/IT/TXT/HTML/?uri=CELEX:52004XC0427(02)"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ec.europa.eu/governance/docs/comm_agence_en.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europarl.europa.eu/RegData/etudes/STUD/2018/627131/EPRS_STU(2018)627131_EN.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curia.europa.eu/juris/document/document.jsf?text=&amp;docid=140965&amp;pageIndex=0&amp;doclang=EN&amp;mode=lst&amp;dir=&amp;occ=first&amp;part=1&amp;cid=24694705" TargetMode="External"/><Relationship Id="rId2" Type="http://schemas.openxmlformats.org/officeDocument/2006/relationships/hyperlink" Target="https://eur-lex.europa.eu/legal-content/IT/TXT/HTML/?uri=CELEX:62012CJ0270"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curia.europa.eu/juris/document/document.jsf;jsessionid=B61FB649F20BB8CFA8EB3BEE0E1699BE?text=&amp;docid=165057&amp;pageIndex=0&amp;doclang=IT&amp;mode=lst&amp;dir=&amp;occ=first&amp;part=1&amp;cid=23412739"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commission.europa.eu/business-economy-euro/economic-recovery/recovery-and-resilience-facility_it" TargetMode="External"/><Relationship Id="rId2" Type="http://schemas.openxmlformats.org/officeDocument/2006/relationships/hyperlink" Target="https://www.governo.it/it/approfondimento/governance-del-pnrr/16709" TargetMode="External"/><Relationship Id="rId1" Type="http://schemas.openxmlformats.org/officeDocument/2006/relationships/slideLayout" Target="../slideLayouts/slideLayout2.xml"/><Relationship Id="rId5" Type="http://schemas.openxmlformats.org/officeDocument/2006/relationships/hyperlink" Target="https://www.beniculturali.it/comunicato/modello-di-governance-per-lattuazione-del-pnrr-e-del-pnc-a-titolarita-del-mic-decreto-sg-266-del-210323" TargetMode="External"/><Relationship Id="rId4" Type="http://schemas.openxmlformats.org/officeDocument/2006/relationships/hyperlink" Target="https://www.rgs.mef.gov.it/VERSIONE-I/ragioneria_generale/struttura_e_funzioni/ispettorati_generali_e_servizio_studi/servizio_centrale_per_il_pnrr/"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mailto:giuliano.vosa@unict.it"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eur-lex.europa.eu/legal-content/EN/TXT/?uri=celex:61975CJ0043"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eur-lex.europa.eu/legal-content/EN/TXT/HTML/?uri=CELEX:61956CJ0009"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eur-lex.europa.eu/legal-content/EN/TXT/HTML/?uri=CELEX:61970CJ0025"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curia.europa.eu/juris/showPdf.jsf?text=&amp;docid=88990&amp;pageIndex=0&amp;doclang=EN&amp;mode=lst&amp;dir=&amp;occ=first&amp;part=1&amp;cid=24615369"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C2196BF-B874-4560-8ACD-553F1B8CE6AD}"/>
              </a:ext>
            </a:extLst>
          </p:cNvPr>
          <p:cNvSpPr>
            <a:spLocks noGrp="1"/>
          </p:cNvSpPr>
          <p:nvPr>
            <p:ph type="ctrTitle"/>
          </p:nvPr>
        </p:nvSpPr>
        <p:spPr>
          <a:xfrm>
            <a:off x="779929" y="1075764"/>
            <a:ext cx="10524565" cy="3774141"/>
          </a:xfrm>
        </p:spPr>
        <p:txBody>
          <a:bodyPr/>
          <a:lstStyle/>
          <a:p>
            <a:pPr algn="r">
              <a:lnSpc>
                <a:spcPct val="114000"/>
              </a:lnSpc>
            </a:pPr>
            <a:r>
              <a:rPr lang="en-US" sz="4400" i="0" dirty="0">
                <a:solidFill>
                  <a:srgbClr val="000000"/>
                </a:solidFill>
                <a:effectLst/>
                <a:latin typeface="Times New Roman" panose="02020603050405020304" pitchFamily="18" charset="0"/>
              </a:rPr>
              <a:t>Conferral &amp; </a:t>
            </a:r>
            <a:r>
              <a:rPr lang="en-US" sz="4400" i="0" dirty="0" err="1">
                <a:solidFill>
                  <a:srgbClr val="000000"/>
                </a:solidFill>
                <a:effectLst/>
                <a:latin typeface="Times New Roman" panose="02020603050405020304" pitchFamily="18" charset="0"/>
              </a:rPr>
              <a:t>Agencification</a:t>
            </a:r>
            <a:r>
              <a:rPr lang="en-US" sz="4400" i="0" dirty="0">
                <a:solidFill>
                  <a:srgbClr val="000000"/>
                </a:solidFill>
                <a:effectLst/>
                <a:latin typeface="Times New Roman" panose="02020603050405020304" pitchFamily="18" charset="0"/>
              </a:rPr>
              <a:t>:</a:t>
            </a:r>
            <a:br>
              <a:rPr lang="en-US" sz="4400" i="0" dirty="0">
                <a:solidFill>
                  <a:srgbClr val="000000"/>
                </a:solidFill>
                <a:effectLst/>
                <a:latin typeface="Times New Roman" panose="02020603050405020304" pitchFamily="18" charset="0"/>
              </a:rPr>
            </a:br>
            <a:r>
              <a:rPr lang="en-US" sz="4400" i="0" dirty="0">
                <a:solidFill>
                  <a:srgbClr val="000000"/>
                </a:solidFill>
                <a:effectLst/>
                <a:latin typeface="Times New Roman" panose="02020603050405020304" pitchFamily="18" charset="0"/>
              </a:rPr>
              <a:t>The Decline of the Non-delegation Doctrine</a:t>
            </a:r>
            <a:br>
              <a:rPr lang="en-US" sz="4400" i="0" dirty="0">
                <a:solidFill>
                  <a:srgbClr val="000000"/>
                </a:solidFill>
                <a:effectLst/>
                <a:latin typeface="Times New Roman" panose="02020603050405020304" pitchFamily="18" charset="0"/>
              </a:rPr>
            </a:br>
            <a:r>
              <a:rPr lang="en-US" sz="4400" i="0" dirty="0">
                <a:solidFill>
                  <a:srgbClr val="000000"/>
                </a:solidFill>
                <a:effectLst/>
                <a:latin typeface="Times New Roman" panose="02020603050405020304" pitchFamily="18" charset="0"/>
              </a:rPr>
              <a:t>in the EU Administrative Law</a:t>
            </a:r>
            <a:br>
              <a:rPr lang="en-US" sz="4400" b="0" i="0" dirty="0">
                <a:solidFill>
                  <a:srgbClr val="000000"/>
                </a:solidFill>
                <a:effectLst/>
                <a:latin typeface="Times New Roman" panose="02020603050405020304" pitchFamily="18" charset="0"/>
              </a:rPr>
            </a:br>
            <a:endParaRPr lang="it-IT" sz="4400" dirty="0"/>
          </a:p>
        </p:txBody>
      </p:sp>
      <p:sp>
        <p:nvSpPr>
          <p:cNvPr id="3" name="Sottotitolo 2">
            <a:extLst>
              <a:ext uri="{FF2B5EF4-FFF2-40B4-BE49-F238E27FC236}">
                <a16:creationId xmlns:a16="http://schemas.microsoft.com/office/drawing/2014/main" id="{089508D2-3863-4205-8166-936F0946BCF7}"/>
              </a:ext>
            </a:extLst>
          </p:cNvPr>
          <p:cNvSpPr>
            <a:spLocks noGrp="1"/>
          </p:cNvSpPr>
          <p:nvPr>
            <p:ph type="subTitle" idx="1"/>
          </p:nvPr>
        </p:nvSpPr>
        <p:spPr>
          <a:xfrm>
            <a:off x="1069848" y="5199529"/>
            <a:ext cx="8755470" cy="1317812"/>
          </a:xfrm>
        </p:spPr>
        <p:txBody>
          <a:bodyPr>
            <a:normAutofit lnSpcReduction="10000"/>
          </a:bodyPr>
          <a:lstStyle/>
          <a:p>
            <a:r>
              <a:rPr lang="it-IT" dirty="0">
                <a:latin typeface="Times New Roman" panose="02020603050405020304" pitchFamily="18" charset="0"/>
                <a:cs typeface="Times New Roman" panose="02020603050405020304" pitchFamily="18" charset="0"/>
              </a:rPr>
              <a:t>Macerata, 13-14 March, 2025</a:t>
            </a:r>
            <a:endParaRPr lang="it-IT" dirty="0">
              <a:solidFill>
                <a:srgbClr val="F7B615"/>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endParaRPr>
          </a:p>
          <a:p>
            <a:endParaRPr lang="it-IT" dirty="0">
              <a:solidFill>
                <a:srgbClr val="F7B615"/>
              </a:solidFill>
              <a:hlinkClick r:id="rId2">
                <a:extLst>
                  <a:ext uri="{A12FA001-AC4F-418D-AE19-62706E023703}">
                    <ahyp:hlinkClr xmlns:ahyp="http://schemas.microsoft.com/office/drawing/2018/hyperlinkcolor" val="tx"/>
                  </a:ext>
                </a:extLst>
              </a:hlinkClick>
            </a:endParaRPr>
          </a:p>
          <a:p>
            <a:pPr algn="r"/>
            <a:r>
              <a:rPr lang="it-IT" sz="2400" b="1" dirty="0">
                <a:solidFill>
                  <a:srgbClr val="FFC000"/>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giuliano.vosa@unict.it</a:t>
            </a:r>
            <a:endParaRPr lang="it-IT" sz="2400" b="1" dirty="0">
              <a:solidFill>
                <a:srgbClr val="FFC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1238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97EF85-86FE-4FEF-8997-84856E7842FA}"/>
              </a:ext>
            </a:extLst>
          </p:cNvPr>
          <p:cNvSpPr>
            <a:spLocks noGrp="1"/>
          </p:cNvSpPr>
          <p:nvPr>
            <p:ph type="title"/>
          </p:nvPr>
        </p:nvSpPr>
        <p:spPr/>
        <p:txBody>
          <a:bodyPr>
            <a:normAutofit/>
          </a:bodyPr>
          <a:lstStyle/>
          <a:p>
            <a:pPr algn="r"/>
            <a:r>
              <a:rPr lang="it-IT" sz="4400" dirty="0"/>
              <a:t>… </a:t>
            </a:r>
            <a:r>
              <a:rPr lang="it-IT" sz="4400" dirty="0" err="1"/>
              <a:t>ahead</a:t>
            </a:r>
            <a:r>
              <a:rPr lang="it-IT" sz="4400" dirty="0"/>
              <a:t> on the </a:t>
            </a:r>
            <a:r>
              <a:rPr lang="it-IT" sz="4400" dirty="0" err="1"/>
              <a:t>Teleology</a:t>
            </a:r>
            <a:r>
              <a:rPr lang="it-IT" sz="4400" dirty="0"/>
              <a:t> Road</a:t>
            </a:r>
          </a:p>
        </p:txBody>
      </p:sp>
      <p:sp>
        <p:nvSpPr>
          <p:cNvPr id="3" name="Segnaposto contenuto 2">
            <a:extLst>
              <a:ext uri="{FF2B5EF4-FFF2-40B4-BE49-F238E27FC236}">
                <a16:creationId xmlns:a16="http://schemas.microsoft.com/office/drawing/2014/main" id="{3D18EC65-5764-4B8C-A198-3468E3AFC8C5}"/>
              </a:ext>
            </a:extLst>
          </p:cNvPr>
          <p:cNvSpPr>
            <a:spLocks noGrp="1"/>
          </p:cNvSpPr>
          <p:nvPr>
            <p:ph idx="1"/>
          </p:nvPr>
        </p:nvSpPr>
        <p:spPr/>
        <p:txBody>
          <a:bodyPr>
            <a:normAutofit/>
          </a:bodyPr>
          <a:lstStyle/>
          <a:p>
            <a:r>
              <a:rPr lang="it-IT" dirty="0">
                <a:hlinkClick r:id="rId2"/>
              </a:rPr>
              <a:t>C-121/83</a:t>
            </a:r>
            <a:r>
              <a:rPr lang="it-IT" dirty="0"/>
              <a:t>, </a:t>
            </a:r>
            <a:r>
              <a:rPr lang="it-IT" i="1" dirty="0" err="1"/>
              <a:t>Zuckerfabrik</a:t>
            </a:r>
            <a:r>
              <a:rPr lang="it-IT" i="1" dirty="0"/>
              <a:t> </a:t>
            </a:r>
            <a:r>
              <a:rPr lang="it-IT" i="1" dirty="0" err="1"/>
              <a:t>Franken</a:t>
            </a:r>
            <a:r>
              <a:rPr lang="it-IT" i="1" dirty="0"/>
              <a:t> GmbH </a:t>
            </a:r>
            <a:r>
              <a:rPr lang="it-IT" dirty="0"/>
              <a:t>v </a:t>
            </a:r>
            <a:r>
              <a:rPr lang="it-IT" i="1" dirty="0" err="1"/>
              <a:t>Hauptzollamt</a:t>
            </a:r>
            <a:r>
              <a:rPr lang="it-IT" i="1" dirty="0"/>
              <a:t> Würzburg</a:t>
            </a:r>
            <a:r>
              <a:rPr lang="it-IT" dirty="0"/>
              <a:t>, 15 </a:t>
            </a:r>
            <a:r>
              <a:rPr lang="it-IT" dirty="0" err="1"/>
              <a:t>May</a:t>
            </a:r>
            <a:r>
              <a:rPr lang="it-IT" dirty="0"/>
              <a:t> 1984</a:t>
            </a:r>
          </a:p>
          <a:p>
            <a:endParaRPr lang="it-IT" dirty="0"/>
          </a:p>
          <a:p>
            <a:pPr algn="just">
              <a:lnSpc>
                <a:spcPct val="114000"/>
              </a:lnSpc>
            </a:pPr>
            <a:r>
              <a:rPr lang="en-US" dirty="0"/>
              <a:t>13   It is appropriate to state that, according to Article 8 (3) of the basic regulation [</a:t>
            </a:r>
            <a:r>
              <a:rPr lang="en-US" dirty="0">
                <a:solidFill>
                  <a:schemeClr val="bg2">
                    <a:lumMod val="50000"/>
                  </a:schemeClr>
                </a:solidFill>
              </a:rPr>
              <a:t>the secondary legal basis concerned</a:t>
            </a:r>
            <a:r>
              <a:rPr lang="en-US" dirty="0"/>
              <a:t>] , … it is for the Council to adopt the general rules for the implementation of that article, whilst the adoption of the detailed rules for its implementation is a matter for the Commission. That provision must be understood as meaning that, in the exercise of its powers, the Commission is authorized to adopt all the measures which are necessary or appropriate for the implementation of the basic legislation, provided that they are not contrary to such legislation or to the implementing legislation adopted by the Council.</a:t>
            </a:r>
          </a:p>
          <a:p>
            <a:endParaRPr lang="it-IT" dirty="0"/>
          </a:p>
        </p:txBody>
      </p:sp>
    </p:spTree>
    <p:extLst>
      <p:ext uri="{BB962C8B-B14F-4D97-AF65-F5344CB8AC3E}">
        <p14:creationId xmlns:p14="http://schemas.microsoft.com/office/powerpoint/2010/main" val="3646050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3AE80B-28B9-4169-BEA5-26A6BC43B4EB}"/>
              </a:ext>
            </a:extLst>
          </p:cNvPr>
          <p:cNvSpPr>
            <a:spLocks noGrp="1"/>
          </p:cNvSpPr>
          <p:nvPr>
            <p:ph type="title"/>
          </p:nvPr>
        </p:nvSpPr>
        <p:spPr>
          <a:xfrm>
            <a:off x="1069848" y="484632"/>
            <a:ext cx="10058400" cy="1254521"/>
          </a:xfrm>
        </p:spPr>
        <p:txBody>
          <a:bodyPr>
            <a:normAutofit fontScale="90000"/>
          </a:bodyPr>
          <a:lstStyle/>
          <a:p>
            <a:pPr algn="r"/>
            <a:r>
              <a:rPr lang="it-IT" dirty="0"/>
              <a:t>The «</a:t>
            </a:r>
            <a:r>
              <a:rPr lang="it-IT" dirty="0" err="1"/>
              <a:t>Institutional</a:t>
            </a:r>
            <a:r>
              <a:rPr lang="it-IT" dirty="0"/>
              <a:t> Nature» of the </a:t>
            </a:r>
            <a:r>
              <a:rPr lang="it-IT" dirty="0" err="1"/>
              <a:t>Administrative</a:t>
            </a:r>
            <a:r>
              <a:rPr lang="it-IT" dirty="0"/>
              <a:t> </a:t>
            </a:r>
            <a:r>
              <a:rPr lang="it-IT" dirty="0" err="1"/>
              <a:t>Law</a:t>
            </a:r>
            <a:r>
              <a:rPr lang="it-IT" dirty="0"/>
              <a:t>-maker</a:t>
            </a:r>
          </a:p>
        </p:txBody>
      </p:sp>
      <p:sp>
        <p:nvSpPr>
          <p:cNvPr id="3" name="Segnaposto contenuto 2">
            <a:extLst>
              <a:ext uri="{FF2B5EF4-FFF2-40B4-BE49-F238E27FC236}">
                <a16:creationId xmlns:a16="http://schemas.microsoft.com/office/drawing/2014/main" id="{85D5255C-6813-44A2-99FF-B483EF86B947}"/>
              </a:ext>
            </a:extLst>
          </p:cNvPr>
          <p:cNvSpPr>
            <a:spLocks noGrp="1"/>
          </p:cNvSpPr>
          <p:nvPr>
            <p:ph idx="1"/>
          </p:nvPr>
        </p:nvSpPr>
        <p:spPr>
          <a:xfrm>
            <a:off x="1069848" y="2121407"/>
            <a:ext cx="10058400" cy="4422827"/>
          </a:xfrm>
        </p:spPr>
        <p:txBody>
          <a:bodyPr>
            <a:normAutofit fontScale="77500" lnSpcReduction="20000"/>
          </a:bodyPr>
          <a:lstStyle/>
          <a:p>
            <a:pPr marL="0" indent="0">
              <a:buNone/>
            </a:pPr>
            <a:r>
              <a:rPr lang="en-US" dirty="0">
                <a:latin typeface="Times New Roman" panose="02020603050405020304" pitchFamily="18" charset="0"/>
                <a:cs typeface="Times New Roman" panose="02020603050405020304" pitchFamily="18" charset="0"/>
              </a:rPr>
              <a:t>Case C-98/80, G. Romano v </a:t>
            </a:r>
            <a:r>
              <a:rPr lang="en-US" i="1" dirty="0" err="1">
                <a:latin typeface="Times New Roman" panose="02020603050405020304" pitchFamily="18" charset="0"/>
                <a:cs typeface="Times New Roman" panose="02020603050405020304" pitchFamily="18" charset="0"/>
              </a:rPr>
              <a:t>Institut</a:t>
            </a:r>
            <a:r>
              <a:rPr lang="en-US" i="1" dirty="0">
                <a:latin typeface="Times New Roman" panose="02020603050405020304" pitchFamily="18" charset="0"/>
                <a:cs typeface="Times New Roman" panose="02020603050405020304" pitchFamily="18" charset="0"/>
              </a:rPr>
              <a:t> National d’Assurance-Maladie-Invalidité</a:t>
            </a:r>
            <a:r>
              <a:rPr lang="en-US" dirty="0">
                <a:latin typeface="Times New Roman" panose="02020603050405020304" pitchFamily="18" charset="0"/>
                <a:cs typeface="Times New Roman" panose="02020603050405020304" pitchFamily="18" charset="0"/>
              </a:rPr>
              <a:t>,14 May 1981:</a:t>
            </a:r>
          </a:p>
          <a:p>
            <a:pPr algn="just">
              <a:lnSpc>
                <a:spcPct val="134000"/>
              </a:lnSpc>
            </a:pPr>
            <a:r>
              <a:rPr lang="en-US" dirty="0">
                <a:latin typeface="Times New Roman" panose="02020603050405020304" pitchFamily="18" charset="0"/>
                <a:cs typeface="Times New Roman" panose="02020603050405020304" pitchFamily="18" charset="0"/>
              </a:rPr>
              <a:t>18  …the Tribunal du Travail asks whether the above-mentioned decision of the Administrative Commission is lawful in view of Article 7 of Regulation No 574/72 which "provides in effect that sums recovered may not exceed the amount actually received under another legislation".</a:t>
            </a:r>
          </a:p>
          <a:p>
            <a:pPr algn="just">
              <a:lnSpc>
                <a:spcPct val="134000"/>
              </a:lnSpc>
            </a:pPr>
            <a:r>
              <a:rPr lang="en-US" dirty="0">
                <a:latin typeface="Times New Roman" panose="02020603050405020304" pitchFamily="18" charset="0"/>
                <a:cs typeface="Times New Roman" panose="02020603050405020304" pitchFamily="18" charset="0"/>
              </a:rPr>
              <a:t>However, Article 7 of Regulation No 574/72 does not contain any provision having such a clearly defined effect as that contemplated by the question so that the article is irrelevant for the purpose of resolving the question submitted to the Court.</a:t>
            </a:r>
          </a:p>
          <a:p>
            <a:pPr algn="just">
              <a:lnSpc>
                <a:spcPct val="134000"/>
              </a:lnSpc>
            </a:pPr>
            <a:r>
              <a:rPr lang="en-US" dirty="0">
                <a:latin typeface="Times New Roman" panose="02020603050405020304" pitchFamily="18" charset="0"/>
                <a:cs typeface="Times New Roman" panose="02020603050405020304" pitchFamily="18" charset="0"/>
              </a:rPr>
              <a:t>As regards that question… , it follows both from Article 155 of the Treaty and the judicial system created by the Treaty, and in particular by Articles 173 and 177 thereof, that a body such as the Administrative Commission may not be empowered by the Council to adopt acts having the force of law. Whilst a decision of the Administrative Commission may provide an aid to social security institutions responsible for applying Community law in this field, it is not of such a nature as to require those </a:t>
            </a:r>
            <a:r>
              <a:rPr lang="en-US" dirty="0">
                <a:highlight>
                  <a:srgbClr val="FFFF00"/>
                </a:highlight>
                <a:latin typeface="Times New Roman" panose="02020603050405020304" pitchFamily="18" charset="0"/>
                <a:cs typeface="Times New Roman" panose="02020603050405020304" pitchFamily="18" charset="0"/>
              </a:rPr>
              <a:t>institutions</a:t>
            </a:r>
            <a:r>
              <a:rPr lang="en-US" dirty="0">
                <a:latin typeface="Times New Roman" panose="02020603050405020304" pitchFamily="18" charset="0"/>
                <a:cs typeface="Times New Roman" panose="02020603050405020304" pitchFamily="18" charset="0"/>
              </a:rPr>
              <a:t> to use certain methods or adopt certain interpretations when they come to apply the Community rules. Decision No 101 of the Administrative Commission does not therefore bind the </a:t>
            </a:r>
            <a:r>
              <a:rPr lang="en-US" i="1" dirty="0">
                <a:latin typeface="Times New Roman" panose="02020603050405020304" pitchFamily="18" charset="0"/>
                <a:cs typeface="Times New Roman" panose="02020603050405020304" pitchFamily="18" charset="0"/>
              </a:rPr>
              <a:t>Tribunal du Travail</a:t>
            </a:r>
            <a:r>
              <a:rPr lang="en-US" dirty="0">
                <a:latin typeface="Times New Roman" panose="02020603050405020304" pitchFamily="18" charset="0"/>
                <a:cs typeface="Times New Roman" panose="02020603050405020304" pitchFamily="18" charset="0"/>
              </a:rPr>
              <a:t>.</a:t>
            </a: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3146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963F72E-FE89-4DDD-987C-2B20E344C6BC}"/>
              </a:ext>
            </a:extLst>
          </p:cNvPr>
          <p:cNvSpPr>
            <a:spLocks noGrp="1"/>
          </p:cNvSpPr>
          <p:nvPr>
            <p:ph type="title"/>
          </p:nvPr>
        </p:nvSpPr>
        <p:spPr/>
        <p:txBody>
          <a:bodyPr/>
          <a:lstStyle/>
          <a:p>
            <a:pPr algn="r"/>
            <a:r>
              <a:rPr lang="it-IT" dirty="0"/>
              <a:t>The </a:t>
            </a:r>
            <a:r>
              <a:rPr lang="it-IT" dirty="0" err="1"/>
              <a:t>Formalization</a:t>
            </a:r>
            <a:r>
              <a:rPr lang="it-IT" dirty="0"/>
              <a:t> of Executive </a:t>
            </a:r>
            <a:r>
              <a:rPr lang="it-IT" dirty="0" err="1"/>
              <a:t>Procedures</a:t>
            </a:r>
            <a:r>
              <a:rPr lang="it-IT" dirty="0"/>
              <a:t> </a:t>
            </a:r>
          </a:p>
        </p:txBody>
      </p:sp>
      <p:sp>
        <p:nvSpPr>
          <p:cNvPr id="3" name="Segnaposto contenuto 2">
            <a:extLst>
              <a:ext uri="{FF2B5EF4-FFF2-40B4-BE49-F238E27FC236}">
                <a16:creationId xmlns:a16="http://schemas.microsoft.com/office/drawing/2014/main" id="{324B91BA-680C-4644-88CC-3F9A3F5D3147}"/>
              </a:ext>
            </a:extLst>
          </p:cNvPr>
          <p:cNvSpPr>
            <a:spLocks noGrp="1"/>
          </p:cNvSpPr>
          <p:nvPr>
            <p:ph idx="1"/>
          </p:nvPr>
        </p:nvSpPr>
        <p:spPr>
          <a:xfrm>
            <a:off x="1069848" y="2545976"/>
            <a:ext cx="10058400" cy="3626224"/>
          </a:xfrm>
        </p:spPr>
        <p:txBody>
          <a:bodyPr>
            <a:normAutofit fontScale="92500" lnSpcReduction="20000"/>
          </a:bodyPr>
          <a:lstStyle/>
          <a:p>
            <a:pPr marL="0" indent="0">
              <a:buNone/>
            </a:pPr>
            <a:r>
              <a:rPr lang="it-IT" dirty="0" err="1">
                <a:latin typeface="Times New Roman" panose="02020603050405020304" pitchFamily="18" charset="0"/>
                <a:cs typeface="Times New Roman" panose="02020603050405020304" pitchFamily="18" charset="0"/>
              </a:rPr>
              <a:t>Comitology</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decisions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providing</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specific</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modalities</a:t>
            </a:r>
            <a:r>
              <a:rPr lang="it-IT" dirty="0">
                <a:latin typeface="Times New Roman" panose="02020603050405020304" pitchFamily="18" charset="0"/>
                <a:cs typeface="Times New Roman" panose="02020603050405020304" pitchFamily="18" charset="0"/>
              </a:rPr>
              <a:t> for the </a:t>
            </a:r>
            <a:r>
              <a:rPr lang="it-IT" dirty="0" err="1">
                <a:latin typeface="Times New Roman" panose="02020603050405020304" pitchFamily="18" charset="0"/>
                <a:cs typeface="Times New Roman" panose="02020603050405020304" pitchFamily="18" charset="0"/>
              </a:rPr>
              <a:t>exercises</a:t>
            </a:r>
            <a:r>
              <a:rPr lang="it-IT" dirty="0">
                <a:latin typeface="Times New Roman" panose="02020603050405020304" pitchFamily="18" charset="0"/>
                <a:cs typeface="Times New Roman" panose="02020603050405020304" pitchFamily="18" charset="0"/>
              </a:rPr>
              <a:t> of the executive </a:t>
            </a:r>
            <a:r>
              <a:rPr lang="it-IT" dirty="0" err="1">
                <a:latin typeface="Times New Roman" panose="02020603050405020304" pitchFamily="18" charset="0"/>
                <a:cs typeface="Times New Roman" panose="02020603050405020304" pitchFamily="18" charset="0"/>
              </a:rPr>
              <a:t>competences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conferred</a:t>
            </a:r>
            <a:r>
              <a:rPr lang="it-IT" dirty="0">
                <a:latin typeface="Times New Roman" panose="02020603050405020304" pitchFamily="18" charset="0"/>
                <a:cs typeface="Times New Roman" panose="02020603050405020304" pitchFamily="18" charset="0"/>
              </a:rPr>
              <a:t> on the Commission:</a:t>
            </a:r>
          </a:p>
          <a:p>
            <a:pPr marL="0" indent="0">
              <a:buNone/>
            </a:pPr>
            <a:r>
              <a:rPr lang="it-IT" dirty="0" err="1">
                <a:latin typeface="Times New Roman" panose="02020603050405020304" pitchFamily="18" charset="0"/>
                <a:cs typeface="Times New Roman" panose="02020603050405020304" pitchFamily="18" charset="0"/>
                <a:hlinkClick r:id="rId2"/>
              </a:rPr>
              <a:t>Council</a:t>
            </a:r>
            <a:r>
              <a:rPr lang="it-IT" dirty="0">
                <a:latin typeface="Times New Roman" panose="02020603050405020304" pitchFamily="18" charset="0"/>
                <a:cs typeface="Times New Roman" panose="02020603050405020304" pitchFamily="18" charset="0"/>
                <a:hlinkClick r:id="rId2"/>
              </a:rPr>
              <a:t> </a:t>
            </a:r>
            <a:r>
              <a:rPr lang="it-IT" dirty="0" err="1">
                <a:latin typeface="Times New Roman" panose="02020603050405020304" pitchFamily="18" charset="0"/>
                <a:cs typeface="Times New Roman" panose="02020603050405020304" pitchFamily="18" charset="0"/>
                <a:hlinkClick r:id="rId2"/>
              </a:rPr>
              <a:t>Decision</a:t>
            </a:r>
            <a:r>
              <a:rPr lang="it-IT" dirty="0">
                <a:latin typeface="Times New Roman" panose="02020603050405020304" pitchFamily="18" charset="0"/>
                <a:cs typeface="Times New Roman" panose="02020603050405020304" pitchFamily="18" charset="0"/>
                <a:hlinkClick r:id="rId2"/>
              </a:rPr>
              <a:t> 87/373/EEC of 13 </a:t>
            </a:r>
            <a:r>
              <a:rPr lang="it-IT" dirty="0" err="1">
                <a:latin typeface="Times New Roman" panose="02020603050405020304" pitchFamily="18" charset="0"/>
                <a:cs typeface="Times New Roman" panose="02020603050405020304" pitchFamily="18" charset="0"/>
                <a:hlinkClick r:id="rId2"/>
              </a:rPr>
              <a:t>July</a:t>
            </a:r>
            <a:r>
              <a:rPr lang="it-IT" dirty="0">
                <a:latin typeface="Times New Roman" panose="02020603050405020304" pitchFamily="18" charset="0"/>
                <a:cs typeface="Times New Roman" panose="02020603050405020304" pitchFamily="18" charset="0"/>
                <a:hlinkClick r:id="rId2"/>
              </a:rPr>
              <a:t> 1987,</a:t>
            </a:r>
            <a:endParaRPr lang="it-IT" dirty="0">
              <a:latin typeface="Times New Roman" panose="02020603050405020304" pitchFamily="18" charset="0"/>
              <a:cs typeface="Times New Roman" panose="02020603050405020304" pitchFamily="18" charset="0"/>
            </a:endParaRPr>
          </a:p>
          <a:p>
            <a:pPr marL="0" indent="0">
              <a:buNone/>
            </a:pPr>
            <a:r>
              <a:rPr lang="it-IT" dirty="0" err="1">
                <a:latin typeface="Times New Roman" panose="02020603050405020304" pitchFamily="18" charset="0"/>
                <a:cs typeface="Times New Roman" panose="02020603050405020304" pitchFamily="18" charset="0"/>
                <a:hlinkClick r:id="rId3"/>
              </a:rPr>
              <a:t>Council</a:t>
            </a:r>
            <a:r>
              <a:rPr lang="it-IT" dirty="0">
                <a:latin typeface="Times New Roman" panose="02020603050405020304" pitchFamily="18" charset="0"/>
                <a:cs typeface="Times New Roman" panose="02020603050405020304" pitchFamily="18" charset="0"/>
                <a:hlinkClick r:id="rId3"/>
              </a:rPr>
              <a:t> </a:t>
            </a:r>
            <a:r>
              <a:rPr lang="it-IT" dirty="0" err="1">
                <a:latin typeface="Times New Roman" panose="02020603050405020304" pitchFamily="18" charset="0"/>
                <a:cs typeface="Times New Roman" panose="02020603050405020304" pitchFamily="18" charset="0"/>
                <a:hlinkClick r:id="rId3"/>
              </a:rPr>
              <a:t>Decision</a:t>
            </a:r>
            <a:r>
              <a:rPr lang="it-IT" dirty="0">
                <a:latin typeface="Times New Roman" panose="02020603050405020304" pitchFamily="18" charset="0"/>
                <a:cs typeface="Times New Roman" panose="02020603050405020304" pitchFamily="18" charset="0"/>
                <a:hlinkClick r:id="rId3"/>
              </a:rPr>
              <a:t> 1999/468/EC of 28 </a:t>
            </a:r>
            <a:r>
              <a:rPr lang="it-IT" dirty="0" err="1">
                <a:latin typeface="Times New Roman" panose="02020603050405020304" pitchFamily="18" charset="0"/>
                <a:cs typeface="Times New Roman" panose="02020603050405020304" pitchFamily="18" charset="0"/>
                <a:hlinkClick r:id="rId3"/>
              </a:rPr>
              <a:t>June</a:t>
            </a:r>
            <a:r>
              <a:rPr lang="it-IT" dirty="0">
                <a:latin typeface="Times New Roman" panose="02020603050405020304" pitchFamily="18" charset="0"/>
                <a:cs typeface="Times New Roman" panose="02020603050405020304" pitchFamily="18" charset="0"/>
                <a:hlinkClick r:id="rId3"/>
              </a:rPr>
              <a:t> 1999, </a:t>
            </a:r>
            <a:endParaRPr lang="it-IT" dirty="0">
              <a:latin typeface="Times New Roman" panose="02020603050405020304" pitchFamily="18" charset="0"/>
              <a:cs typeface="Times New Roman" panose="02020603050405020304" pitchFamily="18" charset="0"/>
            </a:endParaRPr>
          </a:p>
          <a:p>
            <a:pPr marL="0" indent="0">
              <a:buNone/>
            </a:pPr>
            <a:r>
              <a:rPr lang="it-IT" dirty="0" err="1">
                <a:latin typeface="Times New Roman" panose="02020603050405020304" pitchFamily="18" charset="0"/>
                <a:cs typeface="Times New Roman" panose="02020603050405020304" pitchFamily="18" charset="0"/>
                <a:hlinkClick r:id="rId4"/>
              </a:rPr>
              <a:t>Council</a:t>
            </a:r>
            <a:r>
              <a:rPr lang="it-IT" dirty="0">
                <a:latin typeface="Times New Roman" panose="02020603050405020304" pitchFamily="18" charset="0"/>
                <a:cs typeface="Times New Roman" panose="02020603050405020304" pitchFamily="18" charset="0"/>
                <a:hlinkClick r:id="rId4"/>
              </a:rPr>
              <a:t> </a:t>
            </a:r>
            <a:r>
              <a:rPr lang="it-IT" dirty="0" err="1">
                <a:latin typeface="Times New Roman" panose="02020603050405020304" pitchFamily="18" charset="0"/>
                <a:cs typeface="Times New Roman" panose="02020603050405020304" pitchFamily="18" charset="0"/>
                <a:hlinkClick r:id="rId4"/>
              </a:rPr>
              <a:t>Decision</a:t>
            </a:r>
            <a:r>
              <a:rPr lang="it-IT" dirty="0">
                <a:latin typeface="Times New Roman" panose="02020603050405020304" pitchFamily="18" charset="0"/>
                <a:cs typeface="Times New Roman" panose="02020603050405020304" pitchFamily="18" charset="0"/>
                <a:hlinkClick r:id="rId4"/>
              </a:rPr>
              <a:t> 2006/512/EC of 17 </a:t>
            </a:r>
            <a:r>
              <a:rPr lang="it-IT" dirty="0" err="1">
                <a:latin typeface="Times New Roman" panose="02020603050405020304" pitchFamily="18" charset="0"/>
                <a:cs typeface="Times New Roman" panose="02020603050405020304" pitchFamily="18" charset="0"/>
                <a:hlinkClick r:id="rId4"/>
              </a:rPr>
              <a:t>July</a:t>
            </a:r>
            <a:r>
              <a:rPr lang="it-IT" dirty="0">
                <a:latin typeface="Times New Roman" panose="02020603050405020304" pitchFamily="18" charset="0"/>
                <a:cs typeface="Times New Roman" panose="02020603050405020304" pitchFamily="18" charset="0"/>
                <a:hlinkClick r:id="rId4"/>
              </a:rPr>
              <a:t> 2006</a:t>
            </a:r>
            <a:endParaRPr lang="it-IT" dirty="0">
              <a:latin typeface="Times New Roman" panose="02020603050405020304" pitchFamily="18" charset="0"/>
              <a:cs typeface="Times New Roman" panose="02020603050405020304" pitchFamily="18" charset="0"/>
            </a:endParaRPr>
          </a:p>
          <a:p>
            <a:pPr marL="0" indent="0">
              <a:buNone/>
            </a:pPr>
            <a:endParaRPr lang="it-IT" dirty="0">
              <a:latin typeface="Times New Roman" panose="02020603050405020304" pitchFamily="18" charset="0"/>
              <a:cs typeface="Times New Roman" panose="02020603050405020304" pitchFamily="18" charset="0"/>
            </a:endParaRPr>
          </a:p>
          <a:p>
            <a:pPr marL="0" indent="0">
              <a:buNone/>
            </a:pPr>
            <a:r>
              <a:rPr lang="it-IT" dirty="0">
                <a:latin typeface="Times New Roman" panose="02020603050405020304" pitchFamily="18" charset="0"/>
                <a:cs typeface="Times New Roman" panose="02020603050405020304" pitchFamily="18" charset="0"/>
                <a:hlinkClick r:id="rId5"/>
              </a:rPr>
              <a:t>The </a:t>
            </a:r>
            <a:r>
              <a:rPr lang="it-IT" dirty="0" err="1">
                <a:latin typeface="Times New Roman" panose="02020603050405020304" pitchFamily="18" charset="0"/>
                <a:cs typeface="Times New Roman" panose="02020603050405020304" pitchFamily="18" charset="0"/>
                <a:hlinkClick r:id="rId5"/>
              </a:rPr>
              <a:t>Treaty</a:t>
            </a:r>
            <a:r>
              <a:rPr lang="it-IT" dirty="0">
                <a:latin typeface="Times New Roman" panose="02020603050405020304" pitchFamily="18" charset="0"/>
                <a:cs typeface="Times New Roman" panose="02020603050405020304" pitchFamily="18" charset="0"/>
                <a:hlinkClick r:id="rId5"/>
              </a:rPr>
              <a:t> of </a:t>
            </a:r>
            <a:r>
              <a:rPr lang="it-IT" dirty="0" err="1">
                <a:latin typeface="Times New Roman" panose="02020603050405020304" pitchFamily="18" charset="0"/>
                <a:cs typeface="Times New Roman" panose="02020603050405020304" pitchFamily="18" charset="0"/>
                <a:hlinkClick r:id="rId5"/>
              </a:rPr>
              <a:t>Lisbon</a:t>
            </a:r>
            <a:r>
              <a:rPr lang="it-IT" dirty="0">
                <a:latin typeface="Times New Roman" panose="02020603050405020304" pitchFamily="18" charset="0"/>
                <a:cs typeface="Times New Roman" panose="02020603050405020304" pitchFamily="18" charset="0"/>
              </a:rPr>
              <a:t>:</a:t>
            </a:r>
          </a:p>
          <a:p>
            <a:pPr marL="0" indent="0">
              <a:buNone/>
            </a:pPr>
            <a:r>
              <a:rPr lang="it-IT" dirty="0">
                <a:latin typeface="Times New Roman" panose="02020603050405020304" pitchFamily="18" charset="0"/>
                <a:cs typeface="Times New Roman" panose="02020603050405020304" pitchFamily="18" charset="0"/>
              </a:rPr>
              <a:t>Art. 289 – Legislative Acts</a:t>
            </a:r>
          </a:p>
          <a:p>
            <a:pPr marL="0" indent="0">
              <a:buNone/>
            </a:pPr>
            <a:r>
              <a:rPr lang="it-IT" dirty="0">
                <a:latin typeface="Times New Roman" panose="02020603050405020304" pitchFamily="18" charset="0"/>
                <a:cs typeface="Times New Roman" panose="02020603050405020304" pitchFamily="18" charset="0"/>
              </a:rPr>
              <a:t>Art. 290 – </a:t>
            </a:r>
            <a:r>
              <a:rPr lang="it-IT" dirty="0" err="1">
                <a:latin typeface="Times New Roman" panose="02020603050405020304" pitchFamily="18" charset="0"/>
                <a:cs typeface="Times New Roman" panose="02020603050405020304" pitchFamily="18" charset="0"/>
              </a:rPr>
              <a:t>Delegated</a:t>
            </a:r>
            <a:r>
              <a:rPr lang="it-IT" dirty="0">
                <a:latin typeface="Times New Roman" panose="02020603050405020304" pitchFamily="18" charset="0"/>
                <a:cs typeface="Times New Roman" panose="02020603050405020304" pitchFamily="18" charset="0"/>
              </a:rPr>
              <a:t> Acts</a:t>
            </a:r>
          </a:p>
          <a:p>
            <a:pPr marL="0" indent="0">
              <a:buNone/>
            </a:pPr>
            <a:r>
              <a:rPr lang="it-IT" dirty="0">
                <a:latin typeface="Times New Roman" panose="02020603050405020304" pitchFamily="18" charset="0"/>
                <a:cs typeface="Times New Roman" panose="02020603050405020304" pitchFamily="18" charset="0"/>
              </a:rPr>
              <a:t>Art. 291 – Executive Acts</a:t>
            </a:r>
          </a:p>
          <a:p>
            <a:endParaRPr lang="it-IT" dirty="0"/>
          </a:p>
        </p:txBody>
      </p:sp>
    </p:spTree>
    <p:extLst>
      <p:ext uri="{BB962C8B-B14F-4D97-AF65-F5344CB8AC3E}">
        <p14:creationId xmlns:p14="http://schemas.microsoft.com/office/powerpoint/2010/main" val="35831957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FDCD7F-21A8-406A-A9CF-2C57BAD4986D}"/>
              </a:ext>
            </a:extLst>
          </p:cNvPr>
          <p:cNvSpPr>
            <a:spLocks noGrp="1"/>
          </p:cNvSpPr>
          <p:nvPr>
            <p:ph type="title"/>
          </p:nvPr>
        </p:nvSpPr>
        <p:spPr>
          <a:xfrm>
            <a:off x="887506" y="512064"/>
            <a:ext cx="10240742" cy="1334665"/>
          </a:xfrm>
        </p:spPr>
        <p:txBody>
          <a:bodyPr>
            <a:normAutofit fontScale="90000"/>
          </a:bodyPr>
          <a:lstStyle/>
          <a:p>
            <a:pPr algn="r">
              <a:lnSpc>
                <a:spcPct val="114000"/>
              </a:lnSpc>
            </a:pPr>
            <a:r>
              <a:rPr lang="it-IT" sz="3800" dirty="0"/>
              <a:t>Committees and </a:t>
            </a:r>
            <a:r>
              <a:rPr lang="it-IT" sz="3800" dirty="0" err="1"/>
              <a:t>beyond</a:t>
            </a:r>
            <a:r>
              <a:rPr lang="it-IT" sz="3800" dirty="0"/>
              <a:t>:</a:t>
            </a:r>
            <a:br>
              <a:rPr lang="it-IT" sz="3800" dirty="0"/>
            </a:br>
            <a:r>
              <a:rPr lang="it-IT" sz="3800" dirty="0" err="1"/>
              <a:t>towards</a:t>
            </a:r>
            <a:r>
              <a:rPr lang="it-IT" sz="3800" dirty="0"/>
              <a:t> a EU </a:t>
            </a:r>
            <a:r>
              <a:rPr lang="it-IT" sz="3800" dirty="0" err="1"/>
              <a:t>Administrative</a:t>
            </a:r>
            <a:r>
              <a:rPr lang="it-IT" sz="3800" dirty="0"/>
              <a:t> </a:t>
            </a:r>
            <a:r>
              <a:rPr lang="it-IT" sz="3800" dirty="0" err="1"/>
              <a:t>Law</a:t>
            </a:r>
            <a:endParaRPr lang="it-IT" sz="3800" dirty="0"/>
          </a:p>
        </p:txBody>
      </p:sp>
      <p:sp>
        <p:nvSpPr>
          <p:cNvPr id="3" name="Segnaposto contenuto 2">
            <a:extLst>
              <a:ext uri="{FF2B5EF4-FFF2-40B4-BE49-F238E27FC236}">
                <a16:creationId xmlns:a16="http://schemas.microsoft.com/office/drawing/2014/main" id="{26789008-759B-4BB4-8EBB-307ED3BE6619}"/>
              </a:ext>
            </a:extLst>
          </p:cNvPr>
          <p:cNvSpPr>
            <a:spLocks noGrp="1"/>
          </p:cNvSpPr>
          <p:nvPr>
            <p:ph idx="1"/>
          </p:nvPr>
        </p:nvSpPr>
        <p:spPr>
          <a:xfrm>
            <a:off x="1069848" y="2402542"/>
            <a:ext cx="10058400" cy="4096870"/>
          </a:xfrm>
        </p:spPr>
        <p:txBody>
          <a:bodyPr>
            <a:noAutofit/>
          </a:bodyPr>
          <a:lstStyle/>
          <a:p>
            <a:pPr algn="just">
              <a:lnSpc>
                <a:spcPct val="120000"/>
              </a:lnSpc>
            </a:pPr>
            <a:r>
              <a:rPr lang="it-IT" sz="3000" dirty="0">
                <a:latin typeface="Times New Roman" panose="02020603050405020304" pitchFamily="18" charset="0"/>
                <a:cs typeface="Times New Roman" panose="02020603050405020304" pitchFamily="18" charset="0"/>
              </a:rPr>
              <a:t>Composite </a:t>
            </a:r>
            <a:r>
              <a:rPr lang="it-IT" sz="3000" dirty="0" err="1">
                <a:latin typeface="Times New Roman" panose="02020603050405020304" pitchFamily="18" charset="0"/>
                <a:cs typeface="Times New Roman" panose="02020603050405020304" pitchFamily="18" charset="0"/>
              </a:rPr>
              <a:t>Administrative</a:t>
            </a:r>
            <a:r>
              <a:rPr lang="it-IT" sz="3000" dirty="0">
                <a:latin typeface="Times New Roman" panose="02020603050405020304" pitchFamily="18" charset="0"/>
                <a:cs typeface="Times New Roman" panose="02020603050405020304" pitchFamily="18" charset="0"/>
              </a:rPr>
              <a:t> </a:t>
            </a:r>
            <a:r>
              <a:rPr lang="it-IT" sz="3000" dirty="0" err="1">
                <a:latin typeface="Times New Roman" panose="02020603050405020304" pitchFamily="18" charset="0"/>
                <a:cs typeface="Times New Roman" panose="02020603050405020304" pitchFamily="18" charset="0"/>
              </a:rPr>
              <a:t>Procedures</a:t>
            </a:r>
            <a:r>
              <a:rPr lang="it-IT" sz="3000" dirty="0">
                <a:latin typeface="Times New Roman" panose="02020603050405020304" pitchFamily="18" charset="0"/>
                <a:cs typeface="Times New Roman" panose="02020603050405020304" pitchFamily="18" charset="0"/>
              </a:rPr>
              <a:t>:</a:t>
            </a:r>
          </a:p>
          <a:p>
            <a:pPr algn="just">
              <a:lnSpc>
                <a:spcPct val="120000"/>
              </a:lnSpc>
            </a:pPr>
            <a:r>
              <a:rPr lang="it-IT" sz="3000" dirty="0" err="1">
                <a:latin typeface="Times New Roman" panose="02020603050405020304" pitchFamily="18" charset="0"/>
                <a:cs typeface="Times New Roman" panose="02020603050405020304" pitchFamily="18" charset="0"/>
              </a:rPr>
              <a:t>Creating</a:t>
            </a:r>
            <a:r>
              <a:rPr lang="it-IT" sz="3000" dirty="0">
                <a:latin typeface="Times New Roman" panose="02020603050405020304" pitchFamily="18" charset="0"/>
                <a:cs typeface="Times New Roman" panose="02020603050405020304" pitchFamily="18" charset="0"/>
              </a:rPr>
              <a:t> Direct Links </a:t>
            </a:r>
            <a:r>
              <a:rPr lang="it-IT" sz="3000" dirty="0" err="1">
                <a:latin typeface="Times New Roman" panose="02020603050405020304" pitchFamily="18" charset="0"/>
                <a:cs typeface="Times New Roman" panose="02020603050405020304" pitchFamily="18" charset="0"/>
              </a:rPr>
              <a:t>between</a:t>
            </a:r>
            <a:r>
              <a:rPr lang="it-IT" sz="3000" dirty="0">
                <a:latin typeface="Times New Roman" panose="02020603050405020304" pitchFamily="18" charset="0"/>
                <a:cs typeface="Times New Roman" panose="02020603050405020304" pitchFamily="18" charset="0"/>
              </a:rPr>
              <a:t> national and </a:t>
            </a:r>
            <a:r>
              <a:rPr lang="it-IT" sz="3000" dirty="0" err="1">
                <a:latin typeface="Times New Roman" panose="02020603050405020304" pitchFamily="18" charset="0"/>
                <a:cs typeface="Times New Roman" panose="02020603050405020304" pitchFamily="18" charset="0"/>
              </a:rPr>
              <a:t>European</a:t>
            </a:r>
            <a:r>
              <a:rPr lang="it-IT" sz="3000" dirty="0">
                <a:latin typeface="Times New Roman" panose="02020603050405020304" pitchFamily="18" charset="0"/>
                <a:cs typeface="Times New Roman" panose="02020603050405020304" pitchFamily="18" charset="0"/>
              </a:rPr>
              <a:t> </a:t>
            </a:r>
            <a:r>
              <a:rPr lang="it-IT" sz="3000" dirty="0" err="1">
                <a:latin typeface="Times New Roman" panose="02020603050405020304" pitchFamily="18" charset="0"/>
                <a:cs typeface="Times New Roman" panose="02020603050405020304" pitchFamily="18" charset="0"/>
              </a:rPr>
              <a:t>law</a:t>
            </a:r>
            <a:r>
              <a:rPr lang="it-IT" sz="3000" dirty="0">
                <a:latin typeface="Times New Roman" panose="02020603050405020304" pitchFamily="18" charset="0"/>
                <a:cs typeface="Times New Roman" panose="02020603050405020304" pitchFamily="18" charset="0"/>
              </a:rPr>
              <a:t>-makers</a:t>
            </a:r>
          </a:p>
          <a:p>
            <a:pPr algn="just">
              <a:lnSpc>
                <a:spcPct val="120000"/>
              </a:lnSpc>
            </a:pPr>
            <a:r>
              <a:rPr lang="it-IT" sz="3000" dirty="0">
                <a:latin typeface="Times New Roman" panose="02020603050405020304" pitchFamily="18" charset="0"/>
                <a:cs typeface="Times New Roman" panose="02020603050405020304" pitchFamily="18" charset="0"/>
              </a:rPr>
              <a:t>Co-Administration</a:t>
            </a:r>
          </a:p>
          <a:p>
            <a:pPr algn="just">
              <a:lnSpc>
                <a:spcPct val="120000"/>
              </a:lnSpc>
            </a:pPr>
            <a:r>
              <a:rPr lang="it-IT" sz="3000" dirty="0">
                <a:latin typeface="Times New Roman" panose="02020603050405020304" pitchFamily="18" charset="0"/>
                <a:cs typeface="Times New Roman" panose="02020603050405020304" pitchFamily="18" charset="0"/>
              </a:rPr>
              <a:t>Networks under </a:t>
            </a:r>
            <a:r>
              <a:rPr lang="it-IT" sz="3000" dirty="0" err="1">
                <a:latin typeface="Times New Roman" panose="02020603050405020304" pitchFamily="18" charset="0"/>
                <a:cs typeface="Times New Roman" panose="02020603050405020304" pitchFamily="18" charset="0"/>
              </a:rPr>
              <a:t>European</a:t>
            </a:r>
            <a:r>
              <a:rPr lang="it-IT" sz="3000" dirty="0">
                <a:latin typeface="Times New Roman" panose="02020603050405020304" pitchFamily="18" charset="0"/>
                <a:cs typeface="Times New Roman" panose="02020603050405020304" pitchFamily="18" charset="0"/>
              </a:rPr>
              <a:t> </a:t>
            </a:r>
            <a:r>
              <a:rPr lang="it-IT" sz="3000" dirty="0" err="1">
                <a:latin typeface="Times New Roman" panose="02020603050405020304" pitchFamily="18" charset="0"/>
                <a:cs typeface="Times New Roman" panose="02020603050405020304" pitchFamily="18" charset="0"/>
              </a:rPr>
              <a:t>Coordination-Direction</a:t>
            </a:r>
            <a:endParaRPr lang="it-IT" sz="3000" dirty="0">
              <a:latin typeface="Times New Roman" panose="02020603050405020304" pitchFamily="18" charset="0"/>
              <a:cs typeface="Times New Roman" panose="02020603050405020304" pitchFamily="18" charset="0"/>
            </a:endParaRPr>
          </a:p>
          <a:p>
            <a:pPr algn="just">
              <a:lnSpc>
                <a:spcPct val="120000"/>
              </a:lnSpc>
            </a:pPr>
            <a:r>
              <a:rPr lang="it-IT" sz="3000" dirty="0">
                <a:latin typeface="Times New Roman" panose="02020603050405020304" pitchFamily="18" charset="0"/>
                <a:cs typeface="Times New Roman" panose="02020603050405020304" pitchFamily="18" charset="0"/>
              </a:rPr>
              <a:t>De-</a:t>
            </a:r>
            <a:r>
              <a:rPr lang="it-IT" sz="3000" dirty="0" err="1">
                <a:latin typeface="Times New Roman" panose="02020603050405020304" pitchFamily="18" charset="0"/>
                <a:cs typeface="Times New Roman" panose="02020603050405020304" pitchFamily="18" charset="0"/>
              </a:rPr>
              <a:t>centralised</a:t>
            </a:r>
            <a:r>
              <a:rPr lang="it-IT" sz="3000" dirty="0">
                <a:latin typeface="Times New Roman" panose="02020603050405020304" pitchFamily="18" charset="0"/>
                <a:cs typeface="Times New Roman" panose="02020603050405020304" pitchFamily="18" charset="0"/>
              </a:rPr>
              <a:t> </a:t>
            </a:r>
            <a:r>
              <a:rPr lang="it-IT" sz="3000" dirty="0" err="1">
                <a:latin typeface="Times New Roman" panose="02020603050405020304" pitchFamily="18" charset="0"/>
                <a:cs typeface="Times New Roman" panose="02020603050405020304" pitchFamily="18" charset="0"/>
              </a:rPr>
              <a:t>integration</a:t>
            </a:r>
            <a:endParaRPr lang="it-IT"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82761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52106BC-F794-4D73-B166-9C4D4D09FC79}"/>
              </a:ext>
            </a:extLst>
          </p:cNvPr>
          <p:cNvSpPr>
            <a:spLocks noGrp="1"/>
          </p:cNvSpPr>
          <p:nvPr>
            <p:ph type="title"/>
          </p:nvPr>
        </p:nvSpPr>
        <p:spPr/>
        <p:txBody>
          <a:bodyPr/>
          <a:lstStyle/>
          <a:p>
            <a:pPr algn="r"/>
            <a:r>
              <a:rPr lang="it-IT" dirty="0"/>
              <a:t>Patterns of Co-Administration</a:t>
            </a:r>
          </a:p>
        </p:txBody>
      </p:sp>
      <p:sp>
        <p:nvSpPr>
          <p:cNvPr id="3" name="Segnaposto contenuto 2">
            <a:extLst>
              <a:ext uri="{FF2B5EF4-FFF2-40B4-BE49-F238E27FC236}">
                <a16:creationId xmlns:a16="http://schemas.microsoft.com/office/drawing/2014/main" id="{2790C523-E67C-44E6-8B83-FF1AF5156D37}"/>
              </a:ext>
            </a:extLst>
          </p:cNvPr>
          <p:cNvSpPr>
            <a:spLocks noGrp="1"/>
          </p:cNvSpPr>
          <p:nvPr>
            <p:ph idx="1"/>
          </p:nvPr>
        </p:nvSpPr>
        <p:spPr/>
        <p:txBody>
          <a:bodyPr>
            <a:noAutofit/>
          </a:bodyPr>
          <a:lstStyle/>
          <a:p>
            <a:pPr algn="just"/>
            <a:r>
              <a:rPr lang="it-IT" sz="2400" dirty="0">
                <a:latin typeface="Times New Roman" panose="02020603050405020304" pitchFamily="18" charset="0"/>
                <a:cs typeface="Times New Roman" panose="02020603050405020304" pitchFamily="18" charset="0"/>
              </a:rPr>
              <a:t>Competence </a:t>
            </a:r>
            <a:r>
              <a:rPr lang="it-IT" sz="2400" dirty="0" err="1">
                <a:latin typeface="Times New Roman" panose="02020603050405020304" pitchFamily="18" charset="0"/>
                <a:cs typeface="Times New Roman" panose="02020603050405020304" pitchFamily="18" charset="0"/>
              </a:rPr>
              <a:t>is</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formally</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attributed</a:t>
            </a:r>
            <a:r>
              <a:rPr lang="it-IT" sz="2400" dirty="0">
                <a:latin typeface="Times New Roman" panose="02020603050405020304" pitchFamily="18" charset="0"/>
                <a:cs typeface="Times New Roman" panose="02020603050405020304" pitchFamily="18" charset="0"/>
              </a:rPr>
              <a:t> to </a:t>
            </a:r>
            <a:r>
              <a:rPr lang="it-IT" sz="2400" dirty="0" err="1">
                <a:latin typeface="Times New Roman" panose="02020603050405020304" pitchFamily="18" charset="0"/>
                <a:cs typeface="Times New Roman" panose="02020603050405020304" pitchFamily="18" charset="0"/>
              </a:rPr>
              <a:t>both</a:t>
            </a:r>
            <a:r>
              <a:rPr lang="it-IT" sz="2400" dirty="0">
                <a:latin typeface="Times New Roman" panose="02020603050405020304" pitchFamily="18" charset="0"/>
                <a:cs typeface="Times New Roman" panose="02020603050405020304" pitchFamily="18" charset="0"/>
              </a:rPr>
              <a:t> the </a:t>
            </a:r>
            <a:r>
              <a:rPr lang="it-IT" sz="2400" dirty="0" err="1">
                <a:latin typeface="Times New Roman" panose="02020603050405020304" pitchFamily="18" charset="0"/>
                <a:cs typeface="Times New Roman" panose="02020603050405020304" pitchFamily="18" charset="0"/>
              </a:rPr>
              <a:t>European</a:t>
            </a:r>
            <a:r>
              <a:rPr lang="it-IT" sz="2400" dirty="0">
                <a:latin typeface="Times New Roman" panose="02020603050405020304" pitchFamily="18" charset="0"/>
                <a:cs typeface="Times New Roman" panose="02020603050405020304" pitchFamily="18" charset="0"/>
              </a:rPr>
              <a:t> and the national </a:t>
            </a:r>
            <a:r>
              <a:rPr lang="it-IT" sz="2400" dirty="0" err="1">
                <a:latin typeface="Times New Roman" panose="02020603050405020304" pitchFamily="18" charset="0"/>
                <a:cs typeface="Times New Roman" panose="02020603050405020304" pitchFamily="18" charset="0"/>
              </a:rPr>
              <a:t>administrative</a:t>
            </a:r>
            <a:r>
              <a:rPr lang="it-IT" sz="2400" dirty="0">
                <a:latin typeface="Times New Roman" panose="02020603050405020304" pitchFamily="18" charset="0"/>
                <a:cs typeface="Times New Roman" panose="02020603050405020304" pitchFamily="18" charset="0"/>
              </a:rPr>
              <a:t> body </a:t>
            </a:r>
            <a:r>
              <a:rPr lang="it-IT" sz="2400" dirty="0" err="1">
                <a:latin typeface="Times New Roman" panose="02020603050405020304" pitchFamily="18" charset="0"/>
                <a:cs typeface="Times New Roman" panose="02020603050405020304" pitchFamily="18" charset="0"/>
              </a:rPr>
              <a:t>concerned</a:t>
            </a:r>
            <a:endParaRPr lang="it-IT" sz="2400" dirty="0">
              <a:latin typeface="Times New Roman" panose="02020603050405020304" pitchFamily="18" charset="0"/>
              <a:cs typeface="Times New Roman" panose="02020603050405020304" pitchFamily="18" charset="0"/>
            </a:endParaRPr>
          </a:p>
          <a:p>
            <a:pPr algn="just"/>
            <a:r>
              <a:rPr lang="it-IT" sz="2400" dirty="0">
                <a:latin typeface="Times New Roman" panose="02020603050405020304" pitchFamily="18" charset="0"/>
                <a:cs typeface="Times New Roman" panose="02020603050405020304" pitchFamily="18" charset="0"/>
              </a:rPr>
              <a:t>The national body </a:t>
            </a:r>
            <a:r>
              <a:rPr lang="it-IT" sz="2400" dirty="0" err="1">
                <a:latin typeface="Times New Roman" panose="02020603050405020304" pitchFamily="18" charset="0"/>
                <a:cs typeface="Times New Roman" panose="02020603050405020304" pitchFamily="18" charset="0"/>
              </a:rPr>
              <a:t>is</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required</a:t>
            </a:r>
            <a:r>
              <a:rPr lang="it-IT" sz="2400" dirty="0">
                <a:latin typeface="Times New Roman" panose="02020603050405020304" pitchFamily="18" charset="0"/>
                <a:cs typeface="Times New Roman" panose="02020603050405020304" pitchFamily="18" charset="0"/>
              </a:rPr>
              <a:t> to </a:t>
            </a:r>
            <a:r>
              <a:rPr lang="it-IT" sz="2400" dirty="0" err="1">
                <a:latin typeface="Times New Roman" panose="02020603050405020304" pitchFamily="18" charset="0"/>
                <a:cs typeface="Times New Roman" panose="02020603050405020304" pitchFamily="18" charset="0"/>
              </a:rPr>
              <a:t>exercise</a:t>
            </a:r>
            <a:r>
              <a:rPr lang="it-IT" sz="2400" dirty="0">
                <a:latin typeface="Times New Roman" panose="02020603050405020304" pitchFamily="18" charset="0"/>
                <a:cs typeface="Times New Roman" panose="02020603050405020304" pitchFamily="18" charset="0"/>
              </a:rPr>
              <a:t> one or more </a:t>
            </a:r>
            <a:r>
              <a:rPr lang="it-IT" sz="2400" dirty="0" err="1">
                <a:latin typeface="Times New Roman" panose="02020603050405020304" pitchFamily="18" charset="0"/>
                <a:cs typeface="Times New Roman" panose="02020603050405020304" pitchFamily="18" charset="0"/>
              </a:rPr>
              <a:t>specific</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functions</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which</a:t>
            </a:r>
            <a:r>
              <a:rPr lang="it-IT" sz="2400" dirty="0">
                <a:latin typeface="Times New Roman" panose="02020603050405020304" pitchFamily="18" charset="0"/>
                <a:cs typeface="Times New Roman" panose="02020603050405020304" pitchFamily="18" charset="0"/>
              </a:rPr>
              <a:t> are </a:t>
            </a:r>
            <a:r>
              <a:rPr lang="it-IT" sz="2400" dirty="0" err="1">
                <a:latin typeface="Times New Roman" panose="02020603050405020304" pitchFamily="18" charset="0"/>
                <a:cs typeface="Times New Roman" panose="02020603050405020304" pitchFamily="18" charset="0"/>
              </a:rPr>
              <a:t>necessary</a:t>
            </a:r>
            <a:r>
              <a:rPr lang="it-IT" sz="2400" dirty="0">
                <a:latin typeface="Times New Roman" panose="02020603050405020304" pitchFamily="18" charset="0"/>
                <a:cs typeface="Times New Roman" panose="02020603050405020304" pitchFamily="18" charset="0"/>
              </a:rPr>
              <a:t> and </a:t>
            </a:r>
            <a:r>
              <a:rPr lang="it-IT" sz="2400" dirty="0" err="1">
                <a:latin typeface="Times New Roman" panose="02020603050405020304" pitchFamily="18" charset="0"/>
                <a:cs typeface="Times New Roman" panose="02020603050405020304" pitchFamily="18" charset="0"/>
              </a:rPr>
              <a:t>preliminary</a:t>
            </a:r>
            <a:r>
              <a:rPr lang="it-IT" sz="2400" dirty="0">
                <a:latin typeface="Times New Roman" panose="02020603050405020304" pitchFamily="18" charset="0"/>
                <a:cs typeface="Times New Roman" panose="02020603050405020304" pitchFamily="18" charset="0"/>
              </a:rPr>
              <a:t> for the </a:t>
            </a:r>
            <a:r>
              <a:rPr lang="it-IT" sz="2400" dirty="0" err="1">
                <a:latin typeface="Times New Roman" panose="02020603050405020304" pitchFamily="18" charset="0"/>
                <a:cs typeface="Times New Roman" panose="02020603050405020304" pitchFamily="18" charset="0"/>
              </a:rPr>
              <a:t>European</a:t>
            </a:r>
            <a:r>
              <a:rPr lang="it-IT" sz="2400" dirty="0">
                <a:latin typeface="Times New Roman" panose="02020603050405020304" pitchFamily="18" charset="0"/>
                <a:cs typeface="Times New Roman" panose="02020603050405020304" pitchFamily="18" charset="0"/>
              </a:rPr>
              <a:t> body to take action</a:t>
            </a:r>
          </a:p>
          <a:p>
            <a:pPr algn="just"/>
            <a:r>
              <a:rPr lang="it-IT" sz="2400" dirty="0">
                <a:latin typeface="Times New Roman" panose="02020603050405020304" pitchFamily="18" charset="0"/>
                <a:cs typeface="Times New Roman" panose="02020603050405020304" pitchFamily="18" charset="0"/>
              </a:rPr>
              <a:t>Three </a:t>
            </a:r>
            <a:r>
              <a:rPr lang="it-IT" sz="2400" dirty="0" err="1">
                <a:latin typeface="Times New Roman" panose="02020603050405020304" pitchFamily="18" charset="0"/>
                <a:cs typeface="Times New Roman" panose="02020603050405020304" pitchFamily="18" charset="0"/>
              </a:rPr>
              <a:t>characteristics</a:t>
            </a:r>
            <a:r>
              <a:rPr lang="it-IT" sz="2400" dirty="0">
                <a:latin typeface="Times New Roman" panose="02020603050405020304" pitchFamily="18" charset="0"/>
                <a:cs typeface="Times New Roman" panose="02020603050405020304" pitchFamily="18" charset="0"/>
              </a:rPr>
              <a:t>:</a:t>
            </a:r>
          </a:p>
          <a:p>
            <a:pPr algn="just"/>
            <a:r>
              <a:rPr lang="it-IT" sz="2400" dirty="0">
                <a:latin typeface="Times New Roman" panose="02020603050405020304" pitchFamily="18" charset="0"/>
                <a:cs typeface="Times New Roman" panose="02020603050405020304" pitchFamily="18" charset="0"/>
              </a:rPr>
              <a:t>A single </a:t>
            </a:r>
            <a:r>
              <a:rPr lang="it-IT" sz="2400" dirty="0" err="1">
                <a:latin typeface="Times New Roman" panose="02020603050405020304" pitchFamily="18" charset="0"/>
                <a:cs typeface="Times New Roman" panose="02020603050405020304" pitchFamily="18" charset="0"/>
              </a:rPr>
              <a:t>administrative</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function</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yet</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shared</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among</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different</a:t>
            </a:r>
            <a:r>
              <a:rPr lang="it-IT" sz="2400" dirty="0">
                <a:latin typeface="Times New Roman" panose="02020603050405020304" pitchFamily="18" charset="0"/>
                <a:cs typeface="Times New Roman" panose="02020603050405020304" pitchFamily="18" charset="0"/>
              </a:rPr>
              <a:t> bodies </a:t>
            </a:r>
            <a:r>
              <a:rPr lang="it-IT" sz="2400" dirty="0" err="1">
                <a:latin typeface="Times New Roman" panose="02020603050405020304" pitchFamily="18" charset="0"/>
                <a:cs typeface="Times New Roman" panose="02020603050405020304" pitchFamily="18" charset="0"/>
              </a:rPr>
              <a:t>at</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different</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levels</a:t>
            </a:r>
            <a:r>
              <a:rPr lang="it-IT" sz="2400" dirty="0">
                <a:latin typeface="Times New Roman" panose="02020603050405020304" pitchFamily="18" charset="0"/>
                <a:cs typeface="Times New Roman" panose="02020603050405020304" pitchFamily="18" charset="0"/>
              </a:rPr>
              <a:t>;</a:t>
            </a:r>
          </a:p>
          <a:p>
            <a:pPr algn="just"/>
            <a:r>
              <a:rPr lang="it-IT" sz="2400" dirty="0">
                <a:latin typeface="Times New Roman" panose="02020603050405020304" pitchFamily="18" charset="0"/>
                <a:cs typeface="Times New Roman" panose="02020603050405020304" pitchFamily="18" charset="0"/>
              </a:rPr>
              <a:t>Relation of «</a:t>
            </a:r>
            <a:r>
              <a:rPr lang="it-IT" sz="2400" dirty="0" err="1">
                <a:latin typeface="Times New Roman" panose="02020603050405020304" pitchFamily="18" charset="0"/>
                <a:cs typeface="Times New Roman" panose="02020603050405020304" pitchFamily="18" charset="0"/>
              </a:rPr>
              <a:t>necessity</a:t>
            </a:r>
            <a:r>
              <a:rPr lang="it-IT" sz="2400" dirty="0">
                <a:latin typeface="Times New Roman" panose="02020603050405020304" pitchFamily="18" charset="0"/>
                <a:cs typeface="Times New Roman" panose="02020603050405020304" pitchFamily="18" charset="0"/>
              </a:rPr>
              <a:t> and </a:t>
            </a:r>
            <a:r>
              <a:rPr lang="it-IT" sz="2400" dirty="0" err="1">
                <a:latin typeface="Times New Roman" panose="02020603050405020304" pitchFamily="18" charset="0"/>
                <a:cs typeface="Times New Roman" panose="02020603050405020304" pitchFamily="18" charset="0"/>
              </a:rPr>
              <a:t>preliminarity</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between</a:t>
            </a:r>
            <a:r>
              <a:rPr lang="it-IT" sz="2400" dirty="0">
                <a:latin typeface="Times New Roman" panose="02020603050405020304" pitchFamily="18" charset="0"/>
                <a:cs typeface="Times New Roman" panose="02020603050405020304" pitchFamily="18" charset="0"/>
              </a:rPr>
              <a:t> the </a:t>
            </a:r>
            <a:r>
              <a:rPr lang="it-IT" sz="2400" dirty="0" err="1">
                <a:latin typeface="Times New Roman" panose="02020603050405020304" pitchFamily="18" charset="0"/>
                <a:cs typeface="Times New Roman" panose="02020603050405020304" pitchFamily="18" charset="0"/>
              </a:rPr>
              <a:t>two</a:t>
            </a:r>
            <a:r>
              <a:rPr lang="it-IT" sz="2400" dirty="0">
                <a:latin typeface="Times New Roman" panose="02020603050405020304" pitchFamily="18" charset="0"/>
                <a:cs typeface="Times New Roman" panose="02020603050405020304" pitchFamily="18" charset="0"/>
              </a:rPr>
              <a:t> actions;</a:t>
            </a:r>
          </a:p>
          <a:p>
            <a:pPr algn="just"/>
            <a:r>
              <a:rPr lang="it-IT" sz="2400" dirty="0">
                <a:latin typeface="Times New Roman" panose="02020603050405020304" pitchFamily="18" charset="0"/>
                <a:cs typeface="Times New Roman" panose="02020603050405020304" pitchFamily="18" charset="0"/>
              </a:rPr>
              <a:t>Express </a:t>
            </a:r>
            <a:r>
              <a:rPr lang="it-IT" sz="2400" dirty="0" err="1">
                <a:latin typeface="Times New Roman" panose="02020603050405020304" pitchFamily="18" charset="0"/>
                <a:cs typeface="Times New Roman" panose="02020603050405020304" pitchFamily="18" charset="0"/>
              </a:rPr>
              <a:t>legal</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basis</a:t>
            </a:r>
            <a:r>
              <a:rPr lang="it-IT" sz="2400" dirty="0">
                <a:latin typeface="Times New Roman" panose="02020603050405020304" pitchFamily="18" charset="0"/>
                <a:cs typeface="Times New Roman" panose="02020603050405020304" pitchFamily="18" charset="0"/>
              </a:rPr>
              <a:t> – a Community/Union </a:t>
            </a:r>
            <a:r>
              <a:rPr lang="it-IT" sz="2400" dirty="0" err="1">
                <a:latin typeface="Times New Roman" panose="02020603050405020304" pitchFamily="18" charset="0"/>
                <a:cs typeface="Times New Roman" panose="02020603050405020304" pitchFamily="18" charset="0"/>
              </a:rPr>
              <a:t>law</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provision</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explicitly</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detailing</a:t>
            </a:r>
            <a:r>
              <a:rPr lang="it-IT" sz="2400" dirty="0">
                <a:latin typeface="Times New Roman" panose="02020603050405020304" pitchFamily="18" charset="0"/>
                <a:cs typeface="Times New Roman" panose="02020603050405020304" pitchFamily="18" charset="0"/>
              </a:rPr>
              <a:t> powers and </a:t>
            </a:r>
            <a:r>
              <a:rPr lang="it-IT" sz="2400" dirty="0" err="1">
                <a:latin typeface="Times New Roman" panose="02020603050405020304" pitchFamily="18" charset="0"/>
                <a:cs typeface="Times New Roman" panose="02020603050405020304" pitchFamily="18" charset="0"/>
              </a:rPr>
              <a:t>functions</a:t>
            </a:r>
            <a:r>
              <a:rPr lang="it-IT" sz="2400" dirty="0">
                <a:latin typeface="Times New Roman" panose="02020603050405020304" pitchFamily="18" charset="0"/>
                <a:cs typeface="Times New Roman" panose="02020603050405020304" pitchFamily="18" charset="0"/>
              </a:rPr>
              <a:t> of </a:t>
            </a:r>
            <a:r>
              <a:rPr lang="it-IT" sz="2400" dirty="0" err="1">
                <a:latin typeface="Times New Roman" panose="02020603050405020304" pitchFamily="18" charset="0"/>
                <a:cs typeface="Times New Roman" panose="02020603050405020304" pitchFamily="18" charset="0"/>
              </a:rPr>
              <a:t>each</a:t>
            </a:r>
            <a:r>
              <a:rPr lang="it-IT" sz="2400" dirty="0">
                <a:latin typeface="Times New Roman" panose="02020603050405020304" pitchFamily="18" charset="0"/>
                <a:cs typeface="Times New Roman" panose="02020603050405020304" pitchFamily="18" charset="0"/>
              </a:rPr>
              <a:t> body </a:t>
            </a:r>
            <a:r>
              <a:rPr lang="it-IT" sz="2400" dirty="0" err="1">
                <a:latin typeface="Times New Roman" panose="02020603050405020304" pitchFamily="18" charset="0"/>
                <a:cs typeface="Times New Roman" panose="02020603050405020304" pitchFamily="18" charset="0"/>
              </a:rPr>
              <a:t>at</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each</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level</a:t>
            </a:r>
            <a:r>
              <a:rPr lang="it-IT"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64840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731616-91D7-47AA-B580-376BA2678EC8}"/>
              </a:ext>
            </a:extLst>
          </p:cNvPr>
          <p:cNvSpPr>
            <a:spLocks noGrp="1"/>
          </p:cNvSpPr>
          <p:nvPr>
            <p:ph type="title"/>
          </p:nvPr>
        </p:nvSpPr>
        <p:spPr>
          <a:xfrm>
            <a:off x="1069848" y="484632"/>
            <a:ext cx="10058400" cy="1487603"/>
          </a:xfrm>
        </p:spPr>
        <p:txBody>
          <a:bodyPr/>
          <a:lstStyle/>
          <a:p>
            <a:pPr algn="r"/>
            <a:r>
              <a:rPr lang="it-IT" dirty="0"/>
              <a:t>Networks of Independent </a:t>
            </a:r>
            <a:r>
              <a:rPr lang="it-IT" dirty="0" err="1"/>
              <a:t>Regulators</a:t>
            </a:r>
            <a:endParaRPr lang="it-IT" dirty="0"/>
          </a:p>
        </p:txBody>
      </p:sp>
      <p:sp>
        <p:nvSpPr>
          <p:cNvPr id="3" name="Segnaposto contenuto 2">
            <a:extLst>
              <a:ext uri="{FF2B5EF4-FFF2-40B4-BE49-F238E27FC236}">
                <a16:creationId xmlns:a16="http://schemas.microsoft.com/office/drawing/2014/main" id="{42EB2CA5-EB72-4197-9B3E-D119964879D8}"/>
              </a:ext>
            </a:extLst>
          </p:cNvPr>
          <p:cNvSpPr>
            <a:spLocks noGrp="1"/>
          </p:cNvSpPr>
          <p:nvPr>
            <p:ph idx="1"/>
          </p:nvPr>
        </p:nvSpPr>
        <p:spPr>
          <a:xfrm>
            <a:off x="1069848" y="2617694"/>
            <a:ext cx="10058400" cy="3554506"/>
          </a:xfrm>
        </p:spPr>
        <p:txBody>
          <a:bodyPr>
            <a:normAutofit/>
          </a:bodyPr>
          <a:lstStyle/>
          <a:p>
            <a:pPr algn="just"/>
            <a:r>
              <a:rPr lang="it-IT" sz="2400" dirty="0">
                <a:latin typeface="Times New Roman" panose="02020603050405020304" pitchFamily="18" charset="0"/>
                <a:cs typeface="Times New Roman" panose="02020603050405020304" pitchFamily="18" charset="0"/>
              </a:rPr>
              <a:t>A network of institutions and/or </a:t>
            </a:r>
            <a:r>
              <a:rPr lang="it-IT" sz="2400" dirty="0" err="1">
                <a:latin typeface="Times New Roman" panose="02020603050405020304" pitchFamily="18" charset="0"/>
                <a:cs typeface="Times New Roman" panose="02020603050405020304" pitchFamily="18" charset="0"/>
              </a:rPr>
              <a:t>distinct</a:t>
            </a:r>
            <a:r>
              <a:rPr lang="it-IT" sz="2400" dirty="0">
                <a:latin typeface="Times New Roman" panose="02020603050405020304" pitchFamily="18" charset="0"/>
                <a:cs typeface="Times New Roman" panose="02020603050405020304" pitchFamily="18" charset="0"/>
              </a:rPr>
              <a:t> bodies </a:t>
            </a:r>
            <a:r>
              <a:rPr lang="it-IT" sz="2400" dirty="0" err="1">
                <a:latin typeface="Times New Roman" panose="02020603050405020304" pitchFamily="18" charset="0"/>
                <a:cs typeface="Times New Roman" panose="02020603050405020304" pitchFamily="18" charset="0"/>
              </a:rPr>
              <a:t>at</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both</a:t>
            </a:r>
            <a:r>
              <a:rPr lang="it-IT" sz="2400" dirty="0">
                <a:latin typeface="Times New Roman" panose="02020603050405020304" pitchFamily="18" charset="0"/>
                <a:cs typeface="Times New Roman" panose="02020603050405020304" pitchFamily="18" charset="0"/>
              </a:rPr>
              <a:t> national and </a:t>
            </a:r>
            <a:r>
              <a:rPr lang="it-IT" sz="2400" dirty="0" err="1">
                <a:latin typeface="Times New Roman" panose="02020603050405020304" pitchFamily="18" charset="0"/>
                <a:cs typeface="Times New Roman" panose="02020603050405020304" pitchFamily="18" charset="0"/>
              </a:rPr>
              <a:t>European</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level</a:t>
            </a:r>
            <a:r>
              <a:rPr lang="it-IT" sz="2400" dirty="0">
                <a:latin typeface="Times New Roman" panose="02020603050405020304" pitchFamily="18" charset="0"/>
                <a:cs typeface="Times New Roman" panose="02020603050405020304" pitchFamily="18" charset="0"/>
              </a:rPr>
              <a:t>, in a </a:t>
            </a:r>
            <a:r>
              <a:rPr lang="it-IT" sz="2400" dirty="0" err="1">
                <a:latin typeface="Times New Roman" panose="02020603050405020304" pitchFamily="18" charset="0"/>
                <a:cs typeface="Times New Roman" panose="02020603050405020304" pitchFamily="18" charset="0"/>
              </a:rPr>
              <a:t>variable</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relationship</a:t>
            </a:r>
            <a:r>
              <a:rPr lang="it-IT" sz="2400" dirty="0">
                <a:latin typeface="Times New Roman" panose="02020603050405020304" pitchFamily="18" charset="0"/>
                <a:cs typeface="Times New Roman" panose="02020603050405020304" pitchFamily="18" charset="0"/>
              </a:rPr>
              <a:t> of </a:t>
            </a:r>
            <a:r>
              <a:rPr lang="it-IT" sz="2400" dirty="0" err="1">
                <a:latin typeface="Times New Roman" panose="02020603050405020304" pitchFamily="18" charset="0"/>
                <a:cs typeface="Times New Roman" panose="02020603050405020304" pitchFamily="18" charset="0"/>
              </a:rPr>
              <a:t>mutual</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interplay</a:t>
            </a:r>
            <a:r>
              <a:rPr lang="it-IT" sz="2400" dirty="0">
                <a:latin typeface="Times New Roman" panose="02020603050405020304" pitchFamily="18" charset="0"/>
                <a:cs typeface="Times New Roman" panose="02020603050405020304" pitchFamily="18" charset="0"/>
              </a:rPr>
              <a:t> </a:t>
            </a:r>
          </a:p>
          <a:p>
            <a:pPr algn="just"/>
            <a:r>
              <a:rPr lang="it-IT" sz="2400" dirty="0">
                <a:latin typeface="Times New Roman" panose="02020603050405020304" pitchFamily="18" charset="0"/>
                <a:cs typeface="Times New Roman" panose="02020603050405020304" pitchFamily="18" charset="0"/>
              </a:rPr>
              <a:t>A single authority </a:t>
            </a:r>
            <a:r>
              <a:rPr lang="it-IT" sz="2400" dirty="0" err="1">
                <a:latin typeface="Times New Roman" panose="02020603050405020304" pitchFamily="18" charset="0"/>
                <a:cs typeface="Times New Roman" panose="02020603050405020304" pitchFamily="18" charset="0"/>
              </a:rPr>
              <a:t>placed</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at</a:t>
            </a:r>
            <a:r>
              <a:rPr lang="it-IT" sz="2400" dirty="0">
                <a:latin typeface="Times New Roman" panose="02020603050405020304" pitchFamily="18" charset="0"/>
                <a:cs typeface="Times New Roman" panose="02020603050405020304" pitchFamily="18" charset="0"/>
              </a:rPr>
              <a:t> the </a:t>
            </a:r>
            <a:r>
              <a:rPr lang="it-IT" sz="2400" dirty="0" err="1">
                <a:latin typeface="Times New Roman" panose="02020603050405020304" pitchFamily="18" charset="0"/>
                <a:cs typeface="Times New Roman" panose="02020603050405020304" pitchFamily="18" charset="0"/>
              </a:rPr>
              <a:t>European</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level</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is</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responsible</a:t>
            </a:r>
            <a:r>
              <a:rPr lang="it-IT" sz="2400" dirty="0">
                <a:latin typeface="Times New Roman" panose="02020603050405020304" pitchFamily="18" charset="0"/>
                <a:cs typeface="Times New Roman" panose="02020603050405020304" pitchFamily="18" charset="0"/>
              </a:rPr>
              <a:t> for ultimate </a:t>
            </a:r>
            <a:r>
              <a:rPr lang="it-IT" sz="2400" dirty="0" err="1">
                <a:latin typeface="Times New Roman" panose="02020603050405020304" pitchFamily="18" charset="0"/>
                <a:cs typeface="Times New Roman" panose="02020603050405020304" pitchFamily="18" charset="0"/>
              </a:rPr>
              <a:t>coordination</a:t>
            </a:r>
            <a:r>
              <a:rPr lang="it-IT" sz="2400" dirty="0">
                <a:latin typeface="Times New Roman" panose="02020603050405020304" pitchFamily="18" charset="0"/>
                <a:cs typeface="Times New Roman" panose="02020603050405020304" pitchFamily="18" charset="0"/>
              </a:rPr>
              <a:t> or </a:t>
            </a:r>
            <a:r>
              <a:rPr lang="it-IT" sz="2400" dirty="0" err="1">
                <a:latin typeface="Times New Roman" panose="02020603050405020304" pitchFamily="18" charset="0"/>
                <a:cs typeface="Times New Roman" panose="02020603050405020304" pitchFamily="18" charset="0"/>
              </a:rPr>
              <a:t>direction</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according</a:t>
            </a:r>
            <a:r>
              <a:rPr lang="it-IT" sz="2400" dirty="0">
                <a:latin typeface="Times New Roman" panose="02020603050405020304" pitchFamily="18" charset="0"/>
                <a:cs typeface="Times New Roman" panose="02020603050405020304" pitchFamily="18" charset="0"/>
              </a:rPr>
              <a:t> to the </a:t>
            </a:r>
            <a:r>
              <a:rPr lang="it-IT" sz="2400" dirty="0" err="1">
                <a:latin typeface="Times New Roman" panose="02020603050405020304" pitchFamily="18" charset="0"/>
                <a:cs typeface="Times New Roman" panose="02020603050405020304" pitchFamily="18" charset="0"/>
              </a:rPr>
              <a:t>specific</a:t>
            </a:r>
            <a:r>
              <a:rPr lang="it-IT" sz="2400" dirty="0">
                <a:latin typeface="Times New Roman" panose="02020603050405020304" pitchFamily="18" charset="0"/>
                <a:cs typeface="Times New Roman" panose="02020603050405020304" pitchFamily="18" charset="0"/>
              </a:rPr>
              <a:t> rules of the area</a:t>
            </a:r>
          </a:p>
          <a:p>
            <a:endParaRPr lang="it-IT" sz="2400" dirty="0">
              <a:latin typeface="Times New Roman" panose="02020603050405020304" pitchFamily="18" charset="0"/>
              <a:cs typeface="Times New Roman" panose="02020603050405020304" pitchFamily="18" charset="0"/>
            </a:endParaRPr>
          </a:p>
          <a:p>
            <a:r>
              <a:rPr lang="it-IT" sz="2400" dirty="0">
                <a:solidFill>
                  <a:srgbClr val="F7B615"/>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The </a:t>
            </a:r>
            <a:r>
              <a:rPr lang="it-IT" sz="2400" dirty="0" err="1">
                <a:solidFill>
                  <a:srgbClr val="F7B615"/>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European</a:t>
            </a:r>
            <a:r>
              <a:rPr lang="it-IT" sz="2400" dirty="0">
                <a:solidFill>
                  <a:srgbClr val="F7B615"/>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 </a:t>
            </a:r>
            <a:r>
              <a:rPr lang="it-IT" sz="2400" dirty="0" err="1">
                <a:solidFill>
                  <a:srgbClr val="F7B615"/>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Competition</a:t>
            </a:r>
            <a:r>
              <a:rPr lang="it-IT" sz="2400" dirty="0">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 Network </a:t>
            </a:r>
            <a:endParaRPr lang="it-IT" sz="2400" dirty="0">
              <a:latin typeface="Times New Roman" panose="02020603050405020304" pitchFamily="18" charset="0"/>
              <a:cs typeface="Times New Roman" panose="02020603050405020304" pitchFamily="18" charset="0"/>
            </a:endParaRPr>
          </a:p>
          <a:p>
            <a:endParaRPr lang="it-IT" sz="2400" dirty="0">
              <a:latin typeface="Times New Roman" panose="02020603050405020304" pitchFamily="18" charset="0"/>
              <a:cs typeface="Times New Roman" panose="02020603050405020304" pitchFamily="18" charset="0"/>
            </a:endParaRPr>
          </a:p>
          <a:p>
            <a:r>
              <a:rPr lang="it-IT" sz="2400" dirty="0">
                <a:solidFill>
                  <a:srgbClr val="F7B615"/>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The </a:t>
            </a:r>
            <a:r>
              <a:rPr lang="it-IT" sz="2400" dirty="0" err="1">
                <a:solidFill>
                  <a:srgbClr val="F7B615"/>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European</a:t>
            </a:r>
            <a:r>
              <a:rPr lang="it-IT" sz="2400" dirty="0">
                <a:solidFill>
                  <a:srgbClr val="F7B615"/>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 System of Central </a:t>
            </a:r>
            <a:r>
              <a:rPr lang="it-IT" sz="2400" dirty="0">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Banks</a:t>
            </a:r>
            <a:endParaRPr lang="it-IT"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80495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B4F615-E681-4EC7-9296-2C365E5B69BF}"/>
              </a:ext>
            </a:extLst>
          </p:cNvPr>
          <p:cNvSpPr>
            <a:spLocks noGrp="1"/>
          </p:cNvSpPr>
          <p:nvPr>
            <p:ph type="title"/>
          </p:nvPr>
        </p:nvSpPr>
        <p:spPr/>
        <p:txBody>
          <a:bodyPr/>
          <a:lstStyle/>
          <a:p>
            <a:pPr algn="r"/>
            <a:r>
              <a:rPr lang="it-IT" dirty="0"/>
              <a:t>De-</a:t>
            </a:r>
            <a:r>
              <a:rPr lang="it-IT" dirty="0" err="1"/>
              <a:t>centralised</a:t>
            </a:r>
            <a:r>
              <a:rPr lang="it-IT" dirty="0"/>
              <a:t> </a:t>
            </a:r>
            <a:r>
              <a:rPr lang="it-IT" dirty="0" err="1"/>
              <a:t>integration</a:t>
            </a:r>
            <a:r>
              <a:rPr lang="it-IT" dirty="0"/>
              <a:t>: </a:t>
            </a:r>
            <a:r>
              <a:rPr lang="it-IT" dirty="0" err="1"/>
              <a:t>Agencies</a:t>
            </a:r>
            <a:endParaRPr lang="it-IT" dirty="0"/>
          </a:p>
        </p:txBody>
      </p:sp>
      <p:sp>
        <p:nvSpPr>
          <p:cNvPr id="3" name="Segnaposto contenuto 2">
            <a:extLst>
              <a:ext uri="{FF2B5EF4-FFF2-40B4-BE49-F238E27FC236}">
                <a16:creationId xmlns:a16="http://schemas.microsoft.com/office/drawing/2014/main" id="{AF45C8D2-FA01-4F6F-850E-26FE57C55C40}"/>
              </a:ext>
            </a:extLst>
          </p:cNvPr>
          <p:cNvSpPr>
            <a:spLocks noGrp="1"/>
          </p:cNvSpPr>
          <p:nvPr>
            <p:ph idx="1"/>
          </p:nvPr>
        </p:nvSpPr>
        <p:spPr>
          <a:xfrm>
            <a:off x="1069848" y="2357718"/>
            <a:ext cx="10058400" cy="4015650"/>
          </a:xfrm>
        </p:spPr>
        <p:txBody>
          <a:bodyPr>
            <a:normAutofit fontScale="85000" lnSpcReduction="20000"/>
          </a:bodyPr>
          <a:lstStyle/>
          <a:p>
            <a:pPr algn="just">
              <a:lnSpc>
                <a:spcPct val="120000"/>
              </a:lnSpc>
            </a:pPr>
            <a:r>
              <a:rPr lang="it-IT" sz="2100" dirty="0" err="1">
                <a:latin typeface="Times New Roman" panose="02020603050405020304" pitchFamily="18" charset="0"/>
                <a:cs typeface="Times New Roman" panose="02020603050405020304" pitchFamily="18" charset="0"/>
              </a:rPr>
              <a:t>Organs</a:t>
            </a:r>
            <a:r>
              <a:rPr lang="it-IT" sz="2100" dirty="0">
                <a:latin typeface="Times New Roman" panose="02020603050405020304" pitchFamily="18" charset="0"/>
                <a:cs typeface="Times New Roman" panose="02020603050405020304" pitchFamily="18" charset="0"/>
              </a:rPr>
              <a:t> </a:t>
            </a:r>
            <a:r>
              <a:rPr lang="it-IT" sz="2100" dirty="0" err="1">
                <a:latin typeface="Times New Roman" panose="02020603050405020304" pitchFamily="18" charset="0"/>
                <a:cs typeface="Times New Roman" panose="02020603050405020304" pitchFamily="18" charset="0"/>
              </a:rPr>
              <a:t>endowed</a:t>
            </a:r>
            <a:r>
              <a:rPr lang="it-IT" sz="2100" dirty="0">
                <a:latin typeface="Times New Roman" panose="02020603050405020304" pitchFamily="18" charset="0"/>
                <a:cs typeface="Times New Roman" panose="02020603050405020304" pitchFamily="18" charset="0"/>
              </a:rPr>
              <a:t> with </a:t>
            </a:r>
            <a:r>
              <a:rPr lang="it-IT" sz="2100" dirty="0" err="1">
                <a:latin typeface="Times New Roman" panose="02020603050405020304" pitchFamily="18" charset="0"/>
                <a:cs typeface="Times New Roman" panose="02020603050405020304" pitchFamily="18" charset="0"/>
              </a:rPr>
              <a:t>legal</a:t>
            </a:r>
            <a:r>
              <a:rPr lang="it-IT" sz="2100" dirty="0">
                <a:latin typeface="Times New Roman" panose="02020603050405020304" pitchFamily="18" charset="0"/>
                <a:cs typeface="Times New Roman" panose="02020603050405020304" pitchFamily="18" charset="0"/>
              </a:rPr>
              <a:t> </a:t>
            </a:r>
            <a:r>
              <a:rPr lang="it-IT" sz="2100" dirty="0" err="1">
                <a:latin typeface="Times New Roman" panose="02020603050405020304" pitchFamily="18" charset="0"/>
                <a:cs typeface="Times New Roman" panose="02020603050405020304" pitchFamily="18" charset="0"/>
              </a:rPr>
              <a:t>personality</a:t>
            </a:r>
            <a:r>
              <a:rPr lang="it-IT" sz="2100" dirty="0">
                <a:latin typeface="Times New Roman" panose="02020603050405020304" pitchFamily="18" charset="0"/>
                <a:cs typeface="Times New Roman" panose="02020603050405020304" pitchFamily="18" charset="0"/>
              </a:rPr>
              <a:t> and </a:t>
            </a:r>
            <a:r>
              <a:rPr lang="it-IT" sz="2100" dirty="0" err="1">
                <a:latin typeface="Times New Roman" panose="02020603050405020304" pitchFamily="18" charset="0"/>
                <a:cs typeface="Times New Roman" panose="02020603050405020304" pitchFamily="18" charset="0"/>
              </a:rPr>
              <a:t>financial-administrative</a:t>
            </a:r>
            <a:r>
              <a:rPr lang="it-IT" sz="2100" dirty="0">
                <a:latin typeface="Times New Roman" panose="02020603050405020304" pitchFamily="18" charset="0"/>
                <a:cs typeface="Times New Roman" panose="02020603050405020304" pitchFamily="18" charset="0"/>
              </a:rPr>
              <a:t> </a:t>
            </a:r>
            <a:r>
              <a:rPr lang="it-IT" sz="2100" dirty="0" err="1">
                <a:latin typeface="Times New Roman" panose="02020603050405020304" pitchFamily="18" charset="0"/>
                <a:cs typeface="Times New Roman" panose="02020603050405020304" pitchFamily="18" charset="0"/>
              </a:rPr>
              <a:t>autonomy</a:t>
            </a:r>
            <a:r>
              <a:rPr lang="it-IT" sz="2100" dirty="0">
                <a:latin typeface="Times New Roman" panose="02020603050405020304" pitchFamily="18" charset="0"/>
                <a:cs typeface="Times New Roman" panose="02020603050405020304" pitchFamily="18" charset="0"/>
              </a:rPr>
              <a:t>, </a:t>
            </a:r>
            <a:r>
              <a:rPr lang="it-IT" sz="2100" dirty="0" err="1">
                <a:latin typeface="Times New Roman" panose="02020603050405020304" pitchFamily="18" charset="0"/>
                <a:cs typeface="Times New Roman" panose="02020603050405020304" pitchFamily="18" charset="0"/>
              </a:rPr>
              <a:t>created</a:t>
            </a:r>
            <a:r>
              <a:rPr lang="it-IT" sz="2100" dirty="0">
                <a:latin typeface="Times New Roman" panose="02020603050405020304" pitchFamily="18" charset="0"/>
                <a:cs typeface="Times New Roman" panose="02020603050405020304" pitchFamily="18" charset="0"/>
              </a:rPr>
              <a:t> by a </a:t>
            </a:r>
            <a:r>
              <a:rPr lang="it-IT" sz="2100" dirty="0" err="1">
                <a:latin typeface="Times New Roman" panose="02020603050405020304" pitchFamily="18" charset="0"/>
                <a:cs typeface="Times New Roman" panose="02020603050405020304" pitchFamily="18" charset="0"/>
              </a:rPr>
              <a:t>secondary</a:t>
            </a:r>
            <a:r>
              <a:rPr lang="it-IT" sz="2100" dirty="0">
                <a:latin typeface="Times New Roman" panose="02020603050405020304" pitchFamily="18" charset="0"/>
                <a:cs typeface="Times New Roman" panose="02020603050405020304" pitchFamily="18" charset="0"/>
              </a:rPr>
              <a:t> </a:t>
            </a:r>
            <a:r>
              <a:rPr lang="it-IT" sz="2100" dirty="0" err="1">
                <a:latin typeface="Times New Roman" panose="02020603050405020304" pitchFamily="18" charset="0"/>
                <a:cs typeface="Times New Roman" panose="02020603050405020304" pitchFamily="18" charset="0"/>
              </a:rPr>
              <a:t>legal</a:t>
            </a:r>
            <a:r>
              <a:rPr lang="it-IT" sz="2100" dirty="0">
                <a:latin typeface="Times New Roman" panose="02020603050405020304" pitchFamily="18" charset="0"/>
                <a:cs typeface="Times New Roman" panose="02020603050405020304" pitchFamily="18" charset="0"/>
              </a:rPr>
              <a:t> act under Community </a:t>
            </a:r>
            <a:r>
              <a:rPr lang="it-IT" sz="2100" dirty="0" err="1">
                <a:latin typeface="Times New Roman" panose="02020603050405020304" pitchFamily="18" charset="0"/>
                <a:cs typeface="Times New Roman" panose="02020603050405020304" pitchFamily="18" charset="0"/>
              </a:rPr>
              <a:t>Law</a:t>
            </a:r>
            <a:r>
              <a:rPr lang="it-IT" sz="2100" dirty="0">
                <a:latin typeface="Times New Roman" panose="02020603050405020304" pitchFamily="18" charset="0"/>
                <a:cs typeface="Times New Roman" panose="02020603050405020304" pitchFamily="18" charset="0"/>
              </a:rPr>
              <a:t> – </a:t>
            </a:r>
            <a:r>
              <a:rPr lang="it-IT" sz="2100" dirty="0" err="1">
                <a:latin typeface="Times New Roman" panose="02020603050405020304" pitchFamily="18" charset="0"/>
                <a:cs typeface="Times New Roman" panose="02020603050405020304" pitchFamily="18" charset="0"/>
              </a:rPr>
              <a:t>based</a:t>
            </a:r>
            <a:r>
              <a:rPr lang="it-IT" sz="2100" dirty="0">
                <a:latin typeface="Times New Roman" panose="02020603050405020304" pitchFamily="18" charset="0"/>
                <a:cs typeface="Times New Roman" panose="02020603050405020304" pitchFamily="18" charset="0"/>
              </a:rPr>
              <a:t> on the </a:t>
            </a:r>
            <a:r>
              <a:rPr lang="it-IT" sz="2100" dirty="0" err="1">
                <a:latin typeface="Times New Roman" panose="02020603050405020304" pitchFamily="18" charset="0"/>
                <a:cs typeface="Times New Roman" panose="02020603050405020304" pitchFamily="18" charset="0"/>
              </a:rPr>
              <a:t>Treaty</a:t>
            </a:r>
            <a:r>
              <a:rPr lang="it-IT" sz="2100" dirty="0">
                <a:latin typeface="Times New Roman" panose="02020603050405020304" pitchFamily="18" charset="0"/>
                <a:cs typeface="Times New Roman" panose="02020603050405020304" pitchFamily="18" charset="0"/>
              </a:rPr>
              <a:t> – to </a:t>
            </a:r>
            <a:r>
              <a:rPr lang="it-IT" sz="2100" dirty="0" err="1">
                <a:latin typeface="Times New Roman" panose="02020603050405020304" pitchFamily="18" charset="0"/>
                <a:cs typeface="Times New Roman" panose="02020603050405020304" pitchFamily="18" charset="0"/>
              </a:rPr>
              <a:t>promote</a:t>
            </a:r>
            <a:r>
              <a:rPr lang="it-IT" sz="2100" dirty="0">
                <a:latin typeface="Times New Roman" panose="02020603050405020304" pitchFamily="18" charset="0"/>
                <a:cs typeface="Times New Roman" panose="02020603050405020304" pitchFamily="18" charset="0"/>
              </a:rPr>
              <a:t> the </a:t>
            </a:r>
            <a:r>
              <a:rPr lang="it-IT" sz="2100" dirty="0" err="1">
                <a:latin typeface="Times New Roman" panose="02020603050405020304" pitchFamily="18" charset="0"/>
                <a:cs typeface="Times New Roman" panose="02020603050405020304" pitchFamily="18" charset="0"/>
              </a:rPr>
              <a:t>development</a:t>
            </a:r>
            <a:r>
              <a:rPr lang="it-IT" sz="2100" dirty="0">
                <a:latin typeface="Times New Roman" panose="02020603050405020304" pitchFamily="18" charset="0"/>
                <a:cs typeface="Times New Roman" panose="02020603050405020304" pitchFamily="18" charset="0"/>
              </a:rPr>
              <a:t> of the Common Market and to </a:t>
            </a:r>
            <a:r>
              <a:rPr lang="it-IT" sz="2100" dirty="0" err="1">
                <a:latin typeface="Times New Roman" panose="02020603050405020304" pitchFamily="18" charset="0"/>
                <a:cs typeface="Times New Roman" panose="02020603050405020304" pitchFamily="18" charset="0"/>
              </a:rPr>
              <a:t>implement</a:t>
            </a:r>
            <a:r>
              <a:rPr lang="it-IT" sz="2100" dirty="0">
                <a:latin typeface="Times New Roman" panose="02020603050405020304" pitchFamily="18" charset="0"/>
                <a:cs typeface="Times New Roman" panose="02020603050405020304" pitchFamily="18" charset="0"/>
              </a:rPr>
              <a:t> Community policies</a:t>
            </a:r>
          </a:p>
          <a:p>
            <a:pPr algn="just">
              <a:lnSpc>
                <a:spcPct val="120000"/>
              </a:lnSpc>
            </a:pPr>
            <a:r>
              <a:rPr lang="it-IT" sz="2100" dirty="0" err="1">
                <a:latin typeface="Times New Roman" panose="02020603050405020304" pitchFamily="18" charset="0"/>
                <a:cs typeface="Times New Roman" panose="02020603050405020304" pitchFamily="18" charset="0"/>
                <a:hlinkClick r:id="rId2"/>
              </a:rPr>
              <a:t>Communication</a:t>
            </a:r>
            <a:r>
              <a:rPr lang="it-IT" sz="2100" dirty="0">
                <a:latin typeface="Times New Roman" panose="02020603050405020304" pitchFamily="18" charset="0"/>
                <a:cs typeface="Times New Roman" panose="02020603050405020304" pitchFamily="18" charset="0"/>
                <a:hlinkClick r:id="rId2"/>
              </a:rPr>
              <a:t> from the Commission 718 (2002),11 </a:t>
            </a:r>
            <a:r>
              <a:rPr lang="it-IT" sz="2100" dirty="0" err="1">
                <a:latin typeface="Times New Roman" panose="02020603050405020304" pitchFamily="18" charset="0"/>
                <a:cs typeface="Times New Roman" panose="02020603050405020304" pitchFamily="18" charset="0"/>
              </a:rPr>
              <a:t>December</a:t>
            </a:r>
            <a:r>
              <a:rPr lang="it-IT" sz="2100" dirty="0">
                <a:latin typeface="Times New Roman" panose="02020603050405020304" pitchFamily="18" charset="0"/>
                <a:cs typeface="Times New Roman" panose="02020603050405020304" pitchFamily="18" charset="0"/>
              </a:rPr>
              <a:t> , p. 7:</a:t>
            </a:r>
          </a:p>
          <a:p>
            <a:pPr marL="0" indent="0" algn="just">
              <a:lnSpc>
                <a:spcPct val="120000"/>
              </a:lnSpc>
              <a:buNone/>
            </a:pPr>
            <a:r>
              <a:rPr lang="en-US" sz="2100" dirty="0">
                <a:latin typeface="Times New Roman" panose="02020603050405020304" pitchFamily="18" charset="0"/>
                <a:cs typeface="Times New Roman" panose="02020603050405020304" pitchFamily="18" charset="0"/>
              </a:rPr>
              <a:t>“Legal basis [</a:t>
            </a:r>
            <a:r>
              <a:rPr lang="en-US" sz="2100" dirty="0">
                <a:highlight>
                  <a:srgbClr val="00FF00"/>
                </a:highlight>
                <a:latin typeface="Times New Roman" panose="02020603050405020304" pitchFamily="18" charset="0"/>
                <a:cs typeface="Times New Roman" panose="02020603050405020304" pitchFamily="18" charset="0"/>
              </a:rPr>
              <a:t>or “the substantive nature of the procedural norm”] </a:t>
            </a:r>
            <a:r>
              <a:rPr lang="en-US" sz="2100" dirty="0">
                <a:latin typeface="Times New Roman" panose="02020603050405020304" pitchFamily="18" charset="0"/>
                <a:cs typeface="Times New Roman" panose="02020603050405020304" pitchFamily="18" charset="0"/>
              </a:rPr>
              <a:t>— Since the regulatory agency is an instrument of implementation of a specific Community policy, it follows that the legal instrument creating it must be based on the provision of the Treaty which constitutes the specific legal basis for that policy. This was the approach adopted when creating the most recent regulatory agencies in the fields of food safety and transport, which represented a break with the previous system of automatically using Article 308 of the EC Treaty as the legal basis. Of course, in the current institutional framework, when the legal basis for a specific action is Article 308 itself, the instrument setting up the agency must also be based on this provision”.</a:t>
            </a:r>
            <a:endParaRPr lang="it-IT" sz="2100" dirty="0">
              <a:latin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0047312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40DFEE-BCBF-45FE-900B-3B366F68E6F9}"/>
              </a:ext>
            </a:extLst>
          </p:cNvPr>
          <p:cNvSpPr>
            <a:spLocks noGrp="1"/>
          </p:cNvSpPr>
          <p:nvPr>
            <p:ph type="title"/>
          </p:nvPr>
        </p:nvSpPr>
        <p:spPr>
          <a:xfrm>
            <a:off x="1069848" y="484632"/>
            <a:ext cx="10058400" cy="994544"/>
          </a:xfrm>
        </p:spPr>
        <p:txBody>
          <a:bodyPr>
            <a:normAutofit fontScale="90000"/>
          </a:bodyPr>
          <a:lstStyle/>
          <a:p>
            <a:pPr algn="r">
              <a:lnSpc>
                <a:spcPct val="114000"/>
              </a:lnSpc>
            </a:pPr>
            <a:r>
              <a:rPr lang="it-IT" dirty="0" err="1"/>
              <a:t>Agencies</a:t>
            </a:r>
            <a:r>
              <a:rPr lang="it-IT" dirty="0"/>
              <a:t>:</a:t>
            </a:r>
            <a:br>
              <a:rPr lang="it-IT" dirty="0"/>
            </a:br>
            <a:r>
              <a:rPr lang="it-IT" dirty="0"/>
              <a:t>the </a:t>
            </a:r>
            <a:r>
              <a:rPr lang="it-IT" dirty="0" err="1"/>
              <a:t>evolution</a:t>
            </a:r>
            <a:r>
              <a:rPr lang="it-IT" dirty="0"/>
              <a:t> of the </a:t>
            </a:r>
            <a:r>
              <a:rPr lang="it-IT" dirty="0" err="1"/>
              <a:t>species</a:t>
            </a:r>
            <a:endParaRPr lang="it-IT" dirty="0"/>
          </a:p>
        </p:txBody>
      </p:sp>
      <p:sp>
        <p:nvSpPr>
          <p:cNvPr id="3" name="Segnaposto contenuto 2">
            <a:extLst>
              <a:ext uri="{FF2B5EF4-FFF2-40B4-BE49-F238E27FC236}">
                <a16:creationId xmlns:a16="http://schemas.microsoft.com/office/drawing/2014/main" id="{50733EE1-ECF9-4326-A679-1F8399C21260}"/>
              </a:ext>
            </a:extLst>
          </p:cNvPr>
          <p:cNvSpPr>
            <a:spLocks noGrp="1"/>
          </p:cNvSpPr>
          <p:nvPr>
            <p:ph idx="1"/>
          </p:nvPr>
        </p:nvSpPr>
        <p:spPr>
          <a:xfrm>
            <a:off x="1069848" y="2070846"/>
            <a:ext cx="10058400" cy="4563036"/>
          </a:xfrm>
        </p:spPr>
        <p:txBody>
          <a:bodyPr>
            <a:normAutofit fontScale="85000" lnSpcReduction="20000"/>
          </a:bodyPr>
          <a:lstStyle/>
          <a:p>
            <a:pPr>
              <a:lnSpc>
                <a:spcPct val="134000"/>
              </a:lnSpc>
            </a:pPr>
            <a:r>
              <a:rPr lang="it-IT" dirty="0">
                <a:latin typeface="Times New Roman" panose="02020603050405020304" pitchFamily="18" charset="0"/>
                <a:cs typeface="Times New Roman" panose="02020603050405020304" pitchFamily="18" charset="0"/>
              </a:rPr>
              <a:t>A </a:t>
            </a:r>
            <a:r>
              <a:rPr lang="it-IT" dirty="0" err="1">
                <a:latin typeface="Times New Roman" panose="02020603050405020304" pitchFamily="18" charset="0"/>
                <a:cs typeface="Times New Roman" panose="02020603050405020304" pitchFamily="18" charset="0"/>
                <a:hlinkClick r:id="rId2"/>
              </a:rPr>
              <a:t>European</a:t>
            </a:r>
            <a:r>
              <a:rPr lang="it-IT" dirty="0">
                <a:latin typeface="Times New Roman" panose="02020603050405020304" pitchFamily="18" charset="0"/>
                <a:cs typeface="Times New Roman" panose="02020603050405020304" pitchFamily="18" charset="0"/>
                <a:hlinkClick r:id="rId2"/>
              </a:rPr>
              <a:t> </a:t>
            </a:r>
            <a:r>
              <a:rPr lang="it-IT" dirty="0" err="1">
                <a:latin typeface="Times New Roman" panose="02020603050405020304" pitchFamily="18" charset="0"/>
                <a:cs typeface="Times New Roman" panose="02020603050405020304" pitchFamily="18" charset="0"/>
                <a:hlinkClick r:id="rId2"/>
              </a:rPr>
              <a:t>Parliament’s</a:t>
            </a:r>
            <a:r>
              <a:rPr lang="it-IT" dirty="0">
                <a:latin typeface="Times New Roman" panose="02020603050405020304" pitchFamily="18" charset="0"/>
                <a:cs typeface="Times New Roman" panose="02020603050405020304" pitchFamily="18" charset="0"/>
                <a:hlinkClick r:id="rId2"/>
              </a:rPr>
              <a:t> </a:t>
            </a:r>
            <a:r>
              <a:rPr lang="it-IT" dirty="0">
                <a:latin typeface="Times New Roman" panose="02020603050405020304" pitchFamily="18" charset="0"/>
                <a:cs typeface="Times New Roman" panose="02020603050405020304" pitchFamily="18" charset="0"/>
              </a:rPr>
              <a:t>Study to </a:t>
            </a:r>
            <a:r>
              <a:rPr lang="it-IT" dirty="0" err="1">
                <a:latin typeface="Times New Roman" panose="02020603050405020304" pitchFamily="18" charset="0"/>
                <a:cs typeface="Times New Roman" panose="02020603050405020304" pitchFamily="18" charset="0"/>
              </a:rPr>
              <a:t>deal</a:t>
            </a:r>
            <a:r>
              <a:rPr lang="it-IT" dirty="0">
                <a:latin typeface="Times New Roman" panose="02020603050405020304" pitchFamily="18" charset="0"/>
                <a:cs typeface="Times New Roman" panose="02020603050405020304" pitchFamily="18" charset="0"/>
              </a:rPr>
              <a:t> with </a:t>
            </a:r>
            <a:r>
              <a:rPr lang="it-IT" dirty="0" err="1">
                <a:latin typeface="Times New Roman" panose="02020603050405020304" pitchFamily="18" charset="0"/>
                <a:cs typeface="Times New Roman" panose="02020603050405020304" pitchFamily="18" charset="0"/>
              </a:rPr>
              <a:t>their</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increasing</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regulatory</a:t>
            </a:r>
            <a:r>
              <a:rPr lang="it-IT" dirty="0">
                <a:latin typeface="Times New Roman" panose="02020603050405020304" pitchFamily="18" charset="0"/>
                <a:cs typeface="Times New Roman" panose="02020603050405020304" pitchFamily="18" charset="0"/>
              </a:rPr>
              <a:t> power:</a:t>
            </a:r>
          </a:p>
          <a:p>
            <a:pPr>
              <a:lnSpc>
                <a:spcPct val="134000"/>
              </a:lnSpc>
            </a:pPr>
            <a:r>
              <a:rPr lang="it-IT" dirty="0">
                <a:latin typeface="Times New Roman" panose="02020603050405020304" pitchFamily="18" charset="0"/>
                <a:cs typeface="Times New Roman" panose="02020603050405020304" pitchFamily="18" charset="0"/>
              </a:rPr>
              <a:t>THREE GENERAL TYPES:</a:t>
            </a:r>
          </a:p>
          <a:p>
            <a:pPr>
              <a:lnSpc>
                <a:spcPct val="134000"/>
              </a:lnSpc>
            </a:pPr>
            <a:r>
              <a:rPr lang="it-IT" dirty="0" err="1">
                <a:highlight>
                  <a:srgbClr val="00FF00"/>
                </a:highlight>
                <a:latin typeface="Times New Roman" panose="02020603050405020304" pitchFamily="18" charset="0"/>
                <a:cs typeface="Times New Roman" panose="02020603050405020304" pitchFamily="18" charset="0"/>
              </a:rPr>
              <a:t>Auxiliary</a:t>
            </a:r>
            <a:r>
              <a:rPr lang="it-IT" dirty="0">
                <a:highlight>
                  <a:srgbClr val="00FF00"/>
                </a:highlight>
                <a:latin typeface="Times New Roman" panose="02020603050405020304" pitchFamily="18" charset="0"/>
                <a:cs typeface="Times New Roman" panose="02020603050405020304" pitchFamily="18" charset="0"/>
              </a:rPr>
              <a:t> and Informative </a:t>
            </a:r>
            <a:r>
              <a:rPr lang="it-IT" dirty="0" err="1">
                <a:highlight>
                  <a:srgbClr val="00FF00"/>
                </a:highlight>
                <a:latin typeface="Times New Roman" panose="02020603050405020304" pitchFamily="18" charset="0"/>
                <a:cs typeface="Times New Roman" panose="02020603050405020304" pitchFamily="18" charset="0"/>
              </a:rPr>
              <a:t>Agencies</a:t>
            </a:r>
            <a:r>
              <a:rPr lang="it-IT" dirty="0">
                <a:latin typeface="Times New Roman" panose="02020603050405020304" pitchFamily="18" charset="0"/>
                <a:cs typeface="Times New Roman" panose="02020603050405020304" pitchFamily="18" charset="0"/>
              </a:rPr>
              <a:t>:</a:t>
            </a:r>
          </a:p>
          <a:p>
            <a:pPr>
              <a:lnSpc>
                <a:spcPct val="134000"/>
              </a:lnSpc>
            </a:pPr>
            <a:r>
              <a:rPr lang="it-IT" dirty="0" err="1">
                <a:latin typeface="Times New Roman" panose="02020603050405020304" pitchFamily="18" charset="0"/>
                <a:cs typeface="Times New Roman" panose="02020603050405020304" pitchFamily="18" charset="0"/>
              </a:rPr>
              <a:t>European</a:t>
            </a:r>
            <a:r>
              <a:rPr lang="it-IT" dirty="0">
                <a:latin typeface="Times New Roman" panose="02020603050405020304" pitchFamily="18" charset="0"/>
                <a:cs typeface="Times New Roman" panose="02020603050405020304" pitchFamily="18" charset="0"/>
              </a:rPr>
              <a:t> Institute for Gender Equality– EIGE; </a:t>
            </a:r>
            <a:r>
              <a:rPr lang="it-IT" dirty="0" err="1">
                <a:latin typeface="Times New Roman" panose="02020603050405020304" pitchFamily="18" charset="0"/>
                <a:cs typeface="Times New Roman" panose="02020603050405020304" pitchFamily="18" charset="0"/>
              </a:rPr>
              <a:t>European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Chemicals</a:t>
            </a:r>
            <a:r>
              <a:rPr lang="it-IT" dirty="0">
                <a:latin typeface="Times New Roman" panose="02020603050405020304" pitchFamily="18" charset="0"/>
                <a:cs typeface="Times New Roman" panose="02020603050405020304" pitchFamily="18" charset="0"/>
              </a:rPr>
              <a:t> Agency – ECHA; </a:t>
            </a:r>
            <a:r>
              <a:rPr lang="it-IT" dirty="0" err="1">
                <a:latin typeface="Times New Roman" panose="02020603050405020304" pitchFamily="18" charset="0"/>
                <a:cs typeface="Times New Roman" panose="02020603050405020304" pitchFamily="18" charset="0"/>
              </a:rPr>
              <a:t>European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Environmental</a:t>
            </a:r>
            <a:r>
              <a:rPr lang="it-IT" dirty="0">
                <a:latin typeface="Times New Roman" panose="02020603050405020304" pitchFamily="18" charset="0"/>
                <a:cs typeface="Times New Roman" panose="02020603050405020304" pitchFamily="18" charset="0"/>
              </a:rPr>
              <a:t> Agency – EEA </a:t>
            </a:r>
          </a:p>
          <a:p>
            <a:pPr>
              <a:lnSpc>
                <a:spcPct val="134000"/>
              </a:lnSpc>
            </a:pPr>
            <a:r>
              <a:rPr lang="it-IT" dirty="0" err="1">
                <a:highlight>
                  <a:srgbClr val="00FF00"/>
                </a:highlight>
                <a:latin typeface="Times New Roman" panose="02020603050405020304" pitchFamily="18" charset="0"/>
                <a:cs typeface="Times New Roman" panose="02020603050405020304" pitchFamily="18" charset="0"/>
              </a:rPr>
              <a:t>Agencies</a:t>
            </a:r>
            <a:r>
              <a:rPr lang="it-IT" dirty="0">
                <a:highlight>
                  <a:srgbClr val="00FF00"/>
                </a:highlight>
                <a:latin typeface="Times New Roman" panose="02020603050405020304" pitchFamily="18" charset="0"/>
                <a:cs typeface="Times New Roman" panose="02020603050405020304" pitchFamily="18" charset="0"/>
              </a:rPr>
              <a:t> with Consultive «technical» </a:t>
            </a:r>
            <a:r>
              <a:rPr lang="it-IT" dirty="0" err="1">
                <a:highlight>
                  <a:srgbClr val="00FF00"/>
                </a:highlight>
                <a:latin typeface="Times New Roman" panose="02020603050405020304" pitchFamily="18" charset="0"/>
                <a:cs typeface="Times New Roman" panose="02020603050405020304" pitchFamily="18" charset="0"/>
              </a:rPr>
              <a:t>Functions</a:t>
            </a:r>
            <a:r>
              <a:rPr lang="it-IT" dirty="0">
                <a:highlight>
                  <a:srgbClr val="00FF00"/>
                </a:highlight>
                <a:latin typeface="Times New Roman" panose="02020603050405020304" pitchFamily="18" charset="0"/>
                <a:cs typeface="Times New Roman" panose="02020603050405020304" pitchFamily="18" charset="0"/>
              </a:rPr>
              <a:t>:</a:t>
            </a:r>
          </a:p>
          <a:p>
            <a:pPr>
              <a:lnSpc>
                <a:spcPct val="134000"/>
              </a:lnSpc>
            </a:pPr>
            <a:r>
              <a:rPr lang="it-IT" dirty="0" err="1">
                <a:latin typeface="Times New Roman" panose="02020603050405020304" pitchFamily="18" charset="0"/>
                <a:cs typeface="Times New Roman" panose="02020603050405020304" pitchFamily="18" charset="0"/>
              </a:rPr>
              <a:t>European</a:t>
            </a:r>
            <a:r>
              <a:rPr lang="it-IT" dirty="0">
                <a:latin typeface="Times New Roman" panose="02020603050405020304" pitchFamily="18" charset="0"/>
                <a:cs typeface="Times New Roman" panose="02020603050405020304" pitchFamily="18" charset="0"/>
              </a:rPr>
              <a:t> Medicine Agency – EMA; </a:t>
            </a:r>
            <a:r>
              <a:rPr lang="it-IT" dirty="0" err="1">
                <a:latin typeface="Times New Roman" panose="02020603050405020304" pitchFamily="18" charset="0"/>
                <a:cs typeface="Times New Roman" panose="02020603050405020304" pitchFamily="18" charset="0"/>
              </a:rPr>
              <a:t>European</a:t>
            </a:r>
            <a:r>
              <a:rPr lang="it-IT" dirty="0">
                <a:latin typeface="Times New Roman" panose="02020603050405020304" pitchFamily="18" charset="0"/>
                <a:cs typeface="Times New Roman" panose="02020603050405020304" pitchFamily="18" charset="0"/>
              </a:rPr>
              <a:t> Food Security Agency – EFSA; </a:t>
            </a:r>
            <a:r>
              <a:rPr lang="it-IT" dirty="0" err="1">
                <a:latin typeface="Times New Roman" panose="02020603050405020304" pitchFamily="18" charset="0"/>
                <a:cs typeface="Times New Roman" panose="02020603050405020304" pitchFamily="18" charset="0"/>
              </a:rPr>
              <a:t>European</a:t>
            </a:r>
            <a:r>
              <a:rPr lang="it-IT"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European Border and Coast Guard Agency </a:t>
            </a:r>
            <a:r>
              <a:rPr lang="it-IT" dirty="0">
                <a:latin typeface="Times New Roman" panose="02020603050405020304" pitchFamily="18" charset="0"/>
                <a:cs typeface="Times New Roman" panose="02020603050405020304" pitchFamily="18" charset="0"/>
              </a:rPr>
              <a:t>– Frontex</a:t>
            </a:r>
          </a:p>
          <a:p>
            <a:pPr>
              <a:lnSpc>
                <a:spcPct val="134000"/>
              </a:lnSpc>
            </a:pPr>
            <a:r>
              <a:rPr lang="it-IT" dirty="0" err="1">
                <a:highlight>
                  <a:srgbClr val="00FF00"/>
                </a:highlight>
                <a:latin typeface="Times New Roman" panose="02020603050405020304" pitchFamily="18" charset="0"/>
                <a:cs typeface="Times New Roman" panose="02020603050405020304" pitchFamily="18" charset="0"/>
              </a:rPr>
              <a:t>Regulatory</a:t>
            </a:r>
            <a:r>
              <a:rPr lang="it-IT" dirty="0">
                <a:highlight>
                  <a:srgbClr val="00FF00"/>
                </a:highlight>
                <a:latin typeface="Times New Roman" panose="02020603050405020304" pitchFamily="18" charset="0"/>
                <a:cs typeface="Times New Roman" panose="02020603050405020304" pitchFamily="18" charset="0"/>
              </a:rPr>
              <a:t> </a:t>
            </a:r>
            <a:r>
              <a:rPr lang="it-IT" dirty="0" err="1">
                <a:highlight>
                  <a:srgbClr val="00FF00"/>
                </a:highlight>
                <a:latin typeface="Times New Roman" panose="02020603050405020304" pitchFamily="18" charset="0"/>
                <a:cs typeface="Times New Roman" panose="02020603050405020304" pitchFamily="18" charset="0"/>
              </a:rPr>
              <a:t>Agencies</a:t>
            </a:r>
            <a:r>
              <a:rPr lang="it-IT" dirty="0">
                <a:highlight>
                  <a:srgbClr val="00FF00"/>
                </a:highlight>
                <a:latin typeface="Times New Roman" panose="02020603050405020304" pitchFamily="18" charset="0"/>
                <a:cs typeface="Times New Roman" panose="02020603050405020304" pitchFamily="18" charset="0"/>
              </a:rPr>
              <a:t>:</a:t>
            </a:r>
          </a:p>
          <a:p>
            <a:pPr>
              <a:lnSpc>
                <a:spcPct val="134000"/>
              </a:lnSpc>
            </a:pPr>
            <a:r>
              <a:rPr lang="en-US" dirty="0">
                <a:latin typeface="Times New Roman" panose="02020603050405020304" pitchFamily="18" charset="0"/>
                <a:cs typeface="Times New Roman" panose="02020603050405020304" pitchFamily="18" charset="0"/>
              </a:rPr>
              <a:t>European Union Agency for the Cooperation of Energy Regulators</a:t>
            </a:r>
            <a:r>
              <a:rPr lang="it-IT" dirty="0">
                <a:latin typeface="Times New Roman" panose="02020603050405020304" pitchFamily="18" charset="0"/>
                <a:cs typeface="Times New Roman" panose="02020603050405020304" pitchFamily="18" charset="0"/>
              </a:rPr>
              <a:t> – ACER; </a:t>
            </a:r>
            <a:r>
              <a:rPr lang="it-IT" dirty="0" err="1">
                <a:latin typeface="Times New Roman" panose="02020603050405020304" pitchFamily="18" charset="0"/>
                <a:cs typeface="Times New Roman" panose="02020603050405020304" pitchFamily="18" charset="0"/>
              </a:rPr>
              <a:t>European</a:t>
            </a:r>
            <a:r>
              <a:rPr lang="it-IT" dirty="0">
                <a:latin typeface="Times New Roman" panose="02020603050405020304" pitchFamily="18" charset="0"/>
                <a:cs typeface="Times New Roman" panose="02020603050405020304" pitchFamily="18" charset="0"/>
              </a:rPr>
              <a:t> Securities and Markets Authority – ESMA</a:t>
            </a:r>
          </a:p>
          <a:p>
            <a:endParaRPr lang="it-IT" dirty="0"/>
          </a:p>
        </p:txBody>
      </p:sp>
    </p:spTree>
    <p:extLst>
      <p:ext uri="{BB962C8B-B14F-4D97-AF65-F5344CB8AC3E}">
        <p14:creationId xmlns:p14="http://schemas.microsoft.com/office/powerpoint/2010/main" val="17865709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85ECF4-F295-4E81-B2C9-21DCD487AFBE}"/>
              </a:ext>
            </a:extLst>
          </p:cNvPr>
          <p:cNvSpPr>
            <a:spLocks noGrp="1"/>
          </p:cNvSpPr>
          <p:nvPr>
            <p:ph type="title"/>
          </p:nvPr>
        </p:nvSpPr>
        <p:spPr/>
        <p:txBody>
          <a:bodyPr>
            <a:normAutofit fontScale="90000"/>
          </a:bodyPr>
          <a:lstStyle/>
          <a:p>
            <a:pPr algn="r"/>
            <a:r>
              <a:rPr lang="it-IT" dirty="0"/>
              <a:t>The ESMA case</a:t>
            </a:r>
            <a:br>
              <a:rPr lang="it-IT" dirty="0"/>
            </a:br>
            <a:r>
              <a:rPr lang="it-IT" sz="2400" b="1" dirty="0">
                <a:hlinkClick r:id="rId2"/>
              </a:rPr>
              <a:t>C-270/12, UK v </a:t>
            </a:r>
            <a:r>
              <a:rPr lang="it-IT" sz="2400" b="1" dirty="0" err="1">
                <a:hlinkClick r:id="rId2"/>
              </a:rPr>
              <a:t>Parliament</a:t>
            </a:r>
            <a:r>
              <a:rPr lang="it-IT" sz="2400" b="1" dirty="0">
                <a:hlinkClick r:id="rId2"/>
              </a:rPr>
              <a:t> &amp; </a:t>
            </a:r>
            <a:r>
              <a:rPr lang="it-IT" sz="2400" b="1" dirty="0" err="1">
                <a:hlinkClick r:id="rId2"/>
              </a:rPr>
              <a:t>Council</a:t>
            </a:r>
            <a:r>
              <a:rPr lang="it-IT" sz="2400" b="1" dirty="0">
                <a:hlinkClick r:id="rId2"/>
              </a:rPr>
              <a:t>, 22 </a:t>
            </a:r>
            <a:r>
              <a:rPr lang="it-IT" sz="2400" b="1" dirty="0" err="1">
                <a:hlinkClick r:id="rId2"/>
              </a:rPr>
              <a:t>January</a:t>
            </a:r>
            <a:r>
              <a:rPr lang="it-IT" sz="2400" b="1" dirty="0">
                <a:hlinkClick r:id="rId2"/>
              </a:rPr>
              <a:t> 2014</a:t>
            </a:r>
            <a:br>
              <a:rPr lang="it-IT" sz="4800" b="1" dirty="0"/>
            </a:br>
            <a:endParaRPr lang="it-IT" dirty="0"/>
          </a:p>
        </p:txBody>
      </p:sp>
      <p:sp>
        <p:nvSpPr>
          <p:cNvPr id="3" name="Segnaposto contenuto 2">
            <a:extLst>
              <a:ext uri="{FF2B5EF4-FFF2-40B4-BE49-F238E27FC236}">
                <a16:creationId xmlns:a16="http://schemas.microsoft.com/office/drawing/2014/main" id="{0FB83916-3485-4F7A-BC11-31E6B16ECFA7}"/>
              </a:ext>
            </a:extLst>
          </p:cNvPr>
          <p:cNvSpPr>
            <a:spLocks noGrp="1"/>
          </p:cNvSpPr>
          <p:nvPr>
            <p:ph idx="1"/>
          </p:nvPr>
        </p:nvSpPr>
        <p:spPr>
          <a:xfrm>
            <a:off x="1069848" y="2121408"/>
            <a:ext cx="10058400" cy="4360074"/>
          </a:xfrm>
        </p:spPr>
        <p:txBody>
          <a:bodyPr>
            <a:normAutofit fontScale="85000" lnSpcReduction="10000"/>
          </a:bodyPr>
          <a:lstStyle/>
          <a:p>
            <a:pPr marL="0" indent="0" algn="just">
              <a:lnSpc>
                <a:spcPct val="120000"/>
              </a:lnSpc>
              <a:buNone/>
            </a:pPr>
            <a:r>
              <a:rPr lang="it-IT" sz="2000" dirty="0">
                <a:latin typeface="Times New Roman" panose="02020603050405020304" pitchFamily="18" charset="0"/>
                <a:cs typeface="Times New Roman" panose="02020603050405020304" pitchFamily="18" charset="0"/>
              </a:rPr>
              <a:t>The UK </a:t>
            </a:r>
            <a:r>
              <a:rPr lang="it-IT" sz="2000" dirty="0" err="1">
                <a:latin typeface="Times New Roman" panose="02020603050405020304" pitchFamily="18" charset="0"/>
                <a:cs typeface="Times New Roman" panose="02020603050405020304" pitchFamily="18" charset="0"/>
              </a:rPr>
              <a:t>asks</a:t>
            </a:r>
            <a:r>
              <a:rPr lang="it-IT" sz="2000" dirty="0">
                <a:latin typeface="Times New Roman" panose="02020603050405020304" pitchFamily="18" charset="0"/>
                <a:cs typeface="Times New Roman" panose="02020603050405020304" pitchFamily="18" charset="0"/>
              </a:rPr>
              <a:t> the ECJ to </a:t>
            </a:r>
            <a:r>
              <a:rPr lang="it-IT" sz="2000" dirty="0" err="1">
                <a:latin typeface="Times New Roman" panose="02020603050405020304" pitchFamily="18" charset="0"/>
                <a:cs typeface="Times New Roman" panose="02020603050405020304" pitchFamily="18" charset="0"/>
              </a:rPr>
              <a:t>annul</a:t>
            </a:r>
            <a:r>
              <a:rPr lang="it-IT" sz="2000" dirty="0">
                <a:latin typeface="Times New Roman" panose="02020603050405020304" pitchFamily="18" charset="0"/>
                <a:cs typeface="Times New Roman" panose="02020603050405020304" pitchFamily="18" charset="0"/>
              </a:rPr>
              <a:t> a </a:t>
            </a:r>
            <a:r>
              <a:rPr lang="it-IT" sz="2000" dirty="0" err="1">
                <a:latin typeface="Times New Roman" panose="02020603050405020304" pitchFamily="18" charset="0"/>
                <a:cs typeface="Times New Roman" panose="02020603050405020304" pitchFamily="18" charset="0"/>
              </a:rPr>
              <a:t>secondary</a:t>
            </a:r>
            <a:r>
              <a:rPr lang="it-IT" sz="2000" dirty="0">
                <a:latin typeface="Times New Roman" panose="02020603050405020304" pitchFamily="18" charset="0"/>
                <a:cs typeface="Times New Roman" panose="02020603050405020304" pitchFamily="18" charset="0"/>
              </a:rPr>
              <a:t> </a:t>
            </a:r>
            <a:r>
              <a:rPr lang="it-IT" sz="2000" dirty="0" err="1">
                <a:latin typeface="Times New Roman" panose="02020603050405020304" pitchFamily="18" charset="0"/>
                <a:cs typeface="Times New Roman" panose="02020603050405020304" pitchFamily="18" charset="0"/>
              </a:rPr>
              <a:t>legal</a:t>
            </a:r>
            <a:r>
              <a:rPr lang="it-IT" sz="2000" dirty="0">
                <a:latin typeface="Times New Roman" panose="02020603050405020304" pitchFamily="18" charset="0"/>
                <a:cs typeface="Times New Roman" panose="02020603050405020304" pitchFamily="18" charset="0"/>
              </a:rPr>
              <a:t> </a:t>
            </a:r>
            <a:r>
              <a:rPr lang="it-IT" sz="2000" dirty="0" err="1">
                <a:latin typeface="Times New Roman" panose="02020603050405020304" pitchFamily="18" charset="0"/>
                <a:cs typeface="Times New Roman" panose="02020603050405020304" pitchFamily="18" charset="0"/>
              </a:rPr>
              <a:t>basis</a:t>
            </a:r>
            <a:r>
              <a:rPr lang="it-IT"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Article 28 of Regulation No. 236/2012</a:t>
            </a:r>
            <a:r>
              <a:rPr lang="it-IT" sz="2000" dirty="0">
                <a:latin typeface="Times New Roman" panose="02020603050405020304" pitchFamily="18" charset="0"/>
                <a:cs typeface="Times New Roman" panose="02020603050405020304" pitchFamily="18" charset="0"/>
              </a:rPr>
              <a:t>) </a:t>
            </a:r>
            <a:r>
              <a:rPr lang="it-IT" sz="2000" dirty="0" err="1">
                <a:latin typeface="Times New Roman" panose="02020603050405020304" pitchFamily="18" charset="0"/>
                <a:cs typeface="Times New Roman" panose="02020603050405020304" pitchFamily="18" charset="0"/>
              </a:rPr>
              <a:t>conferring</a:t>
            </a:r>
            <a:r>
              <a:rPr lang="it-IT" sz="2000" dirty="0">
                <a:latin typeface="Times New Roman" panose="02020603050405020304" pitchFamily="18" charset="0"/>
                <a:cs typeface="Times New Roman" panose="02020603050405020304" pitchFamily="18" charset="0"/>
              </a:rPr>
              <a:t> on ESMA «powers of </a:t>
            </a:r>
            <a:r>
              <a:rPr lang="it-IT" sz="2000" dirty="0" err="1">
                <a:latin typeface="Times New Roman" panose="02020603050405020304" pitchFamily="18" charset="0"/>
                <a:cs typeface="Times New Roman" panose="02020603050405020304" pitchFamily="18" charset="0"/>
              </a:rPr>
              <a:t>direct</a:t>
            </a:r>
            <a:r>
              <a:rPr lang="it-IT" sz="2000" dirty="0">
                <a:latin typeface="Times New Roman" panose="02020603050405020304" pitchFamily="18" charset="0"/>
                <a:cs typeface="Times New Roman" panose="02020603050405020304" pitchFamily="18" charset="0"/>
              </a:rPr>
              <a:t> </a:t>
            </a:r>
            <a:r>
              <a:rPr lang="it-IT" sz="2000" dirty="0" err="1">
                <a:latin typeface="Times New Roman" panose="02020603050405020304" pitchFamily="18" charset="0"/>
                <a:cs typeface="Times New Roman" panose="02020603050405020304" pitchFamily="18" charset="0"/>
              </a:rPr>
              <a:t>intervention</a:t>
            </a:r>
            <a:r>
              <a:rPr lang="it-IT" sz="2000" dirty="0">
                <a:latin typeface="Times New Roman" panose="02020603050405020304" pitchFamily="18" charset="0"/>
                <a:cs typeface="Times New Roman" panose="02020603050405020304" pitchFamily="18" charset="0"/>
              </a:rPr>
              <a:t> under </a:t>
            </a:r>
            <a:r>
              <a:rPr lang="it-IT" sz="2000" dirty="0" err="1">
                <a:latin typeface="Times New Roman" panose="02020603050405020304" pitchFamily="18" charset="0"/>
                <a:cs typeface="Times New Roman" panose="02020603050405020304" pitchFamily="18" charset="0"/>
              </a:rPr>
              <a:t>exceptional</a:t>
            </a:r>
            <a:r>
              <a:rPr lang="it-IT" sz="2000" dirty="0">
                <a:latin typeface="Times New Roman" panose="02020603050405020304" pitchFamily="18" charset="0"/>
                <a:cs typeface="Times New Roman" panose="02020603050405020304" pitchFamily="18" charset="0"/>
              </a:rPr>
              <a:t> </a:t>
            </a:r>
            <a:r>
              <a:rPr lang="it-IT" sz="2000" dirty="0" err="1">
                <a:latin typeface="Times New Roman" panose="02020603050405020304" pitchFamily="18" charset="0"/>
                <a:cs typeface="Times New Roman" panose="02020603050405020304" pitchFamily="18" charset="0"/>
              </a:rPr>
              <a:t>circumstances</a:t>
            </a:r>
            <a:r>
              <a:rPr lang="it-IT" sz="2000" dirty="0">
                <a:latin typeface="Times New Roman" panose="02020603050405020304" pitchFamily="18" charset="0"/>
                <a:cs typeface="Times New Roman" panose="02020603050405020304" pitchFamily="18" charset="0"/>
              </a:rPr>
              <a:t>» </a:t>
            </a:r>
            <a:r>
              <a:rPr lang="it-IT" sz="2000" dirty="0" err="1">
                <a:latin typeface="Times New Roman" panose="02020603050405020304" pitchFamily="18" charset="0"/>
                <a:cs typeface="Times New Roman" panose="02020603050405020304" pitchFamily="18" charset="0"/>
              </a:rPr>
              <a:t>among</a:t>
            </a:r>
            <a:r>
              <a:rPr lang="it-IT" sz="2000" dirty="0">
                <a:latin typeface="Times New Roman" panose="02020603050405020304" pitchFamily="18" charset="0"/>
                <a:cs typeface="Times New Roman" panose="02020603050405020304" pitchFamily="18" charset="0"/>
              </a:rPr>
              <a:t> </a:t>
            </a:r>
            <a:r>
              <a:rPr lang="it-IT" sz="2000" dirty="0" err="1">
                <a:latin typeface="Times New Roman" panose="02020603050405020304" pitchFamily="18" charset="0"/>
                <a:cs typeface="Times New Roman" panose="02020603050405020304" pitchFamily="18" charset="0"/>
              </a:rPr>
              <a:t>which</a:t>
            </a:r>
            <a:r>
              <a:rPr lang="it-IT" sz="2000" dirty="0">
                <a:latin typeface="Times New Roman" panose="02020603050405020304" pitchFamily="18" charset="0"/>
                <a:cs typeface="Times New Roman" panose="02020603050405020304" pitchFamily="18" charset="0"/>
              </a:rPr>
              <a:t> are «</a:t>
            </a:r>
            <a:r>
              <a:rPr lang="it-IT" sz="2000" dirty="0" err="1">
                <a:latin typeface="Times New Roman" panose="02020603050405020304" pitchFamily="18" charset="0"/>
                <a:cs typeface="Times New Roman" panose="02020603050405020304" pitchFamily="18" charset="0"/>
              </a:rPr>
              <a:t>prohibiting</a:t>
            </a:r>
            <a:r>
              <a:rPr lang="it-IT" sz="2000" dirty="0">
                <a:latin typeface="Times New Roman" panose="02020603050405020304" pitchFamily="18" charset="0"/>
                <a:cs typeface="Times New Roman" panose="02020603050405020304" pitchFamily="18" charset="0"/>
              </a:rPr>
              <a:t> or </a:t>
            </a:r>
            <a:r>
              <a:rPr lang="it-IT" sz="2000" dirty="0" err="1">
                <a:latin typeface="Times New Roman" panose="02020603050405020304" pitchFamily="18" charset="0"/>
                <a:cs typeface="Times New Roman" panose="02020603050405020304" pitchFamily="18" charset="0"/>
              </a:rPr>
              <a:t>limiting</a:t>
            </a:r>
            <a:r>
              <a:rPr lang="it-IT" sz="2000" dirty="0">
                <a:latin typeface="Times New Roman" panose="02020603050405020304" pitchFamily="18" charset="0"/>
                <a:cs typeface="Times New Roman" panose="02020603050405020304" pitchFamily="18" charset="0"/>
              </a:rPr>
              <a:t> </a:t>
            </a:r>
            <a:r>
              <a:rPr lang="it-IT" sz="2000" dirty="0" err="1">
                <a:latin typeface="Times New Roman" panose="02020603050405020304" pitchFamily="18" charset="0"/>
                <a:cs typeface="Times New Roman" panose="02020603050405020304" pitchFamily="18" charset="0"/>
              </a:rPr>
              <a:t>temporarily</a:t>
            </a:r>
            <a:r>
              <a:rPr lang="it-IT" sz="2000" dirty="0">
                <a:latin typeface="Times New Roman" panose="02020603050405020304" pitchFamily="18" charset="0"/>
                <a:cs typeface="Times New Roman" panose="02020603050405020304" pitchFamily="18" charset="0"/>
              </a:rPr>
              <a:t> </a:t>
            </a:r>
            <a:r>
              <a:rPr lang="it-IT" sz="2000" dirty="0" err="1">
                <a:latin typeface="Times New Roman" panose="02020603050405020304" pitchFamily="18" charset="0"/>
                <a:cs typeface="Times New Roman" panose="02020603050405020304" pitchFamily="18" charset="0"/>
              </a:rPr>
              <a:t>certain</a:t>
            </a:r>
            <a:r>
              <a:rPr lang="it-IT" sz="2000" dirty="0">
                <a:latin typeface="Times New Roman" panose="02020603050405020304" pitchFamily="18" charset="0"/>
                <a:cs typeface="Times New Roman" panose="02020603050405020304" pitchFamily="18" charset="0"/>
              </a:rPr>
              <a:t> </a:t>
            </a:r>
            <a:r>
              <a:rPr lang="it-IT" sz="2000" dirty="0" err="1">
                <a:latin typeface="Times New Roman" panose="02020603050405020304" pitchFamily="18" charset="0"/>
                <a:cs typeface="Times New Roman" panose="02020603050405020304" pitchFamily="18" charset="0"/>
              </a:rPr>
              <a:t>financial</a:t>
            </a:r>
            <a:r>
              <a:rPr lang="it-IT" sz="2000" dirty="0">
                <a:latin typeface="Times New Roman" panose="02020603050405020304" pitchFamily="18" charset="0"/>
                <a:cs typeface="Times New Roman" panose="02020603050405020304" pitchFamily="18" charset="0"/>
              </a:rPr>
              <a:t> activities </a:t>
            </a:r>
            <a:r>
              <a:rPr lang="it-IT" sz="2000" dirty="0" err="1">
                <a:latin typeface="Times New Roman" panose="02020603050405020304" pitchFamily="18" charset="0"/>
                <a:cs typeface="Times New Roman" panose="02020603050405020304" pitchFamily="18" charset="0"/>
              </a:rPr>
              <a:t>threatening</a:t>
            </a:r>
            <a:r>
              <a:rPr lang="it-IT" sz="2000" dirty="0">
                <a:latin typeface="Times New Roman" panose="02020603050405020304" pitchFamily="18" charset="0"/>
                <a:cs typeface="Times New Roman" panose="02020603050405020304" pitchFamily="18" charset="0"/>
              </a:rPr>
              <a:t> the </a:t>
            </a:r>
            <a:r>
              <a:rPr lang="it-IT" sz="2000" dirty="0" err="1">
                <a:latin typeface="Times New Roman" panose="02020603050405020304" pitchFamily="18" charset="0"/>
                <a:cs typeface="Times New Roman" panose="02020603050405020304" pitchFamily="18" charset="0"/>
              </a:rPr>
              <a:t>correct</a:t>
            </a:r>
            <a:r>
              <a:rPr lang="it-IT" sz="2000" dirty="0">
                <a:latin typeface="Times New Roman" panose="02020603050405020304" pitchFamily="18" charset="0"/>
                <a:cs typeface="Times New Roman" panose="02020603050405020304" pitchFamily="18" charset="0"/>
              </a:rPr>
              <a:t> </a:t>
            </a:r>
            <a:r>
              <a:rPr lang="it-IT" sz="2000" dirty="0" err="1">
                <a:latin typeface="Times New Roman" panose="02020603050405020304" pitchFamily="18" charset="0"/>
                <a:cs typeface="Times New Roman" panose="02020603050405020304" pitchFamily="18" charset="0"/>
              </a:rPr>
              <a:t>functioning</a:t>
            </a:r>
            <a:r>
              <a:rPr lang="it-IT" sz="2000" dirty="0">
                <a:latin typeface="Times New Roman" panose="02020603050405020304" pitchFamily="18" charset="0"/>
                <a:cs typeface="Times New Roman" panose="02020603050405020304" pitchFamily="18" charset="0"/>
              </a:rPr>
              <a:t> and the </a:t>
            </a:r>
            <a:r>
              <a:rPr lang="it-IT" sz="2000" dirty="0" err="1">
                <a:latin typeface="Times New Roman" panose="02020603050405020304" pitchFamily="18" charset="0"/>
                <a:cs typeface="Times New Roman" panose="02020603050405020304" pitchFamily="18" charset="0"/>
              </a:rPr>
              <a:t>integrity</a:t>
            </a:r>
            <a:r>
              <a:rPr lang="it-IT" sz="2000" dirty="0">
                <a:latin typeface="Times New Roman" panose="02020603050405020304" pitchFamily="18" charset="0"/>
                <a:cs typeface="Times New Roman" panose="02020603050405020304" pitchFamily="18" charset="0"/>
              </a:rPr>
              <a:t> of the </a:t>
            </a:r>
            <a:r>
              <a:rPr lang="it-IT" sz="2000" dirty="0" err="1">
                <a:latin typeface="Times New Roman" panose="02020603050405020304" pitchFamily="18" charset="0"/>
                <a:cs typeface="Times New Roman" panose="02020603050405020304" pitchFamily="18" charset="0"/>
              </a:rPr>
              <a:t>financial</a:t>
            </a:r>
            <a:r>
              <a:rPr lang="it-IT" sz="2000" dirty="0">
                <a:latin typeface="Times New Roman" panose="02020603050405020304" pitchFamily="18" charset="0"/>
                <a:cs typeface="Times New Roman" panose="02020603050405020304" pitchFamily="18" charset="0"/>
              </a:rPr>
              <a:t> markets or the </a:t>
            </a:r>
            <a:r>
              <a:rPr lang="it-IT" sz="2000" dirty="0" err="1">
                <a:latin typeface="Times New Roman" panose="02020603050405020304" pitchFamily="18" charset="0"/>
                <a:cs typeface="Times New Roman" panose="02020603050405020304" pitchFamily="18" charset="0"/>
              </a:rPr>
              <a:t>partial</a:t>
            </a:r>
            <a:r>
              <a:rPr lang="it-IT" sz="2000" dirty="0">
                <a:latin typeface="Times New Roman" panose="02020603050405020304" pitchFamily="18" charset="0"/>
                <a:cs typeface="Times New Roman" panose="02020603050405020304" pitchFamily="18" charset="0"/>
              </a:rPr>
              <a:t> or </a:t>
            </a:r>
            <a:r>
              <a:rPr lang="it-IT" sz="2000" dirty="0" err="1">
                <a:latin typeface="Times New Roman" panose="02020603050405020304" pitchFamily="18" charset="0"/>
                <a:cs typeface="Times New Roman" panose="02020603050405020304" pitchFamily="18" charset="0"/>
              </a:rPr>
              <a:t>total</a:t>
            </a:r>
            <a:r>
              <a:rPr lang="it-IT" sz="2000" dirty="0">
                <a:latin typeface="Times New Roman" panose="02020603050405020304" pitchFamily="18" charset="0"/>
                <a:cs typeface="Times New Roman" panose="02020603050405020304" pitchFamily="18" charset="0"/>
              </a:rPr>
              <a:t> </a:t>
            </a:r>
            <a:r>
              <a:rPr lang="it-IT" sz="2000" dirty="0" err="1">
                <a:latin typeface="Times New Roman" panose="02020603050405020304" pitchFamily="18" charset="0"/>
                <a:cs typeface="Times New Roman" panose="02020603050405020304" pitchFamily="18" charset="0"/>
              </a:rPr>
              <a:t>stability</a:t>
            </a:r>
            <a:r>
              <a:rPr lang="it-IT" sz="2000" dirty="0">
                <a:latin typeface="Times New Roman" panose="02020603050405020304" pitchFamily="18" charset="0"/>
                <a:cs typeface="Times New Roman" panose="02020603050405020304" pitchFamily="18" charset="0"/>
              </a:rPr>
              <a:t> of the </a:t>
            </a:r>
            <a:r>
              <a:rPr lang="it-IT" sz="2000" dirty="0" err="1">
                <a:latin typeface="Times New Roman" panose="02020603050405020304" pitchFamily="18" charset="0"/>
                <a:cs typeface="Times New Roman" panose="02020603050405020304" pitchFamily="18" charset="0"/>
              </a:rPr>
              <a:t>Union’s</a:t>
            </a:r>
            <a:r>
              <a:rPr lang="it-IT" sz="2000" dirty="0">
                <a:latin typeface="Times New Roman" panose="02020603050405020304" pitchFamily="18" charset="0"/>
                <a:cs typeface="Times New Roman" panose="02020603050405020304" pitchFamily="18" charset="0"/>
              </a:rPr>
              <a:t> </a:t>
            </a:r>
            <a:r>
              <a:rPr lang="it-IT" sz="2000" dirty="0" err="1">
                <a:latin typeface="Times New Roman" panose="02020603050405020304" pitchFamily="18" charset="0"/>
                <a:cs typeface="Times New Roman" panose="02020603050405020304" pitchFamily="18" charset="0"/>
              </a:rPr>
              <a:t>financial</a:t>
            </a:r>
            <a:r>
              <a:rPr lang="it-IT" sz="2000" dirty="0">
                <a:latin typeface="Times New Roman" panose="02020603050405020304" pitchFamily="18" charset="0"/>
                <a:cs typeface="Times New Roman" panose="02020603050405020304" pitchFamily="18" charset="0"/>
              </a:rPr>
              <a:t> system».</a:t>
            </a:r>
          </a:p>
          <a:p>
            <a:pPr marL="0" indent="0" algn="just">
              <a:lnSpc>
                <a:spcPct val="120000"/>
              </a:lnSpc>
              <a:buNone/>
            </a:pPr>
            <a:r>
              <a:rPr lang="it-IT" sz="2000" b="1" dirty="0" err="1">
                <a:solidFill>
                  <a:srgbClr val="FFC000"/>
                </a:solidFill>
                <a:latin typeface="Times New Roman" panose="02020603050405020304" pitchFamily="18" charset="0"/>
                <a:cs typeface="Times New Roman" panose="02020603050405020304" pitchFamily="18" charset="0"/>
              </a:rPr>
              <a:t>Questions</a:t>
            </a:r>
            <a:r>
              <a:rPr lang="it-IT" sz="2000" dirty="0">
                <a:latin typeface="Times New Roman" panose="02020603050405020304" pitchFamily="18" charset="0"/>
                <a:cs typeface="Times New Roman" panose="02020603050405020304" pitchFamily="18" charset="0"/>
              </a:rPr>
              <a:t>: </a:t>
            </a:r>
            <a:r>
              <a:rPr lang="it-IT" sz="2000" b="1" dirty="0">
                <a:solidFill>
                  <a:srgbClr val="FFC000"/>
                </a:solidFill>
                <a:latin typeface="Times New Roman" panose="02020603050405020304" pitchFamily="18" charset="0"/>
                <a:cs typeface="Times New Roman" panose="02020603050405020304" pitchFamily="18" charset="0"/>
              </a:rPr>
              <a:t>1) </a:t>
            </a:r>
            <a:r>
              <a:rPr lang="it-IT" sz="2000" dirty="0">
                <a:latin typeface="Times New Roman" panose="02020603050405020304" pitchFamily="18" charset="0"/>
                <a:cs typeface="Times New Roman" panose="02020603050405020304" pitchFamily="18" charset="0"/>
              </a:rPr>
              <a:t>Can </a:t>
            </a:r>
            <a:r>
              <a:rPr lang="it-IT" sz="2000" dirty="0" err="1">
                <a:latin typeface="Times New Roman" panose="02020603050405020304" pitchFamily="18" charset="0"/>
                <a:cs typeface="Times New Roman" panose="02020603050405020304" pitchFamily="18" charset="0"/>
              </a:rPr>
              <a:t>such</a:t>
            </a:r>
            <a:r>
              <a:rPr lang="it-IT" sz="2000" dirty="0">
                <a:latin typeface="Times New Roman" panose="02020603050405020304" pitchFamily="18" charset="0"/>
                <a:cs typeface="Times New Roman" panose="02020603050405020304" pitchFamily="18" charset="0"/>
              </a:rPr>
              <a:t> a </a:t>
            </a:r>
            <a:r>
              <a:rPr lang="it-IT" sz="2000" dirty="0" err="1">
                <a:latin typeface="Times New Roman" panose="02020603050405020304" pitchFamily="18" charset="0"/>
                <a:cs typeface="Times New Roman" panose="02020603050405020304" pitchFamily="18" charset="0"/>
              </a:rPr>
              <a:t>broad</a:t>
            </a:r>
            <a:r>
              <a:rPr lang="it-IT" sz="2000" dirty="0">
                <a:latin typeface="Times New Roman" panose="02020603050405020304" pitchFamily="18" charset="0"/>
                <a:cs typeface="Times New Roman" panose="02020603050405020304" pitchFamily="18" charset="0"/>
              </a:rPr>
              <a:t> </a:t>
            </a:r>
            <a:r>
              <a:rPr lang="it-IT" sz="2000" dirty="0" err="1">
                <a:latin typeface="Times New Roman" panose="02020603050405020304" pitchFamily="18" charset="0"/>
                <a:cs typeface="Times New Roman" panose="02020603050405020304" pitchFamily="18" charset="0"/>
              </a:rPr>
              <a:t>discretionary</a:t>
            </a:r>
            <a:r>
              <a:rPr lang="it-IT" sz="2000" dirty="0">
                <a:latin typeface="Times New Roman" panose="02020603050405020304" pitchFamily="18" charset="0"/>
                <a:cs typeface="Times New Roman" panose="02020603050405020304" pitchFamily="18" charset="0"/>
              </a:rPr>
              <a:t> power be </a:t>
            </a:r>
            <a:r>
              <a:rPr lang="it-IT" sz="2000" dirty="0" err="1">
                <a:latin typeface="Times New Roman" panose="02020603050405020304" pitchFamily="18" charset="0"/>
                <a:cs typeface="Times New Roman" panose="02020603050405020304" pitchFamily="18" charset="0"/>
              </a:rPr>
              <a:t>conferred</a:t>
            </a:r>
            <a:r>
              <a:rPr lang="it-IT" sz="2000" dirty="0">
                <a:latin typeface="Times New Roman" panose="02020603050405020304" pitchFamily="18" charset="0"/>
                <a:cs typeface="Times New Roman" panose="02020603050405020304" pitchFamily="18" charset="0"/>
              </a:rPr>
              <a:t> on an </a:t>
            </a:r>
            <a:r>
              <a:rPr lang="it-IT" sz="2000" dirty="0" err="1">
                <a:latin typeface="Times New Roman" panose="02020603050405020304" pitchFamily="18" charset="0"/>
                <a:cs typeface="Times New Roman" panose="02020603050405020304" pitchFamily="18" charset="0"/>
              </a:rPr>
              <a:t>independent</a:t>
            </a:r>
            <a:r>
              <a:rPr lang="it-IT" sz="2000" dirty="0">
                <a:latin typeface="Times New Roman" panose="02020603050405020304" pitchFamily="18" charset="0"/>
                <a:cs typeface="Times New Roman" panose="02020603050405020304" pitchFamily="18" charset="0"/>
              </a:rPr>
              <a:t> agency </a:t>
            </a:r>
            <a:r>
              <a:rPr lang="it-IT" sz="2000" dirty="0" err="1">
                <a:latin typeface="Times New Roman" panose="02020603050405020304" pitchFamily="18" charset="0"/>
                <a:cs typeface="Times New Roman" panose="02020603050405020304" pitchFamily="18" charset="0"/>
              </a:rPr>
              <a:t>such</a:t>
            </a:r>
            <a:r>
              <a:rPr lang="it-IT" sz="2000" dirty="0">
                <a:latin typeface="Times New Roman" panose="02020603050405020304" pitchFamily="18" charset="0"/>
                <a:cs typeface="Times New Roman" panose="02020603050405020304" pitchFamily="18" charset="0"/>
              </a:rPr>
              <a:t> </a:t>
            </a:r>
            <a:r>
              <a:rPr lang="it-IT" sz="2000" dirty="0" err="1">
                <a:latin typeface="Times New Roman" panose="02020603050405020304" pitchFamily="18" charset="0"/>
                <a:cs typeface="Times New Roman" panose="02020603050405020304" pitchFamily="18" charset="0"/>
              </a:rPr>
              <a:t>as</a:t>
            </a:r>
            <a:r>
              <a:rPr lang="it-IT" sz="2000" dirty="0">
                <a:latin typeface="Times New Roman" panose="02020603050405020304" pitchFamily="18" charset="0"/>
                <a:cs typeface="Times New Roman" panose="02020603050405020304" pitchFamily="18" charset="0"/>
              </a:rPr>
              <a:t> ESMA; and </a:t>
            </a:r>
            <a:r>
              <a:rPr lang="it-IT" sz="2000" b="1" dirty="0">
                <a:solidFill>
                  <a:srgbClr val="FFC000"/>
                </a:solidFill>
                <a:latin typeface="Times New Roman" panose="02020603050405020304" pitchFamily="18" charset="0"/>
                <a:cs typeface="Times New Roman" panose="02020603050405020304" pitchFamily="18" charset="0"/>
              </a:rPr>
              <a:t>2) </a:t>
            </a:r>
            <a:r>
              <a:rPr lang="it-IT" sz="2000" dirty="0" err="1">
                <a:latin typeface="Times New Roman" panose="02020603050405020304" pitchFamily="18" charset="0"/>
                <a:cs typeface="Times New Roman" panose="02020603050405020304" pitchFamily="18" charset="0"/>
              </a:rPr>
              <a:t>is</a:t>
            </a:r>
            <a:r>
              <a:rPr lang="it-IT" sz="2000" dirty="0">
                <a:latin typeface="Times New Roman" panose="02020603050405020304" pitchFamily="18" charset="0"/>
                <a:cs typeface="Times New Roman" panose="02020603050405020304" pitchFamily="18" charset="0"/>
              </a:rPr>
              <a:t> Art. 114 TFEU (</a:t>
            </a:r>
            <a:r>
              <a:rPr lang="it-IT" sz="2000" i="1" dirty="0" err="1">
                <a:latin typeface="Times New Roman" panose="02020603050405020304" pitchFamily="18" charset="0"/>
                <a:cs typeface="Times New Roman" panose="02020603050405020304" pitchFamily="18" charset="0"/>
              </a:rPr>
              <a:t>approximation</a:t>
            </a:r>
            <a:r>
              <a:rPr lang="it-IT" sz="2000" i="1" dirty="0">
                <a:latin typeface="Times New Roman" panose="02020603050405020304" pitchFamily="18" charset="0"/>
                <a:cs typeface="Times New Roman" panose="02020603050405020304" pitchFamily="18" charset="0"/>
              </a:rPr>
              <a:t> of national </a:t>
            </a:r>
            <a:r>
              <a:rPr lang="it-IT" sz="2000" i="1" dirty="0" err="1">
                <a:latin typeface="Times New Roman" panose="02020603050405020304" pitchFamily="18" charset="0"/>
                <a:cs typeface="Times New Roman" panose="02020603050405020304" pitchFamily="18" charset="0"/>
              </a:rPr>
              <a:t>laws</a:t>
            </a:r>
            <a:r>
              <a:rPr lang="it-IT" sz="2000" i="1" dirty="0">
                <a:latin typeface="Times New Roman" panose="02020603050405020304" pitchFamily="18" charset="0"/>
                <a:cs typeface="Times New Roman" panose="02020603050405020304" pitchFamily="18" charset="0"/>
              </a:rPr>
              <a:t> in </a:t>
            </a:r>
            <a:r>
              <a:rPr lang="it-IT" sz="2000" i="1" dirty="0" err="1">
                <a:latin typeface="Times New Roman" panose="02020603050405020304" pitchFamily="18" charset="0"/>
                <a:cs typeface="Times New Roman" panose="02020603050405020304" pitchFamily="18" charset="0"/>
              </a:rPr>
              <a:t>internal</a:t>
            </a:r>
            <a:r>
              <a:rPr lang="it-IT" sz="2000" i="1" dirty="0">
                <a:latin typeface="Times New Roman" panose="02020603050405020304" pitchFamily="18" charset="0"/>
                <a:cs typeface="Times New Roman" panose="02020603050405020304" pitchFamily="18" charset="0"/>
              </a:rPr>
              <a:t> market</a:t>
            </a:r>
            <a:r>
              <a:rPr lang="it-IT" sz="2000" dirty="0">
                <a:latin typeface="Times New Roman" panose="02020603050405020304" pitchFamily="18" charset="0"/>
                <a:cs typeface="Times New Roman" panose="02020603050405020304" pitchFamily="18" charset="0"/>
              </a:rPr>
              <a:t>) a </a:t>
            </a:r>
            <a:r>
              <a:rPr lang="it-IT" sz="2000" dirty="0" err="1">
                <a:latin typeface="Times New Roman" panose="02020603050405020304" pitchFamily="18" charset="0"/>
                <a:cs typeface="Times New Roman" panose="02020603050405020304" pitchFamily="18" charset="0"/>
              </a:rPr>
              <a:t>suitable</a:t>
            </a:r>
            <a:r>
              <a:rPr lang="it-IT" sz="2000" dirty="0">
                <a:latin typeface="Times New Roman" panose="02020603050405020304" pitchFamily="18" charset="0"/>
                <a:cs typeface="Times New Roman" panose="02020603050405020304" pitchFamily="18" charset="0"/>
              </a:rPr>
              <a:t> </a:t>
            </a:r>
            <a:r>
              <a:rPr lang="it-IT" sz="2000" dirty="0" err="1">
                <a:latin typeface="Times New Roman" panose="02020603050405020304" pitchFamily="18" charset="0"/>
                <a:cs typeface="Times New Roman" panose="02020603050405020304" pitchFamily="18" charset="0"/>
              </a:rPr>
              <a:t>legal</a:t>
            </a:r>
            <a:r>
              <a:rPr lang="it-IT" sz="2000" dirty="0">
                <a:latin typeface="Times New Roman" panose="02020603050405020304" pitchFamily="18" charset="0"/>
                <a:cs typeface="Times New Roman" panose="02020603050405020304" pitchFamily="18" charset="0"/>
              </a:rPr>
              <a:t> </a:t>
            </a:r>
            <a:r>
              <a:rPr lang="it-IT" sz="2000" dirty="0" err="1">
                <a:latin typeface="Times New Roman" panose="02020603050405020304" pitchFamily="18" charset="0"/>
                <a:cs typeface="Times New Roman" panose="02020603050405020304" pitchFamily="18" charset="0"/>
              </a:rPr>
              <a:t>basis</a:t>
            </a:r>
            <a:r>
              <a:rPr lang="it-IT" sz="2000" dirty="0">
                <a:latin typeface="Times New Roman" panose="02020603050405020304" pitchFamily="18" charset="0"/>
                <a:cs typeface="Times New Roman" panose="02020603050405020304" pitchFamily="18" charset="0"/>
              </a:rPr>
              <a:t> for </a:t>
            </a:r>
            <a:r>
              <a:rPr lang="it-IT" sz="2000" dirty="0" err="1">
                <a:latin typeface="Times New Roman" panose="02020603050405020304" pitchFamily="18" charset="0"/>
                <a:cs typeface="Times New Roman" panose="02020603050405020304" pitchFamily="18" charset="0"/>
              </a:rPr>
              <a:t>that</a:t>
            </a:r>
            <a:r>
              <a:rPr lang="it-IT" sz="2000" dirty="0">
                <a:latin typeface="Times New Roman" panose="02020603050405020304" pitchFamily="18" charset="0"/>
                <a:cs typeface="Times New Roman" panose="02020603050405020304" pitchFamily="18" charset="0"/>
              </a:rPr>
              <a:t> </a:t>
            </a:r>
            <a:r>
              <a:rPr lang="it-IT" sz="2000" dirty="0" err="1">
                <a:latin typeface="Times New Roman" panose="02020603050405020304" pitchFamily="18" charset="0"/>
                <a:cs typeface="Times New Roman" panose="02020603050405020304" pitchFamily="18" charset="0"/>
              </a:rPr>
              <a:t>conferral</a:t>
            </a:r>
            <a:r>
              <a:rPr lang="it-IT" sz="2000" dirty="0">
                <a:latin typeface="Times New Roman" panose="02020603050405020304" pitchFamily="18" charset="0"/>
                <a:cs typeface="Times New Roman" panose="02020603050405020304" pitchFamily="18" charset="0"/>
              </a:rPr>
              <a:t>?</a:t>
            </a:r>
          </a:p>
          <a:p>
            <a:pPr marL="0" indent="0" algn="just">
              <a:lnSpc>
                <a:spcPct val="120000"/>
              </a:lnSpc>
              <a:buNone/>
            </a:pPr>
            <a:r>
              <a:rPr lang="it-IT" sz="2000" dirty="0" err="1">
                <a:latin typeface="Times New Roman" panose="02020603050405020304" pitchFamily="18" charset="0"/>
                <a:cs typeface="Times New Roman" panose="02020603050405020304" pitchFamily="18" charset="0"/>
              </a:rPr>
              <a:t>According</a:t>
            </a:r>
            <a:r>
              <a:rPr lang="it-IT" sz="2000" dirty="0">
                <a:latin typeface="Times New Roman" panose="02020603050405020304" pitchFamily="18" charset="0"/>
                <a:cs typeface="Times New Roman" panose="02020603050405020304" pitchFamily="18" charset="0"/>
              </a:rPr>
              <a:t> to AG </a:t>
            </a:r>
            <a:r>
              <a:rPr lang="it-IT" sz="2000" b="1" dirty="0" err="1">
                <a:latin typeface="Times New Roman" panose="02020603050405020304" pitchFamily="18" charset="0"/>
                <a:cs typeface="Times New Roman" panose="02020603050405020304" pitchFamily="18" charset="0"/>
                <a:hlinkClick r:id="rId3"/>
              </a:rPr>
              <a:t>Jääskinen</a:t>
            </a:r>
            <a:r>
              <a:rPr lang="it-IT" sz="2000" dirty="0">
                <a:latin typeface="Times New Roman" panose="02020603050405020304" pitchFamily="18" charset="0"/>
                <a:cs typeface="Times New Roman" panose="02020603050405020304" pitchFamily="18" charset="0"/>
              </a:rPr>
              <a:t>: </a:t>
            </a:r>
          </a:p>
          <a:p>
            <a:pPr marL="0" indent="0" algn="just">
              <a:lnSpc>
                <a:spcPct val="120000"/>
              </a:lnSpc>
              <a:buNone/>
            </a:pPr>
            <a:r>
              <a:rPr lang="it-IT" sz="2000" dirty="0">
                <a:latin typeface="Times New Roman" panose="02020603050405020304" pitchFamily="18" charset="0"/>
                <a:cs typeface="Times New Roman" panose="02020603050405020304" pitchFamily="18" charset="0"/>
              </a:rPr>
              <a:t>… the </a:t>
            </a:r>
            <a:r>
              <a:rPr lang="it-IT" sz="2000" dirty="0" err="1">
                <a:latin typeface="Times New Roman" panose="02020603050405020304" pitchFamily="18" charset="0"/>
                <a:cs typeface="Times New Roman" panose="02020603050405020304" pitchFamily="18" charset="0"/>
              </a:rPr>
              <a:t>provision</a:t>
            </a:r>
            <a:r>
              <a:rPr lang="it-IT" sz="2000" dirty="0">
                <a:latin typeface="Times New Roman" panose="02020603050405020304" pitchFamily="18" charset="0"/>
                <a:cs typeface="Times New Roman" panose="02020603050405020304" pitchFamily="18" charset="0"/>
              </a:rPr>
              <a:t> </a:t>
            </a:r>
            <a:r>
              <a:rPr lang="it-IT" sz="2000" dirty="0" err="1">
                <a:latin typeface="Times New Roman" panose="02020603050405020304" pitchFamily="18" charset="0"/>
                <a:cs typeface="Times New Roman" panose="02020603050405020304" pitchFamily="18" charset="0"/>
              </a:rPr>
              <a:t>conferring</a:t>
            </a:r>
            <a:r>
              <a:rPr lang="it-IT" sz="2000" dirty="0">
                <a:latin typeface="Times New Roman" panose="02020603050405020304" pitchFamily="18" charset="0"/>
                <a:cs typeface="Times New Roman" panose="02020603050405020304" pitchFamily="18" charset="0"/>
              </a:rPr>
              <a:t> on ESMA </a:t>
            </a:r>
            <a:r>
              <a:rPr lang="it-IT" sz="2000" dirty="0" err="1">
                <a:latin typeface="Times New Roman" panose="02020603050405020304" pitchFamily="18" charset="0"/>
                <a:cs typeface="Times New Roman" panose="02020603050405020304" pitchFamily="18" charset="0"/>
              </a:rPr>
              <a:t>such</a:t>
            </a:r>
            <a:r>
              <a:rPr lang="it-IT" sz="2000" dirty="0">
                <a:latin typeface="Times New Roman" panose="02020603050405020304" pitchFamily="18" charset="0"/>
                <a:cs typeface="Times New Roman" panose="02020603050405020304" pitchFamily="18" charset="0"/>
              </a:rPr>
              <a:t> powers </a:t>
            </a:r>
            <a:r>
              <a:rPr lang="it-IT" sz="2000" dirty="0" err="1">
                <a:latin typeface="Times New Roman" panose="02020603050405020304" pitchFamily="18" charset="0"/>
                <a:cs typeface="Times New Roman" panose="02020603050405020304" pitchFamily="18" charset="0"/>
              </a:rPr>
              <a:t>has</a:t>
            </a:r>
            <a:r>
              <a:rPr lang="it-IT" sz="2000" dirty="0">
                <a:latin typeface="Times New Roman" panose="02020603050405020304" pitchFamily="18" charset="0"/>
                <a:cs typeface="Times New Roman" panose="02020603050405020304" pitchFamily="18" charset="0"/>
              </a:rPr>
              <a:t> </a:t>
            </a:r>
            <a:r>
              <a:rPr lang="it-IT" sz="2000" dirty="0" err="1">
                <a:latin typeface="Times New Roman" panose="02020603050405020304" pitchFamily="18" charset="0"/>
                <a:cs typeface="Times New Roman" panose="02020603050405020304" pitchFamily="18" charset="0"/>
              </a:rPr>
              <a:t>as</a:t>
            </a:r>
            <a:r>
              <a:rPr lang="it-IT" sz="2000" dirty="0">
                <a:latin typeface="Times New Roman" panose="02020603050405020304" pitchFamily="18" charset="0"/>
                <a:cs typeface="Times New Roman" panose="02020603050405020304" pitchFamily="18" charset="0"/>
              </a:rPr>
              <a:t> </a:t>
            </a:r>
            <a:r>
              <a:rPr lang="it-IT" sz="2000" dirty="0" err="1">
                <a:latin typeface="Times New Roman" panose="02020603050405020304" pitchFamily="18" charset="0"/>
                <a:cs typeface="Times New Roman" panose="02020603050405020304" pitchFamily="18" charset="0"/>
              </a:rPr>
              <a:t>its</a:t>
            </a:r>
            <a:r>
              <a:rPr lang="it-IT"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function “to lift implementation powers contained in Article 18, 20 and 22 of Regulation No 236/2012 from the national level to the EU level when there is disagreement between ESMA and the competent national authority or between national authorities.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Therefore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whereas</a:t>
            </a:r>
            <a:r>
              <a:rPr lang="it-IT"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agencies can be established and given a role under Article 114 TFEU provided that they form part of a normative context that approximates provisions relevant to the internal market, Article 28 of Regulation No 236/2012 goes beyond these limits”</a:t>
            </a:r>
            <a:endParaRPr lang="it-IT" sz="2000" dirty="0">
              <a:latin typeface="Times New Roman" panose="02020603050405020304" pitchFamily="18" charset="0"/>
              <a:cs typeface="Times New Roman" panose="02020603050405020304" pitchFamily="18" charset="0"/>
            </a:endParaRPr>
          </a:p>
          <a:p>
            <a:pPr marL="0" indent="0" algn="just">
              <a:lnSpc>
                <a:spcPct val="120000"/>
              </a:lnSpc>
              <a:buNone/>
            </a:pPr>
            <a:endParaRPr lang="en-US" sz="2000" dirty="0"/>
          </a:p>
        </p:txBody>
      </p:sp>
    </p:spTree>
    <p:extLst>
      <p:ext uri="{BB962C8B-B14F-4D97-AF65-F5344CB8AC3E}">
        <p14:creationId xmlns:p14="http://schemas.microsoft.com/office/powerpoint/2010/main" val="19230623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5371F60-C053-4FEA-AF7B-643AD9F8BF10}"/>
              </a:ext>
            </a:extLst>
          </p:cNvPr>
          <p:cNvSpPr>
            <a:spLocks noGrp="1"/>
          </p:cNvSpPr>
          <p:nvPr>
            <p:ph type="title"/>
          </p:nvPr>
        </p:nvSpPr>
        <p:spPr>
          <a:xfrm>
            <a:off x="1069848" y="116542"/>
            <a:ext cx="10058400" cy="1138518"/>
          </a:xfrm>
        </p:spPr>
        <p:txBody>
          <a:bodyPr>
            <a:normAutofit/>
          </a:bodyPr>
          <a:lstStyle/>
          <a:p>
            <a:pPr algn="r"/>
            <a:r>
              <a:rPr lang="it-IT" sz="4000" dirty="0" err="1"/>
              <a:t>Findings</a:t>
            </a:r>
            <a:r>
              <a:rPr lang="it-IT" sz="4000" dirty="0"/>
              <a:t> of the Court</a:t>
            </a:r>
          </a:p>
        </p:txBody>
      </p:sp>
      <p:sp>
        <p:nvSpPr>
          <p:cNvPr id="3" name="Segnaposto contenuto 2">
            <a:extLst>
              <a:ext uri="{FF2B5EF4-FFF2-40B4-BE49-F238E27FC236}">
                <a16:creationId xmlns:a16="http://schemas.microsoft.com/office/drawing/2014/main" id="{732370A3-91F2-43A1-BDDF-0154C65BC177}"/>
              </a:ext>
            </a:extLst>
          </p:cNvPr>
          <p:cNvSpPr>
            <a:spLocks noGrp="1"/>
          </p:cNvSpPr>
          <p:nvPr>
            <p:ph idx="1"/>
          </p:nvPr>
        </p:nvSpPr>
        <p:spPr>
          <a:xfrm>
            <a:off x="1069848" y="1138518"/>
            <a:ext cx="10058400" cy="5602940"/>
          </a:xfrm>
        </p:spPr>
        <p:txBody>
          <a:bodyPr>
            <a:normAutofit fontScale="70000" lnSpcReduction="20000"/>
          </a:bodyPr>
          <a:lstStyle/>
          <a:p>
            <a:pPr marL="0" indent="0" algn="just">
              <a:lnSpc>
                <a:spcPct val="120000"/>
              </a:lnSpc>
              <a:buNone/>
            </a:pPr>
            <a:r>
              <a:rPr lang="it-IT" sz="2100" dirty="0">
                <a:latin typeface="Times New Roman" panose="02020603050405020304" pitchFamily="18" charset="0"/>
                <a:cs typeface="Times New Roman" panose="02020603050405020304" pitchFamily="18" charset="0"/>
              </a:rPr>
              <a:t>100  «</a:t>
            </a:r>
            <a:r>
              <a:rPr lang="en-US" sz="2100" dirty="0">
                <a:latin typeface="Times New Roman" panose="02020603050405020304" pitchFamily="18" charset="0"/>
                <a:cs typeface="Times New Roman" panose="02020603050405020304" pitchFamily="18" charset="0"/>
              </a:rPr>
              <a:t>With regard to the scope of Article 114 TFEU, it should be recalled that a legislative act adopted on that legal basis must, first, comprise measures for the approximation of the provisions laid down by law, regulation or administrative action in the Member States and, second, have as its object the establishment and functioning of the internal market.</a:t>
            </a:r>
          </a:p>
          <a:p>
            <a:pPr marL="0" indent="0" algn="just">
              <a:lnSpc>
                <a:spcPct val="120000"/>
              </a:lnSpc>
              <a:buNone/>
            </a:pPr>
            <a:r>
              <a:rPr lang="en-US" sz="2100" dirty="0">
                <a:latin typeface="Times New Roman" panose="02020603050405020304" pitchFamily="18" charset="0"/>
                <a:cs typeface="Times New Roman" panose="02020603050405020304" pitchFamily="18" charset="0"/>
              </a:rPr>
              <a:t>The Court has held in that regard that such discretion may be used in particular to choose the most appropriate method of </a:t>
            </a:r>
            <a:r>
              <a:rPr lang="en-US" sz="2100" dirty="0" err="1">
                <a:latin typeface="Times New Roman" panose="02020603050405020304" pitchFamily="18" charset="0"/>
                <a:cs typeface="Times New Roman" panose="02020603050405020304" pitchFamily="18" charset="0"/>
              </a:rPr>
              <a:t>harmonisation</a:t>
            </a:r>
            <a:r>
              <a:rPr lang="en-US" sz="2100" dirty="0">
                <a:latin typeface="Times New Roman" panose="02020603050405020304" pitchFamily="18" charset="0"/>
                <a:cs typeface="Times New Roman" panose="02020603050405020304" pitchFamily="18" charset="0"/>
              </a:rPr>
              <a:t> where the proposed approximation requires highly technical and specialist analyses to be made and developments in a specific field to be taken into account</a:t>
            </a:r>
          </a:p>
          <a:p>
            <a:pPr marL="0" indent="0" algn="just">
              <a:lnSpc>
                <a:spcPct val="120000"/>
              </a:lnSpc>
              <a:buNone/>
            </a:pPr>
            <a:r>
              <a:rPr lang="en-US" sz="2100" dirty="0">
                <a:latin typeface="Times New Roman" panose="02020603050405020304" pitchFamily="18" charset="0"/>
                <a:cs typeface="Times New Roman" panose="02020603050405020304" pitchFamily="18" charset="0"/>
              </a:rPr>
              <a:t>Accordingly, the EU legislature, in its choice of method of </a:t>
            </a:r>
            <a:r>
              <a:rPr lang="en-US" sz="2100" dirty="0" err="1">
                <a:latin typeface="Times New Roman" panose="02020603050405020304" pitchFamily="18" charset="0"/>
                <a:cs typeface="Times New Roman" panose="02020603050405020304" pitchFamily="18" charset="0"/>
              </a:rPr>
              <a:t>harmonisation</a:t>
            </a:r>
            <a:r>
              <a:rPr lang="en-US" sz="2100" dirty="0">
                <a:latin typeface="Times New Roman" panose="02020603050405020304" pitchFamily="18" charset="0"/>
                <a:cs typeface="Times New Roman" panose="02020603050405020304" pitchFamily="18" charset="0"/>
              </a:rPr>
              <a:t> and, taking account of the discretion it enjoys with regard to the measures provided for under Article 114 TFEU, may delegate to a Union body, office or agency powers for the implementation of the </a:t>
            </a:r>
            <a:r>
              <a:rPr lang="en-US" sz="2100" dirty="0" err="1">
                <a:latin typeface="Times New Roman" panose="02020603050405020304" pitchFamily="18" charset="0"/>
                <a:cs typeface="Times New Roman" panose="02020603050405020304" pitchFamily="18" charset="0"/>
              </a:rPr>
              <a:t>harmonisation</a:t>
            </a:r>
            <a:r>
              <a:rPr lang="en-US" sz="2100" dirty="0">
                <a:latin typeface="Times New Roman" panose="02020603050405020304" pitchFamily="18" charset="0"/>
                <a:cs typeface="Times New Roman" panose="02020603050405020304" pitchFamily="18" charset="0"/>
              </a:rPr>
              <a:t> sought. That is the case in particular where the measures to be adopted are dependent on specific professional and technical expertise and the ability of such a body to respond swiftly and appropriately.</a:t>
            </a:r>
          </a:p>
          <a:p>
            <a:pPr marL="0" indent="0" algn="just">
              <a:lnSpc>
                <a:spcPct val="120000"/>
              </a:lnSpc>
              <a:buNone/>
            </a:pPr>
            <a:r>
              <a:rPr lang="en-US" sz="2100" dirty="0">
                <a:latin typeface="Times New Roman" panose="02020603050405020304" pitchFamily="18" charset="0"/>
                <a:cs typeface="Times New Roman" panose="02020603050405020304" pitchFamily="18" charset="0"/>
              </a:rPr>
              <a:t>As the applicant maintains, inter alia, that Article 114 TFEU cannot serve as the legal basis for the adoption of measures that are legally binding on individuals, it should be recalled that, in Case C‑359/92 Germany v Council [1994] ECR I‑3681, paragraph 37, the Court held that, in certain fields, the approximation of general laws alone may not be sufficient to ensure the unity of the market. Consequently, the concept of ‘measures for the approximation’ of legislation must be interpreted as encompassing the EU legislature’s power to lay down measures relating to a specific product or class of products as well as, if necessary, individual measures concerning those products.</a:t>
            </a:r>
          </a:p>
          <a:p>
            <a:pPr marL="0" indent="0" algn="just">
              <a:lnSpc>
                <a:spcPct val="120000"/>
              </a:lnSpc>
              <a:buNone/>
            </a:pPr>
            <a:r>
              <a:rPr lang="en-US" sz="2100" dirty="0">
                <a:latin typeface="Times New Roman" panose="02020603050405020304" pitchFamily="18" charset="0"/>
                <a:cs typeface="Times New Roman" panose="02020603050405020304" pitchFamily="18" charset="0"/>
              </a:rPr>
              <a:t> It should be noted that, faced with serious threats to the orderly functioning and integrity of the financial markets or the stability of the financial system in the EU, the EU legislature sought, by Article 28 of Regulation No 236/2012, to provide an appropriate mechanism which would enable, as a last resort and in very specific circumstances, measures to be adopted throughout the EU which may take the form, where necessary, of decisions directed at certain participants in those markets.</a:t>
            </a:r>
          </a:p>
          <a:p>
            <a:endParaRPr lang="it-IT" dirty="0"/>
          </a:p>
        </p:txBody>
      </p:sp>
    </p:spTree>
    <p:extLst>
      <p:ext uri="{BB962C8B-B14F-4D97-AF65-F5344CB8AC3E}">
        <p14:creationId xmlns:p14="http://schemas.microsoft.com/office/powerpoint/2010/main" val="1903315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825735-C0C2-4BF5-B1D8-3C8F6E5C0C6D}"/>
              </a:ext>
            </a:extLst>
          </p:cNvPr>
          <p:cNvSpPr>
            <a:spLocks noGrp="1"/>
          </p:cNvSpPr>
          <p:nvPr>
            <p:ph type="title"/>
          </p:nvPr>
        </p:nvSpPr>
        <p:spPr/>
        <p:txBody>
          <a:bodyPr/>
          <a:lstStyle/>
          <a:p>
            <a:pPr algn="r"/>
            <a:r>
              <a:rPr lang="it-IT" dirty="0"/>
              <a:t>Object &amp; Scope</a:t>
            </a:r>
          </a:p>
        </p:txBody>
      </p:sp>
      <p:sp>
        <p:nvSpPr>
          <p:cNvPr id="3" name="Segnaposto contenuto 2">
            <a:extLst>
              <a:ext uri="{FF2B5EF4-FFF2-40B4-BE49-F238E27FC236}">
                <a16:creationId xmlns:a16="http://schemas.microsoft.com/office/drawing/2014/main" id="{08C4527F-A16F-4FDF-BFC6-D9CD516D8F1B}"/>
              </a:ext>
            </a:extLst>
          </p:cNvPr>
          <p:cNvSpPr>
            <a:spLocks noGrp="1"/>
          </p:cNvSpPr>
          <p:nvPr>
            <p:ph idx="1"/>
          </p:nvPr>
        </p:nvSpPr>
        <p:spPr>
          <a:xfrm>
            <a:off x="1069848" y="2303928"/>
            <a:ext cx="10058400" cy="4069440"/>
          </a:xfrm>
        </p:spPr>
        <p:txBody>
          <a:bodyPr>
            <a:normAutofit fontScale="92500" lnSpcReduction="10000"/>
          </a:bodyPr>
          <a:lstStyle/>
          <a:p>
            <a:pPr>
              <a:lnSpc>
                <a:spcPct val="124000"/>
              </a:lnSpc>
            </a:pPr>
            <a:r>
              <a:rPr lang="it-IT" sz="2200" dirty="0">
                <a:latin typeface="+mj-lt"/>
              </a:rPr>
              <a:t>An </a:t>
            </a:r>
            <a:r>
              <a:rPr lang="it-IT" sz="2200" dirty="0" err="1">
                <a:latin typeface="+mj-lt"/>
              </a:rPr>
              <a:t>enquiry</a:t>
            </a:r>
            <a:r>
              <a:rPr lang="it-IT" sz="2200" dirty="0">
                <a:latin typeface="+mj-lt"/>
              </a:rPr>
              <a:t> on the </a:t>
            </a:r>
            <a:r>
              <a:rPr lang="it-IT" sz="2200" dirty="0" err="1">
                <a:latin typeface="+mj-lt"/>
              </a:rPr>
              <a:t>exercise</a:t>
            </a:r>
            <a:r>
              <a:rPr lang="it-IT" sz="2200" dirty="0">
                <a:latin typeface="+mj-lt"/>
              </a:rPr>
              <a:t> of power in the national and </a:t>
            </a:r>
            <a:r>
              <a:rPr lang="it-IT" sz="2200" dirty="0" err="1">
                <a:latin typeface="+mj-lt"/>
              </a:rPr>
              <a:t>supranational</a:t>
            </a:r>
            <a:r>
              <a:rPr lang="it-IT" sz="2200" dirty="0">
                <a:latin typeface="+mj-lt"/>
              </a:rPr>
              <a:t> </a:t>
            </a:r>
            <a:r>
              <a:rPr lang="it-IT" sz="2200" dirty="0" err="1">
                <a:latin typeface="+mj-lt"/>
              </a:rPr>
              <a:t>legal</a:t>
            </a:r>
            <a:r>
              <a:rPr lang="it-IT" sz="2200" dirty="0">
                <a:latin typeface="+mj-lt"/>
              </a:rPr>
              <a:t> </a:t>
            </a:r>
            <a:r>
              <a:rPr lang="it-IT" sz="2200" dirty="0" err="1">
                <a:latin typeface="+mj-lt"/>
              </a:rPr>
              <a:t>space</a:t>
            </a:r>
            <a:r>
              <a:rPr lang="it-IT" sz="2200" dirty="0">
                <a:latin typeface="+mj-lt"/>
              </a:rPr>
              <a:t> by </a:t>
            </a:r>
            <a:r>
              <a:rPr lang="it-IT" sz="2200" i="1" dirty="0">
                <a:latin typeface="+mj-lt"/>
              </a:rPr>
              <a:t>lato </a:t>
            </a:r>
            <a:r>
              <a:rPr lang="it-IT" sz="2200" i="1" dirty="0" err="1">
                <a:latin typeface="+mj-lt"/>
              </a:rPr>
              <a:t>sensu</a:t>
            </a:r>
            <a:r>
              <a:rPr lang="it-IT" sz="2200" i="1" dirty="0">
                <a:latin typeface="+mj-lt"/>
              </a:rPr>
              <a:t> </a:t>
            </a:r>
            <a:r>
              <a:rPr lang="it-IT" sz="2200" dirty="0">
                <a:latin typeface="+mj-lt"/>
              </a:rPr>
              <a:t>«</a:t>
            </a:r>
            <a:r>
              <a:rPr lang="it-IT" sz="2200" dirty="0" err="1">
                <a:latin typeface="+mj-lt"/>
              </a:rPr>
              <a:t>administrative</a:t>
            </a:r>
            <a:r>
              <a:rPr lang="it-IT" sz="2200" dirty="0">
                <a:latin typeface="+mj-lt"/>
              </a:rPr>
              <a:t>» public </a:t>
            </a:r>
            <a:r>
              <a:rPr lang="it-IT" sz="2200" dirty="0" err="1">
                <a:latin typeface="+mj-lt"/>
              </a:rPr>
              <a:t>authorities</a:t>
            </a:r>
            <a:endParaRPr lang="it-IT" sz="2200" dirty="0">
              <a:latin typeface="+mj-lt"/>
            </a:endParaRPr>
          </a:p>
          <a:p>
            <a:pPr marL="0" indent="0">
              <a:lnSpc>
                <a:spcPct val="124000"/>
              </a:lnSpc>
              <a:buNone/>
            </a:pPr>
            <a:endParaRPr lang="it-IT" dirty="0">
              <a:latin typeface="+mj-lt"/>
            </a:endParaRPr>
          </a:p>
          <a:p>
            <a:pPr marL="0" indent="0">
              <a:buNone/>
            </a:pPr>
            <a:r>
              <a:rPr lang="it-IT" cap="small" dirty="0" err="1">
                <a:latin typeface="+mj-lt"/>
              </a:rPr>
              <a:t>Contents</a:t>
            </a:r>
            <a:r>
              <a:rPr lang="it-IT" dirty="0">
                <a:latin typeface="+mj-lt"/>
              </a:rPr>
              <a:t>:</a:t>
            </a:r>
          </a:p>
          <a:p>
            <a:endParaRPr lang="it-IT" dirty="0">
              <a:latin typeface="+mj-lt"/>
            </a:endParaRPr>
          </a:p>
          <a:p>
            <a:r>
              <a:rPr lang="it-IT" dirty="0">
                <a:latin typeface="+mj-lt"/>
              </a:rPr>
              <a:t>National and </a:t>
            </a:r>
            <a:r>
              <a:rPr lang="it-IT" dirty="0" err="1">
                <a:latin typeface="+mj-lt"/>
              </a:rPr>
              <a:t>supranational</a:t>
            </a:r>
            <a:r>
              <a:rPr lang="it-IT" dirty="0">
                <a:latin typeface="+mj-lt"/>
              </a:rPr>
              <a:t> </a:t>
            </a:r>
            <a:r>
              <a:rPr lang="it-IT" dirty="0" err="1">
                <a:latin typeface="+mj-lt"/>
              </a:rPr>
              <a:t>legal</a:t>
            </a:r>
            <a:r>
              <a:rPr lang="it-IT" dirty="0">
                <a:latin typeface="+mj-lt"/>
              </a:rPr>
              <a:t> </a:t>
            </a:r>
            <a:r>
              <a:rPr lang="it-IT" dirty="0" err="1">
                <a:latin typeface="+mj-lt"/>
              </a:rPr>
              <a:t>space</a:t>
            </a:r>
            <a:endParaRPr lang="it-IT" dirty="0">
              <a:latin typeface="+mj-lt"/>
            </a:endParaRPr>
          </a:p>
          <a:p>
            <a:r>
              <a:rPr lang="it-IT" dirty="0" err="1">
                <a:latin typeface="+mj-lt"/>
              </a:rPr>
              <a:t>Which</a:t>
            </a:r>
            <a:r>
              <a:rPr lang="it-IT" dirty="0">
                <a:latin typeface="+mj-lt"/>
              </a:rPr>
              <a:t> power?</a:t>
            </a:r>
          </a:p>
          <a:p>
            <a:r>
              <a:rPr lang="it-IT" dirty="0">
                <a:latin typeface="+mj-lt"/>
              </a:rPr>
              <a:t>The </a:t>
            </a:r>
            <a:r>
              <a:rPr lang="it-IT" dirty="0" err="1">
                <a:latin typeface="+mj-lt"/>
              </a:rPr>
              <a:t>European</a:t>
            </a:r>
            <a:r>
              <a:rPr lang="it-IT" dirty="0">
                <a:latin typeface="+mj-lt"/>
              </a:rPr>
              <a:t> Commission </a:t>
            </a:r>
            <a:r>
              <a:rPr lang="it-IT" dirty="0" err="1">
                <a:latin typeface="+mj-lt"/>
              </a:rPr>
              <a:t>as</a:t>
            </a:r>
            <a:r>
              <a:rPr lang="it-IT" dirty="0">
                <a:latin typeface="+mj-lt"/>
              </a:rPr>
              <a:t> an </a:t>
            </a:r>
            <a:r>
              <a:rPr lang="it-IT" dirty="0" err="1">
                <a:latin typeface="+mj-lt"/>
              </a:rPr>
              <a:t>administrative</a:t>
            </a:r>
            <a:r>
              <a:rPr lang="it-IT" dirty="0">
                <a:latin typeface="+mj-lt"/>
              </a:rPr>
              <a:t> authority</a:t>
            </a:r>
          </a:p>
          <a:p>
            <a:r>
              <a:rPr lang="it-IT" dirty="0" err="1">
                <a:latin typeface="+mj-lt"/>
              </a:rPr>
              <a:t>Agencies</a:t>
            </a:r>
            <a:r>
              <a:rPr lang="it-IT" dirty="0">
                <a:latin typeface="+mj-lt"/>
              </a:rPr>
              <a:t> and composite </a:t>
            </a:r>
            <a:r>
              <a:rPr lang="it-IT" dirty="0" err="1">
                <a:latin typeface="+mj-lt"/>
              </a:rPr>
              <a:t>administrative</a:t>
            </a:r>
            <a:r>
              <a:rPr lang="it-IT" dirty="0">
                <a:latin typeface="+mj-lt"/>
              </a:rPr>
              <a:t> </a:t>
            </a:r>
            <a:r>
              <a:rPr lang="it-IT" dirty="0" err="1">
                <a:latin typeface="+mj-lt"/>
              </a:rPr>
              <a:t>procedures</a:t>
            </a:r>
            <a:endParaRPr lang="it-IT" dirty="0">
              <a:latin typeface="+mj-lt"/>
            </a:endParaRPr>
          </a:p>
          <a:p>
            <a:r>
              <a:rPr lang="it-IT" dirty="0" err="1">
                <a:latin typeface="+mj-lt"/>
              </a:rPr>
              <a:t>Conclusions</a:t>
            </a:r>
            <a:endParaRPr lang="it-IT" dirty="0">
              <a:latin typeface="+mj-lt"/>
            </a:endParaRPr>
          </a:p>
          <a:p>
            <a:endParaRPr lang="it-IT" dirty="0"/>
          </a:p>
        </p:txBody>
      </p:sp>
    </p:spTree>
    <p:extLst>
      <p:ext uri="{BB962C8B-B14F-4D97-AF65-F5344CB8AC3E}">
        <p14:creationId xmlns:p14="http://schemas.microsoft.com/office/powerpoint/2010/main" val="21835208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13A89CA-C703-41C4-8F25-8F9248149FE5}"/>
              </a:ext>
            </a:extLst>
          </p:cNvPr>
          <p:cNvSpPr>
            <a:spLocks noGrp="1"/>
          </p:cNvSpPr>
          <p:nvPr>
            <p:ph type="title"/>
          </p:nvPr>
        </p:nvSpPr>
        <p:spPr>
          <a:xfrm>
            <a:off x="1069848" y="188260"/>
            <a:ext cx="10058400" cy="995082"/>
          </a:xfrm>
        </p:spPr>
        <p:txBody>
          <a:bodyPr>
            <a:noAutofit/>
          </a:bodyPr>
          <a:lstStyle/>
          <a:p>
            <a:r>
              <a:rPr lang="it-IT" sz="3600" dirty="0"/>
              <a:t>The</a:t>
            </a:r>
            <a:r>
              <a:rPr lang="it-IT" sz="3600" i="1" dirty="0"/>
              <a:t> </a:t>
            </a:r>
            <a:r>
              <a:rPr lang="it-IT" sz="3600" dirty="0"/>
              <a:t>ECB </a:t>
            </a:r>
            <a:r>
              <a:rPr lang="it-IT" sz="3600" dirty="0" err="1"/>
              <a:t>as</a:t>
            </a:r>
            <a:r>
              <a:rPr lang="it-IT" sz="3600" dirty="0"/>
              <a:t> an Independent </a:t>
            </a:r>
            <a:r>
              <a:rPr lang="it-IT" sz="3600" dirty="0" err="1"/>
              <a:t>Law</a:t>
            </a:r>
            <a:r>
              <a:rPr lang="it-IT" sz="3600" dirty="0"/>
              <a:t>-Maker</a:t>
            </a:r>
            <a:br>
              <a:rPr lang="it-IT" sz="3600" dirty="0"/>
            </a:br>
            <a:r>
              <a:rPr lang="it-IT" sz="2000" dirty="0">
                <a:hlinkClick r:id="rId2"/>
              </a:rPr>
              <a:t>CJEU, C-62/14, </a:t>
            </a:r>
            <a:r>
              <a:rPr lang="it-IT" sz="2000" i="1" dirty="0" err="1">
                <a:hlinkClick r:id="rId2"/>
              </a:rPr>
              <a:t>Gauweiler</a:t>
            </a:r>
            <a:r>
              <a:rPr lang="it-IT" sz="2000" dirty="0">
                <a:hlinkClick r:id="rId2"/>
              </a:rPr>
              <a:t> et alt. v </a:t>
            </a:r>
            <a:r>
              <a:rPr lang="it-IT" sz="2000" i="1" dirty="0" err="1">
                <a:hlinkClick r:id="rId2"/>
              </a:rPr>
              <a:t>Deutscher</a:t>
            </a:r>
            <a:r>
              <a:rPr lang="it-IT" sz="2000" i="1" dirty="0">
                <a:hlinkClick r:id="rId2"/>
              </a:rPr>
              <a:t> Bundestag</a:t>
            </a:r>
            <a:r>
              <a:rPr lang="it-IT" sz="2000" dirty="0">
                <a:hlinkClick r:id="rId2"/>
              </a:rPr>
              <a:t>, 16 </a:t>
            </a:r>
            <a:r>
              <a:rPr lang="it-IT" sz="2000" dirty="0" err="1">
                <a:hlinkClick r:id="rId2"/>
              </a:rPr>
              <a:t>June</a:t>
            </a:r>
            <a:r>
              <a:rPr lang="it-IT" sz="2000" dirty="0">
                <a:hlinkClick r:id="rId2"/>
              </a:rPr>
              <a:t> 2015</a:t>
            </a:r>
            <a:endParaRPr lang="it-IT" sz="2000" dirty="0"/>
          </a:p>
        </p:txBody>
      </p:sp>
      <p:sp>
        <p:nvSpPr>
          <p:cNvPr id="3" name="Segnaposto contenuto 2">
            <a:extLst>
              <a:ext uri="{FF2B5EF4-FFF2-40B4-BE49-F238E27FC236}">
                <a16:creationId xmlns:a16="http://schemas.microsoft.com/office/drawing/2014/main" id="{AB8D4BD7-0F55-46DE-A1B5-44095F8981EC}"/>
              </a:ext>
            </a:extLst>
          </p:cNvPr>
          <p:cNvSpPr>
            <a:spLocks noGrp="1"/>
          </p:cNvSpPr>
          <p:nvPr>
            <p:ph idx="1"/>
          </p:nvPr>
        </p:nvSpPr>
        <p:spPr>
          <a:xfrm>
            <a:off x="1069848" y="1479176"/>
            <a:ext cx="10058400" cy="5190564"/>
          </a:xfrm>
        </p:spPr>
        <p:txBody>
          <a:bodyPr>
            <a:noAutofit/>
          </a:bodyPr>
          <a:lstStyle/>
          <a:p>
            <a:r>
              <a:rPr lang="it-IT" sz="1200" dirty="0">
                <a:latin typeface="+mj-lt"/>
              </a:rPr>
              <a:t>«</a:t>
            </a:r>
            <a:r>
              <a:rPr lang="it-IT" sz="1600" i="1" dirty="0">
                <a:latin typeface="+mj-lt"/>
              </a:rPr>
              <a:t>Whatever </a:t>
            </a:r>
            <a:r>
              <a:rPr lang="it-IT" sz="1600" i="1" dirty="0" err="1">
                <a:latin typeface="+mj-lt"/>
              </a:rPr>
              <a:t>it</a:t>
            </a:r>
            <a:r>
              <a:rPr lang="it-IT" sz="1600" i="1" dirty="0">
                <a:latin typeface="+mj-lt"/>
              </a:rPr>
              <a:t> takes</a:t>
            </a:r>
            <a:r>
              <a:rPr lang="it-IT" sz="1600" dirty="0">
                <a:latin typeface="+mj-lt"/>
              </a:rPr>
              <a:t>»: OMT and the ECB </a:t>
            </a:r>
            <a:r>
              <a:rPr lang="it-IT" sz="1600" dirty="0" err="1">
                <a:latin typeface="+mj-lt"/>
              </a:rPr>
              <a:t>as</a:t>
            </a:r>
            <a:r>
              <a:rPr lang="it-IT" sz="1600" dirty="0">
                <a:latin typeface="+mj-lt"/>
              </a:rPr>
              <a:t> a </a:t>
            </a:r>
            <a:r>
              <a:rPr lang="it-IT" sz="1600" i="1" dirty="0" err="1">
                <a:latin typeface="+mj-lt"/>
              </a:rPr>
              <a:t>lender</a:t>
            </a:r>
            <a:r>
              <a:rPr lang="it-IT" sz="1600" i="1" dirty="0">
                <a:latin typeface="+mj-lt"/>
              </a:rPr>
              <a:t> of last resort – </a:t>
            </a:r>
            <a:r>
              <a:rPr lang="it-IT" sz="1600" dirty="0">
                <a:latin typeface="+mj-lt"/>
              </a:rPr>
              <a:t>Do OMT </a:t>
            </a:r>
            <a:r>
              <a:rPr lang="it-IT" sz="1600" dirty="0" err="1">
                <a:latin typeface="+mj-lt"/>
              </a:rPr>
              <a:t>fall</a:t>
            </a:r>
            <a:r>
              <a:rPr lang="it-IT" sz="1600" dirty="0">
                <a:latin typeface="+mj-lt"/>
              </a:rPr>
              <a:t> </a:t>
            </a:r>
            <a:r>
              <a:rPr lang="it-IT" sz="1600" dirty="0" err="1">
                <a:latin typeface="+mj-lt"/>
              </a:rPr>
              <a:t>within</a:t>
            </a:r>
            <a:r>
              <a:rPr lang="it-IT" sz="1600" dirty="0">
                <a:latin typeface="+mj-lt"/>
              </a:rPr>
              <a:t> the </a:t>
            </a:r>
            <a:r>
              <a:rPr lang="it-IT" sz="1600" dirty="0" err="1">
                <a:latin typeface="+mj-lt"/>
              </a:rPr>
              <a:t>ECB’s</a:t>
            </a:r>
            <a:r>
              <a:rPr lang="it-IT" sz="1600" dirty="0">
                <a:latin typeface="+mj-lt"/>
              </a:rPr>
              <a:t> Competence, i.e., </a:t>
            </a:r>
            <a:r>
              <a:rPr lang="it-IT" sz="1600" dirty="0" err="1">
                <a:latin typeface="+mj-lt"/>
              </a:rPr>
              <a:t>within</a:t>
            </a:r>
            <a:r>
              <a:rPr lang="it-IT" sz="1600" dirty="0">
                <a:latin typeface="+mj-lt"/>
              </a:rPr>
              <a:t> </a:t>
            </a:r>
            <a:r>
              <a:rPr lang="it-IT" sz="1600" dirty="0" err="1">
                <a:latin typeface="+mj-lt"/>
              </a:rPr>
              <a:t>monetary</a:t>
            </a:r>
            <a:r>
              <a:rPr lang="it-IT" sz="1600" dirty="0">
                <a:latin typeface="+mj-lt"/>
              </a:rPr>
              <a:t> policy? </a:t>
            </a:r>
            <a:endParaRPr lang="it-IT" sz="1600" dirty="0">
              <a:solidFill>
                <a:srgbClr val="000000"/>
              </a:solidFill>
              <a:latin typeface="+mj-lt"/>
            </a:endParaRPr>
          </a:p>
          <a:p>
            <a:pPr marL="0" indent="0">
              <a:lnSpc>
                <a:spcPct val="120000"/>
              </a:lnSpc>
              <a:spcBef>
                <a:spcPts val="0"/>
              </a:spcBef>
              <a:buNone/>
            </a:pPr>
            <a:endParaRPr lang="it-IT" sz="1600" dirty="0">
              <a:solidFill>
                <a:srgbClr val="000000"/>
              </a:solidFill>
              <a:latin typeface="+mj-lt"/>
            </a:endParaRPr>
          </a:p>
          <a:p>
            <a:pPr marL="228600" indent="-228600">
              <a:lnSpc>
                <a:spcPct val="120000"/>
              </a:lnSpc>
              <a:spcBef>
                <a:spcPts val="0"/>
              </a:spcBef>
              <a:buAutoNum type="arabicPlain" startAt="46"/>
            </a:pPr>
            <a:r>
              <a:rPr lang="en-US" sz="1600" b="0" i="0" dirty="0">
                <a:solidFill>
                  <a:srgbClr val="000000"/>
                </a:solidFill>
                <a:effectLst/>
                <a:latin typeface="+mj-lt"/>
              </a:rPr>
              <a:t>The Court has held that in order to determine whether a measure falls within the area of monetary policy it is appropriate to refer principally to the objectives of that measure. The instruments which the measure employs in order to attain those objectives are also relevant.</a:t>
            </a:r>
          </a:p>
          <a:p>
            <a:pPr marL="228600" indent="-228600">
              <a:lnSpc>
                <a:spcPct val="120000"/>
              </a:lnSpc>
              <a:spcBef>
                <a:spcPts val="0"/>
              </a:spcBef>
              <a:buAutoNum type="arabicPlain" startAt="46"/>
            </a:pPr>
            <a:endParaRPr lang="it-IT" sz="1600" b="0" i="0" dirty="0">
              <a:solidFill>
                <a:srgbClr val="000000"/>
              </a:solidFill>
              <a:effectLst/>
              <a:latin typeface="+mj-lt"/>
            </a:endParaRPr>
          </a:p>
          <a:p>
            <a:pPr marL="17780" indent="0" algn="just">
              <a:lnSpc>
                <a:spcPct val="120000"/>
              </a:lnSpc>
              <a:spcBef>
                <a:spcPts val="0"/>
              </a:spcBef>
              <a:buNone/>
            </a:pPr>
            <a:r>
              <a:rPr lang="en-US" sz="1600" b="0" i="0" dirty="0">
                <a:solidFill>
                  <a:srgbClr val="000000"/>
                </a:solidFill>
                <a:effectLst/>
                <a:latin typeface="+mj-lt"/>
              </a:rPr>
              <a:t> In the first place, as regards the objectives of a </a:t>
            </a:r>
            <a:r>
              <a:rPr lang="en-US" sz="1600" b="0" i="0" dirty="0" err="1">
                <a:solidFill>
                  <a:srgbClr val="000000"/>
                </a:solidFill>
                <a:effectLst/>
                <a:latin typeface="+mj-lt"/>
              </a:rPr>
              <a:t>programme</a:t>
            </a:r>
            <a:r>
              <a:rPr lang="en-US" sz="1600" b="0" i="0" dirty="0">
                <a:solidFill>
                  <a:srgbClr val="000000"/>
                </a:solidFill>
                <a:effectLst/>
                <a:latin typeface="+mj-lt"/>
              </a:rPr>
              <a:t> such as that at issue in the main proceedings, it can be seen from the press release that the aim of the </a:t>
            </a:r>
            <a:r>
              <a:rPr lang="en-US" sz="1600" b="0" i="0" dirty="0" err="1">
                <a:solidFill>
                  <a:srgbClr val="000000"/>
                </a:solidFill>
                <a:effectLst/>
                <a:latin typeface="+mj-lt"/>
              </a:rPr>
              <a:t>programme</a:t>
            </a:r>
            <a:r>
              <a:rPr lang="en-US" sz="1600" b="0" i="0" dirty="0">
                <a:solidFill>
                  <a:srgbClr val="000000"/>
                </a:solidFill>
                <a:effectLst/>
                <a:latin typeface="+mj-lt"/>
              </a:rPr>
              <a:t> is to safeguard both ‘an appropriate monetary policy transmission and the singleness of the monetary policy’.</a:t>
            </a:r>
          </a:p>
          <a:p>
            <a:pPr marL="17780" indent="0" algn="just">
              <a:lnSpc>
                <a:spcPct val="120000"/>
              </a:lnSpc>
              <a:spcBef>
                <a:spcPts val="0"/>
              </a:spcBef>
              <a:buNone/>
            </a:pPr>
            <a:endParaRPr lang="en-US" sz="1600" b="0" i="0" dirty="0">
              <a:solidFill>
                <a:srgbClr val="000000"/>
              </a:solidFill>
              <a:effectLst/>
              <a:latin typeface="+mj-lt"/>
            </a:endParaRPr>
          </a:p>
          <a:p>
            <a:pPr marL="17780" indent="0" algn="just">
              <a:lnSpc>
                <a:spcPct val="120000"/>
              </a:lnSpc>
              <a:spcBef>
                <a:spcPts val="0"/>
              </a:spcBef>
              <a:buNone/>
            </a:pPr>
            <a:r>
              <a:rPr lang="en-US" sz="1600" b="0" i="0" dirty="0">
                <a:solidFill>
                  <a:srgbClr val="000000"/>
                </a:solidFill>
                <a:effectLst/>
                <a:latin typeface="+mj-lt"/>
              </a:rPr>
              <a:t>First, the objective of safeguarding the singleness of monetary policy contributes to achieving the objectives of that policy inasmuch as, under Article 119(2) TFEU, monetary policy must be ‘single’.</a:t>
            </a:r>
          </a:p>
          <a:p>
            <a:pPr marL="17780" indent="0" algn="just">
              <a:lnSpc>
                <a:spcPct val="120000"/>
              </a:lnSpc>
              <a:spcBef>
                <a:spcPts val="0"/>
              </a:spcBef>
              <a:buNone/>
            </a:pPr>
            <a:endParaRPr lang="en-US" sz="1600" b="0" i="0" dirty="0">
              <a:solidFill>
                <a:srgbClr val="000000"/>
              </a:solidFill>
              <a:effectLst/>
              <a:latin typeface="+mj-lt"/>
            </a:endParaRPr>
          </a:p>
          <a:p>
            <a:pPr marL="17780" indent="0" algn="just">
              <a:lnSpc>
                <a:spcPct val="120000"/>
              </a:lnSpc>
              <a:spcBef>
                <a:spcPts val="0"/>
              </a:spcBef>
              <a:buNone/>
            </a:pPr>
            <a:r>
              <a:rPr lang="en-US" sz="1600" b="0" i="0" dirty="0">
                <a:solidFill>
                  <a:srgbClr val="000000"/>
                </a:solidFill>
                <a:effectLst/>
                <a:latin typeface="+mj-lt"/>
              </a:rPr>
              <a:t>Secondly, the objective of safeguarding an appropriate transmission of monetary policy is likely both to preserve the singleness of monetary policy and to contribute to its primary objective, which is to maintain price stability.</a:t>
            </a:r>
          </a:p>
          <a:p>
            <a:pPr marL="17780" indent="0" algn="just">
              <a:lnSpc>
                <a:spcPct val="120000"/>
              </a:lnSpc>
              <a:spcBef>
                <a:spcPts val="0"/>
              </a:spcBef>
              <a:buNone/>
            </a:pPr>
            <a:endParaRPr lang="en-US" sz="1200" b="0" i="0" dirty="0">
              <a:solidFill>
                <a:srgbClr val="000000"/>
              </a:solidFill>
              <a:effectLst/>
              <a:latin typeface="+mj-lt"/>
            </a:endParaRPr>
          </a:p>
        </p:txBody>
      </p:sp>
    </p:spTree>
    <p:extLst>
      <p:ext uri="{BB962C8B-B14F-4D97-AF65-F5344CB8AC3E}">
        <p14:creationId xmlns:p14="http://schemas.microsoft.com/office/powerpoint/2010/main" val="39744839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828BFB-CFCE-4D44-8BE7-F5420D0AE0EF}"/>
              </a:ext>
            </a:extLst>
          </p:cNvPr>
          <p:cNvSpPr>
            <a:spLocks noGrp="1"/>
          </p:cNvSpPr>
          <p:nvPr>
            <p:ph type="title"/>
          </p:nvPr>
        </p:nvSpPr>
        <p:spPr/>
        <p:txBody>
          <a:bodyPr/>
          <a:lstStyle/>
          <a:p>
            <a:pPr algn="r"/>
            <a:r>
              <a:rPr lang="it-IT" dirty="0" err="1"/>
              <a:t>Turning</a:t>
            </a:r>
            <a:r>
              <a:rPr lang="it-IT" i="1" dirty="0"/>
              <a:t> Meroni</a:t>
            </a:r>
            <a:r>
              <a:rPr lang="it-IT" dirty="0"/>
              <a:t> </a:t>
            </a:r>
            <a:r>
              <a:rPr lang="it-IT" dirty="0" err="1"/>
              <a:t>upside</a:t>
            </a:r>
            <a:r>
              <a:rPr lang="it-IT" dirty="0"/>
              <a:t> down?</a:t>
            </a:r>
          </a:p>
        </p:txBody>
      </p:sp>
      <p:sp>
        <p:nvSpPr>
          <p:cNvPr id="3" name="Segnaposto contenuto 2">
            <a:extLst>
              <a:ext uri="{FF2B5EF4-FFF2-40B4-BE49-F238E27FC236}">
                <a16:creationId xmlns:a16="http://schemas.microsoft.com/office/drawing/2014/main" id="{B694CD0E-8364-4545-A2C0-1303417517C6}"/>
              </a:ext>
            </a:extLst>
          </p:cNvPr>
          <p:cNvSpPr>
            <a:spLocks noGrp="1"/>
          </p:cNvSpPr>
          <p:nvPr>
            <p:ph idx="1"/>
          </p:nvPr>
        </p:nvSpPr>
        <p:spPr/>
        <p:txBody>
          <a:bodyPr>
            <a:normAutofit fontScale="85000" lnSpcReduction="20000"/>
          </a:bodyPr>
          <a:lstStyle/>
          <a:p>
            <a:pPr marL="17780" indent="0" algn="just">
              <a:lnSpc>
                <a:spcPct val="120000"/>
              </a:lnSpc>
              <a:spcBef>
                <a:spcPts val="0"/>
              </a:spcBef>
              <a:buNone/>
            </a:pPr>
            <a:r>
              <a:rPr lang="en-US" sz="2000" b="0" i="0" dirty="0">
                <a:solidFill>
                  <a:srgbClr val="000000"/>
                </a:solidFill>
                <a:effectLst/>
                <a:latin typeface="+mj-lt"/>
              </a:rPr>
              <a:t>… The ability of the ESCB to influence price developments by means of its monetary policy decisions in fact depends, to a great extent, on the transmission of the ‘impulses’ which the ESCB sends out across the money market to the various sectors of the economy. Consequently, if the monetary policy transmission mechanism is disrupted, that is likely to render the ESCB’s decisions ineffective in a part of the euro area and, accordingly, to undermine the singleness of monetary policy.</a:t>
            </a:r>
          </a:p>
          <a:p>
            <a:pPr marL="17780" indent="0" algn="just">
              <a:lnSpc>
                <a:spcPct val="120000"/>
              </a:lnSpc>
              <a:spcBef>
                <a:spcPts val="0"/>
              </a:spcBef>
              <a:buNone/>
            </a:pPr>
            <a:endParaRPr lang="en-US" sz="2000" dirty="0">
              <a:solidFill>
                <a:srgbClr val="000000"/>
              </a:solidFill>
              <a:latin typeface="+mj-lt"/>
            </a:endParaRPr>
          </a:p>
          <a:p>
            <a:pPr marL="17780" indent="0" algn="just">
              <a:lnSpc>
                <a:spcPct val="120000"/>
              </a:lnSpc>
              <a:spcBef>
                <a:spcPts val="0"/>
              </a:spcBef>
              <a:buNone/>
            </a:pPr>
            <a:r>
              <a:rPr lang="en-US" sz="2000" b="0" i="0" dirty="0">
                <a:solidFill>
                  <a:srgbClr val="000000"/>
                </a:solidFill>
                <a:effectLst/>
                <a:latin typeface="+mj-lt"/>
              </a:rPr>
              <a:t>Moreover, since disruption of the transmission mechanism undermines the effectiveness of the measures adopted by the ESCB, that necessarily affects the ESCB’s ability to guarantee price stability. Accordingly, measures that are intended to preserve that transmission mechanism may be regarded as pertaining to the primary objective laid down in Article 127(1) TFEU.</a:t>
            </a:r>
          </a:p>
          <a:p>
            <a:pPr marL="17780" indent="0" algn="just">
              <a:lnSpc>
                <a:spcPct val="120000"/>
              </a:lnSpc>
              <a:spcBef>
                <a:spcPts val="0"/>
              </a:spcBef>
              <a:buNone/>
            </a:pPr>
            <a:endParaRPr lang="en-US" sz="2000" b="0" i="0" dirty="0">
              <a:solidFill>
                <a:srgbClr val="000000"/>
              </a:solidFill>
              <a:effectLst/>
              <a:latin typeface="+mj-lt"/>
            </a:endParaRPr>
          </a:p>
          <a:p>
            <a:pPr marL="17780" indent="0" algn="just">
              <a:lnSpc>
                <a:spcPct val="120000"/>
              </a:lnSpc>
              <a:spcBef>
                <a:spcPts val="0"/>
              </a:spcBef>
              <a:buNone/>
            </a:pPr>
            <a:r>
              <a:rPr lang="en-US" sz="2000" b="0" i="0" dirty="0">
                <a:solidFill>
                  <a:srgbClr val="000000"/>
                </a:solidFill>
                <a:effectLst/>
                <a:latin typeface="+mj-lt"/>
              </a:rPr>
              <a:t>The fact that a </a:t>
            </a:r>
            <a:r>
              <a:rPr lang="en-US" sz="2000" b="0" i="0" dirty="0" err="1">
                <a:solidFill>
                  <a:srgbClr val="000000"/>
                </a:solidFill>
                <a:effectLst/>
                <a:latin typeface="+mj-lt"/>
              </a:rPr>
              <a:t>programme</a:t>
            </a:r>
            <a:r>
              <a:rPr lang="en-US" sz="2000" b="0" i="0" dirty="0">
                <a:solidFill>
                  <a:srgbClr val="000000"/>
                </a:solidFill>
                <a:effectLst/>
                <a:latin typeface="+mj-lt"/>
              </a:rPr>
              <a:t> such as that announced in the press release might also be capable of contributing to the stability of the euro area, which is a matter of economic policy … does not call that assessment into question. Indeed, a monetary policy measure cannot be treated as equivalent to an economic policy measure merely because it may have indirect effects on the stability of the euro area. </a:t>
            </a:r>
            <a:endParaRPr lang="it-IT" sz="2000" dirty="0">
              <a:latin typeface="+mj-lt"/>
            </a:endParaRPr>
          </a:p>
          <a:p>
            <a:endParaRPr lang="it-IT" dirty="0"/>
          </a:p>
        </p:txBody>
      </p:sp>
    </p:spTree>
    <p:extLst>
      <p:ext uri="{BB962C8B-B14F-4D97-AF65-F5344CB8AC3E}">
        <p14:creationId xmlns:p14="http://schemas.microsoft.com/office/powerpoint/2010/main" val="25753249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280DD4-435A-42EC-A30F-DFB21F548B9F}"/>
              </a:ext>
            </a:extLst>
          </p:cNvPr>
          <p:cNvSpPr>
            <a:spLocks noGrp="1"/>
          </p:cNvSpPr>
          <p:nvPr>
            <p:ph type="title"/>
          </p:nvPr>
        </p:nvSpPr>
        <p:spPr/>
        <p:txBody>
          <a:bodyPr>
            <a:normAutofit/>
          </a:bodyPr>
          <a:lstStyle/>
          <a:p>
            <a:pPr algn="r"/>
            <a:r>
              <a:rPr lang="it-IT" sz="4000" dirty="0" err="1"/>
              <a:t>Where</a:t>
            </a:r>
            <a:r>
              <a:rPr lang="it-IT" sz="4000" dirty="0"/>
              <a:t> are the </a:t>
            </a:r>
            <a:r>
              <a:rPr lang="it-IT" sz="4000" dirty="0" err="1"/>
              <a:t>Boundaries</a:t>
            </a:r>
            <a:r>
              <a:rPr lang="it-IT" sz="4000" dirty="0"/>
              <a:t> of </a:t>
            </a:r>
            <a:r>
              <a:rPr lang="it-IT" sz="4000" dirty="0" err="1"/>
              <a:t>Discretionary</a:t>
            </a:r>
            <a:r>
              <a:rPr lang="it-IT" sz="4000" dirty="0"/>
              <a:t> Powers?</a:t>
            </a:r>
          </a:p>
        </p:txBody>
      </p:sp>
      <p:sp>
        <p:nvSpPr>
          <p:cNvPr id="3" name="Segnaposto contenuto 2">
            <a:extLst>
              <a:ext uri="{FF2B5EF4-FFF2-40B4-BE49-F238E27FC236}">
                <a16:creationId xmlns:a16="http://schemas.microsoft.com/office/drawing/2014/main" id="{1A62F9E7-6650-4ACD-8F3C-DE343823DC0F}"/>
              </a:ext>
            </a:extLst>
          </p:cNvPr>
          <p:cNvSpPr>
            <a:spLocks noGrp="1"/>
          </p:cNvSpPr>
          <p:nvPr>
            <p:ph idx="1"/>
          </p:nvPr>
        </p:nvSpPr>
        <p:spPr/>
        <p:txBody>
          <a:bodyPr>
            <a:normAutofit fontScale="92500" lnSpcReduction="10000"/>
          </a:bodyPr>
          <a:lstStyle/>
          <a:p>
            <a:pPr algn="just">
              <a:lnSpc>
                <a:spcPct val="114000"/>
              </a:lnSpc>
            </a:pPr>
            <a:r>
              <a:rPr lang="en-US" dirty="0">
                <a:latin typeface="Times New Roman" panose="02020603050405020304" pitchFamily="18" charset="0"/>
                <a:cs typeface="Times New Roman" panose="02020603050405020304" pitchFamily="18" charset="0"/>
              </a:rPr>
              <a:t>66   It follows from Articles 119(2) TFEU and 127(1) TFEU, read in conjunction with Article 5(4) TEU, that a bond-buying </a:t>
            </a:r>
            <a:r>
              <a:rPr lang="en-US" dirty="0" err="1">
                <a:latin typeface="Times New Roman" panose="02020603050405020304" pitchFamily="18" charset="0"/>
                <a:cs typeface="Times New Roman" panose="02020603050405020304" pitchFamily="18" charset="0"/>
              </a:rPr>
              <a:t>programme</a:t>
            </a:r>
            <a:r>
              <a:rPr lang="en-US" dirty="0">
                <a:latin typeface="Times New Roman" panose="02020603050405020304" pitchFamily="18" charset="0"/>
                <a:cs typeface="Times New Roman" panose="02020603050405020304" pitchFamily="18" charset="0"/>
              </a:rPr>
              <a:t> forming part of monetary policy may be validly adopted and implemented only in so far as the measures that it entails are proportionate to the objectives of that policy.</a:t>
            </a:r>
          </a:p>
          <a:p>
            <a:pPr algn="just">
              <a:lnSpc>
                <a:spcPct val="114000"/>
              </a:lnSpc>
            </a:pPr>
            <a:r>
              <a:rPr lang="en-US" dirty="0">
                <a:latin typeface="Times New Roman" panose="02020603050405020304" pitchFamily="18" charset="0"/>
                <a:cs typeface="Times New Roman" panose="02020603050405020304" pitchFamily="18" charset="0"/>
              </a:rPr>
              <a:t>In that regard, it should be borne in mind that, according to the settled case-law of the Court, the principle of proportionality requires that acts of the EU institutions be appropriate for attaining the legitimate objectives pursued by the legislation at issue and do not go beyond what is necessary in order to achieve those objectives .</a:t>
            </a:r>
          </a:p>
          <a:p>
            <a:pPr algn="just">
              <a:lnSpc>
                <a:spcPct val="114000"/>
              </a:lnSpc>
            </a:pPr>
            <a:r>
              <a:rPr lang="en-US" dirty="0">
                <a:latin typeface="Times New Roman" panose="02020603050405020304" pitchFamily="18" charset="0"/>
                <a:cs typeface="Times New Roman" panose="02020603050405020304" pitchFamily="18" charset="0"/>
              </a:rPr>
              <a:t>As regards judicial review of compliance with those conditions, since the ESCB is required, when it prepares and implements an open market operations </a:t>
            </a:r>
            <a:r>
              <a:rPr lang="en-US" dirty="0" err="1">
                <a:latin typeface="Times New Roman" panose="02020603050405020304" pitchFamily="18" charset="0"/>
                <a:cs typeface="Times New Roman" panose="02020603050405020304" pitchFamily="18" charset="0"/>
              </a:rPr>
              <a:t>programme</a:t>
            </a:r>
            <a:r>
              <a:rPr lang="en-US" dirty="0">
                <a:latin typeface="Times New Roman" panose="02020603050405020304" pitchFamily="18" charset="0"/>
                <a:cs typeface="Times New Roman" panose="02020603050405020304" pitchFamily="18" charset="0"/>
              </a:rPr>
              <a:t> of the kind announced in the press release, to make choices of a technical nature and to undertake forecasts and complex assessments, it must be allowed, in that context, a broad discretion.</a:t>
            </a: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8714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E3B8A6-CF85-41A2-A8A0-123BA5DB7008}"/>
              </a:ext>
            </a:extLst>
          </p:cNvPr>
          <p:cNvSpPr>
            <a:spLocks noGrp="1"/>
          </p:cNvSpPr>
          <p:nvPr>
            <p:ph type="title"/>
          </p:nvPr>
        </p:nvSpPr>
        <p:spPr/>
        <p:txBody>
          <a:bodyPr/>
          <a:lstStyle/>
          <a:p>
            <a:r>
              <a:rPr lang="it-IT" dirty="0"/>
              <a:t>Conclusive </a:t>
            </a:r>
            <a:r>
              <a:rPr lang="it-IT" dirty="0" err="1"/>
              <a:t>Reflections</a:t>
            </a:r>
            <a:r>
              <a:rPr lang="it-IT" dirty="0"/>
              <a:t>: - #1 </a:t>
            </a:r>
          </a:p>
        </p:txBody>
      </p:sp>
      <p:sp>
        <p:nvSpPr>
          <p:cNvPr id="3" name="Segnaposto contenuto 2">
            <a:extLst>
              <a:ext uri="{FF2B5EF4-FFF2-40B4-BE49-F238E27FC236}">
                <a16:creationId xmlns:a16="http://schemas.microsoft.com/office/drawing/2014/main" id="{1B86103A-86A5-4D99-A20C-271754199693}"/>
              </a:ext>
            </a:extLst>
          </p:cNvPr>
          <p:cNvSpPr>
            <a:spLocks noGrp="1"/>
          </p:cNvSpPr>
          <p:nvPr>
            <p:ph idx="1"/>
          </p:nvPr>
        </p:nvSpPr>
        <p:spPr>
          <a:xfrm>
            <a:off x="1069848" y="2447364"/>
            <a:ext cx="10058400" cy="3724835"/>
          </a:xfrm>
        </p:spPr>
        <p:txBody>
          <a:bodyPr>
            <a:normAutofit/>
          </a:bodyPr>
          <a:lstStyle/>
          <a:p>
            <a:pPr algn="just"/>
            <a:r>
              <a:rPr lang="it-IT" i="1" dirty="0">
                <a:latin typeface="Times New Roman" panose="02020603050405020304" pitchFamily="18" charset="0"/>
                <a:cs typeface="Times New Roman" panose="02020603050405020304" pitchFamily="18" charset="0"/>
              </a:rPr>
              <a:t>Potere discrezionale: </a:t>
            </a:r>
            <a:r>
              <a:rPr lang="it-IT" i="1" dirty="0" err="1">
                <a:latin typeface="Times New Roman" panose="02020603050405020304" pitchFamily="18" charset="0"/>
                <a:cs typeface="Times New Roman" panose="02020603050405020304" pitchFamily="18" charset="0"/>
              </a:rPr>
              <a:t>discretion</a:t>
            </a:r>
            <a:r>
              <a:rPr lang="it-IT" dirty="0">
                <a:latin typeface="Times New Roman" panose="02020603050405020304" pitchFamily="18" charset="0"/>
                <a:cs typeface="Times New Roman" panose="02020603050405020304" pitchFamily="18" charset="0"/>
              </a:rPr>
              <a:t> or </a:t>
            </a:r>
            <a:r>
              <a:rPr lang="it-IT" i="1" dirty="0" err="1">
                <a:latin typeface="Times New Roman" panose="02020603050405020304" pitchFamily="18" charset="0"/>
                <a:cs typeface="Times New Roman" panose="02020603050405020304" pitchFamily="18" charset="0"/>
              </a:rPr>
              <a:t>pouvoir</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discrétionnaire</a:t>
            </a:r>
            <a:r>
              <a:rPr lang="it-IT" dirty="0">
                <a:latin typeface="Times New Roman" panose="02020603050405020304" pitchFamily="18" charset="0"/>
                <a:cs typeface="Times New Roman" panose="02020603050405020304" pitchFamily="18" charset="0"/>
              </a:rPr>
              <a:t>?</a:t>
            </a:r>
          </a:p>
          <a:p>
            <a:pPr algn="just"/>
            <a:r>
              <a:rPr lang="it-IT" dirty="0" err="1">
                <a:latin typeface="Times New Roman" panose="02020603050405020304" pitchFamily="18" charset="0"/>
                <a:cs typeface="Times New Roman" panose="02020603050405020304" pitchFamily="18" charset="0"/>
              </a:rPr>
              <a:t>Legality</a:t>
            </a:r>
            <a:r>
              <a:rPr lang="it-IT" dirty="0">
                <a:latin typeface="Times New Roman" panose="02020603050405020304" pitchFamily="18" charset="0"/>
                <a:cs typeface="Times New Roman" panose="02020603050405020304" pitchFamily="18" charset="0"/>
              </a:rPr>
              <a:t> and </a:t>
            </a:r>
            <a:r>
              <a:rPr lang="it-IT" dirty="0" err="1">
                <a:latin typeface="Times New Roman" panose="02020603050405020304" pitchFamily="18" charset="0"/>
                <a:cs typeface="Times New Roman" panose="02020603050405020304" pitchFamily="18" charset="0"/>
              </a:rPr>
              <a:t>legitimacy</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procedural</a:t>
            </a:r>
            <a:r>
              <a:rPr lang="it-IT" dirty="0">
                <a:latin typeface="Times New Roman" panose="02020603050405020304" pitchFamily="18" charset="0"/>
                <a:cs typeface="Times New Roman" panose="02020603050405020304" pitchFamily="18" charset="0"/>
              </a:rPr>
              <a:t>, self-</a:t>
            </a:r>
            <a:r>
              <a:rPr lang="it-IT" dirty="0" err="1">
                <a:latin typeface="Times New Roman" panose="02020603050405020304" pitchFamily="18" charset="0"/>
                <a:cs typeface="Times New Roman" panose="02020603050405020304" pitchFamily="18" charset="0"/>
              </a:rPr>
              <a:t>reflexive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functionally</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differentiated</a:t>
            </a:r>
            <a:r>
              <a:rPr lang="it-IT" dirty="0">
                <a:latin typeface="Times New Roman" panose="02020603050405020304" pitchFamily="18" charset="0"/>
                <a:cs typeface="Times New Roman" panose="02020603050405020304" pitchFamily="18" charset="0"/>
              </a:rPr>
              <a:t>?</a:t>
            </a:r>
          </a:p>
          <a:p>
            <a:pPr algn="just"/>
            <a:r>
              <a:rPr lang="it-IT" dirty="0">
                <a:latin typeface="Times New Roman" panose="02020603050405020304" pitchFamily="18" charset="0"/>
                <a:cs typeface="Times New Roman" panose="02020603050405020304" pitchFamily="18" charset="0"/>
              </a:rPr>
              <a:t>Output, Input, Throughput </a:t>
            </a:r>
            <a:r>
              <a:rPr lang="it-IT" dirty="0" err="1">
                <a:latin typeface="Times New Roman" panose="02020603050405020304" pitchFamily="18" charset="0"/>
                <a:cs typeface="Times New Roman" panose="02020603050405020304" pitchFamily="18" charset="0"/>
              </a:rPr>
              <a:t>Legitimacy</a:t>
            </a:r>
            <a:endParaRPr lang="it-IT" dirty="0">
              <a:latin typeface="Times New Roman" panose="02020603050405020304" pitchFamily="18" charset="0"/>
              <a:cs typeface="Times New Roman" panose="02020603050405020304" pitchFamily="18" charset="0"/>
            </a:endParaRPr>
          </a:p>
          <a:p>
            <a:pPr algn="just"/>
            <a:r>
              <a:rPr lang="it-IT" dirty="0">
                <a:latin typeface="Times New Roman" panose="02020603050405020304" pitchFamily="18" charset="0"/>
                <a:cs typeface="Times New Roman" panose="02020603050405020304" pitchFamily="18" charset="0"/>
              </a:rPr>
              <a:t>The PNRR </a:t>
            </a:r>
            <a:r>
              <a:rPr lang="it-IT" dirty="0" err="1">
                <a:latin typeface="Times New Roman" panose="02020603050405020304" pitchFamily="18" charset="0"/>
                <a:cs typeface="Times New Roman" panose="02020603050405020304" pitchFamily="18" charset="0"/>
              </a:rPr>
              <a:t>as</a:t>
            </a:r>
            <a:r>
              <a:rPr lang="it-IT" dirty="0">
                <a:latin typeface="Times New Roman" panose="02020603050405020304" pitchFamily="18" charset="0"/>
                <a:cs typeface="Times New Roman" panose="02020603050405020304" pitchFamily="18" charset="0"/>
              </a:rPr>
              <a:t> a new, </a:t>
            </a:r>
            <a:r>
              <a:rPr lang="it-IT" dirty="0" err="1">
                <a:latin typeface="Times New Roman" panose="02020603050405020304" pitchFamily="18" charset="0"/>
                <a:cs typeface="Times New Roman" panose="02020603050405020304" pitchFamily="18" charset="0"/>
              </a:rPr>
              <a:t>manifold</a:t>
            </a:r>
            <a:r>
              <a:rPr lang="it-IT" dirty="0">
                <a:latin typeface="Times New Roman" panose="02020603050405020304" pitchFamily="18" charset="0"/>
                <a:cs typeface="Times New Roman" panose="02020603050405020304" pitchFamily="18" charset="0"/>
              </a:rPr>
              <a:t> model of composite </a:t>
            </a:r>
            <a:r>
              <a:rPr lang="it-IT" dirty="0" err="1">
                <a:latin typeface="Times New Roman" panose="02020603050405020304" pitchFamily="18" charset="0"/>
                <a:cs typeface="Times New Roman" panose="02020603050405020304" pitchFamily="18" charset="0"/>
              </a:rPr>
              <a:t>administrative</a:t>
            </a:r>
            <a:r>
              <a:rPr lang="it-IT" dirty="0">
                <a:latin typeface="Times New Roman" panose="02020603050405020304" pitchFamily="18" charset="0"/>
                <a:cs typeface="Times New Roman" panose="02020603050405020304" pitchFamily="18" charset="0"/>
              </a:rPr>
              <a:t> procedure(s)</a:t>
            </a:r>
          </a:p>
          <a:p>
            <a:pPr marL="0" indent="0" algn="just">
              <a:buNone/>
            </a:pPr>
            <a:r>
              <a:rPr lang="it-IT" dirty="0">
                <a:latin typeface="Times New Roman" panose="02020603050405020304" pitchFamily="18" charset="0"/>
                <a:cs typeface="Times New Roman" panose="02020603050405020304" pitchFamily="18" charset="0"/>
                <a:hlinkClick r:id="rId2"/>
              </a:rPr>
              <a:t>Governance: </a:t>
            </a:r>
            <a:r>
              <a:rPr lang="it-IT" dirty="0">
                <a:latin typeface="Times New Roman" panose="02020603050405020304" pitchFamily="18" charset="0"/>
                <a:cs typeface="Times New Roman" panose="02020603050405020304" pitchFamily="18" charset="0"/>
              </a:rPr>
              <a:t>the Plan</a:t>
            </a:r>
          </a:p>
          <a:p>
            <a:pPr marL="0" indent="0" algn="just">
              <a:buNone/>
            </a:pPr>
            <a:r>
              <a:rPr lang="it-IT" dirty="0" err="1">
                <a:latin typeface="Times New Roman" panose="02020603050405020304" pitchFamily="18" charset="0"/>
                <a:cs typeface="Times New Roman" panose="02020603050405020304" pitchFamily="18" charset="0"/>
              </a:rPr>
              <a:t>Ministeries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Agencies</a:t>
            </a:r>
            <a:r>
              <a:rPr lang="it-IT" dirty="0">
                <a:latin typeface="Times New Roman" panose="02020603050405020304" pitchFamily="18" charset="0"/>
                <a:cs typeface="Times New Roman" panose="02020603050405020304" pitchFamily="18" charset="0"/>
              </a:rPr>
              <a:t> under </a:t>
            </a:r>
            <a:r>
              <a:rPr lang="it-IT" dirty="0">
                <a:latin typeface="Times New Roman" panose="02020603050405020304" pitchFamily="18" charset="0"/>
                <a:cs typeface="Times New Roman" panose="02020603050405020304" pitchFamily="18" charset="0"/>
                <a:hlinkClick r:id="rId3"/>
              </a:rPr>
              <a:t>Bruxelles </a:t>
            </a:r>
            <a:r>
              <a:rPr lang="it-IT" dirty="0" err="1">
                <a:latin typeface="Times New Roman" panose="02020603050405020304" pitchFamily="18" charset="0"/>
                <a:cs typeface="Times New Roman" panose="02020603050405020304" pitchFamily="18" charset="0"/>
              </a:rPr>
              <a:t>direction</a:t>
            </a:r>
            <a:r>
              <a:rPr lang="it-IT" dirty="0">
                <a:latin typeface="Times New Roman" panose="02020603050405020304" pitchFamily="18" charset="0"/>
                <a:cs typeface="Times New Roman" panose="02020603050405020304" pitchFamily="18" charset="0"/>
              </a:rPr>
              <a:t> and </a:t>
            </a:r>
            <a:r>
              <a:rPr lang="it-IT" dirty="0" err="1">
                <a:latin typeface="Times New Roman" panose="02020603050405020304" pitchFamily="18" charset="0"/>
                <a:cs typeface="Times New Roman" panose="02020603050405020304" pitchFamily="18" charset="0"/>
                <a:hlinkClick r:id="rId4"/>
              </a:rPr>
              <a:t>Rome’s</a:t>
            </a:r>
            <a:r>
              <a:rPr lang="it-IT" dirty="0">
                <a:latin typeface="Times New Roman" panose="02020603050405020304" pitchFamily="18" charset="0"/>
                <a:cs typeface="Times New Roman" panose="02020603050405020304" pitchFamily="18" charset="0"/>
                <a:hlinkClick r:id="rId4"/>
              </a:rPr>
              <a:t> </a:t>
            </a:r>
            <a:r>
              <a:rPr lang="it-IT" dirty="0" err="1">
                <a:latin typeface="Times New Roman" panose="02020603050405020304" pitchFamily="18" charset="0"/>
                <a:cs typeface="Times New Roman" panose="02020603050405020304" pitchFamily="18" charset="0"/>
                <a:hlinkClick r:id="rId4"/>
              </a:rPr>
              <a:t>coordination</a:t>
            </a:r>
            <a:r>
              <a:rPr lang="it-IT" dirty="0">
                <a:latin typeface="Times New Roman" panose="02020603050405020304" pitchFamily="18" charset="0"/>
                <a:cs typeface="Times New Roman" panose="02020603050405020304" pitchFamily="18" charset="0"/>
                <a:hlinkClick r:id="rId4"/>
              </a:rPr>
              <a:t> </a:t>
            </a:r>
            <a:endParaRPr lang="it-IT" dirty="0">
              <a:latin typeface="Times New Roman" panose="02020603050405020304" pitchFamily="18" charset="0"/>
              <a:cs typeface="Times New Roman" panose="02020603050405020304" pitchFamily="18" charset="0"/>
            </a:endParaRPr>
          </a:p>
          <a:p>
            <a:pPr marL="0" indent="0" algn="just">
              <a:buNone/>
            </a:pPr>
            <a:r>
              <a:rPr lang="it-IT" dirty="0" err="1">
                <a:latin typeface="Times New Roman" panose="02020603050405020304" pitchFamily="18" charset="0"/>
                <a:cs typeface="Times New Roman" panose="02020603050405020304" pitchFamily="18" charset="0"/>
              </a:rPr>
              <a:t>Ministry</a:t>
            </a:r>
            <a:r>
              <a:rPr lang="it-IT" dirty="0">
                <a:latin typeface="Times New Roman" panose="02020603050405020304" pitchFamily="18" charset="0"/>
                <a:cs typeface="Times New Roman" panose="02020603050405020304" pitchFamily="18" charset="0"/>
              </a:rPr>
              <a:t> of Culture: </a:t>
            </a:r>
            <a:r>
              <a:rPr lang="it-IT" dirty="0" err="1">
                <a:latin typeface="Times New Roman" panose="02020603050405020304" pitchFamily="18" charset="0"/>
                <a:cs typeface="Times New Roman" panose="02020603050405020304" pitchFamily="18" charset="0"/>
              </a:rPr>
              <a:t>Scheme</a:t>
            </a:r>
            <a:r>
              <a:rPr lang="it-IT" dirty="0">
                <a:latin typeface="Times New Roman" panose="02020603050405020304" pitchFamily="18" charset="0"/>
                <a:cs typeface="Times New Roman" panose="02020603050405020304" pitchFamily="18" charset="0"/>
              </a:rPr>
              <a:t> of </a:t>
            </a:r>
            <a:r>
              <a:rPr lang="it-IT" dirty="0">
                <a:latin typeface="Times New Roman" panose="02020603050405020304" pitchFamily="18" charset="0"/>
                <a:cs typeface="Times New Roman" panose="02020603050405020304" pitchFamily="18" charset="0"/>
                <a:hlinkClick r:id="rId5"/>
              </a:rPr>
              <a:t>governance</a:t>
            </a:r>
            <a:endParaRPr lang="it-IT" dirty="0">
              <a:latin typeface="Times New Roman" panose="02020603050405020304" pitchFamily="18" charset="0"/>
              <a:cs typeface="Times New Roman" panose="02020603050405020304" pitchFamily="18" charset="0"/>
            </a:endParaRPr>
          </a:p>
          <a:p>
            <a:pPr marL="0" indent="0" algn="just">
              <a:buNone/>
            </a:pPr>
            <a:r>
              <a:rPr lang="it-IT" dirty="0" err="1">
                <a:latin typeface="Times New Roman" panose="02020603050405020304" pitchFamily="18" charset="0"/>
                <a:cs typeface="Times New Roman" panose="02020603050405020304" pitchFamily="18" charset="0"/>
              </a:rPr>
              <a:t>Shrinking</a:t>
            </a:r>
            <a:r>
              <a:rPr lang="it-IT" dirty="0">
                <a:latin typeface="Times New Roman" panose="02020603050405020304" pitchFamily="18" charset="0"/>
                <a:cs typeface="Times New Roman" panose="02020603050405020304" pitchFamily="18" charset="0"/>
              </a:rPr>
              <a:t> the Room for </a:t>
            </a:r>
            <a:r>
              <a:rPr lang="it-IT" dirty="0" err="1">
                <a:latin typeface="Times New Roman" panose="02020603050405020304" pitchFamily="18" charset="0"/>
                <a:cs typeface="Times New Roman" panose="02020603050405020304" pitchFamily="18" charset="0"/>
              </a:rPr>
              <a:t>parliamentary</a:t>
            </a:r>
            <a:r>
              <a:rPr lang="it-IT" dirty="0">
                <a:latin typeface="Times New Roman" panose="02020603050405020304" pitchFamily="18" charset="0"/>
                <a:cs typeface="Times New Roman" panose="02020603050405020304" pitchFamily="18" charset="0"/>
              </a:rPr>
              <a:t> control of the budget and of the </a:t>
            </a:r>
            <a:r>
              <a:rPr lang="it-IT" dirty="0" err="1">
                <a:latin typeface="Times New Roman" panose="02020603050405020304" pitchFamily="18" charset="0"/>
                <a:cs typeface="Times New Roman" panose="02020603050405020304" pitchFamily="18" charset="0"/>
              </a:rPr>
              <a:t>administrative</a:t>
            </a:r>
            <a:r>
              <a:rPr lang="it-IT" dirty="0">
                <a:latin typeface="Times New Roman" panose="02020603050405020304" pitchFamily="18" charset="0"/>
                <a:cs typeface="Times New Roman" panose="02020603050405020304" pitchFamily="18" charset="0"/>
              </a:rPr>
              <a:t> action </a:t>
            </a:r>
            <a:r>
              <a:rPr lang="it-IT" dirty="0" err="1">
                <a:latin typeface="Times New Roman" panose="02020603050405020304" pitchFamily="18" charset="0"/>
                <a:cs typeface="Times New Roman" panose="02020603050405020304" pitchFamily="18" charset="0"/>
              </a:rPr>
              <a:t>concerned</a:t>
            </a:r>
            <a:endParaRPr lang="it-IT" dirty="0">
              <a:latin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28448652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55AABB-7E51-4593-BFFD-F7E35CBB73D7}"/>
              </a:ext>
            </a:extLst>
          </p:cNvPr>
          <p:cNvSpPr>
            <a:spLocks noGrp="1"/>
          </p:cNvSpPr>
          <p:nvPr>
            <p:ph type="title"/>
          </p:nvPr>
        </p:nvSpPr>
        <p:spPr/>
        <p:txBody>
          <a:bodyPr/>
          <a:lstStyle/>
          <a:p>
            <a:r>
              <a:rPr lang="it-IT" dirty="0"/>
              <a:t>Conclusive </a:t>
            </a:r>
            <a:r>
              <a:rPr lang="it-IT" dirty="0" err="1"/>
              <a:t>Reflections</a:t>
            </a:r>
            <a:r>
              <a:rPr lang="it-IT" dirty="0"/>
              <a:t> - 2</a:t>
            </a:r>
          </a:p>
        </p:txBody>
      </p:sp>
      <p:sp>
        <p:nvSpPr>
          <p:cNvPr id="3" name="Segnaposto contenuto 2">
            <a:extLst>
              <a:ext uri="{FF2B5EF4-FFF2-40B4-BE49-F238E27FC236}">
                <a16:creationId xmlns:a16="http://schemas.microsoft.com/office/drawing/2014/main" id="{DE97C35B-416A-4F84-A7AE-64A8696427DA}"/>
              </a:ext>
            </a:extLst>
          </p:cNvPr>
          <p:cNvSpPr>
            <a:spLocks noGrp="1"/>
          </p:cNvSpPr>
          <p:nvPr>
            <p:ph idx="1"/>
          </p:nvPr>
        </p:nvSpPr>
        <p:spPr>
          <a:xfrm>
            <a:off x="1069848" y="2121408"/>
            <a:ext cx="10058400" cy="4251960"/>
          </a:xfrm>
        </p:spPr>
        <p:txBody>
          <a:bodyPr>
            <a:normAutofit fontScale="92500"/>
          </a:bodyPr>
          <a:lstStyle/>
          <a:p>
            <a:endParaRPr lang="it-IT" dirty="0">
              <a:latin typeface="Times New Roman" panose="02020603050405020304" pitchFamily="18" charset="0"/>
              <a:cs typeface="Times New Roman" panose="02020603050405020304" pitchFamily="18" charset="0"/>
            </a:endParaRPr>
          </a:p>
          <a:p>
            <a:pPr marL="0" indent="0" algn="just">
              <a:buNone/>
            </a:pPr>
            <a:r>
              <a:rPr lang="it-IT" dirty="0" err="1">
                <a:latin typeface="Times New Roman" panose="02020603050405020304" pitchFamily="18" charset="0"/>
                <a:cs typeface="Times New Roman" panose="02020603050405020304" pitchFamily="18" charset="0"/>
              </a:rPr>
              <a:t>Is</a:t>
            </a:r>
            <a:r>
              <a:rPr lang="it-IT" dirty="0">
                <a:latin typeface="Times New Roman" panose="02020603050405020304" pitchFamily="18" charset="0"/>
                <a:cs typeface="Times New Roman" panose="02020603050405020304" pitchFamily="18" charset="0"/>
              </a:rPr>
              <a:t> the non-</a:t>
            </a:r>
            <a:r>
              <a:rPr lang="it-IT" dirty="0" err="1">
                <a:latin typeface="Times New Roman" panose="02020603050405020304" pitchFamily="18" charset="0"/>
                <a:cs typeface="Times New Roman" panose="02020603050405020304" pitchFamily="18" charset="0"/>
              </a:rPr>
              <a:t>delegation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doctrine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at</a:t>
            </a:r>
            <a:r>
              <a:rPr lang="it-IT" dirty="0">
                <a:latin typeface="Times New Roman" panose="02020603050405020304" pitchFamily="18" charset="0"/>
                <a:cs typeface="Times New Roman" panose="02020603050405020304" pitchFamily="18" charset="0"/>
              </a:rPr>
              <a:t> the </a:t>
            </a:r>
            <a:r>
              <a:rPr lang="it-IT" dirty="0" err="1">
                <a:latin typeface="Times New Roman" panose="02020603050405020304" pitchFamily="18" charset="0"/>
                <a:cs typeface="Times New Roman" panose="02020603050405020304" pitchFamily="18" charset="0"/>
              </a:rPr>
              <a:t>sunset</a:t>
            </a:r>
            <a:r>
              <a:rPr lang="it-IT" dirty="0">
                <a:latin typeface="Times New Roman" panose="02020603050405020304" pitchFamily="18" charset="0"/>
                <a:cs typeface="Times New Roman" panose="02020603050405020304" pitchFamily="18" charset="0"/>
              </a:rPr>
              <a:t>? – </a:t>
            </a:r>
            <a:r>
              <a:rPr lang="it-IT" dirty="0" err="1">
                <a:latin typeface="Times New Roman" panose="02020603050405020304" pitchFamily="18" charset="0"/>
                <a:cs typeface="Times New Roman" panose="02020603050405020304" pitchFamily="18" charset="0"/>
              </a:rPr>
              <a:t>What</a:t>
            </a:r>
            <a:r>
              <a:rPr lang="it-IT" dirty="0">
                <a:latin typeface="Times New Roman" panose="02020603050405020304" pitchFamily="18" charset="0"/>
                <a:cs typeface="Times New Roman" panose="02020603050405020304" pitchFamily="18" charset="0"/>
              </a:rPr>
              <a:t>, and </a:t>
            </a:r>
            <a:r>
              <a:rPr lang="it-IT" dirty="0" err="1">
                <a:latin typeface="Times New Roman" panose="02020603050405020304" pitchFamily="18" charset="0"/>
                <a:cs typeface="Times New Roman" panose="02020603050405020304" pitchFamily="18" charset="0"/>
              </a:rPr>
              <a:t>how</a:t>
            </a:r>
            <a:r>
              <a:rPr lang="it-IT" dirty="0">
                <a:latin typeface="Times New Roman" panose="02020603050405020304" pitchFamily="18" charset="0"/>
                <a:cs typeface="Times New Roman" panose="02020603050405020304" pitchFamily="18" charset="0"/>
              </a:rPr>
              <a:t>, to delegate… to </a:t>
            </a:r>
            <a:r>
              <a:rPr lang="it-IT" dirty="0" err="1">
                <a:latin typeface="Times New Roman" panose="02020603050405020304" pitchFamily="18" charset="0"/>
                <a:cs typeface="Times New Roman" panose="02020603050405020304" pitchFamily="18" charset="0"/>
              </a:rPr>
              <a:t>whom</a:t>
            </a:r>
            <a:r>
              <a:rPr lang="it-IT" dirty="0">
                <a:latin typeface="Times New Roman" panose="02020603050405020304" pitchFamily="18" charset="0"/>
                <a:cs typeface="Times New Roman" panose="02020603050405020304" pitchFamily="18" charset="0"/>
              </a:rPr>
              <a:t>?</a:t>
            </a:r>
          </a:p>
          <a:p>
            <a:pPr marL="0" indent="0" algn="just">
              <a:buNone/>
            </a:pPr>
            <a:r>
              <a:rPr lang="it-IT" dirty="0">
                <a:latin typeface="Times New Roman" panose="02020603050405020304" pitchFamily="18" charset="0"/>
                <a:cs typeface="Times New Roman" panose="02020603050405020304" pitchFamily="18" charset="0"/>
              </a:rPr>
              <a:t>The Public Sphere – </a:t>
            </a:r>
            <a:r>
              <a:rPr lang="it-IT" dirty="0" err="1">
                <a:latin typeface="Times New Roman" panose="02020603050405020304" pitchFamily="18" charset="0"/>
                <a:cs typeface="Times New Roman" panose="02020603050405020304" pitchFamily="18" charset="0"/>
              </a:rPr>
              <a:t>Spontaneous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sphere</a:t>
            </a:r>
            <a:r>
              <a:rPr lang="it-IT" dirty="0">
                <a:latin typeface="Times New Roman" panose="02020603050405020304" pitchFamily="18" charset="0"/>
                <a:cs typeface="Times New Roman" panose="02020603050405020304" pitchFamily="18" charset="0"/>
              </a:rPr>
              <a:t> &amp; </a:t>
            </a:r>
            <a:r>
              <a:rPr lang="it-IT" dirty="0" err="1">
                <a:latin typeface="Times New Roman" panose="02020603050405020304" pitchFamily="18" charset="0"/>
                <a:cs typeface="Times New Roman" panose="02020603050405020304" pitchFamily="18" charset="0"/>
              </a:rPr>
              <a:t>organised</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sphere</a:t>
            </a:r>
            <a:r>
              <a:rPr lang="it-IT" dirty="0">
                <a:latin typeface="Times New Roman" panose="02020603050405020304" pitchFamily="18" charset="0"/>
                <a:cs typeface="Times New Roman" panose="02020603050405020304" pitchFamily="18" charset="0"/>
              </a:rPr>
              <a:t>: no </a:t>
            </a:r>
            <a:r>
              <a:rPr lang="it-IT" dirty="0" err="1">
                <a:latin typeface="Times New Roman" panose="02020603050405020304" pitchFamily="18" charset="0"/>
                <a:cs typeface="Times New Roman" panose="02020603050405020304" pitchFamily="18" charset="0"/>
              </a:rPr>
              <a:t>circulation</a:t>
            </a:r>
            <a:r>
              <a:rPr lang="it-IT" dirty="0">
                <a:latin typeface="Times New Roman" panose="02020603050405020304" pitchFamily="18" charset="0"/>
                <a:cs typeface="Times New Roman" panose="02020603050405020304" pitchFamily="18" charset="0"/>
              </a:rPr>
              <a:t>? Gunther </a:t>
            </a:r>
            <a:r>
              <a:rPr lang="it-IT" dirty="0" err="1">
                <a:latin typeface="Times New Roman" panose="02020603050405020304" pitchFamily="18" charset="0"/>
                <a:cs typeface="Times New Roman" panose="02020603050405020304" pitchFamily="18" charset="0"/>
              </a:rPr>
              <a:t>Teubner</a:t>
            </a:r>
            <a:r>
              <a:rPr lang="it-IT" dirty="0">
                <a:latin typeface="Times New Roman" panose="02020603050405020304" pitchFamily="18" charset="0"/>
                <a:cs typeface="Times New Roman" panose="02020603050405020304" pitchFamily="18" charset="0"/>
              </a:rPr>
              <a:t>, 2003</a:t>
            </a:r>
          </a:p>
          <a:p>
            <a:pPr algn="just"/>
            <a:endParaRPr lang="it-IT" dirty="0">
              <a:latin typeface="Times New Roman" panose="02020603050405020304" pitchFamily="18" charset="0"/>
              <a:cs typeface="Times New Roman" panose="02020603050405020304" pitchFamily="18" charset="0"/>
            </a:endParaRPr>
          </a:p>
          <a:p>
            <a:pPr algn="just"/>
            <a:r>
              <a:rPr lang="it-IT" dirty="0">
                <a:latin typeface="Times New Roman" panose="02020603050405020304" pitchFamily="18" charset="0"/>
                <a:cs typeface="Times New Roman" panose="02020603050405020304" pitchFamily="18" charset="0"/>
              </a:rPr>
              <a:t>The «</a:t>
            </a:r>
            <a:r>
              <a:rPr lang="it-IT" dirty="0" err="1">
                <a:latin typeface="Times New Roman" panose="02020603050405020304" pitchFamily="18" charset="0"/>
                <a:cs typeface="Times New Roman" panose="02020603050405020304" pitchFamily="18" charset="0"/>
              </a:rPr>
              <a:t>Tyranny</a:t>
            </a:r>
            <a:r>
              <a:rPr lang="it-IT" dirty="0">
                <a:latin typeface="Times New Roman" panose="02020603050405020304" pitchFamily="18" charset="0"/>
                <a:cs typeface="Times New Roman" panose="02020603050405020304" pitchFamily="18" charset="0"/>
              </a:rPr>
              <a:t> of </a:t>
            </a:r>
            <a:r>
              <a:rPr lang="it-IT" dirty="0" err="1">
                <a:latin typeface="Times New Roman" panose="02020603050405020304" pitchFamily="18" charset="0"/>
                <a:cs typeface="Times New Roman" panose="02020603050405020304" pitchFamily="18" charset="0"/>
              </a:rPr>
              <a:t>Experts</a:t>
            </a:r>
            <a:r>
              <a:rPr lang="it-IT" dirty="0">
                <a:latin typeface="Times New Roman" panose="02020603050405020304" pitchFamily="18" charset="0"/>
                <a:cs typeface="Times New Roman" panose="02020603050405020304" pitchFamily="18" charset="0"/>
              </a:rPr>
              <a:t>»? William </a:t>
            </a:r>
            <a:r>
              <a:rPr lang="it-IT" dirty="0" err="1">
                <a:latin typeface="Times New Roman" panose="02020603050405020304" pitchFamily="18" charset="0"/>
                <a:cs typeface="Times New Roman" panose="02020603050405020304" pitchFamily="18" charset="0"/>
              </a:rPr>
              <a:t>Easterly</a:t>
            </a:r>
            <a:r>
              <a:rPr lang="it-IT" dirty="0">
                <a:latin typeface="Times New Roman" panose="02020603050405020304" pitchFamily="18" charset="0"/>
                <a:cs typeface="Times New Roman" panose="02020603050405020304" pitchFamily="18" charset="0"/>
              </a:rPr>
              <a:t>, 2014 – </a:t>
            </a:r>
            <a:r>
              <a:rPr lang="it-IT" dirty="0" err="1">
                <a:latin typeface="Times New Roman" panose="02020603050405020304" pitchFamily="18" charset="0"/>
                <a:cs typeface="Times New Roman" panose="02020603050405020304" pitchFamily="18" charset="0"/>
              </a:rPr>
              <a:t>Presenting</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uncontroversial</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stemming</a:t>
            </a:r>
            <a:r>
              <a:rPr lang="it-IT" dirty="0">
                <a:latin typeface="Times New Roman" panose="02020603050405020304" pitchFamily="18" charset="0"/>
                <a:cs typeface="Times New Roman" panose="02020603050405020304" pitchFamily="18" charset="0"/>
              </a:rPr>
              <a:t> from common ethics and </a:t>
            </a:r>
            <a:r>
              <a:rPr lang="it-IT" dirty="0" err="1">
                <a:latin typeface="Times New Roman" panose="02020603050405020304" pitchFamily="18" charset="0"/>
                <a:cs typeface="Times New Roman" panose="02020603050405020304" pitchFamily="18" charset="0"/>
              </a:rPr>
              <a:t>reason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certain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highly</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political</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choices</a:t>
            </a:r>
            <a:endParaRPr lang="it-IT" dirty="0">
              <a:latin typeface="Times New Roman" panose="02020603050405020304" pitchFamily="18" charset="0"/>
              <a:cs typeface="Times New Roman" panose="02020603050405020304" pitchFamily="18" charset="0"/>
            </a:endParaRPr>
          </a:p>
          <a:p>
            <a:pPr marL="0" indent="0" algn="just">
              <a:buNone/>
            </a:pPr>
            <a:endParaRPr lang="it-IT" dirty="0">
              <a:latin typeface="Times New Roman" panose="02020603050405020304" pitchFamily="18" charset="0"/>
              <a:cs typeface="Times New Roman" panose="02020603050405020304" pitchFamily="18" charset="0"/>
            </a:endParaRPr>
          </a:p>
          <a:p>
            <a:pPr algn="just"/>
            <a:r>
              <a:rPr lang="it-IT" dirty="0">
                <a:latin typeface="Times New Roman" panose="02020603050405020304" pitchFamily="18" charset="0"/>
                <a:cs typeface="Times New Roman" panose="02020603050405020304" pitchFamily="18" charset="0"/>
              </a:rPr>
              <a:t>Forcing </a:t>
            </a:r>
            <a:r>
              <a:rPr lang="it-IT" dirty="0" err="1">
                <a:latin typeface="Times New Roman" panose="02020603050405020304" pitchFamily="18" charset="0"/>
                <a:cs typeface="Times New Roman" panose="02020603050405020304" pitchFamily="18" charset="0"/>
              </a:rPr>
              <a:t>Depoliticisation</a:t>
            </a:r>
            <a:r>
              <a:rPr lang="it-IT" dirty="0">
                <a:latin typeface="Times New Roman" panose="02020603050405020304" pitchFamily="18" charset="0"/>
                <a:cs typeface="Times New Roman" panose="02020603050405020304" pitchFamily="18" charset="0"/>
              </a:rPr>
              <a:t> and </a:t>
            </a:r>
            <a:r>
              <a:rPr lang="it-IT" dirty="0" err="1">
                <a:latin typeface="Times New Roman" panose="02020603050405020304" pitchFamily="18" charset="0"/>
                <a:cs typeface="Times New Roman" panose="02020603050405020304" pitchFamily="18" charset="0"/>
              </a:rPr>
              <a:t>Neutralisation</a:t>
            </a:r>
            <a:r>
              <a:rPr lang="it-IT" dirty="0">
                <a:latin typeface="Times New Roman" panose="02020603050405020304" pitchFamily="18" charset="0"/>
                <a:cs typeface="Times New Roman" panose="02020603050405020304" pitchFamily="18" charset="0"/>
              </a:rPr>
              <a:t> of </a:t>
            </a:r>
            <a:r>
              <a:rPr lang="it-IT" dirty="0" err="1">
                <a:latin typeface="Times New Roman" panose="02020603050405020304" pitchFamily="18" charset="0"/>
                <a:cs typeface="Times New Roman" panose="02020603050405020304" pitchFamily="18" charset="0"/>
              </a:rPr>
              <a:t>Political</a:t>
            </a:r>
            <a:r>
              <a:rPr lang="it-IT" dirty="0">
                <a:latin typeface="Times New Roman" panose="02020603050405020304" pitchFamily="18" charset="0"/>
                <a:cs typeface="Times New Roman" panose="02020603050405020304" pitchFamily="18" charset="0"/>
              </a:rPr>
              <a:t> fields – Carl Schmitt, 1928</a:t>
            </a:r>
          </a:p>
          <a:p>
            <a:pPr algn="just"/>
            <a:r>
              <a:rPr lang="it-IT" dirty="0" err="1">
                <a:latin typeface="Times New Roman" panose="02020603050405020304" pitchFamily="18" charset="0"/>
                <a:cs typeface="Times New Roman" panose="02020603050405020304" pitchFamily="18" charset="0"/>
              </a:rPr>
              <a:t>European</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Irenism</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Masimo</a:t>
            </a:r>
            <a:r>
              <a:rPr lang="it-IT" dirty="0">
                <a:latin typeface="Times New Roman" panose="02020603050405020304" pitchFamily="18" charset="0"/>
                <a:cs typeface="Times New Roman" panose="02020603050405020304" pitchFamily="18" charset="0"/>
              </a:rPr>
              <a:t> Luciani, 2004 – to </a:t>
            </a:r>
            <a:r>
              <a:rPr lang="it-IT" dirty="0" err="1">
                <a:latin typeface="Times New Roman" panose="02020603050405020304" pitchFamily="18" charset="0"/>
                <a:cs typeface="Times New Roman" panose="02020603050405020304" pitchFamily="18" charset="0"/>
              </a:rPr>
              <a:t>hide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not</a:t>
            </a:r>
            <a:r>
              <a:rPr lang="it-IT" dirty="0">
                <a:latin typeface="Times New Roman" panose="02020603050405020304" pitchFamily="18" charset="0"/>
                <a:cs typeface="Times New Roman" panose="02020603050405020304" pitchFamily="18" charset="0"/>
              </a:rPr>
              <a:t> to solve, the </a:t>
            </a:r>
            <a:r>
              <a:rPr lang="it-IT" dirty="0" err="1">
                <a:latin typeface="Times New Roman" panose="02020603050405020304" pitchFamily="18" charset="0"/>
                <a:cs typeface="Times New Roman" panose="02020603050405020304" pitchFamily="18" charset="0"/>
              </a:rPr>
              <a:t>conflict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will</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not</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estinguish</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it</a:t>
            </a:r>
            <a:r>
              <a:rPr lang="it-IT" dirty="0">
                <a:latin typeface="Times New Roman" panose="02020603050405020304" pitchFamily="18" charset="0"/>
                <a:cs typeface="Times New Roman" panose="02020603050405020304" pitchFamily="18" charset="0"/>
              </a:rPr>
              <a:t> – National-</a:t>
            </a:r>
            <a:r>
              <a:rPr lang="it-IT" dirty="0" err="1">
                <a:latin typeface="Times New Roman" panose="02020603050405020304" pitchFamily="18" charset="0"/>
                <a:cs typeface="Times New Roman" panose="02020603050405020304" pitchFamily="18" charset="0"/>
              </a:rPr>
              <a:t>European</a:t>
            </a:r>
            <a:r>
              <a:rPr lang="it-IT" dirty="0">
                <a:latin typeface="Times New Roman" panose="02020603050405020304" pitchFamily="18" charset="0"/>
                <a:cs typeface="Times New Roman" panose="02020603050405020304" pitchFamily="18" charset="0"/>
              </a:rPr>
              <a:t> Institutions </a:t>
            </a:r>
            <a:r>
              <a:rPr lang="it-IT" dirty="0" err="1">
                <a:latin typeface="Times New Roman" panose="02020603050405020304" pitchFamily="18" charset="0"/>
                <a:cs typeface="Times New Roman" panose="02020603050405020304" pitchFamily="18" charset="0"/>
              </a:rPr>
              <a:t>uncapable</a:t>
            </a:r>
            <a:r>
              <a:rPr lang="it-IT" dirty="0">
                <a:latin typeface="Times New Roman" panose="02020603050405020304" pitchFamily="18" charset="0"/>
                <a:cs typeface="Times New Roman" panose="02020603050405020304" pitchFamily="18" charset="0"/>
              </a:rPr>
              <a:t> of </a:t>
            </a:r>
            <a:r>
              <a:rPr lang="it-IT" dirty="0" err="1">
                <a:latin typeface="Times New Roman" panose="02020603050405020304" pitchFamily="18" charset="0"/>
                <a:cs typeface="Times New Roman" panose="02020603050405020304" pitchFamily="18" charset="0"/>
              </a:rPr>
              <a:t>treating</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conflictive</a:t>
            </a:r>
            <a:r>
              <a:rPr lang="it-IT" dirty="0">
                <a:latin typeface="Times New Roman" panose="02020603050405020304" pitchFamily="18" charset="0"/>
                <a:cs typeface="Times New Roman" panose="02020603050405020304" pitchFamily="18" charset="0"/>
              </a:rPr>
              <a:t> positions</a:t>
            </a:r>
          </a:p>
          <a:p>
            <a:pPr algn="just"/>
            <a:r>
              <a:rPr lang="it-IT" dirty="0">
                <a:latin typeface="Times New Roman" panose="02020603050405020304" pitchFamily="18" charset="0"/>
                <a:cs typeface="Times New Roman" panose="02020603050405020304" pitchFamily="18" charset="0"/>
              </a:rPr>
              <a:t>The </a:t>
            </a:r>
            <a:r>
              <a:rPr lang="it-IT" dirty="0" err="1">
                <a:latin typeface="Times New Roman" panose="02020603050405020304" pitchFamily="18" charset="0"/>
                <a:cs typeface="Times New Roman" panose="02020603050405020304" pitchFamily="18" charset="0"/>
              </a:rPr>
              <a:t>danger</a:t>
            </a:r>
            <a:r>
              <a:rPr lang="it-IT" dirty="0">
                <a:latin typeface="Times New Roman" panose="02020603050405020304" pitchFamily="18" charset="0"/>
                <a:cs typeface="Times New Roman" panose="02020603050405020304" pitchFamily="18" charset="0"/>
              </a:rPr>
              <a:t> of </a:t>
            </a:r>
            <a:r>
              <a:rPr lang="it-IT" i="1" dirty="0" err="1">
                <a:latin typeface="Times New Roman" panose="02020603050405020304" pitchFamily="18" charset="0"/>
                <a:cs typeface="Times New Roman" panose="02020603050405020304" pitchFamily="18" charset="0"/>
              </a:rPr>
              <a:t>Stasis</a:t>
            </a:r>
            <a:r>
              <a:rPr lang="it-IT" dirty="0">
                <a:latin typeface="Times New Roman" panose="02020603050405020304" pitchFamily="18" charset="0"/>
                <a:cs typeface="Times New Roman" panose="02020603050405020304" pitchFamily="18" charset="0"/>
              </a:rPr>
              <a:t> – </a:t>
            </a:r>
            <a:r>
              <a:rPr lang="it-IT" dirty="0" err="1">
                <a:latin typeface="Times New Roman" panose="02020603050405020304" pitchFamily="18" charset="0"/>
                <a:cs typeface="Times New Roman" panose="02020603050405020304" pitchFamily="18" charset="0"/>
              </a:rPr>
              <a:t>overlap</a:t>
            </a:r>
            <a:r>
              <a:rPr lang="it-IT" dirty="0">
                <a:latin typeface="Times New Roman" panose="02020603050405020304" pitchFamily="18" charset="0"/>
                <a:cs typeface="Times New Roman" panose="02020603050405020304" pitchFamily="18" charset="0"/>
              </a:rPr>
              <a:t> of </a:t>
            </a:r>
            <a:r>
              <a:rPr lang="it-IT" i="1" dirty="0" err="1">
                <a:latin typeface="Times New Roman" panose="02020603050405020304" pitchFamily="18" charset="0"/>
                <a:cs typeface="Times New Roman" panose="02020603050405020304" pitchFamily="18" charset="0"/>
              </a:rPr>
              <a:t>oikos</a:t>
            </a:r>
            <a:r>
              <a:rPr lang="it-IT" dirty="0">
                <a:latin typeface="Times New Roman" panose="02020603050405020304" pitchFamily="18" charset="0"/>
                <a:cs typeface="Times New Roman" panose="02020603050405020304" pitchFamily="18" charset="0"/>
              </a:rPr>
              <a:t> and </a:t>
            </a:r>
            <a:r>
              <a:rPr lang="it-IT" i="1" dirty="0">
                <a:latin typeface="Times New Roman" panose="02020603050405020304" pitchFamily="18" charset="0"/>
                <a:cs typeface="Times New Roman" panose="02020603050405020304" pitchFamily="18" charset="0"/>
              </a:rPr>
              <a:t>polis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dis</a:t>
            </a:r>
            <a:r>
              <a:rPr lang="it-IT" dirty="0">
                <a:latin typeface="Times New Roman" panose="02020603050405020304" pitchFamily="18" charset="0"/>
                <a:cs typeface="Times New Roman" panose="02020603050405020304" pitchFamily="18" charset="0"/>
              </a:rPr>
              <a:t>-order, </a:t>
            </a:r>
            <a:r>
              <a:rPr lang="it-IT" dirty="0" err="1">
                <a:latin typeface="Times New Roman" panose="02020603050405020304" pitchFamily="18" charset="0"/>
                <a:cs typeface="Times New Roman" panose="02020603050405020304" pitchFamily="18" charset="0"/>
              </a:rPr>
              <a:t>civil</a:t>
            </a:r>
            <a:r>
              <a:rPr lang="it-IT" dirty="0">
                <a:latin typeface="Times New Roman" panose="02020603050405020304" pitchFamily="18" charset="0"/>
                <a:cs typeface="Times New Roman" panose="02020603050405020304" pitchFamily="18" charset="0"/>
              </a:rPr>
              <a:t> war (Giorgio Agamben, 2004)</a:t>
            </a:r>
          </a:p>
          <a:p>
            <a:endParaRPr lang="it-IT" dirty="0">
              <a:latin typeface="Times New Roman" panose="02020603050405020304" pitchFamily="18" charset="0"/>
              <a:cs typeface="Times New Roman" panose="02020603050405020304" pitchFamily="18" charset="0"/>
            </a:endParaRPr>
          </a:p>
          <a:p>
            <a:pPr marL="0" indent="0">
              <a:buNone/>
            </a:pPr>
            <a:endParaRPr lang="it-IT" dirty="0"/>
          </a:p>
          <a:p>
            <a:endParaRPr lang="it-IT" dirty="0"/>
          </a:p>
        </p:txBody>
      </p:sp>
    </p:spTree>
    <p:extLst>
      <p:ext uri="{BB962C8B-B14F-4D97-AF65-F5344CB8AC3E}">
        <p14:creationId xmlns:p14="http://schemas.microsoft.com/office/powerpoint/2010/main" val="29146903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98C9B6-BCEE-4B3E-852A-7FA3355B7ABE}"/>
              </a:ext>
            </a:extLst>
          </p:cNvPr>
          <p:cNvSpPr>
            <a:spLocks noGrp="1"/>
          </p:cNvSpPr>
          <p:nvPr>
            <p:ph type="ctrTitle"/>
          </p:nvPr>
        </p:nvSpPr>
        <p:spPr/>
        <p:txBody>
          <a:bodyPr/>
          <a:lstStyle/>
          <a:p>
            <a:pPr algn="ctr"/>
            <a:r>
              <a:rPr lang="it-IT" dirty="0"/>
              <a:t>Thank </a:t>
            </a:r>
            <a:r>
              <a:rPr lang="it-IT" dirty="0" err="1"/>
              <a:t>you</a:t>
            </a:r>
            <a:r>
              <a:rPr lang="it-IT" dirty="0"/>
              <a:t> for the </a:t>
            </a:r>
            <a:r>
              <a:rPr lang="it-IT" dirty="0" err="1"/>
              <a:t>Attention</a:t>
            </a:r>
            <a:r>
              <a:rPr lang="it-IT" dirty="0"/>
              <a:t>!</a:t>
            </a:r>
          </a:p>
        </p:txBody>
      </p:sp>
      <p:sp>
        <p:nvSpPr>
          <p:cNvPr id="3" name="Sottotitolo 2">
            <a:extLst>
              <a:ext uri="{FF2B5EF4-FFF2-40B4-BE49-F238E27FC236}">
                <a16:creationId xmlns:a16="http://schemas.microsoft.com/office/drawing/2014/main" id="{D5AE2461-4E07-41E1-8AFE-CFF355024116}"/>
              </a:ext>
            </a:extLst>
          </p:cNvPr>
          <p:cNvSpPr>
            <a:spLocks noGrp="1"/>
          </p:cNvSpPr>
          <p:nvPr>
            <p:ph type="subTitle" idx="1"/>
          </p:nvPr>
        </p:nvSpPr>
        <p:spPr>
          <a:xfrm>
            <a:off x="1069848" y="5047128"/>
            <a:ext cx="7891272" cy="411839"/>
          </a:xfrm>
        </p:spPr>
        <p:txBody>
          <a:bodyPr>
            <a:noAutofit/>
          </a:bodyPr>
          <a:lstStyle/>
          <a:p>
            <a:pPr algn="r"/>
            <a:r>
              <a:rPr lang="it-IT" sz="3000" dirty="0">
                <a:hlinkClick r:id="rId2"/>
              </a:rPr>
              <a:t>giuliano.vosa@unict.it</a:t>
            </a:r>
            <a:r>
              <a:rPr lang="it-IT" sz="3000" dirty="0"/>
              <a:t> </a:t>
            </a:r>
          </a:p>
        </p:txBody>
      </p:sp>
    </p:spTree>
    <p:extLst>
      <p:ext uri="{BB962C8B-B14F-4D97-AF65-F5344CB8AC3E}">
        <p14:creationId xmlns:p14="http://schemas.microsoft.com/office/powerpoint/2010/main" val="2643103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733717-A748-4A24-B3FF-16B0EBAFF8D3}"/>
              </a:ext>
            </a:extLst>
          </p:cNvPr>
          <p:cNvSpPr>
            <a:spLocks noGrp="1"/>
          </p:cNvSpPr>
          <p:nvPr>
            <p:ph type="title"/>
          </p:nvPr>
        </p:nvSpPr>
        <p:spPr/>
        <p:txBody>
          <a:bodyPr/>
          <a:lstStyle/>
          <a:p>
            <a:pPr algn="r"/>
            <a:r>
              <a:rPr lang="it-IT" dirty="0"/>
              <a:t>The national and </a:t>
            </a:r>
            <a:r>
              <a:rPr lang="it-IT" dirty="0" err="1"/>
              <a:t>supranational</a:t>
            </a:r>
            <a:r>
              <a:rPr lang="it-IT" dirty="0"/>
              <a:t> </a:t>
            </a:r>
            <a:r>
              <a:rPr lang="it-IT" dirty="0" err="1"/>
              <a:t>legal</a:t>
            </a:r>
            <a:r>
              <a:rPr lang="it-IT" dirty="0"/>
              <a:t> </a:t>
            </a:r>
            <a:r>
              <a:rPr lang="it-IT" dirty="0" err="1"/>
              <a:t>space</a:t>
            </a:r>
            <a:endParaRPr lang="it-IT" dirty="0"/>
          </a:p>
        </p:txBody>
      </p:sp>
      <p:sp>
        <p:nvSpPr>
          <p:cNvPr id="3" name="Segnaposto contenuto 2">
            <a:extLst>
              <a:ext uri="{FF2B5EF4-FFF2-40B4-BE49-F238E27FC236}">
                <a16:creationId xmlns:a16="http://schemas.microsoft.com/office/drawing/2014/main" id="{944E52D8-5464-4B0B-B215-659B8B3509BC}"/>
              </a:ext>
            </a:extLst>
          </p:cNvPr>
          <p:cNvSpPr>
            <a:spLocks noGrp="1"/>
          </p:cNvSpPr>
          <p:nvPr>
            <p:ph idx="1"/>
          </p:nvPr>
        </p:nvSpPr>
        <p:spPr>
          <a:xfrm>
            <a:off x="1069848" y="2554940"/>
            <a:ext cx="10058400" cy="3818428"/>
          </a:xfrm>
        </p:spPr>
        <p:txBody>
          <a:bodyPr>
            <a:normAutofit fontScale="92500" lnSpcReduction="20000"/>
          </a:bodyPr>
          <a:lstStyle/>
          <a:p>
            <a:pPr algn="just">
              <a:lnSpc>
                <a:spcPct val="124000"/>
              </a:lnSpc>
            </a:pPr>
            <a:r>
              <a:rPr lang="it-IT" dirty="0">
                <a:latin typeface="+mj-lt"/>
              </a:rPr>
              <a:t>Centres of power and </a:t>
            </a:r>
            <a:r>
              <a:rPr lang="it-IT" dirty="0" err="1">
                <a:latin typeface="+mj-lt"/>
              </a:rPr>
              <a:t>law</a:t>
            </a:r>
            <a:r>
              <a:rPr lang="it-IT" dirty="0">
                <a:latin typeface="+mj-lt"/>
              </a:rPr>
              <a:t>-making «</a:t>
            </a:r>
            <a:r>
              <a:rPr lang="it-IT" dirty="0" err="1">
                <a:latin typeface="+mj-lt"/>
              </a:rPr>
              <a:t>other</a:t>
            </a:r>
            <a:r>
              <a:rPr lang="it-IT" dirty="0">
                <a:latin typeface="+mj-lt"/>
              </a:rPr>
              <a:t>» </a:t>
            </a:r>
            <a:r>
              <a:rPr lang="it-IT" dirty="0" err="1">
                <a:latin typeface="+mj-lt"/>
              </a:rPr>
              <a:t>than</a:t>
            </a:r>
            <a:r>
              <a:rPr lang="it-IT" dirty="0">
                <a:latin typeface="+mj-lt"/>
              </a:rPr>
              <a:t> the State</a:t>
            </a:r>
          </a:p>
          <a:p>
            <a:pPr algn="just">
              <a:lnSpc>
                <a:spcPct val="124000"/>
              </a:lnSpc>
            </a:pPr>
            <a:r>
              <a:rPr lang="it-IT" dirty="0">
                <a:latin typeface="+mj-lt"/>
              </a:rPr>
              <a:t>«Beyond the State?» (S. </a:t>
            </a:r>
            <a:r>
              <a:rPr lang="it-IT" dirty="0" err="1">
                <a:latin typeface="+mj-lt"/>
              </a:rPr>
              <a:t>Cassese</a:t>
            </a:r>
            <a:r>
              <a:rPr lang="it-IT" dirty="0">
                <a:latin typeface="+mj-lt"/>
              </a:rPr>
              <a:t>)? </a:t>
            </a:r>
            <a:r>
              <a:rPr lang="it-IT" dirty="0" err="1">
                <a:latin typeface="+mj-lt"/>
              </a:rPr>
              <a:t>Perhaps</a:t>
            </a:r>
            <a:r>
              <a:rPr lang="it-IT" dirty="0">
                <a:latin typeface="+mj-lt"/>
              </a:rPr>
              <a:t>: «after the State», </a:t>
            </a:r>
            <a:r>
              <a:rPr lang="it-IT" dirty="0" err="1">
                <a:latin typeface="+mj-lt"/>
              </a:rPr>
              <a:t>along</a:t>
            </a:r>
            <a:r>
              <a:rPr lang="it-IT" dirty="0">
                <a:latin typeface="+mj-lt"/>
              </a:rPr>
              <a:t> a multi-step </a:t>
            </a:r>
            <a:r>
              <a:rPr lang="it-IT" dirty="0" err="1">
                <a:latin typeface="+mj-lt"/>
              </a:rPr>
              <a:t>path</a:t>
            </a:r>
            <a:endParaRPr lang="it-IT" dirty="0">
              <a:latin typeface="+mj-lt"/>
            </a:endParaRPr>
          </a:p>
          <a:p>
            <a:pPr algn="just">
              <a:lnSpc>
                <a:spcPct val="124000"/>
              </a:lnSpc>
            </a:pPr>
            <a:r>
              <a:rPr lang="it-IT" dirty="0">
                <a:latin typeface="+mj-lt"/>
              </a:rPr>
              <a:t>A </a:t>
            </a:r>
            <a:r>
              <a:rPr lang="it-IT" dirty="0" err="1">
                <a:latin typeface="+mj-lt"/>
              </a:rPr>
              <a:t>question</a:t>
            </a:r>
            <a:r>
              <a:rPr lang="it-IT" dirty="0">
                <a:latin typeface="+mj-lt"/>
              </a:rPr>
              <a:t> of </a:t>
            </a:r>
            <a:r>
              <a:rPr lang="it-IT" dirty="0" err="1">
                <a:latin typeface="+mj-lt"/>
              </a:rPr>
              <a:t>interpretation</a:t>
            </a:r>
            <a:r>
              <a:rPr lang="it-IT" dirty="0">
                <a:latin typeface="+mj-lt"/>
              </a:rPr>
              <a:t> of international </a:t>
            </a:r>
            <a:r>
              <a:rPr lang="it-IT" dirty="0" err="1">
                <a:latin typeface="+mj-lt"/>
              </a:rPr>
              <a:t>law</a:t>
            </a:r>
            <a:r>
              <a:rPr lang="it-IT" dirty="0">
                <a:latin typeface="+mj-lt"/>
              </a:rPr>
              <a:t>: from </a:t>
            </a:r>
            <a:r>
              <a:rPr lang="it-IT" i="1" dirty="0">
                <a:latin typeface="+mj-lt"/>
              </a:rPr>
              <a:t>Van </a:t>
            </a:r>
            <a:r>
              <a:rPr lang="it-IT" i="1" dirty="0" err="1">
                <a:latin typeface="+mj-lt"/>
              </a:rPr>
              <a:t>Gend</a:t>
            </a:r>
            <a:r>
              <a:rPr lang="it-IT" i="1" dirty="0">
                <a:latin typeface="+mj-lt"/>
              </a:rPr>
              <a:t> &amp; </a:t>
            </a:r>
            <a:r>
              <a:rPr lang="it-IT" i="1" dirty="0" err="1">
                <a:latin typeface="+mj-lt"/>
              </a:rPr>
              <a:t>Loos</a:t>
            </a:r>
            <a:r>
              <a:rPr lang="it-IT" i="1" dirty="0">
                <a:latin typeface="+mj-lt"/>
              </a:rPr>
              <a:t> </a:t>
            </a:r>
            <a:r>
              <a:rPr lang="it-IT" dirty="0" err="1">
                <a:latin typeface="+mj-lt"/>
              </a:rPr>
              <a:t>onwards</a:t>
            </a:r>
            <a:endParaRPr lang="it-IT" dirty="0">
              <a:latin typeface="+mj-lt"/>
            </a:endParaRPr>
          </a:p>
          <a:p>
            <a:pPr algn="just">
              <a:lnSpc>
                <a:spcPct val="124000"/>
              </a:lnSpc>
            </a:pPr>
            <a:r>
              <a:rPr lang="it-IT" dirty="0">
                <a:latin typeface="+mj-lt"/>
              </a:rPr>
              <a:t>From «</a:t>
            </a:r>
            <a:r>
              <a:rPr lang="it-IT" dirty="0" err="1">
                <a:latin typeface="+mj-lt"/>
              </a:rPr>
              <a:t>Where</a:t>
            </a:r>
            <a:r>
              <a:rPr lang="it-IT" dirty="0">
                <a:latin typeface="+mj-lt"/>
              </a:rPr>
              <a:t> </a:t>
            </a:r>
            <a:r>
              <a:rPr lang="it-IT" dirty="0" err="1">
                <a:latin typeface="+mj-lt"/>
              </a:rPr>
              <a:t>is</a:t>
            </a:r>
            <a:r>
              <a:rPr lang="it-IT" dirty="0">
                <a:latin typeface="+mj-lt"/>
              </a:rPr>
              <a:t> State </a:t>
            </a:r>
            <a:r>
              <a:rPr lang="it-IT" dirty="0" err="1">
                <a:latin typeface="+mj-lt"/>
              </a:rPr>
              <a:t>will</a:t>
            </a:r>
            <a:r>
              <a:rPr lang="it-IT" dirty="0">
                <a:latin typeface="+mj-lt"/>
              </a:rPr>
              <a:t>, </a:t>
            </a:r>
            <a:r>
              <a:rPr lang="it-IT" dirty="0" err="1">
                <a:latin typeface="+mj-lt"/>
              </a:rPr>
              <a:t>is</a:t>
            </a:r>
            <a:r>
              <a:rPr lang="it-IT" dirty="0">
                <a:latin typeface="+mj-lt"/>
              </a:rPr>
              <a:t> </a:t>
            </a:r>
            <a:r>
              <a:rPr lang="it-IT" dirty="0" err="1">
                <a:latin typeface="+mj-lt"/>
              </a:rPr>
              <a:t>law</a:t>
            </a:r>
            <a:r>
              <a:rPr lang="it-IT" dirty="0">
                <a:latin typeface="+mj-lt"/>
              </a:rPr>
              <a:t>» to «a </a:t>
            </a:r>
            <a:r>
              <a:rPr lang="it-IT" dirty="0" err="1">
                <a:latin typeface="+mj-lt"/>
              </a:rPr>
              <a:t>legal</a:t>
            </a:r>
            <a:r>
              <a:rPr lang="it-IT" dirty="0">
                <a:latin typeface="+mj-lt"/>
              </a:rPr>
              <a:t> order of a new </a:t>
            </a:r>
            <a:r>
              <a:rPr lang="it-IT" dirty="0" err="1">
                <a:latin typeface="+mj-lt"/>
              </a:rPr>
              <a:t>kind</a:t>
            </a:r>
            <a:r>
              <a:rPr lang="it-IT" dirty="0">
                <a:latin typeface="+mj-lt"/>
              </a:rPr>
              <a:t>»: «special </a:t>
            </a:r>
            <a:r>
              <a:rPr lang="it-IT" dirty="0" err="1">
                <a:latin typeface="+mj-lt"/>
              </a:rPr>
              <a:t>intent</a:t>
            </a:r>
            <a:r>
              <a:rPr lang="it-IT" dirty="0">
                <a:latin typeface="+mj-lt"/>
              </a:rPr>
              <a:t>» </a:t>
            </a:r>
            <a:r>
              <a:rPr lang="it-IT" dirty="0" err="1">
                <a:latin typeface="+mj-lt"/>
              </a:rPr>
              <a:t>toward</a:t>
            </a:r>
            <a:r>
              <a:rPr lang="it-IT" dirty="0">
                <a:latin typeface="+mj-lt"/>
              </a:rPr>
              <a:t> an «</a:t>
            </a:r>
            <a:r>
              <a:rPr lang="it-IT" dirty="0" err="1">
                <a:latin typeface="+mj-lt"/>
              </a:rPr>
              <a:t>ever-closer</a:t>
            </a:r>
            <a:r>
              <a:rPr lang="it-IT" dirty="0">
                <a:latin typeface="+mj-lt"/>
              </a:rPr>
              <a:t> Union» to </a:t>
            </a:r>
            <a:r>
              <a:rPr lang="it-IT" dirty="0" err="1">
                <a:latin typeface="+mj-lt"/>
              </a:rPr>
              <a:t>defend</a:t>
            </a:r>
            <a:r>
              <a:rPr lang="it-IT" dirty="0">
                <a:latin typeface="+mj-lt"/>
              </a:rPr>
              <a:t> the </a:t>
            </a:r>
            <a:r>
              <a:rPr lang="it-IT" i="1" dirty="0">
                <a:latin typeface="+mj-lt"/>
              </a:rPr>
              <a:t>post-1945</a:t>
            </a:r>
            <a:r>
              <a:rPr lang="it-IT" dirty="0">
                <a:latin typeface="+mj-lt"/>
              </a:rPr>
              <a:t> </a:t>
            </a:r>
            <a:r>
              <a:rPr lang="it-IT" dirty="0" err="1">
                <a:latin typeface="+mj-lt"/>
              </a:rPr>
              <a:t>constitutions</a:t>
            </a:r>
            <a:r>
              <a:rPr lang="it-IT" dirty="0">
                <a:latin typeface="+mj-lt"/>
              </a:rPr>
              <a:t> </a:t>
            </a:r>
            <a:r>
              <a:rPr lang="it-IT" dirty="0" err="1">
                <a:latin typeface="+mj-lt"/>
              </a:rPr>
              <a:t>against</a:t>
            </a:r>
            <a:r>
              <a:rPr lang="it-IT" dirty="0">
                <a:latin typeface="+mj-lt"/>
              </a:rPr>
              <a:t> the </a:t>
            </a:r>
            <a:r>
              <a:rPr lang="it-IT" dirty="0" err="1">
                <a:latin typeface="+mj-lt"/>
              </a:rPr>
              <a:t>comeback</a:t>
            </a:r>
            <a:r>
              <a:rPr lang="it-IT" dirty="0">
                <a:latin typeface="+mj-lt"/>
              </a:rPr>
              <a:t> of aggressive </a:t>
            </a:r>
            <a:r>
              <a:rPr lang="it-IT" dirty="0" err="1">
                <a:latin typeface="+mj-lt"/>
              </a:rPr>
              <a:t>totalitarianism</a:t>
            </a:r>
            <a:endParaRPr lang="it-IT" dirty="0">
              <a:latin typeface="+mj-lt"/>
            </a:endParaRPr>
          </a:p>
          <a:p>
            <a:pPr algn="just">
              <a:lnSpc>
                <a:spcPct val="124000"/>
              </a:lnSpc>
            </a:pPr>
            <a:r>
              <a:rPr lang="it-IT" dirty="0">
                <a:latin typeface="+mj-lt"/>
              </a:rPr>
              <a:t>From </a:t>
            </a:r>
            <a:r>
              <a:rPr lang="it-IT" dirty="0" err="1">
                <a:latin typeface="+mj-lt"/>
              </a:rPr>
              <a:t>voluntarism</a:t>
            </a:r>
            <a:r>
              <a:rPr lang="it-IT" dirty="0">
                <a:latin typeface="+mj-lt"/>
              </a:rPr>
              <a:t> to </a:t>
            </a:r>
            <a:r>
              <a:rPr lang="it-IT" dirty="0" err="1">
                <a:latin typeface="+mj-lt"/>
              </a:rPr>
              <a:t>teleology</a:t>
            </a:r>
            <a:r>
              <a:rPr lang="it-IT" dirty="0">
                <a:latin typeface="+mj-lt"/>
              </a:rPr>
              <a:t> </a:t>
            </a:r>
            <a:r>
              <a:rPr lang="it-IT" dirty="0" err="1">
                <a:latin typeface="+mj-lt"/>
              </a:rPr>
              <a:t>aimed</a:t>
            </a:r>
            <a:r>
              <a:rPr lang="it-IT" dirty="0">
                <a:latin typeface="+mj-lt"/>
              </a:rPr>
              <a:t> </a:t>
            </a:r>
            <a:r>
              <a:rPr lang="it-IT" dirty="0" err="1">
                <a:latin typeface="+mj-lt"/>
              </a:rPr>
              <a:t>at</a:t>
            </a:r>
            <a:r>
              <a:rPr lang="it-IT" dirty="0">
                <a:latin typeface="+mj-lt"/>
              </a:rPr>
              <a:t> an </a:t>
            </a:r>
            <a:r>
              <a:rPr lang="it-IT" dirty="0" err="1">
                <a:latin typeface="+mj-lt"/>
              </a:rPr>
              <a:t>ever-expanding</a:t>
            </a:r>
            <a:r>
              <a:rPr lang="it-IT" dirty="0">
                <a:latin typeface="+mj-lt"/>
              </a:rPr>
              <a:t> </a:t>
            </a:r>
            <a:r>
              <a:rPr lang="it-IT" dirty="0" err="1">
                <a:latin typeface="+mj-lt"/>
              </a:rPr>
              <a:t>application</a:t>
            </a:r>
            <a:r>
              <a:rPr lang="it-IT" dirty="0">
                <a:latin typeface="+mj-lt"/>
              </a:rPr>
              <a:t> of the EU </a:t>
            </a:r>
            <a:r>
              <a:rPr lang="it-IT" dirty="0" err="1">
                <a:latin typeface="+mj-lt"/>
              </a:rPr>
              <a:t>law</a:t>
            </a:r>
            <a:r>
              <a:rPr lang="it-IT" dirty="0">
                <a:latin typeface="+mj-lt"/>
              </a:rPr>
              <a:t> with </a:t>
            </a:r>
            <a:r>
              <a:rPr lang="it-IT" dirty="0" err="1">
                <a:latin typeface="+mj-lt"/>
              </a:rPr>
              <a:t>priority</a:t>
            </a:r>
            <a:r>
              <a:rPr lang="it-IT" dirty="0">
                <a:latin typeface="+mj-lt"/>
              </a:rPr>
              <a:t> over national </a:t>
            </a:r>
            <a:r>
              <a:rPr lang="it-IT" dirty="0" err="1">
                <a:latin typeface="+mj-lt"/>
              </a:rPr>
              <a:t>law</a:t>
            </a:r>
            <a:endParaRPr lang="it-IT" dirty="0">
              <a:latin typeface="+mj-lt"/>
            </a:endParaRPr>
          </a:p>
          <a:p>
            <a:pPr algn="just">
              <a:lnSpc>
                <a:spcPct val="124000"/>
              </a:lnSpc>
            </a:pPr>
            <a:r>
              <a:rPr lang="it-IT" dirty="0">
                <a:latin typeface="+mj-lt"/>
              </a:rPr>
              <a:t>From positive </a:t>
            </a:r>
            <a:r>
              <a:rPr lang="it-IT" dirty="0" err="1">
                <a:latin typeface="+mj-lt"/>
              </a:rPr>
              <a:t>law</a:t>
            </a:r>
            <a:r>
              <a:rPr lang="it-IT" dirty="0">
                <a:latin typeface="+mj-lt"/>
              </a:rPr>
              <a:t> to a moral-</a:t>
            </a:r>
            <a:r>
              <a:rPr lang="it-IT" dirty="0" err="1">
                <a:latin typeface="+mj-lt"/>
              </a:rPr>
              <a:t>biased</a:t>
            </a:r>
            <a:r>
              <a:rPr lang="it-IT" dirty="0">
                <a:latin typeface="+mj-lt"/>
              </a:rPr>
              <a:t> </a:t>
            </a:r>
            <a:r>
              <a:rPr lang="it-IT" dirty="0" err="1">
                <a:latin typeface="+mj-lt"/>
              </a:rPr>
              <a:t>law</a:t>
            </a:r>
            <a:r>
              <a:rPr lang="it-IT" dirty="0">
                <a:latin typeface="+mj-lt"/>
              </a:rPr>
              <a:t>: the </a:t>
            </a:r>
            <a:r>
              <a:rPr lang="it-IT" dirty="0" err="1">
                <a:latin typeface="+mj-lt"/>
              </a:rPr>
              <a:t>ever</a:t>
            </a:r>
            <a:r>
              <a:rPr lang="it-IT" dirty="0">
                <a:latin typeface="+mj-lt"/>
              </a:rPr>
              <a:t> </a:t>
            </a:r>
            <a:r>
              <a:rPr lang="it-IT" dirty="0" err="1">
                <a:latin typeface="+mj-lt"/>
              </a:rPr>
              <a:t>closer</a:t>
            </a:r>
            <a:r>
              <a:rPr lang="it-IT" dirty="0">
                <a:latin typeface="+mj-lt"/>
              </a:rPr>
              <a:t> Union </a:t>
            </a:r>
            <a:r>
              <a:rPr lang="it-IT" dirty="0" err="1">
                <a:latin typeface="+mj-lt"/>
              </a:rPr>
              <a:t>as</a:t>
            </a:r>
            <a:r>
              <a:rPr lang="it-IT" dirty="0">
                <a:latin typeface="+mj-lt"/>
              </a:rPr>
              <a:t> </a:t>
            </a:r>
            <a:r>
              <a:rPr lang="it-IT" dirty="0" err="1">
                <a:latin typeface="+mj-lt"/>
              </a:rPr>
              <a:t>morally</a:t>
            </a:r>
            <a:r>
              <a:rPr lang="it-IT" dirty="0">
                <a:latin typeface="+mj-lt"/>
              </a:rPr>
              <a:t> </a:t>
            </a:r>
            <a:r>
              <a:rPr lang="it-IT" dirty="0" err="1">
                <a:latin typeface="+mj-lt"/>
              </a:rPr>
              <a:t>preferable</a:t>
            </a:r>
            <a:endParaRPr lang="it-IT" dirty="0">
              <a:latin typeface="+mj-lt"/>
            </a:endParaRPr>
          </a:p>
          <a:p>
            <a:pPr marL="0" indent="0">
              <a:buNone/>
            </a:pPr>
            <a:endParaRPr lang="it-IT" dirty="0"/>
          </a:p>
        </p:txBody>
      </p:sp>
    </p:spTree>
    <p:extLst>
      <p:ext uri="{BB962C8B-B14F-4D97-AF65-F5344CB8AC3E}">
        <p14:creationId xmlns:p14="http://schemas.microsoft.com/office/powerpoint/2010/main" val="309046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203C1C-3A8C-48D9-93C3-DE2785E829E3}"/>
              </a:ext>
            </a:extLst>
          </p:cNvPr>
          <p:cNvSpPr>
            <a:spLocks noGrp="1"/>
          </p:cNvSpPr>
          <p:nvPr>
            <p:ph type="title"/>
          </p:nvPr>
        </p:nvSpPr>
        <p:spPr>
          <a:xfrm>
            <a:off x="1069848" y="143435"/>
            <a:ext cx="10058400" cy="1308847"/>
          </a:xfrm>
        </p:spPr>
        <p:txBody>
          <a:bodyPr/>
          <a:lstStyle/>
          <a:p>
            <a:pPr algn="r"/>
            <a:r>
              <a:rPr lang="it-IT" dirty="0" err="1"/>
              <a:t>Interpreting</a:t>
            </a:r>
            <a:r>
              <a:rPr lang="it-IT" dirty="0"/>
              <a:t> EEC </a:t>
            </a:r>
            <a:r>
              <a:rPr lang="it-IT" dirty="0" err="1"/>
              <a:t>Law</a:t>
            </a:r>
            <a:endParaRPr lang="it-IT" dirty="0"/>
          </a:p>
        </p:txBody>
      </p:sp>
      <p:sp>
        <p:nvSpPr>
          <p:cNvPr id="3" name="Segnaposto contenuto 2">
            <a:extLst>
              <a:ext uri="{FF2B5EF4-FFF2-40B4-BE49-F238E27FC236}">
                <a16:creationId xmlns:a16="http://schemas.microsoft.com/office/drawing/2014/main" id="{FE6B0FD6-F9DF-4E51-9BF2-38BD1FA71787}"/>
              </a:ext>
            </a:extLst>
          </p:cNvPr>
          <p:cNvSpPr>
            <a:spLocks noGrp="1"/>
          </p:cNvSpPr>
          <p:nvPr>
            <p:ph idx="1"/>
          </p:nvPr>
        </p:nvSpPr>
        <p:spPr>
          <a:xfrm>
            <a:off x="1069848" y="1801906"/>
            <a:ext cx="10058400" cy="4571462"/>
          </a:xfrm>
        </p:spPr>
        <p:txBody>
          <a:bodyPr>
            <a:normAutofit fontScale="92500" lnSpcReduction="20000"/>
          </a:bodyPr>
          <a:lstStyle/>
          <a:p>
            <a:pPr algn="just">
              <a:lnSpc>
                <a:spcPct val="124000"/>
              </a:lnSpc>
            </a:pPr>
            <a:r>
              <a:rPr lang="it-IT" dirty="0">
                <a:latin typeface="Times New Roman" panose="02020603050405020304" pitchFamily="18" charset="0"/>
                <a:cs typeface="Times New Roman" panose="02020603050405020304" pitchFamily="18" charset="0"/>
              </a:rPr>
              <a:t>Case C-43/75, </a:t>
            </a:r>
            <a:r>
              <a:rPr lang="it-IT" i="1" dirty="0">
                <a:latin typeface="Times New Roman" panose="02020603050405020304" pitchFamily="18" charset="0"/>
                <a:cs typeface="Times New Roman" panose="02020603050405020304" pitchFamily="18" charset="0"/>
                <a:hlinkClick r:id="rId2"/>
              </a:rPr>
              <a:t>Gabrielle </a:t>
            </a:r>
            <a:r>
              <a:rPr lang="it-IT" i="1" dirty="0" err="1">
                <a:latin typeface="Times New Roman" panose="02020603050405020304" pitchFamily="18" charset="0"/>
                <a:cs typeface="Times New Roman" panose="02020603050405020304" pitchFamily="18" charset="0"/>
                <a:hlinkClick r:id="rId2"/>
              </a:rPr>
              <a:t>Defrenne</a:t>
            </a:r>
            <a:r>
              <a:rPr lang="it-IT" i="1" dirty="0">
                <a:latin typeface="Times New Roman" panose="02020603050405020304" pitchFamily="18" charset="0"/>
                <a:cs typeface="Times New Roman" panose="02020603050405020304" pitchFamily="18" charset="0"/>
                <a:hlinkClick r:id="rId2"/>
              </a:rPr>
              <a:t> </a:t>
            </a:r>
            <a:r>
              <a:rPr lang="it-IT" dirty="0">
                <a:latin typeface="Times New Roman" panose="02020603050405020304" pitchFamily="18" charset="0"/>
                <a:cs typeface="Times New Roman" panose="02020603050405020304" pitchFamily="18" charset="0"/>
                <a:hlinkClick r:id="rId2"/>
              </a:rPr>
              <a:t>v </a:t>
            </a:r>
            <a:r>
              <a:rPr lang="it-IT" i="1" dirty="0">
                <a:latin typeface="Times New Roman" panose="02020603050405020304" pitchFamily="18" charset="0"/>
                <a:cs typeface="Times New Roman" panose="02020603050405020304" pitchFamily="18" charset="0"/>
                <a:hlinkClick r:id="rId2"/>
              </a:rPr>
              <a:t>Sabena</a:t>
            </a:r>
            <a:r>
              <a:rPr lang="it-IT" dirty="0">
                <a:latin typeface="Times New Roman" panose="02020603050405020304" pitchFamily="18" charset="0"/>
                <a:cs typeface="Times New Roman" panose="02020603050405020304" pitchFamily="18" charset="0"/>
                <a:hlinkClick r:id="rId2"/>
              </a:rPr>
              <a:t> </a:t>
            </a:r>
            <a:r>
              <a:rPr lang="it-IT" dirty="0">
                <a:latin typeface="Times New Roman" panose="02020603050405020304" pitchFamily="18" charset="0"/>
                <a:cs typeface="Times New Roman" panose="02020603050405020304" pitchFamily="18" charset="0"/>
              </a:rPr>
              <a:t>(</a:t>
            </a:r>
            <a:r>
              <a:rPr lang="it-IT" i="1" dirty="0" err="1">
                <a:latin typeface="Times New Roman" panose="02020603050405020304" pitchFamily="18" charset="0"/>
                <a:cs typeface="Times New Roman" panose="02020603050405020304" pitchFamily="18" charset="0"/>
              </a:rPr>
              <a:t>Defrenne</a:t>
            </a:r>
            <a:r>
              <a:rPr lang="it-IT" i="1" dirty="0">
                <a:latin typeface="Times New Roman" panose="02020603050405020304" pitchFamily="18" charset="0"/>
                <a:cs typeface="Times New Roman" panose="02020603050405020304" pitchFamily="18" charset="0"/>
              </a:rPr>
              <a:t> II</a:t>
            </a:r>
            <a:r>
              <a:rPr lang="it-IT" dirty="0">
                <a:latin typeface="Times New Roman" panose="02020603050405020304" pitchFamily="18" charset="0"/>
                <a:cs typeface="Times New Roman" panose="02020603050405020304" pitchFamily="18" charset="0"/>
              </a:rPr>
              <a:t>), 8 April 1976</a:t>
            </a:r>
          </a:p>
          <a:p>
            <a:pPr algn="just">
              <a:lnSpc>
                <a:spcPct val="124000"/>
              </a:lnSpc>
            </a:pPr>
            <a:endParaRPr lang="en-US" dirty="0">
              <a:latin typeface="Times New Roman" panose="02020603050405020304" pitchFamily="18" charset="0"/>
              <a:cs typeface="Times New Roman" panose="02020603050405020304" pitchFamily="18" charset="0"/>
            </a:endParaRPr>
          </a:p>
          <a:p>
            <a:pPr algn="just">
              <a:lnSpc>
                <a:spcPct val="124000"/>
              </a:lnSpc>
            </a:pPr>
            <a:r>
              <a:rPr lang="en-US" dirty="0">
                <a:latin typeface="Times New Roman" panose="02020603050405020304" pitchFamily="18" charset="0"/>
                <a:cs typeface="Times New Roman" panose="02020603050405020304" pitchFamily="18" charset="0"/>
              </a:rPr>
              <a:t>4   The first question asks whether Article 119 of the treaty introduces directly into the national law of each Member State of the European Community the principle that men and women should receive equal pay for equal work and does it therefore, independently of any national provision, entitle workers to institute proceedings before national courts in order to ensure its observance.</a:t>
            </a:r>
          </a:p>
          <a:p>
            <a:pPr algn="just">
              <a:lnSpc>
                <a:spcPct val="124000"/>
              </a:lnSpc>
            </a:pPr>
            <a:endParaRPr lang="en-US" dirty="0">
              <a:latin typeface="Times New Roman" panose="02020603050405020304" pitchFamily="18" charset="0"/>
              <a:cs typeface="Times New Roman" panose="02020603050405020304" pitchFamily="18" charset="0"/>
            </a:endParaRPr>
          </a:p>
          <a:p>
            <a:pPr algn="just">
              <a:lnSpc>
                <a:spcPct val="124000"/>
              </a:lnSpc>
            </a:pPr>
            <a:r>
              <a:rPr lang="en-US" dirty="0">
                <a:latin typeface="Times New Roman" panose="02020603050405020304" pitchFamily="18" charset="0"/>
                <a:cs typeface="Times New Roman" panose="02020603050405020304" pitchFamily="18" charset="0"/>
              </a:rPr>
              <a:t>7 The question of the direct effect of Article 119 must be considered in the light of the </a:t>
            </a:r>
            <a:r>
              <a:rPr lang="en-US" dirty="0">
                <a:highlight>
                  <a:srgbClr val="FFFF00"/>
                </a:highlight>
                <a:latin typeface="Times New Roman" panose="02020603050405020304" pitchFamily="18" charset="0"/>
                <a:cs typeface="Times New Roman" panose="02020603050405020304" pitchFamily="18" charset="0"/>
              </a:rPr>
              <a:t>nature</a:t>
            </a:r>
            <a:r>
              <a:rPr lang="en-US" dirty="0">
                <a:latin typeface="Times New Roman" panose="02020603050405020304" pitchFamily="18" charset="0"/>
                <a:cs typeface="Times New Roman" panose="02020603050405020304" pitchFamily="18" charset="0"/>
              </a:rPr>
              <a:t> of the principle of equal pay, the </a:t>
            </a:r>
            <a:r>
              <a:rPr lang="en-US" dirty="0">
                <a:highlight>
                  <a:srgbClr val="FFFF00"/>
                </a:highlight>
                <a:latin typeface="Times New Roman" panose="02020603050405020304" pitchFamily="18" charset="0"/>
                <a:cs typeface="Times New Roman" panose="02020603050405020304" pitchFamily="18" charset="0"/>
              </a:rPr>
              <a:t>aim</a:t>
            </a:r>
            <a:r>
              <a:rPr lang="en-US" dirty="0">
                <a:latin typeface="Times New Roman" panose="02020603050405020304" pitchFamily="18" charset="0"/>
                <a:cs typeface="Times New Roman" panose="02020603050405020304" pitchFamily="18" charset="0"/>
              </a:rPr>
              <a:t> of this provision and its place in the </a:t>
            </a:r>
            <a:r>
              <a:rPr lang="en-US" dirty="0">
                <a:highlight>
                  <a:srgbClr val="FFFF00"/>
                </a:highlight>
                <a:latin typeface="Times New Roman" panose="02020603050405020304" pitchFamily="18" charset="0"/>
                <a:cs typeface="Times New Roman" panose="02020603050405020304" pitchFamily="18" charset="0"/>
              </a:rPr>
              <a:t>scheme</a:t>
            </a:r>
            <a:r>
              <a:rPr lang="en-US" dirty="0">
                <a:latin typeface="Times New Roman" panose="02020603050405020304" pitchFamily="18" charset="0"/>
                <a:cs typeface="Times New Roman" panose="02020603050405020304" pitchFamily="18" charset="0"/>
              </a:rPr>
              <a:t> of the Treaty.</a:t>
            </a:r>
          </a:p>
          <a:p>
            <a:pPr marL="0" indent="0" algn="just">
              <a:lnSpc>
                <a:spcPct val="124000"/>
              </a:lnSpc>
              <a:buNone/>
            </a:pPr>
            <a:endParaRPr lang="en-US" dirty="0">
              <a:latin typeface="Times New Roman" panose="02020603050405020304" pitchFamily="18" charset="0"/>
              <a:cs typeface="Times New Roman" panose="02020603050405020304" pitchFamily="18" charset="0"/>
            </a:endParaRPr>
          </a:p>
          <a:p>
            <a:pPr algn="just">
              <a:lnSpc>
                <a:spcPct val="124000"/>
              </a:lnSpc>
            </a:pPr>
            <a:r>
              <a:rPr lang="en-US" dirty="0">
                <a:latin typeface="Times New Roman" panose="02020603050405020304" pitchFamily="18" charset="0"/>
                <a:cs typeface="Times New Roman" panose="02020603050405020304" pitchFamily="18" charset="0"/>
              </a:rPr>
              <a:t>27  The </a:t>
            </a:r>
            <a:r>
              <a:rPr lang="en-US" dirty="0">
                <a:highlight>
                  <a:srgbClr val="FFFF00"/>
                </a:highlight>
                <a:latin typeface="Times New Roman" panose="02020603050405020304" pitchFamily="18" charset="0"/>
                <a:cs typeface="Times New Roman" panose="02020603050405020304" pitchFamily="18" charset="0"/>
              </a:rPr>
              <a:t>terms</a:t>
            </a:r>
            <a:r>
              <a:rPr lang="en-US" dirty="0">
                <a:latin typeface="Times New Roman" panose="02020603050405020304" pitchFamily="18" charset="0"/>
                <a:cs typeface="Times New Roman" panose="02020603050405020304" pitchFamily="18" charset="0"/>
              </a:rPr>
              <a:t> of Article 119 cannot be relied on to invalidate this conclusion.</a:t>
            </a:r>
          </a:p>
          <a:p>
            <a:pPr algn="just">
              <a:lnSpc>
                <a:spcPct val="124000"/>
              </a:lnSpc>
            </a:pPr>
            <a:endParaRPr lang="en-US" dirty="0">
              <a:latin typeface="Times New Roman" panose="02020603050405020304" pitchFamily="18" charset="0"/>
              <a:cs typeface="Times New Roman" panose="02020603050405020304" pitchFamily="18" charset="0"/>
            </a:endParaRPr>
          </a:p>
          <a:p>
            <a:pPr algn="just">
              <a:lnSpc>
                <a:spcPct val="124000"/>
              </a:lnSpc>
            </a:pPr>
            <a:endParaRPr lang="en-US" dirty="0">
              <a:latin typeface="Times New Roman" panose="02020603050405020304" pitchFamily="18" charset="0"/>
              <a:cs typeface="Times New Roman" panose="02020603050405020304" pitchFamily="18" charset="0"/>
            </a:endParaRPr>
          </a:p>
          <a:p>
            <a:pPr algn="just">
              <a:lnSpc>
                <a:spcPct val="124000"/>
              </a:lnSpc>
            </a:pPr>
            <a:endParaRPr lang="en-US" dirty="0">
              <a:latin typeface="Times New Roman" panose="02020603050405020304" pitchFamily="18" charset="0"/>
              <a:cs typeface="Times New Roman" panose="02020603050405020304" pitchFamily="18" charset="0"/>
            </a:endParaRPr>
          </a:p>
          <a:p>
            <a:pPr algn="just">
              <a:lnSpc>
                <a:spcPct val="124000"/>
              </a:lnSpc>
            </a:pPr>
            <a:endParaRPr lang="en-US" dirty="0">
              <a:latin typeface="Times New Roman" panose="02020603050405020304" pitchFamily="18" charset="0"/>
              <a:cs typeface="Times New Roman" panose="02020603050405020304" pitchFamily="18" charset="0"/>
            </a:endParaRPr>
          </a:p>
          <a:p>
            <a:pPr algn="just">
              <a:lnSpc>
                <a:spcPct val="124000"/>
              </a:lnSpc>
            </a:pP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3243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C5E409-138A-4E41-8293-57E8699ADFED}"/>
              </a:ext>
            </a:extLst>
          </p:cNvPr>
          <p:cNvSpPr>
            <a:spLocks noGrp="1"/>
          </p:cNvSpPr>
          <p:nvPr>
            <p:ph type="title"/>
          </p:nvPr>
        </p:nvSpPr>
        <p:spPr/>
        <p:txBody>
          <a:bodyPr>
            <a:normAutofit/>
          </a:bodyPr>
          <a:lstStyle/>
          <a:p>
            <a:pPr algn="r"/>
            <a:r>
              <a:rPr lang="it-IT" dirty="0" err="1"/>
              <a:t>Which</a:t>
            </a:r>
            <a:r>
              <a:rPr lang="it-IT" dirty="0"/>
              <a:t> Power?</a:t>
            </a:r>
            <a:br>
              <a:rPr lang="it-IT" dirty="0">
                <a:latin typeface="Times New Roman" panose="02020603050405020304" pitchFamily="18" charset="0"/>
                <a:cs typeface="Times New Roman" panose="02020603050405020304" pitchFamily="18" charset="0"/>
              </a:rPr>
            </a:br>
            <a:r>
              <a:rPr lang="it-IT" sz="3100" dirty="0" err="1">
                <a:latin typeface="Times New Roman" panose="02020603050405020304" pitchFamily="18" charset="0"/>
                <a:cs typeface="Times New Roman" panose="02020603050405020304" pitchFamily="18" charset="0"/>
              </a:rPr>
              <a:t>Applying</a:t>
            </a:r>
            <a:r>
              <a:rPr lang="it-IT" sz="3100" dirty="0">
                <a:latin typeface="Times New Roman" panose="02020603050405020304" pitchFamily="18" charset="0"/>
                <a:cs typeface="Times New Roman" panose="02020603050405020304" pitchFamily="18" charset="0"/>
              </a:rPr>
              <a:t> the Non-</a:t>
            </a:r>
            <a:r>
              <a:rPr lang="it-IT" sz="3100" dirty="0" err="1">
                <a:latin typeface="Times New Roman" panose="02020603050405020304" pitchFamily="18" charset="0"/>
                <a:cs typeface="Times New Roman" panose="02020603050405020304" pitchFamily="18" charset="0"/>
              </a:rPr>
              <a:t>delegation</a:t>
            </a:r>
            <a:r>
              <a:rPr lang="it-IT" sz="3100" dirty="0">
                <a:latin typeface="Times New Roman" panose="02020603050405020304" pitchFamily="18" charset="0"/>
                <a:cs typeface="Times New Roman" panose="02020603050405020304" pitchFamily="18" charset="0"/>
              </a:rPr>
              <a:t> </a:t>
            </a:r>
            <a:r>
              <a:rPr lang="it-IT" sz="3100" dirty="0" err="1">
                <a:latin typeface="Times New Roman" panose="02020603050405020304" pitchFamily="18" charset="0"/>
                <a:cs typeface="Times New Roman" panose="02020603050405020304" pitchFamily="18" charset="0"/>
              </a:rPr>
              <a:t>Doctrine</a:t>
            </a:r>
            <a:r>
              <a:rPr lang="it-IT" sz="3100" dirty="0">
                <a:latin typeface="Times New Roman" panose="02020603050405020304" pitchFamily="18" charset="0"/>
                <a:cs typeface="Times New Roman" panose="02020603050405020304" pitchFamily="18" charset="0"/>
              </a:rPr>
              <a:t> to Community </a:t>
            </a:r>
            <a:r>
              <a:rPr lang="it-IT" sz="3100" dirty="0" err="1">
                <a:latin typeface="Times New Roman" panose="02020603050405020304" pitchFamily="18" charset="0"/>
                <a:cs typeface="Times New Roman" panose="02020603050405020304" pitchFamily="18" charset="0"/>
              </a:rPr>
              <a:t>Law</a:t>
            </a:r>
            <a:endParaRPr lang="it-IT" sz="3100" dirty="0"/>
          </a:p>
        </p:txBody>
      </p:sp>
      <p:sp>
        <p:nvSpPr>
          <p:cNvPr id="3" name="Segnaposto contenuto 2">
            <a:extLst>
              <a:ext uri="{FF2B5EF4-FFF2-40B4-BE49-F238E27FC236}">
                <a16:creationId xmlns:a16="http://schemas.microsoft.com/office/drawing/2014/main" id="{7FB70C50-CD15-48C1-84F7-0CB5836DDEA9}"/>
              </a:ext>
            </a:extLst>
          </p:cNvPr>
          <p:cNvSpPr>
            <a:spLocks noGrp="1"/>
          </p:cNvSpPr>
          <p:nvPr>
            <p:ph idx="1"/>
          </p:nvPr>
        </p:nvSpPr>
        <p:spPr>
          <a:xfrm>
            <a:off x="1069848" y="2121408"/>
            <a:ext cx="10058400" cy="4251960"/>
          </a:xfrm>
        </p:spPr>
        <p:txBody>
          <a:bodyPr>
            <a:normAutofit/>
          </a:bodyPr>
          <a:lstStyle/>
          <a:p>
            <a:r>
              <a:rPr lang="en-US" sz="2400" dirty="0">
                <a:latin typeface="Times New Roman" panose="02020603050405020304" pitchFamily="18" charset="0"/>
                <a:cs typeface="Times New Roman" panose="02020603050405020304" pitchFamily="18" charset="0"/>
              </a:rPr>
              <a:t>Case 9-56, </a:t>
            </a:r>
            <a:r>
              <a:rPr lang="en-US" sz="2400" i="1" dirty="0" err="1">
                <a:solidFill>
                  <a:srgbClr val="F7B615"/>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Meroni</a:t>
            </a:r>
            <a:r>
              <a:rPr lang="en-US" sz="2400" i="1" dirty="0">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 &amp; Co.</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Industrie</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Metallurgiche</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SpA</a:t>
            </a:r>
            <a:r>
              <a:rPr lang="en-US" sz="2400" i="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v </a:t>
            </a:r>
            <a:r>
              <a:rPr lang="en-US" sz="2400" i="1" dirty="0">
                <a:latin typeface="Times New Roman" panose="02020603050405020304" pitchFamily="18" charset="0"/>
                <a:cs typeface="Times New Roman" panose="02020603050405020304" pitchFamily="18" charset="0"/>
              </a:rPr>
              <a:t>High Authority ECSC </a:t>
            </a:r>
            <a:r>
              <a:rPr lang="en-US" sz="2400" dirty="0">
                <a:latin typeface="Times New Roman" panose="02020603050405020304" pitchFamily="18" charset="0"/>
                <a:cs typeface="Times New Roman" panose="02020603050405020304" pitchFamily="18" charset="0"/>
              </a:rPr>
              <a:t>– 13 June 1958</a:t>
            </a:r>
          </a:p>
          <a:p>
            <a:pPr algn="just"/>
            <a:r>
              <a:rPr lang="en-US" sz="2400" dirty="0">
                <a:latin typeface="Times New Roman" panose="02020603050405020304" pitchFamily="18" charset="0"/>
                <a:cs typeface="Times New Roman" panose="02020603050405020304" pitchFamily="18" charset="0"/>
              </a:rPr>
              <a:t>Decision 14/55 of 26 March 1955 establishing a financial arrangement for a regular supply of ferrous scrap for the common market delegated the calculation of the equalization bonus to certain non-institutional bodies named “Brussels agencies”.</a:t>
            </a:r>
          </a:p>
          <a:p>
            <a:pPr algn="just"/>
            <a:r>
              <a:rPr lang="en-US" sz="2400" dirty="0">
                <a:latin typeface="Times New Roman" panose="02020603050405020304" pitchFamily="18" charset="0"/>
                <a:cs typeface="Times New Roman" panose="02020603050405020304" pitchFamily="18" charset="0"/>
              </a:rPr>
              <a:t>It is desirable to establish whether Decision 14/55 constitutes a true delegation, to the Brussels agencies, of powers which had been conferred on the High Authority by the Treaty, or whether it only grants those agencies the power to draw up resolutions the application of which belongs to the high authority, the latter retaining full responsibility for the same.</a:t>
            </a:r>
          </a:p>
          <a:p>
            <a:pPr algn="just"/>
            <a:endParaRPr lang="en-US" sz="2400" dirty="0">
              <a:latin typeface="Times New Roman" panose="02020603050405020304" pitchFamily="18" charset="0"/>
              <a:cs typeface="Times New Roman" panose="02020603050405020304" pitchFamily="18" charset="0"/>
            </a:endParaRPr>
          </a:p>
          <a:p>
            <a:pPr algn="just"/>
            <a:endParaRPr lang="en-US" dirty="0"/>
          </a:p>
          <a:p>
            <a:pPr algn="just"/>
            <a:endParaRPr lang="it-IT" dirty="0"/>
          </a:p>
        </p:txBody>
      </p:sp>
    </p:spTree>
    <p:extLst>
      <p:ext uri="{BB962C8B-B14F-4D97-AF65-F5344CB8AC3E}">
        <p14:creationId xmlns:p14="http://schemas.microsoft.com/office/powerpoint/2010/main" val="2119311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033D9E-FD28-489C-A8E1-A6FDC81F6B77}"/>
              </a:ext>
            </a:extLst>
          </p:cNvPr>
          <p:cNvSpPr>
            <a:spLocks noGrp="1"/>
          </p:cNvSpPr>
          <p:nvPr>
            <p:ph type="title"/>
          </p:nvPr>
        </p:nvSpPr>
        <p:spPr>
          <a:xfrm>
            <a:off x="1069848" y="152400"/>
            <a:ext cx="10058400" cy="1237129"/>
          </a:xfrm>
        </p:spPr>
        <p:txBody>
          <a:bodyPr>
            <a:normAutofit fontScale="90000"/>
          </a:bodyPr>
          <a:lstStyle/>
          <a:p>
            <a:r>
              <a:rPr lang="it-IT" dirty="0"/>
              <a:t>«</a:t>
            </a:r>
            <a:r>
              <a:rPr lang="it-IT" sz="4400" dirty="0"/>
              <a:t>The more </a:t>
            </a:r>
            <a:r>
              <a:rPr lang="it-IT" sz="4400" dirty="0" err="1"/>
              <a:t>difficult</a:t>
            </a:r>
            <a:r>
              <a:rPr lang="it-IT" sz="4400" dirty="0"/>
              <a:t> the </a:t>
            </a:r>
            <a:r>
              <a:rPr lang="it-IT" sz="4400" dirty="0" err="1"/>
              <a:t>choice</a:t>
            </a:r>
            <a:r>
              <a:rPr lang="it-IT" sz="4400" dirty="0"/>
              <a:t>,</a:t>
            </a:r>
            <a:br>
              <a:rPr lang="it-IT" sz="4400" dirty="0"/>
            </a:br>
            <a:r>
              <a:rPr lang="it-IT" sz="4400" dirty="0"/>
              <a:t>the more </a:t>
            </a:r>
            <a:r>
              <a:rPr lang="it-IT" sz="4400" dirty="0" err="1"/>
              <a:t>controlled</a:t>
            </a:r>
            <a:r>
              <a:rPr lang="it-IT" sz="4400" dirty="0"/>
              <a:t> the procedure»</a:t>
            </a:r>
          </a:p>
        </p:txBody>
      </p:sp>
      <p:sp>
        <p:nvSpPr>
          <p:cNvPr id="3" name="Segnaposto contenuto 2">
            <a:extLst>
              <a:ext uri="{FF2B5EF4-FFF2-40B4-BE49-F238E27FC236}">
                <a16:creationId xmlns:a16="http://schemas.microsoft.com/office/drawing/2014/main" id="{851823B8-42F5-40E5-85C9-A6464E59E196}"/>
              </a:ext>
            </a:extLst>
          </p:cNvPr>
          <p:cNvSpPr>
            <a:spLocks noGrp="1"/>
          </p:cNvSpPr>
          <p:nvPr>
            <p:ph idx="1"/>
          </p:nvPr>
        </p:nvSpPr>
        <p:spPr>
          <a:xfrm>
            <a:off x="1069848" y="1506071"/>
            <a:ext cx="10058400" cy="5199529"/>
          </a:xfrm>
        </p:spPr>
        <p:txBody>
          <a:bodyPr>
            <a:noAutofit/>
          </a:bodyPr>
          <a:lstStyle/>
          <a:p>
            <a:pPr marL="0" indent="0" algn="just">
              <a:buNone/>
            </a:pPr>
            <a:r>
              <a:rPr lang="en-US" dirty="0">
                <a:latin typeface="Times New Roman" panose="02020603050405020304" pitchFamily="18" charset="0"/>
                <a:cs typeface="Times New Roman" panose="02020603050405020304" pitchFamily="18" charset="0"/>
              </a:rPr>
              <a:t>The so called “</a:t>
            </a:r>
            <a:r>
              <a:rPr lang="en-US" dirty="0" err="1">
                <a:highlight>
                  <a:srgbClr val="FFFF00"/>
                </a:highlight>
                <a:latin typeface="Times New Roman" panose="02020603050405020304" pitchFamily="18" charset="0"/>
                <a:cs typeface="Times New Roman" panose="02020603050405020304" pitchFamily="18" charset="0"/>
              </a:rPr>
              <a:t>Meroni</a:t>
            </a:r>
            <a:r>
              <a:rPr lang="en-US" dirty="0">
                <a:highlight>
                  <a:srgbClr val="FFFF00"/>
                </a:highlight>
                <a:latin typeface="Times New Roman" panose="02020603050405020304" pitchFamily="18" charset="0"/>
                <a:cs typeface="Times New Roman" panose="02020603050405020304" pitchFamily="18" charset="0"/>
              </a:rPr>
              <a:t> Doctrine”</a:t>
            </a:r>
          </a:p>
          <a:p>
            <a:pPr algn="just"/>
            <a:r>
              <a:rPr lang="en-US" sz="1500" dirty="0">
                <a:latin typeface="Times New Roman" panose="02020603050405020304" pitchFamily="18" charset="0"/>
                <a:cs typeface="Times New Roman" panose="02020603050405020304" pitchFamily="18" charset="0"/>
              </a:rPr>
              <a:t>Reconciling the various objectives laid down in Article 3 implies a </a:t>
            </a:r>
            <a:r>
              <a:rPr lang="en-US" sz="1500" dirty="0">
                <a:highlight>
                  <a:srgbClr val="FFFF00"/>
                </a:highlight>
                <a:latin typeface="Times New Roman" panose="02020603050405020304" pitchFamily="18" charset="0"/>
                <a:cs typeface="Times New Roman" panose="02020603050405020304" pitchFamily="18" charset="0"/>
              </a:rPr>
              <a:t>real discretion </a:t>
            </a:r>
            <a:r>
              <a:rPr lang="en-US" sz="1500" dirty="0">
                <a:latin typeface="Times New Roman" panose="02020603050405020304" pitchFamily="18" charset="0"/>
                <a:cs typeface="Times New Roman" panose="02020603050405020304" pitchFamily="18" charset="0"/>
              </a:rPr>
              <a:t>involving difficult choices, based on a consideration of the economic facts and circumstances in the light of which those choices are made .</a:t>
            </a:r>
          </a:p>
          <a:p>
            <a:pPr algn="just"/>
            <a:r>
              <a:rPr lang="en-US" sz="1500" dirty="0">
                <a:latin typeface="Times New Roman" panose="02020603050405020304" pitchFamily="18" charset="0"/>
                <a:cs typeface="Times New Roman" panose="02020603050405020304" pitchFamily="18" charset="0"/>
              </a:rPr>
              <a:t>The consequences resulting from a delegation of powers are very different depending on whether it involves clearly defined executive powers the exercise of which can, therefore, be subject to strict review in the light of objective criteria determined by the delegating authority, or whether it involves a discretionary power, implying a wide margin of discretion which may, according to the use which is made of it, make possible the execution of actual economic policy .</a:t>
            </a:r>
          </a:p>
          <a:p>
            <a:pPr algn="just"/>
            <a:r>
              <a:rPr lang="en-US" sz="1500" dirty="0">
                <a:latin typeface="Times New Roman" panose="02020603050405020304" pitchFamily="18" charset="0"/>
                <a:cs typeface="Times New Roman" panose="02020603050405020304" pitchFamily="18" charset="0"/>
              </a:rPr>
              <a:t>A delegation of the first kind cannot appreciably alter the consequences involved in the exercise of the powers concerned, whereas a delegation of the second kind, since it replaces the choices of the delegator by the choices of the delegate, brings about an actual transfer of </a:t>
            </a:r>
            <a:r>
              <a:rPr lang="en-US" sz="1500" dirty="0" err="1">
                <a:latin typeface="Times New Roman" panose="02020603050405020304" pitchFamily="18" charset="0"/>
                <a:cs typeface="Times New Roman" panose="02020603050405020304" pitchFamily="18" charset="0"/>
              </a:rPr>
              <a:t>responsability</a:t>
            </a:r>
            <a:r>
              <a:rPr lang="en-US" sz="1500" dirty="0">
                <a:latin typeface="Times New Roman" panose="02020603050405020304" pitchFamily="18" charset="0"/>
                <a:cs typeface="Times New Roman" panose="02020603050405020304" pitchFamily="18" charset="0"/>
              </a:rPr>
              <a:t>.</a:t>
            </a:r>
          </a:p>
          <a:p>
            <a:pPr algn="just"/>
            <a:r>
              <a:rPr lang="en-US" sz="1500" dirty="0">
                <a:latin typeface="Times New Roman" panose="02020603050405020304" pitchFamily="18" charset="0"/>
                <a:cs typeface="Times New Roman" panose="02020603050405020304" pitchFamily="18" charset="0"/>
              </a:rPr>
              <a:t>In any event under Article 53 as regards the execution of the financial arrangements mentioned therein, it is only the delegation of those powers " necessary for the performance of the tasks set out in article 3 " which may be authorized .</a:t>
            </a:r>
          </a:p>
          <a:p>
            <a:pPr algn="just"/>
            <a:r>
              <a:rPr lang="en-US" sz="1500" dirty="0">
                <a:latin typeface="Times New Roman" panose="02020603050405020304" pitchFamily="18" charset="0"/>
                <a:cs typeface="Times New Roman" panose="02020603050405020304" pitchFamily="18" charset="0"/>
              </a:rPr>
              <a:t>Such delegations of powers, however, can only relate to clearly defined executive powers, the use of which must be entirely subject to the supervision of the high authority .</a:t>
            </a:r>
          </a:p>
          <a:p>
            <a:pPr algn="just"/>
            <a:r>
              <a:rPr lang="en-US" sz="1500" dirty="0">
                <a:latin typeface="Times New Roman" panose="02020603050405020304" pitchFamily="18" charset="0"/>
                <a:cs typeface="Times New Roman" panose="02020603050405020304" pitchFamily="18" charset="0"/>
              </a:rPr>
              <a:t>The objectives set out in article 3 are binding not only on the high authority, but on the " institutions of the community ... within the limits of their respective powers, in the common interest ".</a:t>
            </a:r>
          </a:p>
          <a:p>
            <a:pPr algn="just"/>
            <a:r>
              <a:rPr lang="en-US" sz="1500" dirty="0">
                <a:latin typeface="Times New Roman" panose="02020603050405020304" pitchFamily="18" charset="0"/>
                <a:cs typeface="Times New Roman" panose="02020603050405020304" pitchFamily="18" charset="0"/>
              </a:rPr>
              <a:t>From that provision there can be seen in the balance of powers which is characteristic of the institutional structure of the community a fundamental guarantee granted by the treaty in particular to the undertakings and associations of undertakings to which it applies .</a:t>
            </a:r>
            <a:endParaRPr lang="it-IT" sz="1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6029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EFE37D-18DF-46B8-BB68-2B1F7A6D7256}"/>
              </a:ext>
            </a:extLst>
          </p:cNvPr>
          <p:cNvSpPr>
            <a:spLocks noGrp="1"/>
          </p:cNvSpPr>
          <p:nvPr>
            <p:ph type="title"/>
          </p:nvPr>
        </p:nvSpPr>
        <p:spPr/>
        <p:txBody>
          <a:bodyPr/>
          <a:lstStyle/>
          <a:p>
            <a:pPr algn="r"/>
            <a:r>
              <a:rPr lang="it-IT" dirty="0" err="1"/>
              <a:t>Discretionary</a:t>
            </a:r>
            <a:r>
              <a:rPr lang="it-IT" dirty="0"/>
              <a:t> Powers</a:t>
            </a:r>
          </a:p>
        </p:txBody>
      </p:sp>
      <p:sp>
        <p:nvSpPr>
          <p:cNvPr id="3" name="Segnaposto contenuto 2">
            <a:extLst>
              <a:ext uri="{FF2B5EF4-FFF2-40B4-BE49-F238E27FC236}">
                <a16:creationId xmlns:a16="http://schemas.microsoft.com/office/drawing/2014/main" id="{4197C6EC-76E4-4C23-A12A-059AC9C3945C}"/>
              </a:ext>
            </a:extLst>
          </p:cNvPr>
          <p:cNvSpPr>
            <a:spLocks noGrp="1"/>
          </p:cNvSpPr>
          <p:nvPr>
            <p:ph idx="1"/>
          </p:nvPr>
        </p:nvSpPr>
        <p:spPr/>
        <p:txBody>
          <a:bodyPr>
            <a:normAutofit/>
          </a:bodyPr>
          <a:lstStyle/>
          <a:p>
            <a:endParaRPr lang="en-US" dirty="0"/>
          </a:p>
          <a:p>
            <a:pPr algn="just"/>
            <a:r>
              <a:rPr lang="it-IT" dirty="0" err="1">
                <a:latin typeface="+mj-lt"/>
              </a:rPr>
              <a:t>As</a:t>
            </a:r>
            <a:r>
              <a:rPr lang="it-IT" dirty="0">
                <a:latin typeface="+mj-lt"/>
              </a:rPr>
              <a:t> the </a:t>
            </a:r>
            <a:r>
              <a:rPr lang="it-IT" dirty="0" err="1">
                <a:latin typeface="+mj-lt"/>
              </a:rPr>
              <a:t>exercise</a:t>
            </a:r>
            <a:r>
              <a:rPr lang="it-IT" dirty="0">
                <a:latin typeface="+mj-lt"/>
              </a:rPr>
              <a:t> of a </a:t>
            </a:r>
            <a:r>
              <a:rPr lang="it-IT" dirty="0" err="1">
                <a:latin typeface="+mj-lt"/>
              </a:rPr>
              <a:t>real</a:t>
            </a:r>
            <a:r>
              <a:rPr lang="it-IT" dirty="0">
                <a:latin typeface="+mj-lt"/>
              </a:rPr>
              <a:t> </a:t>
            </a:r>
            <a:r>
              <a:rPr lang="it-IT" dirty="0" err="1">
                <a:latin typeface="+mj-lt"/>
              </a:rPr>
              <a:t>discretionary</a:t>
            </a:r>
            <a:r>
              <a:rPr lang="it-IT" dirty="0">
                <a:latin typeface="+mj-lt"/>
              </a:rPr>
              <a:t> power </a:t>
            </a:r>
            <a:r>
              <a:rPr lang="it-IT" dirty="0" err="1">
                <a:latin typeface="+mj-lt"/>
              </a:rPr>
              <a:t>is</a:t>
            </a:r>
            <a:r>
              <a:rPr lang="it-IT" dirty="0">
                <a:latin typeface="+mj-lt"/>
              </a:rPr>
              <a:t> </a:t>
            </a:r>
            <a:r>
              <a:rPr lang="it-IT" dirty="0" err="1">
                <a:latin typeface="+mj-lt"/>
              </a:rPr>
              <a:t>legitimate</a:t>
            </a:r>
            <a:r>
              <a:rPr lang="it-IT" dirty="0">
                <a:latin typeface="+mj-lt"/>
              </a:rPr>
              <a:t>, </a:t>
            </a:r>
            <a:r>
              <a:rPr lang="it-IT" dirty="0" err="1">
                <a:latin typeface="+mj-lt"/>
              </a:rPr>
              <a:t>all</a:t>
            </a:r>
            <a:r>
              <a:rPr lang="it-IT" dirty="0">
                <a:latin typeface="+mj-lt"/>
              </a:rPr>
              <a:t> the </a:t>
            </a:r>
            <a:r>
              <a:rPr lang="it-IT" dirty="0" err="1">
                <a:latin typeface="+mj-lt"/>
              </a:rPr>
              <a:t>provisions</a:t>
            </a:r>
            <a:r>
              <a:rPr lang="it-IT" dirty="0">
                <a:latin typeface="+mj-lt"/>
              </a:rPr>
              <a:t> </a:t>
            </a:r>
            <a:r>
              <a:rPr lang="it-IT" dirty="0" err="1">
                <a:latin typeface="+mj-lt"/>
              </a:rPr>
              <a:t>laid</a:t>
            </a:r>
            <a:r>
              <a:rPr lang="it-IT" dirty="0">
                <a:latin typeface="+mj-lt"/>
              </a:rPr>
              <a:t> down in ECSC </a:t>
            </a:r>
            <a:r>
              <a:rPr lang="it-IT" dirty="0" err="1">
                <a:latin typeface="+mj-lt"/>
              </a:rPr>
              <a:t>Treaty</a:t>
            </a:r>
            <a:r>
              <a:rPr lang="it-IT" dirty="0">
                <a:latin typeface="+mj-lt"/>
              </a:rPr>
              <a:t> must be </a:t>
            </a:r>
            <a:r>
              <a:rPr lang="it-IT" dirty="0" err="1">
                <a:latin typeface="+mj-lt"/>
              </a:rPr>
              <a:t>respected</a:t>
            </a:r>
            <a:r>
              <a:rPr lang="it-IT" dirty="0">
                <a:latin typeface="+mj-lt"/>
              </a:rPr>
              <a:t>, </a:t>
            </a:r>
            <a:r>
              <a:rPr lang="it-IT" dirty="0" err="1">
                <a:latin typeface="+mj-lt"/>
              </a:rPr>
              <a:t>including</a:t>
            </a:r>
            <a:r>
              <a:rPr lang="it-IT" dirty="0">
                <a:latin typeface="+mj-lt"/>
              </a:rPr>
              <a:t> the </a:t>
            </a:r>
            <a:r>
              <a:rPr lang="it-IT" dirty="0" err="1">
                <a:latin typeface="+mj-lt"/>
              </a:rPr>
              <a:t>principle</a:t>
            </a:r>
            <a:r>
              <a:rPr lang="it-IT" dirty="0">
                <a:latin typeface="+mj-lt"/>
              </a:rPr>
              <a:t> of </a:t>
            </a:r>
            <a:r>
              <a:rPr lang="it-IT" dirty="0" err="1">
                <a:latin typeface="+mj-lt"/>
              </a:rPr>
              <a:t>conferral</a:t>
            </a:r>
            <a:r>
              <a:rPr lang="it-IT" dirty="0">
                <a:latin typeface="+mj-lt"/>
              </a:rPr>
              <a:t>, </a:t>
            </a:r>
            <a:r>
              <a:rPr lang="it-IT" dirty="0" err="1">
                <a:latin typeface="+mj-lt"/>
              </a:rPr>
              <a:t>according</a:t>
            </a:r>
            <a:r>
              <a:rPr lang="it-IT" dirty="0">
                <a:latin typeface="+mj-lt"/>
              </a:rPr>
              <a:t> to </a:t>
            </a:r>
            <a:r>
              <a:rPr lang="it-IT" dirty="0" err="1">
                <a:latin typeface="+mj-lt"/>
              </a:rPr>
              <a:t>which</a:t>
            </a:r>
            <a:endParaRPr lang="it-IT" dirty="0">
              <a:latin typeface="+mj-lt"/>
            </a:endParaRPr>
          </a:p>
          <a:p>
            <a:pPr marL="0" indent="0" algn="just">
              <a:buNone/>
            </a:pPr>
            <a:endParaRPr lang="en-US" dirty="0">
              <a:latin typeface="+mj-lt"/>
            </a:endParaRPr>
          </a:p>
          <a:p>
            <a:pPr marL="0" indent="0" algn="just">
              <a:buNone/>
            </a:pPr>
            <a:r>
              <a:rPr lang="en-US" dirty="0">
                <a:latin typeface="+mj-lt"/>
              </a:rPr>
              <a:t>… there can be seen in the balance of powers which is characteristic of the institutional structure of the community a fundamental guarantee granted by the Treaty in particular to the undertakings and associations of undertakings to which it applies .</a:t>
            </a:r>
          </a:p>
          <a:p>
            <a:pPr marL="0" indent="0" algn="just">
              <a:buNone/>
            </a:pPr>
            <a:endParaRPr lang="it-IT" dirty="0">
              <a:latin typeface="+mj-lt"/>
            </a:endParaRPr>
          </a:p>
          <a:p>
            <a:pPr algn="just"/>
            <a:r>
              <a:rPr lang="it-IT" dirty="0">
                <a:latin typeface="+mj-lt"/>
              </a:rPr>
              <a:t>The link with the </a:t>
            </a:r>
            <a:r>
              <a:rPr lang="it-IT" dirty="0" err="1">
                <a:latin typeface="+mj-lt"/>
              </a:rPr>
              <a:t>initial</a:t>
            </a:r>
            <a:r>
              <a:rPr lang="it-IT" dirty="0">
                <a:latin typeface="+mj-lt"/>
              </a:rPr>
              <a:t> State </a:t>
            </a:r>
            <a:r>
              <a:rPr lang="it-IT" dirty="0" err="1">
                <a:latin typeface="+mj-lt"/>
              </a:rPr>
              <a:t>will</a:t>
            </a:r>
            <a:r>
              <a:rPr lang="it-IT" dirty="0">
                <a:latin typeface="+mj-lt"/>
              </a:rPr>
              <a:t> </a:t>
            </a:r>
            <a:r>
              <a:rPr lang="it-IT" dirty="0" err="1">
                <a:latin typeface="+mj-lt"/>
              </a:rPr>
              <a:t>expressed</a:t>
            </a:r>
            <a:r>
              <a:rPr lang="it-IT" dirty="0">
                <a:latin typeface="+mj-lt"/>
              </a:rPr>
              <a:t> by or </a:t>
            </a:r>
            <a:r>
              <a:rPr lang="it-IT" dirty="0" err="1">
                <a:latin typeface="+mj-lt"/>
              </a:rPr>
              <a:t>ratified</a:t>
            </a:r>
            <a:r>
              <a:rPr lang="it-IT" dirty="0">
                <a:latin typeface="+mj-lt"/>
              </a:rPr>
              <a:t> under the </a:t>
            </a:r>
            <a:r>
              <a:rPr lang="it-IT" dirty="0" err="1">
                <a:latin typeface="+mj-lt"/>
              </a:rPr>
              <a:t>people’s</a:t>
            </a:r>
            <a:r>
              <a:rPr lang="it-IT" dirty="0">
                <a:latin typeface="+mj-lt"/>
              </a:rPr>
              <a:t> </a:t>
            </a:r>
            <a:r>
              <a:rPr lang="it-IT" dirty="0" err="1">
                <a:latin typeface="+mj-lt"/>
              </a:rPr>
              <a:t>sovereignty</a:t>
            </a:r>
            <a:r>
              <a:rPr lang="it-IT" dirty="0">
                <a:latin typeface="+mj-lt"/>
              </a:rPr>
              <a:t> must be </a:t>
            </a:r>
            <a:r>
              <a:rPr lang="it-IT" dirty="0" err="1">
                <a:latin typeface="+mj-lt"/>
              </a:rPr>
              <a:t>preserved</a:t>
            </a:r>
            <a:r>
              <a:rPr lang="it-IT" dirty="0">
                <a:latin typeface="+mj-lt"/>
              </a:rPr>
              <a:t> in order to </a:t>
            </a:r>
            <a:r>
              <a:rPr lang="it-IT" dirty="0" err="1">
                <a:latin typeface="+mj-lt"/>
              </a:rPr>
              <a:t>enhance</a:t>
            </a:r>
            <a:r>
              <a:rPr lang="it-IT" dirty="0">
                <a:latin typeface="+mj-lt"/>
              </a:rPr>
              <a:t> the national </a:t>
            </a:r>
            <a:r>
              <a:rPr lang="it-IT" dirty="0" err="1">
                <a:latin typeface="+mj-lt"/>
              </a:rPr>
              <a:t>constitutional</a:t>
            </a:r>
            <a:r>
              <a:rPr lang="it-IT" dirty="0">
                <a:latin typeface="+mj-lt"/>
              </a:rPr>
              <a:t> </a:t>
            </a:r>
            <a:r>
              <a:rPr lang="it-IT" i="1" dirty="0">
                <a:latin typeface="+mj-lt"/>
              </a:rPr>
              <a:t>acquis</a:t>
            </a:r>
          </a:p>
          <a:p>
            <a:endParaRPr lang="en-US" dirty="0"/>
          </a:p>
          <a:p>
            <a:endParaRPr lang="en-US" dirty="0"/>
          </a:p>
          <a:p>
            <a:endParaRPr lang="en-US" dirty="0"/>
          </a:p>
          <a:p>
            <a:endParaRPr lang="it-IT" dirty="0"/>
          </a:p>
        </p:txBody>
      </p:sp>
    </p:spTree>
    <p:extLst>
      <p:ext uri="{BB962C8B-B14F-4D97-AF65-F5344CB8AC3E}">
        <p14:creationId xmlns:p14="http://schemas.microsoft.com/office/powerpoint/2010/main" val="1056170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26B703-89B5-459D-BF83-E36ABFFE7C18}"/>
              </a:ext>
            </a:extLst>
          </p:cNvPr>
          <p:cNvSpPr>
            <a:spLocks noGrp="1"/>
          </p:cNvSpPr>
          <p:nvPr>
            <p:ph type="title"/>
          </p:nvPr>
        </p:nvSpPr>
        <p:spPr>
          <a:xfrm>
            <a:off x="1069848" y="80682"/>
            <a:ext cx="10058400" cy="1335742"/>
          </a:xfrm>
        </p:spPr>
        <p:txBody>
          <a:bodyPr/>
          <a:lstStyle/>
          <a:p>
            <a:pPr algn="r"/>
            <a:r>
              <a:rPr lang="it-IT" dirty="0"/>
              <a:t>Committees and </a:t>
            </a:r>
            <a:r>
              <a:rPr lang="it-IT" dirty="0" err="1"/>
              <a:t>Comitology</a:t>
            </a:r>
            <a:endParaRPr lang="it-IT" dirty="0"/>
          </a:p>
        </p:txBody>
      </p:sp>
      <p:sp>
        <p:nvSpPr>
          <p:cNvPr id="3" name="Segnaposto contenuto 2">
            <a:extLst>
              <a:ext uri="{FF2B5EF4-FFF2-40B4-BE49-F238E27FC236}">
                <a16:creationId xmlns:a16="http://schemas.microsoft.com/office/drawing/2014/main" id="{9D8DD0E9-97CB-4140-99F8-4A5BD6F092D6}"/>
              </a:ext>
            </a:extLst>
          </p:cNvPr>
          <p:cNvSpPr>
            <a:spLocks noGrp="1"/>
          </p:cNvSpPr>
          <p:nvPr>
            <p:ph idx="1"/>
          </p:nvPr>
        </p:nvSpPr>
        <p:spPr>
          <a:xfrm>
            <a:off x="1069848" y="1416424"/>
            <a:ext cx="10058400" cy="4956944"/>
          </a:xfrm>
        </p:spPr>
        <p:txBody>
          <a:bodyPr>
            <a:normAutofit fontScale="70000" lnSpcReduction="20000"/>
          </a:bodyPr>
          <a:lstStyle/>
          <a:p>
            <a:pPr algn="just">
              <a:lnSpc>
                <a:spcPct val="134000"/>
              </a:lnSpc>
            </a:pPr>
            <a:r>
              <a:rPr lang="it-IT" sz="2300" dirty="0">
                <a:latin typeface="Times New Roman" panose="02020603050405020304" pitchFamily="18" charset="0"/>
                <a:cs typeface="Times New Roman" panose="02020603050405020304" pitchFamily="18" charset="0"/>
              </a:rPr>
              <a:t>Art. 155 TEEC, last </a:t>
            </a:r>
            <a:r>
              <a:rPr lang="it-IT" sz="2300" dirty="0" err="1">
                <a:latin typeface="Times New Roman" panose="02020603050405020304" pitchFamily="18" charset="0"/>
                <a:cs typeface="Times New Roman" panose="02020603050405020304" pitchFamily="18" charset="0"/>
              </a:rPr>
              <a:t>indent</a:t>
            </a:r>
            <a:r>
              <a:rPr lang="it-IT" sz="2300" dirty="0">
                <a:latin typeface="Times New Roman" panose="02020603050405020304" pitchFamily="18" charset="0"/>
                <a:cs typeface="Times New Roman" panose="02020603050405020304" pitchFamily="18" charset="0"/>
              </a:rPr>
              <a:t>: «In order to </a:t>
            </a:r>
            <a:r>
              <a:rPr lang="it-IT" sz="2300" dirty="0" err="1">
                <a:latin typeface="Times New Roman" panose="02020603050405020304" pitchFamily="18" charset="0"/>
                <a:cs typeface="Times New Roman" panose="02020603050405020304" pitchFamily="18" charset="0"/>
              </a:rPr>
              <a:t>establish</a:t>
            </a:r>
            <a:r>
              <a:rPr lang="it-IT" sz="2300" dirty="0">
                <a:latin typeface="Times New Roman" panose="02020603050405020304" pitchFamily="18" charset="0"/>
                <a:cs typeface="Times New Roman" panose="02020603050405020304" pitchFamily="18" charset="0"/>
              </a:rPr>
              <a:t> the </a:t>
            </a:r>
            <a:r>
              <a:rPr lang="it-IT" sz="2300" dirty="0" err="1">
                <a:latin typeface="Times New Roman" panose="02020603050405020304" pitchFamily="18" charset="0"/>
                <a:cs typeface="Times New Roman" panose="02020603050405020304" pitchFamily="18" charset="0"/>
              </a:rPr>
              <a:t>functioning</a:t>
            </a:r>
            <a:r>
              <a:rPr lang="it-IT" sz="2300" dirty="0">
                <a:latin typeface="Times New Roman" panose="02020603050405020304" pitchFamily="18" charset="0"/>
                <a:cs typeface="Times New Roman" panose="02020603050405020304" pitchFamily="18" charset="0"/>
              </a:rPr>
              <a:t> and </a:t>
            </a:r>
            <a:r>
              <a:rPr lang="it-IT" sz="2300" dirty="0" err="1">
                <a:latin typeface="Times New Roman" panose="02020603050405020304" pitchFamily="18" charset="0"/>
                <a:cs typeface="Times New Roman" panose="02020603050405020304" pitchFamily="18" charset="0"/>
              </a:rPr>
              <a:t>development</a:t>
            </a:r>
            <a:r>
              <a:rPr lang="it-IT" sz="2300" dirty="0">
                <a:latin typeface="Times New Roman" panose="02020603050405020304" pitchFamily="18" charset="0"/>
                <a:cs typeface="Times New Roman" panose="02020603050405020304" pitchFamily="18" charset="0"/>
              </a:rPr>
              <a:t> of the common market in the Community, the Commission </a:t>
            </a:r>
            <a:r>
              <a:rPr lang="it-IT" sz="2300" dirty="0" err="1">
                <a:latin typeface="Times New Roman" panose="02020603050405020304" pitchFamily="18" charset="0"/>
                <a:cs typeface="Times New Roman" panose="02020603050405020304" pitchFamily="18" charset="0"/>
              </a:rPr>
              <a:t>exercises</a:t>
            </a:r>
            <a:r>
              <a:rPr lang="it-IT" sz="2300" dirty="0">
                <a:latin typeface="Times New Roman" panose="02020603050405020304" pitchFamily="18" charset="0"/>
                <a:cs typeface="Times New Roman" panose="02020603050405020304" pitchFamily="18" charset="0"/>
              </a:rPr>
              <a:t> the </a:t>
            </a:r>
            <a:r>
              <a:rPr lang="it-IT" sz="2300" dirty="0" err="1">
                <a:latin typeface="Times New Roman" panose="02020603050405020304" pitchFamily="18" charset="0"/>
                <a:cs typeface="Times New Roman" panose="02020603050405020304" pitchFamily="18" charset="0"/>
              </a:rPr>
              <a:t>competences</a:t>
            </a:r>
            <a:r>
              <a:rPr lang="it-IT" sz="2300" dirty="0">
                <a:latin typeface="Times New Roman" panose="02020603050405020304" pitchFamily="18" charset="0"/>
                <a:cs typeface="Times New Roman" panose="02020603050405020304" pitchFamily="18" charset="0"/>
              </a:rPr>
              <a:t> </a:t>
            </a:r>
            <a:r>
              <a:rPr lang="it-IT" sz="2300" dirty="0" err="1">
                <a:latin typeface="Times New Roman" panose="02020603050405020304" pitchFamily="18" charset="0"/>
                <a:cs typeface="Times New Roman" panose="02020603050405020304" pitchFamily="18" charset="0"/>
              </a:rPr>
              <a:t>conferred</a:t>
            </a:r>
            <a:r>
              <a:rPr lang="it-IT" sz="2300" dirty="0">
                <a:latin typeface="Times New Roman" panose="02020603050405020304" pitchFamily="18" charset="0"/>
                <a:cs typeface="Times New Roman" panose="02020603050405020304" pitchFamily="18" charset="0"/>
              </a:rPr>
              <a:t> on by the </a:t>
            </a:r>
            <a:r>
              <a:rPr lang="it-IT" sz="2300" dirty="0" err="1">
                <a:latin typeface="Times New Roman" panose="02020603050405020304" pitchFamily="18" charset="0"/>
                <a:cs typeface="Times New Roman" panose="02020603050405020304" pitchFamily="18" charset="0"/>
              </a:rPr>
              <a:t>Council</a:t>
            </a:r>
            <a:r>
              <a:rPr lang="it-IT" sz="2300" dirty="0">
                <a:latin typeface="Times New Roman" panose="02020603050405020304" pitchFamily="18" charset="0"/>
                <a:cs typeface="Times New Roman" panose="02020603050405020304" pitchFamily="18" charset="0"/>
              </a:rPr>
              <a:t> to </a:t>
            </a:r>
            <a:r>
              <a:rPr lang="it-IT" sz="2300" dirty="0" err="1">
                <a:latin typeface="Times New Roman" panose="02020603050405020304" pitchFamily="18" charset="0"/>
                <a:cs typeface="Times New Roman" panose="02020603050405020304" pitchFamily="18" charset="0"/>
              </a:rPr>
              <a:t>implement</a:t>
            </a:r>
            <a:r>
              <a:rPr lang="it-IT" sz="2300" dirty="0">
                <a:latin typeface="Times New Roman" panose="02020603050405020304" pitchFamily="18" charset="0"/>
                <a:cs typeface="Times New Roman" panose="02020603050405020304" pitchFamily="18" charset="0"/>
              </a:rPr>
              <a:t> the </a:t>
            </a:r>
            <a:r>
              <a:rPr lang="it-IT" sz="2300" dirty="0" err="1">
                <a:latin typeface="Times New Roman" panose="02020603050405020304" pitchFamily="18" charset="0"/>
                <a:cs typeface="Times New Roman" panose="02020603050405020304" pitchFamily="18" charset="0"/>
              </a:rPr>
              <a:t>norms</a:t>
            </a:r>
            <a:r>
              <a:rPr lang="it-IT" sz="2300" dirty="0">
                <a:latin typeface="Times New Roman" panose="02020603050405020304" pitchFamily="18" charset="0"/>
                <a:cs typeface="Times New Roman" panose="02020603050405020304" pitchFamily="18" charset="0"/>
              </a:rPr>
              <a:t> </a:t>
            </a:r>
            <a:r>
              <a:rPr lang="it-IT" sz="2300" dirty="0" err="1">
                <a:latin typeface="Times New Roman" panose="02020603050405020304" pitchFamily="18" charset="0"/>
                <a:cs typeface="Times New Roman" panose="02020603050405020304" pitchFamily="18" charset="0"/>
              </a:rPr>
              <a:t>it</a:t>
            </a:r>
            <a:r>
              <a:rPr lang="it-IT" sz="2300" dirty="0">
                <a:latin typeface="Times New Roman" panose="02020603050405020304" pitchFamily="18" charset="0"/>
                <a:cs typeface="Times New Roman" panose="02020603050405020304" pitchFamily="18" charset="0"/>
              </a:rPr>
              <a:t> </a:t>
            </a:r>
            <a:r>
              <a:rPr lang="it-IT" sz="2300" dirty="0" err="1">
                <a:latin typeface="Times New Roman" panose="02020603050405020304" pitchFamily="18" charset="0"/>
                <a:cs typeface="Times New Roman" panose="02020603050405020304" pitchFamily="18" charset="0"/>
              </a:rPr>
              <a:t>establishes</a:t>
            </a:r>
            <a:r>
              <a:rPr lang="it-IT" sz="2300" dirty="0">
                <a:latin typeface="Times New Roman" panose="02020603050405020304" pitchFamily="18" charset="0"/>
                <a:cs typeface="Times New Roman" panose="02020603050405020304" pitchFamily="18" charset="0"/>
              </a:rPr>
              <a:t>».</a:t>
            </a:r>
          </a:p>
          <a:p>
            <a:pPr algn="just">
              <a:lnSpc>
                <a:spcPct val="134000"/>
              </a:lnSpc>
            </a:pPr>
            <a:r>
              <a:rPr lang="it-IT" sz="2300" dirty="0">
                <a:latin typeface="Times New Roman" panose="02020603050405020304" pitchFamily="18" charset="0"/>
                <a:cs typeface="Times New Roman" panose="02020603050405020304" pitchFamily="18" charset="0"/>
              </a:rPr>
              <a:t>Committees: </a:t>
            </a:r>
            <a:r>
              <a:rPr lang="it-IT" sz="2300" dirty="0" err="1">
                <a:latin typeface="Times New Roman" panose="02020603050405020304" pitchFamily="18" charset="0"/>
                <a:cs typeface="Times New Roman" panose="02020603050405020304" pitchFamily="18" charset="0"/>
              </a:rPr>
              <a:t>ancillary</a:t>
            </a:r>
            <a:r>
              <a:rPr lang="it-IT" sz="2300" dirty="0">
                <a:latin typeface="Times New Roman" panose="02020603050405020304" pitchFamily="18" charset="0"/>
                <a:cs typeface="Times New Roman" panose="02020603050405020304" pitchFamily="18" charset="0"/>
              </a:rPr>
              <a:t> bodies, </a:t>
            </a:r>
            <a:r>
              <a:rPr lang="it-IT" sz="2300" dirty="0" err="1">
                <a:latin typeface="Times New Roman" panose="02020603050405020304" pitchFamily="18" charset="0"/>
                <a:cs typeface="Times New Roman" panose="02020603050405020304" pitchFamily="18" charset="0"/>
              </a:rPr>
              <a:t>experts</a:t>
            </a:r>
            <a:r>
              <a:rPr lang="it-IT" sz="2300" dirty="0">
                <a:latin typeface="Times New Roman" panose="02020603050405020304" pitchFamily="18" charset="0"/>
                <a:cs typeface="Times New Roman" panose="02020603050405020304" pitchFamily="18" charset="0"/>
              </a:rPr>
              <a:t> </a:t>
            </a:r>
            <a:r>
              <a:rPr lang="it-IT" sz="2300" dirty="0" err="1">
                <a:latin typeface="Times New Roman" panose="02020603050405020304" pitchFamily="18" charset="0"/>
                <a:cs typeface="Times New Roman" panose="02020603050405020304" pitchFamily="18" charset="0"/>
              </a:rPr>
              <a:t>appointed</a:t>
            </a:r>
            <a:r>
              <a:rPr lang="it-IT" sz="2300" dirty="0">
                <a:latin typeface="Times New Roman" panose="02020603050405020304" pitchFamily="18" charset="0"/>
                <a:cs typeface="Times New Roman" panose="02020603050405020304" pitchFamily="18" charset="0"/>
              </a:rPr>
              <a:t> by the </a:t>
            </a:r>
            <a:r>
              <a:rPr lang="it-IT" sz="2300" dirty="0" err="1">
                <a:latin typeface="Times New Roman" panose="02020603050405020304" pitchFamily="18" charset="0"/>
                <a:cs typeface="Times New Roman" panose="02020603050405020304" pitchFamily="18" charset="0"/>
              </a:rPr>
              <a:t>Member</a:t>
            </a:r>
            <a:r>
              <a:rPr lang="it-IT" sz="2300" dirty="0">
                <a:latin typeface="Times New Roman" panose="02020603050405020304" pitchFamily="18" charset="0"/>
                <a:cs typeface="Times New Roman" panose="02020603050405020304" pitchFamily="18" charset="0"/>
              </a:rPr>
              <a:t> States – First </a:t>
            </a:r>
            <a:r>
              <a:rPr lang="it-IT" sz="2300" i="1" dirty="0">
                <a:latin typeface="Times New Roman" panose="02020603050405020304" pitchFamily="18" charset="0"/>
                <a:cs typeface="Times New Roman" panose="02020603050405020304" pitchFamily="18" charset="0"/>
              </a:rPr>
              <a:t>ad hoc</a:t>
            </a:r>
            <a:r>
              <a:rPr lang="it-IT" sz="2300" dirty="0">
                <a:latin typeface="Times New Roman" panose="02020603050405020304" pitchFamily="18" charset="0"/>
                <a:cs typeface="Times New Roman" panose="02020603050405020304" pitchFamily="18" charset="0"/>
              </a:rPr>
              <a:t>, </a:t>
            </a:r>
            <a:r>
              <a:rPr lang="it-IT" sz="2300" dirty="0" err="1">
                <a:latin typeface="Times New Roman" panose="02020603050405020304" pitchFamily="18" charset="0"/>
                <a:cs typeface="Times New Roman" panose="02020603050405020304" pitchFamily="18" charset="0"/>
              </a:rPr>
              <a:t>then</a:t>
            </a:r>
            <a:r>
              <a:rPr lang="it-IT" sz="2300" dirty="0">
                <a:latin typeface="Times New Roman" panose="02020603050405020304" pitchFamily="18" charset="0"/>
                <a:cs typeface="Times New Roman" panose="02020603050405020304" pitchFamily="18" charset="0"/>
              </a:rPr>
              <a:t> </a:t>
            </a:r>
            <a:r>
              <a:rPr lang="it-IT" sz="2300" dirty="0" err="1">
                <a:latin typeface="Times New Roman" panose="02020603050405020304" pitchFamily="18" charset="0"/>
                <a:cs typeface="Times New Roman" panose="02020603050405020304" pitchFamily="18" charset="0"/>
              </a:rPr>
              <a:t>registration</a:t>
            </a:r>
            <a:r>
              <a:rPr lang="it-IT" sz="2300" dirty="0">
                <a:latin typeface="Times New Roman" panose="02020603050405020304" pitchFamily="18" charset="0"/>
                <a:cs typeface="Times New Roman" panose="02020603050405020304" pitchFamily="18" charset="0"/>
              </a:rPr>
              <a:t>, </a:t>
            </a:r>
            <a:r>
              <a:rPr lang="it-IT" sz="2300" dirty="0" err="1">
                <a:latin typeface="Times New Roman" panose="02020603050405020304" pitchFamily="18" charset="0"/>
                <a:cs typeface="Times New Roman" panose="02020603050405020304" pitchFamily="18" charset="0"/>
              </a:rPr>
              <a:t>then</a:t>
            </a:r>
            <a:r>
              <a:rPr lang="it-IT" sz="2300" dirty="0">
                <a:latin typeface="Times New Roman" panose="02020603050405020304" pitchFamily="18" charset="0"/>
                <a:cs typeface="Times New Roman" panose="02020603050405020304" pitchFamily="18" charset="0"/>
              </a:rPr>
              <a:t> restricted.</a:t>
            </a:r>
          </a:p>
          <a:p>
            <a:pPr algn="just">
              <a:lnSpc>
                <a:spcPct val="134000"/>
              </a:lnSpc>
            </a:pPr>
            <a:r>
              <a:rPr lang="it-IT" sz="2300" dirty="0" err="1">
                <a:latin typeface="Times New Roman" panose="02020603050405020304" pitchFamily="18" charset="0"/>
                <a:cs typeface="Times New Roman" panose="02020603050405020304" pitchFamily="18" charset="0"/>
              </a:rPr>
              <a:t>Legitimate</a:t>
            </a:r>
            <a:r>
              <a:rPr lang="it-IT" sz="2300" dirty="0">
                <a:latin typeface="Times New Roman" panose="02020603050405020304" pitchFamily="18" charset="0"/>
                <a:cs typeface="Times New Roman" panose="02020603050405020304" pitchFamily="18" charset="0"/>
              </a:rPr>
              <a:t>? </a:t>
            </a:r>
            <a:r>
              <a:rPr lang="it-IT" sz="2300" dirty="0">
                <a:latin typeface="Times New Roman" panose="02020603050405020304" pitchFamily="18" charset="0"/>
                <a:cs typeface="Times New Roman" panose="02020603050405020304" pitchFamily="18" charset="0"/>
                <a:hlinkClick r:id="rId2"/>
              </a:rPr>
              <a:t>CGCE, 25/70, </a:t>
            </a:r>
            <a:r>
              <a:rPr lang="it-IT" sz="2300" dirty="0" err="1">
                <a:latin typeface="Times New Roman" panose="02020603050405020304" pitchFamily="18" charset="0"/>
                <a:cs typeface="Times New Roman" panose="02020603050405020304" pitchFamily="18" charset="0"/>
                <a:hlinkClick r:id="rId2"/>
              </a:rPr>
              <a:t>Köster</a:t>
            </a:r>
            <a:r>
              <a:rPr lang="it-IT" sz="2300" dirty="0">
                <a:latin typeface="Times New Roman" panose="02020603050405020304" pitchFamily="18" charset="0"/>
                <a:cs typeface="Times New Roman" panose="02020603050405020304" pitchFamily="18" charset="0"/>
              </a:rPr>
              <a:t>, 17 </a:t>
            </a:r>
            <a:r>
              <a:rPr lang="it-IT" sz="2300" dirty="0" err="1">
                <a:latin typeface="Times New Roman" panose="02020603050405020304" pitchFamily="18" charset="0"/>
                <a:cs typeface="Times New Roman" panose="02020603050405020304" pitchFamily="18" charset="0"/>
              </a:rPr>
              <a:t>December</a:t>
            </a:r>
            <a:r>
              <a:rPr lang="it-IT" sz="2300" dirty="0">
                <a:latin typeface="Times New Roman" panose="02020603050405020304" pitchFamily="18" charset="0"/>
                <a:cs typeface="Times New Roman" panose="02020603050405020304" pitchFamily="18" charset="0"/>
              </a:rPr>
              <a:t> 1970</a:t>
            </a:r>
          </a:p>
          <a:p>
            <a:pPr algn="just">
              <a:lnSpc>
                <a:spcPct val="134000"/>
              </a:lnSpc>
            </a:pPr>
            <a:r>
              <a:rPr lang="en-US" sz="2300" dirty="0">
                <a:latin typeface="Times New Roman" panose="02020603050405020304" pitchFamily="18" charset="0"/>
                <a:cs typeface="Times New Roman" panose="02020603050405020304" pitchFamily="18" charset="0"/>
              </a:rPr>
              <a:t>6 Both the legislative scheme of the Treaty, reflected in particular by the last indent of article 155, and the consistent practice of the Community institutions establish a distinction, according to the legal concepts recognized in all the Member States, between the measures directly based on the Treaty itself and derived law intended to ensure their implementation. It cannot therefore be a requirement that all the details of the regulations concerning the common agricultural policy be drawn up by the council according to the procedure in Article 43. It is sufficient for the purposes of that provision that the </a:t>
            </a:r>
            <a:r>
              <a:rPr lang="en-US" sz="2300" dirty="0">
                <a:highlight>
                  <a:srgbClr val="FFFF00"/>
                </a:highlight>
                <a:latin typeface="Times New Roman" panose="02020603050405020304" pitchFamily="18" charset="0"/>
                <a:cs typeface="Times New Roman" panose="02020603050405020304" pitchFamily="18" charset="0"/>
              </a:rPr>
              <a:t>basic elements </a:t>
            </a:r>
            <a:r>
              <a:rPr lang="en-US" sz="2300" dirty="0">
                <a:latin typeface="Times New Roman" panose="02020603050405020304" pitchFamily="18" charset="0"/>
                <a:cs typeface="Times New Roman" panose="02020603050405020304" pitchFamily="18" charset="0"/>
              </a:rPr>
              <a:t>of the matter to be dealt with have been adopted in accordance with the procedure laid down by that provision. On the other hand, the provisions implementing the basic regulations may be adopted according to a procedure different from that in article 43, either by the Council itself or by the Commission by virtue of an </a:t>
            </a:r>
            <a:r>
              <a:rPr lang="en-US" sz="2300" dirty="0">
                <a:highlight>
                  <a:srgbClr val="FFFF00"/>
                </a:highlight>
                <a:latin typeface="Times New Roman" panose="02020603050405020304" pitchFamily="18" charset="0"/>
                <a:cs typeface="Times New Roman" panose="02020603050405020304" pitchFamily="18" charset="0"/>
              </a:rPr>
              <a:t>authorization</a:t>
            </a:r>
            <a:r>
              <a:rPr lang="en-US" sz="2300" dirty="0">
                <a:latin typeface="Times New Roman" panose="02020603050405020304" pitchFamily="18" charset="0"/>
                <a:cs typeface="Times New Roman" panose="02020603050405020304" pitchFamily="18" charset="0"/>
              </a:rPr>
              <a:t> complying with Article 155.</a:t>
            </a:r>
          </a:p>
          <a:p>
            <a:pPr marL="0" indent="0">
              <a:buNone/>
            </a:pPr>
            <a:endParaRPr lang="it-IT" dirty="0"/>
          </a:p>
        </p:txBody>
      </p:sp>
    </p:spTree>
    <p:extLst>
      <p:ext uri="{BB962C8B-B14F-4D97-AF65-F5344CB8AC3E}">
        <p14:creationId xmlns:p14="http://schemas.microsoft.com/office/powerpoint/2010/main" val="41969217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6A1CD6-857F-42E8-99EB-A921FCC26E2A}"/>
              </a:ext>
            </a:extLst>
          </p:cNvPr>
          <p:cNvSpPr>
            <a:spLocks noGrp="1"/>
          </p:cNvSpPr>
          <p:nvPr>
            <p:ph type="title"/>
          </p:nvPr>
        </p:nvSpPr>
        <p:spPr>
          <a:xfrm>
            <a:off x="1069848" y="484632"/>
            <a:ext cx="10058400" cy="1137980"/>
          </a:xfrm>
        </p:spPr>
        <p:txBody>
          <a:bodyPr>
            <a:normAutofit fontScale="90000"/>
          </a:bodyPr>
          <a:lstStyle/>
          <a:p>
            <a:pPr algn="r"/>
            <a:r>
              <a:rPr lang="it-IT" dirty="0"/>
              <a:t>The Commission </a:t>
            </a:r>
            <a:r>
              <a:rPr lang="it-IT" dirty="0" err="1"/>
              <a:t>as</a:t>
            </a:r>
            <a:r>
              <a:rPr lang="it-IT" dirty="0"/>
              <a:t> an </a:t>
            </a:r>
            <a:r>
              <a:rPr lang="it-IT" dirty="0" err="1"/>
              <a:t>Administrative</a:t>
            </a:r>
            <a:r>
              <a:rPr lang="it-IT" dirty="0"/>
              <a:t> Authority</a:t>
            </a:r>
          </a:p>
        </p:txBody>
      </p:sp>
      <p:sp>
        <p:nvSpPr>
          <p:cNvPr id="3" name="Segnaposto contenuto 2">
            <a:extLst>
              <a:ext uri="{FF2B5EF4-FFF2-40B4-BE49-F238E27FC236}">
                <a16:creationId xmlns:a16="http://schemas.microsoft.com/office/drawing/2014/main" id="{DB9D77CC-8088-470C-845A-D0713F1A477D}"/>
              </a:ext>
            </a:extLst>
          </p:cNvPr>
          <p:cNvSpPr>
            <a:spLocks noGrp="1"/>
          </p:cNvSpPr>
          <p:nvPr>
            <p:ph idx="1"/>
          </p:nvPr>
        </p:nvSpPr>
        <p:spPr>
          <a:xfrm>
            <a:off x="1069848" y="2259106"/>
            <a:ext cx="10058400" cy="4114262"/>
          </a:xfrm>
        </p:spPr>
        <p:txBody>
          <a:bodyPr>
            <a:normAutofit fontScale="77500" lnSpcReduction="20000"/>
          </a:bodyPr>
          <a:lstStyle/>
          <a:p>
            <a:pPr algn="just"/>
            <a:r>
              <a:rPr lang="it-IT" dirty="0" err="1">
                <a:latin typeface="Times New Roman" panose="02020603050405020304" pitchFamily="18" charset="0"/>
                <a:cs typeface="Times New Roman" panose="02020603050405020304" pitchFamily="18" charset="0"/>
              </a:rPr>
              <a:t>Request</a:t>
            </a:r>
            <a:r>
              <a:rPr lang="it-IT" dirty="0">
                <a:latin typeface="Times New Roman" panose="02020603050405020304" pitchFamily="18" charset="0"/>
                <a:cs typeface="Times New Roman" panose="02020603050405020304" pitchFamily="18" charset="0"/>
              </a:rPr>
              <a:t> for a </a:t>
            </a:r>
            <a:r>
              <a:rPr lang="it-IT" dirty="0" err="1">
                <a:latin typeface="Times New Roman" panose="02020603050405020304" pitchFamily="18" charset="0"/>
                <a:cs typeface="Times New Roman" panose="02020603050405020304" pitchFamily="18" charset="0"/>
              </a:rPr>
              <a:t>preliminary</a:t>
            </a:r>
            <a:r>
              <a:rPr lang="it-IT" dirty="0">
                <a:latin typeface="Times New Roman" panose="02020603050405020304" pitchFamily="18" charset="0"/>
                <a:cs typeface="Times New Roman" panose="02020603050405020304" pitchFamily="18" charset="0"/>
              </a:rPr>
              <a:t> ruling, </a:t>
            </a:r>
            <a:r>
              <a:rPr lang="it-IT" i="1" dirty="0">
                <a:latin typeface="Times New Roman" panose="02020603050405020304" pitchFamily="18" charset="0"/>
                <a:cs typeface="Times New Roman" panose="02020603050405020304" pitchFamily="18" charset="0"/>
              </a:rPr>
              <a:t>Tribunale di Abbiategrasso</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asking</a:t>
            </a:r>
            <a:r>
              <a:rPr lang="it-IT" dirty="0">
                <a:latin typeface="Times New Roman" panose="02020603050405020304" pitchFamily="18" charset="0"/>
                <a:cs typeface="Times New Roman" panose="02020603050405020304" pitchFamily="18" charset="0"/>
              </a:rPr>
              <a:t> the Court </a:t>
            </a:r>
            <a:r>
              <a:rPr lang="it-IT" dirty="0" err="1">
                <a:latin typeface="Times New Roman" panose="02020603050405020304" pitchFamily="18" charset="0"/>
                <a:cs typeface="Times New Roman" panose="02020603050405020304" pitchFamily="18" charset="0"/>
              </a:rPr>
              <a:t>if</a:t>
            </a:r>
            <a:r>
              <a:rPr lang="it-IT" dirty="0">
                <a:latin typeface="Times New Roman" panose="02020603050405020304" pitchFamily="18" charset="0"/>
                <a:cs typeface="Times New Roman" panose="02020603050405020304" pitchFamily="18" charset="0"/>
              </a:rPr>
              <a:t> Community </a:t>
            </a:r>
            <a:r>
              <a:rPr lang="it-IT" dirty="0" err="1">
                <a:latin typeface="Times New Roman" panose="02020603050405020304" pitchFamily="18" charset="0"/>
                <a:cs typeface="Times New Roman" panose="02020603050405020304" pitchFamily="18" charset="0"/>
              </a:rPr>
              <a:t>law</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namely</a:t>
            </a:r>
            <a:r>
              <a:rPr lang="it-IT" dirty="0">
                <a:latin typeface="Times New Roman" panose="02020603050405020304" pitchFamily="18" charset="0"/>
                <a:cs typeface="Times New Roman" panose="02020603050405020304" pitchFamily="18" charset="0"/>
              </a:rPr>
              <a:t>, the </a:t>
            </a:r>
            <a:r>
              <a:rPr lang="it-IT" dirty="0" err="1">
                <a:latin typeface="Times New Roman" panose="02020603050405020304" pitchFamily="18" charset="0"/>
                <a:cs typeface="Times New Roman" panose="02020603050405020304" pitchFamily="18" charset="0"/>
              </a:rPr>
              <a:t>creation</a:t>
            </a:r>
            <a:r>
              <a:rPr lang="it-IT" dirty="0">
                <a:latin typeface="Times New Roman" panose="02020603050405020304" pitchFamily="18" charset="0"/>
                <a:cs typeface="Times New Roman" panose="02020603050405020304" pitchFamily="18" charset="0"/>
              </a:rPr>
              <a:t> of a </a:t>
            </a:r>
            <a:r>
              <a:rPr lang="it-IT" dirty="0" err="1">
                <a:latin typeface="Times New Roman" panose="02020603050405020304" pitchFamily="18" charset="0"/>
                <a:cs typeface="Times New Roman" panose="02020603050405020304" pitchFamily="18" charset="0"/>
              </a:rPr>
              <a:t>secondary</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legal</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basis</a:t>
            </a:r>
            <a:r>
              <a:rPr lang="it-IT" dirty="0">
                <a:latin typeface="Times New Roman" panose="02020603050405020304" pitchFamily="18" charset="0"/>
                <a:cs typeface="Times New Roman" panose="02020603050405020304" pitchFamily="18" charset="0"/>
              </a:rPr>
              <a:t> for the Commission to </a:t>
            </a:r>
            <a:r>
              <a:rPr lang="it-IT" dirty="0" err="1">
                <a:latin typeface="Times New Roman" panose="02020603050405020304" pitchFamily="18" charset="0"/>
                <a:cs typeface="Times New Roman" panose="02020603050405020304" pitchFamily="18" charset="0"/>
              </a:rPr>
              <a:t>regulate</a:t>
            </a:r>
            <a:r>
              <a:rPr lang="it-IT" dirty="0">
                <a:latin typeface="Times New Roman" panose="02020603050405020304" pitchFamily="18" charset="0"/>
                <a:cs typeface="Times New Roman" panose="02020603050405020304" pitchFamily="18" charset="0"/>
              </a:rPr>
              <a:t> the sugar market be in </a:t>
            </a:r>
            <a:r>
              <a:rPr lang="it-IT" dirty="0" err="1">
                <a:latin typeface="Times New Roman" panose="02020603050405020304" pitchFamily="18" charset="0"/>
                <a:cs typeface="Times New Roman" panose="02020603050405020304" pitchFamily="18" charset="0"/>
              </a:rPr>
              <a:t>contrast</a:t>
            </a:r>
            <a:r>
              <a:rPr lang="it-IT" dirty="0">
                <a:latin typeface="Times New Roman" panose="02020603050405020304" pitchFamily="18" charset="0"/>
                <a:cs typeface="Times New Roman" panose="02020603050405020304" pitchFamily="18" charset="0"/>
              </a:rPr>
              <a:t> with the institution by </a:t>
            </a:r>
            <a:r>
              <a:rPr lang="it-IT" i="1" dirty="0">
                <a:latin typeface="Times New Roman" panose="02020603050405020304" pitchFamily="18" charset="0"/>
                <a:cs typeface="Times New Roman" panose="02020603050405020304" pitchFamily="18" charset="0"/>
              </a:rPr>
              <a:t>decreto-legge</a:t>
            </a:r>
            <a:r>
              <a:rPr lang="it-IT" dirty="0">
                <a:latin typeface="Times New Roman" panose="02020603050405020304" pitchFamily="18" charset="0"/>
                <a:cs typeface="Times New Roman" panose="02020603050405020304" pitchFamily="18" charset="0"/>
              </a:rPr>
              <a:t> of </a:t>
            </a:r>
            <a:r>
              <a:rPr lang="it-IT" dirty="0" err="1">
                <a:latin typeface="Times New Roman" panose="02020603050405020304" pitchFamily="18" charset="0"/>
                <a:cs typeface="Times New Roman" panose="02020603050405020304" pitchFamily="18" charset="0"/>
              </a:rPr>
              <a:t>financial</a:t>
            </a:r>
            <a:r>
              <a:rPr lang="it-IT" dirty="0">
                <a:latin typeface="Times New Roman" panose="02020603050405020304" pitchFamily="18" charset="0"/>
                <a:cs typeface="Times New Roman" panose="02020603050405020304" pitchFamily="18" charset="0"/>
              </a:rPr>
              <a:t> burdens on the sugar stocks in </a:t>
            </a:r>
            <a:r>
              <a:rPr lang="it-IT" dirty="0" err="1">
                <a:latin typeface="Times New Roman" panose="02020603050405020304" pitchFamily="18" charset="0"/>
                <a:cs typeface="Times New Roman" panose="02020603050405020304" pitchFamily="18" charset="0"/>
              </a:rPr>
              <a:t>Italy</a:t>
            </a:r>
            <a:endParaRPr lang="it-IT" dirty="0">
              <a:latin typeface="Times New Roman" panose="02020603050405020304" pitchFamily="18" charset="0"/>
              <a:cs typeface="Times New Roman" panose="02020603050405020304" pitchFamily="18" charset="0"/>
            </a:endParaRPr>
          </a:p>
          <a:p>
            <a:pPr algn="just"/>
            <a:endParaRPr lang="it-IT" dirty="0">
              <a:latin typeface="Times New Roman" panose="02020603050405020304" pitchFamily="18" charset="0"/>
              <a:cs typeface="Times New Roman" panose="02020603050405020304" pitchFamily="18" charset="0"/>
            </a:endParaRPr>
          </a:p>
          <a:p>
            <a:pPr algn="just"/>
            <a:r>
              <a:rPr lang="it-IT" dirty="0">
                <a:latin typeface="Times New Roman" panose="02020603050405020304" pitchFamily="18" charset="0"/>
                <a:cs typeface="Times New Roman" panose="02020603050405020304" pitchFamily="18" charset="0"/>
              </a:rPr>
              <a:t>Case C-23/75, 30 </a:t>
            </a:r>
            <a:r>
              <a:rPr lang="it-IT" dirty="0" err="1">
                <a:latin typeface="Times New Roman" panose="02020603050405020304" pitchFamily="18" charset="0"/>
                <a:cs typeface="Times New Roman" panose="02020603050405020304" pitchFamily="18" charset="0"/>
              </a:rPr>
              <a:t>October</a:t>
            </a:r>
            <a:r>
              <a:rPr lang="it-IT" dirty="0">
                <a:latin typeface="Times New Roman" panose="02020603050405020304" pitchFamily="18" charset="0"/>
                <a:cs typeface="Times New Roman" panose="02020603050405020304" pitchFamily="18" charset="0"/>
              </a:rPr>
              <a:t> 1975, </a:t>
            </a:r>
            <a:r>
              <a:rPr lang="it-IT" i="1" dirty="0">
                <a:latin typeface="Times New Roman" panose="02020603050405020304" pitchFamily="18" charset="0"/>
                <a:cs typeface="Times New Roman" panose="02020603050405020304" pitchFamily="18" charset="0"/>
                <a:hlinkClick r:id="rId2"/>
              </a:rPr>
              <a:t>Rey Soda</a:t>
            </a:r>
            <a:r>
              <a:rPr lang="it-IT" dirty="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rPr>
              <a:t>Since the objective of Article 155 of the Treaty is the preservation of the balance between the powers of the Council and the Commission, the powers conferred on the Commission by Article 37 (2) [</a:t>
            </a:r>
            <a:r>
              <a:rPr lang="en-US" i="1" dirty="0">
                <a:solidFill>
                  <a:schemeClr val="bg2">
                    <a:lumMod val="50000"/>
                  </a:schemeClr>
                </a:solidFill>
                <a:latin typeface="Times New Roman" panose="02020603050405020304" pitchFamily="18" charset="0"/>
                <a:cs typeface="Times New Roman" panose="02020603050405020304" pitchFamily="18" charset="0"/>
              </a:rPr>
              <a:t>the secondary legal basis concerned</a:t>
            </a:r>
            <a:r>
              <a:rPr lang="en-US" dirty="0">
                <a:latin typeface="Times New Roman" panose="02020603050405020304" pitchFamily="18" charset="0"/>
                <a:cs typeface="Times New Roman" panose="02020603050405020304" pitchFamily="18" charset="0"/>
              </a:rPr>
              <a:t>] must be interpreted strictly.</a:t>
            </a:r>
          </a:p>
          <a:p>
            <a:pPr algn="just"/>
            <a:r>
              <a:rPr lang="en-US" dirty="0">
                <a:latin typeface="Times New Roman" panose="02020603050405020304" pitchFamily="18" charset="0"/>
                <a:cs typeface="Times New Roman" panose="02020603050405020304" pitchFamily="18" charset="0"/>
              </a:rPr>
              <a:t>When Article 155 of the Treaty provides that 'the Commission shall exercise the powers conferred on it by the Council for the implementation of the rules laid down by the latter', it follows from the context of the Treaty in which it must be placed and also from practical requirements that the concept of implementation must be given a wide interpretation.</a:t>
            </a:r>
          </a:p>
          <a:p>
            <a:pPr algn="just"/>
            <a:r>
              <a:rPr lang="en-US" dirty="0">
                <a:latin typeface="Times New Roman" panose="02020603050405020304" pitchFamily="18" charset="0"/>
                <a:cs typeface="Times New Roman" panose="02020603050405020304" pitchFamily="18" charset="0"/>
              </a:rPr>
              <a:t>Since the Commission alone is able continually to follow with attention trends on the agricultural markets and to act with urgency as the situation requires, the Council may be led in the sphere of the common agricultural policy, to confer on the Commission wide powers of discretion and action.</a:t>
            </a:r>
          </a:p>
          <a:p>
            <a:pPr algn="just"/>
            <a:r>
              <a:rPr lang="en-US" dirty="0">
                <a:latin typeface="Times New Roman" panose="02020603050405020304" pitchFamily="18" charset="0"/>
                <a:cs typeface="Times New Roman" panose="02020603050405020304" pitchFamily="18" charset="0"/>
              </a:rPr>
              <a:t>When the Council has thus conferred extensive power on the Commission the limits of this power must be judged with regard to the basic general objectives of the organization of the market and less in terms of the literal meaning of the enabling word.</a:t>
            </a:r>
          </a:p>
          <a:p>
            <a:pPr algn="just"/>
            <a:endParaRPr lang="it-IT" dirty="0">
              <a:latin typeface="Times New Roman" panose="02020603050405020304" pitchFamily="18" charset="0"/>
              <a:cs typeface="Times New Roman" panose="02020603050405020304" pitchFamily="18" charset="0"/>
            </a:endParaRPr>
          </a:p>
          <a:p>
            <a:endParaRPr lang="it-IT" dirty="0"/>
          </a:p>
          <a:p>
            <a:endParaRPr lang="it-IT" dirty="0"/>
          </a:p>
        </p:txBody>
      </p:sp>
    </p:spTree>
    <p:extLst>
      <p:ext uri="{BB962C8B-B14F-4D97-AF65-F5344CB8AC3E}">
        <p14:creationId xmlns:p14="http://schemas.microsoft.com/office/powerpoint/2010/main" val="5445584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gno">
  <a:themeElements>
    <a:clrScheme name="Wood Type">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Wood Type">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C6AE0645-98FF-411B-B0E9-59ABD78A0CCE}"/>
    </a:ext>
  </a:extLst>
</a:theme>
</file>

<file path=docProps/app.xml><?xml version="1.0" encoding="utf-8"?>
<Properties xmlns="http://schemas.openxmlformats.org/officeDocument/2006/extended-properties" xmlns:vt="http://schemas.openxmlformats.org/officeDocument/2006/docPropsVTypes">
  <Template>TM03090434[[fn=Legno]]</Template>
  <TotalTime>1468</TotalTime>
  <Words>3892</Words>
  <Application>Microsoft Macintosh PowerPoint</Application>
  <PresentationFormat>Widescreen</PresentationFormat>
  <Paragraphs>174</Paragraphs>
  <Slides>25</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25</vt:i4>
      </vt:variant>
    </vt:vector>
  </HeadingPairs>
  <TitlesOfParts>
    <vt:vector size="30" baseType="lpstr">
      <vt:lpstr>Georgia</vt:lpstr>
      <vt:lpstr>Times New Roman</vt:lpstr>
      <vt:lpstr>Trebuchet MS</vt:lpstr>
      <vt:lpstr>Wingdings</vt:lpstr>
      <vt:lpstr>Legno</vt:lpstr>
      <vt:lpstr>Conferral &amp; Agencification: The Decline of the Non-delegation Doctrine in the EU Administrative Law </vt:lpstr>
      <vt:lpstr>Object &amp; Scope</vt:lpstr>
      <vt:lpstr>The national and supranational legal space</vt:lpstr>
      <vt:lpstr>Interpreting EEC Law</vt:lpstr>
      <vt:lpstr>Which Power? Applying the Non-delegation Doctrine to Community Law</vt:lpstr>
      <vt:lpstr>«The more difficult the choice, the more controlled the procedure»</vt:lpstr>
      <vt:lpstr>Discretionary Powers</vt:lpstr>
      <vt:lpstr>Committees and Comitology</vt:lpstr>
      <vt:lpstr>The Commission as an Administrative Authority</vt:lpstr>
      <vt:lpstr>… ahead on the Teleology Road</vt:lpstr>
      <vt:lpstr>The «Institutional Nature» of the Administrative Law-maker</vt:lpstr>
      <vt:lpstr>The Formalization of Executive Procedures </vt:lpstr>
      <vt:lpstr>Committees and beyond: towards a EU Administrative Law</vt:lpstr>
      <vt:lpstr>Patterns of Co-Administration</vt:lpstr>
      <vt:lpstr>Networks of Independent Regulators</vt:lpstr>
      <vt:lpstr>De-centralised integration: Agencies</vt:lpstr>
      <vt:lpstr>Agencies: the evolution of the species</vt:lpstr>
      <vt:lpstr>The ESMA case C-270/12, UK v Parliament &amp; Council, 22 January 2014 </vt:lpstr>
      <vt:lpstr>Findings of the Court</vt:lpstr>
      <vt:lpstr>The ECB as an Independent Law-Maker CJEU, C-62/14, Gauweiler et alt. v Deutscher Bundestag, 16 June 2015</vt:lpstr>
      <vt:lpstr>Turning Meroni upside down?</vt:lpstr>
      <vt:lpstr>Where are the Boundaries of Discretionary Powers?</vt:lpstr>
      <vt:lpstr>Conclusive Reflections: - #1 </vt:lpstr>
      <vt:lpstr>Conclusive Reflections - 2</vt:lpstr>
      <vt:lpstr>Thank you for the Attention!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Conferral &amp; Agencification: The Decline of the Non-delegation Doctrine in the EU Administrative Law</dc:title>
  <dc:creator>HP</dc:creator>
  <cp:lastModifiedBy>Utente di Microsoft Office</cp:lastModifiedBy>
  <cp:revision>70</cp:revision>
  <dcterms:created xsi:type="dcterms:W3CDTF">2025-03-04T16:19:33Z</dcterms:created>
  <dcterms:modified xsi:type="dcterms:W3CDTF">2025-03-06T15:34:41Z</dcterms:modified>
</cp:coreProperties>
</file>