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452" r:id="rId2"/>
    <p:sldId id="536" r:id="rId3"/>
    <p:sldId id="585" r:id="rId4"/>
    <p:sldId id="586" r:id="rId5"/>
    <p:sldId id="587" r:id="rId6"/>
    <p:sldId id="588" r:id="rId7"/>
    <p:sldId id="589" r:id="rId8"/>
    <p:sldId id="590" r:id="rId9"/>
    <p:sldId id="591" r:id="rId10"/>
    <p:sldId id="592" r:id="rId11"/>
    <p:sldId id="593" r:id="rId12"/>
    <p:sldId id="594" r:id="rId13"/>
    <p:sldId id="595" r:id="rId14"/>
    <p:sldId id="596" r:id="rId15"/>
    <p:sldId id="597" r:id="rId16"/>
    <p:sldId id="598" r:id="rId17"/>
    <p:sldId id="599" r:id="rId18"/>
    <p:sldId id="600" r:id="rId19"/>
    <p:sldId id="601" r:id="rId20"/>
    <p:sldId id="602" r:id="rId21"/>
    <p:sldId id="603" r:id="rId22"/>
    <p:sldId id="604" r:id="rId23"/>
    <p:sldId id="605" r:id="rId24"/>
    <p:sldId id="606" r:id="rId25"/>
    <p:sldId id="607" r:id="rId26"/>
    <p:sldId id="608" r:id="rId27"/>
    <p:sldId id="609" r:id="rId28"/>
    <p:sldId id="610" r:id="rId29"/>
    <p:sldId id="611" r:id="rId30"/>
    <p:sldId id="612" r:id="rId31"/>
    <p:sldId id="613" r:id="rId32"/>
    <p:sldId id="614" r:id="rId33"/>
    <p:sldId id="615" r:id="rId34"/>
    <p:sldId id="616" r:id="rId35"/>
    <p:sldId id="617" r:id="rId36"/>
    <p:sldId id="618" r:id="rId37"/>
    <p:sldId id="619" r:id="rId38"/>
    <p:sldId id="620" r:id="rId39"/>
    <p:sldId id="621" r:id="rId40"/>
    <p:sldId id="622" r:id="rId41"/>
    <p:sldId id="623" r:id="rId42"/>
    <p:sldId id="624" r:id="rId43"/>
    <p:sldId id="625" r:id="rId44"/>
    <p:sldId id="626" r:id="rId45"/>
    <p:sldId id="627" r:id="rId46"/>
    <p:sldId id="628" r:id="rId47"/>
    <p:sldId id="629" r:id="rId48"/>
    <p:sldId id="630" r:id="rId49"/>
    <p:sldId id="631" r:id="rId50"/>
    <p:sldId id="632" r:id="rId51"/>
    <p:sldId id="633" r:id="rId52"/>
    <p:sldId id="634" r:id="rId53"/>
    <p:sldId id="635" r:id="rId54"/>
    <p:sldId id="636" r:id="rId55"/>
    <p:sldId id="637" r:id="rId56"/>
    <p:sldId id="638" r:id="rId57"/>
    <p:sldId id="639" r:id="rId58"/>
    <p:sldId id="640" r:id="rId59"/>
    <p:sldId id="641" r:id="rId60"/>
    <p:sldId id="642" r:id="rId61"/>
    <p:sldId id="643" r:id="rId62"/>
    <p:sldId id="644" r:id="rId63"/>
    <p:sldId id="645" r:id="rId64"/>
    <p:sldId id="646" r:id="rId65"/>
    <p:sldId id="647" r:id="rId66"/>
    <p:sldId id="648" r:id="rId67"/>
    <p:sldId id="655" r:id="rId68"/>
    <p:sldId id="649" r:id="rId69"/>
    <p:sldId id="650" r:id="rId70"/>
    <p:sldId id="651" r:id="rId71"/>
    <p:sldId id="652" r:id="rId72"/>
    <p:sldId id="653" r:id="rId73"/>
    <p:sldId id="654" r:id="rId74"/>
    <p:sldId id="445" r:id="rId7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0D"/>
    <a:srgbClr val="12203A"/>
    <a:srgbClr val="020244"/>
    <a:srgbClr val="010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C3FC24-A2F6-4422-8D4A-9A06453A456E}" v="1" dt="2026-02-26T11:40:46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9" autoAdjust="0"/>
    <p:restoredTop sz="86475" autoAdjust="0"/>
  </p:normalViewPr>
  <p:slideViewPr>
    <p:cSldViewPr snapToGrid="0">
      <p:cViewPr varScale="1">
        <p:scale>
          <a:sx n="71" d="100"/>
          <a:sy n="71" d="100"/>
        </p:scale>
        <p:origin x="80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11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920"/>
    </p:cViewPr>
  </p:sorterViewPr>
  <p:notesViewPr>
    <p:cSldViewPr snapToGrid="0">
      <p:cViewPr varScale="1">
        <p:scale>
          <a:sx n="47" d="100"/>
          <a:sy n="47" d="100"/>
        </p:scale>
        <p:origin x="295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us Novikovas" userId="cbd2b7f8-a8f3-4d2c-a967-cb8f6496227d" providerId="ADAL" clId="{4761ADB7-8915-456E-903A-40423DDF5AE3}"/>
    <pc:docChg chg="undo custSel modSld">
      <pc:chgData name="Andrejus Novikovas" userId="cbd2b7f8-a8f3-4d2c-a967-cb8f6496227d" providerId="ADAL" clId="{4761ADB7-8915-456E-903A-40423DDF5AE3}" dt="2026-02-26T11:40:52.190" v="14" actId="1076"/>
      <pc:docMkLst>
        <pc:docMk/>
      </pc:docMkLst>
      <pc:sldChg chg="modSp mod">
        <pc:chgData name="Andrejus Novikovas" userId="cbd2b7f8-a8f3-4d2c-a967-cb8f6496227d" providerId="ADAL" clId="{4761ADB7-8915-456E-903A-40423DDF5AE3}" dt="2026-02-26T09:03:00.421" v="11" actId="20577"/>
        <pc:sldMkLst>
          <pc:docMk/>
          <pc:sldMk cId="3647859340" sldId="586"/>
        </pc:sldMkLst>
        <pc:spChg chg="mod">
          <ac:chgData name="Andrejus Novikovas" userId="cbd2b7f8-a8f3-4d2c-a967-cb8f6496227d" providerId="ADAL" clId="{4761ADB7-8915-456E-903A-40423DDF5AE3}" dt="2026-02-26T09:03:00.421" v="11" actId="20577"/>
          <ac:spMkLst>
            <pc:docMk/>
            <pc:sldMk cId="3647859340" sldId="586"/>
            <ac:spMk id="3" creationId="{7D18DAD6-FF32-143D-6DC4-2C0378A5290F}"/>
          </ac:spMkLst>
        </pc:spChg>
      </pc:sldChg>
      <pc:sldChg chg="addSp delSp modSp mod">
        <pc:chgData name="Andrejus Novikovas" userId="cbd2b7f8-a8f3-4d2c-a967-cb8f6496227d" providerId="ADAL" clId="{4761ADB7-8915-456E-903A-40423DDF5AE3}" dt="2026-02-26T11:40:52.190" v="14" actId="1076"/>
        <pc:sldMkLst>
          <pc:docMk/>
          <pc:sldMk cId="2392177181" sldId="655"/>
        </pc:sldMkLst>
        <pc:picChg chg="del">
          <ac:chgData name="Andrejus Novikovas" userId="cbd2b7f8-a8f3-4d2c-a967-cb8f6496227d" providerId="ADAL" clId="{4761ADB7-8915-456E-903A-40423DDF5AE3}" dt="2026-02-26T11:40:44.298" v="12" actId="478"/>
          <ac:picMkLst>
            <pc:docMk/>
            <pc:sldMk cId="2392177181" sldId="655"/>
            <ac:picMk id="4" creationId="{C0F49BE9-A21B-FC00-886B-ADB3628CB0CC}"/>
          </ac:picMkLst>
        </pc:picChg>
        <pc:picChg chg="add mod">
          <ac:chgData name="Andrejus Novikovas" userId="cbd2b7f8-a8f3-4d2c-a967-cb8f6496227d" providerId="ADAL" clId="{4761ADB7-8915-456E-903A-40423DDF5AE3}" dt="2026-02-26T11:40:52.190" v="14" actId="1076"/>
          <ac:picMkLst>
            <pc:docMk/>
            <pc:sldMk cId="2392177181" sldId="655"/>
            <ac:picMk id="8" creationId="{E4EED0C0-446A-FBBB-E9E5-1F718055203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738D97BF-E3BE-4FC9-8AA2-7E6275B187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DF704F9B-EF50-4903-8BFD-082272078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02694-5426-4162-ADFB-73FE205384CE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897D132C-BE5E-4445-83E5-786083E3C5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C404969B-D211-4D62-BD45-507313232D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119C8-0072-46C4-9521-3B1CF73F87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93398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53917-B13C-49F6-AE35-46AFB9500DAF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7766-2806-4671-95B4-278B422A059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65014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37766-2806-4671-95B4-278B422A0599}" type="slidenum">
              <a:rPr lang="lt-LT" smtClean="0"/>
              <a:t>37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6674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A751F-8F91-3DA7-AFA4-101E318F3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8DAB947D-1A58-A781-F5C9-277217AD47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575A6228-F568-95CB-F726-2F1876A5E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6884223-FC39-3D79-FC29-B7C40BE35C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D411B0B-D067-7367-F423-8BCF041C6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664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D63F6-BBAF-2A28-28D4-C08C27E0C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69BA4CFE-7BFF-8E52-ECC4-5E84BE43E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FED6412A-B34E-D1F3-753E-84572C4A8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B08B77D0-B747-9635-D306-79DEE928A6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4A89A9B1-97F2-D339-B9D4-2EC2B8D81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061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0E5DE-58D9-3BD5-D539-62F22B48E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6C0E6D5F-5FBD-D622-25C4-4E24A45C0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3BF73FA8-D213-1F14-867C-918934CB9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B1A2EE09-BD2F-0495-2CDA-7EC2C6352C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E503C726-A768-C599-7A84-998DE0006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777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1F237-9EFC-EAE6-5011-1369ABF46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AE43A339-2EA2-F7C0-5800-152DFF2AB7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6E156252-19CB-2427-5296-E9E8AF4C5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5EB37C5A-3A2B-9BF8-4338-AFD7F32AF4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A261DB7-A622-972A-ADA6-47C117AFC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269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74667-6D71-9D2A-D90F-E599A5004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3831A4E8-90E7-04D0-1900-956E1DBF5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1A4C1677-8D5B-33EC-C3B7-FFCEDA9AE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1442FB03-D098-512B-85DC-0535C28E13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8B9E6975-86AF-88A4-A020-2A6EFDA54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390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6957E-62E7-A0C1-109C-7327C57E7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1420B7A5-32AF-3FF6-50F4-D9750B6F8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87520A11-B72B-0E81-1C8D-08E322916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E3932E5-6FAB-FF95-58AC-7F311AA31F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8D22FE26-A432-8B2D-D467-DF8444DF5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341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0BD08-0979-75B6-177A-C945180FF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DC41E3D5-712C-B26D-1388-27156579C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B7EC9B20-B9CD-11CD-732B-AE1FEC709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EBED86CF-C9E6-B2D6-8B86-B95F90180D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F2AAFA1-3B43-B6E0-88B1-1150318B9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359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CF821-5B38-51D3-3F8E-41A9B7D13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412230B4-48D1-CEFF-9C7C-4C5DF1223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F5DF2AF2-A2CB-F19D-6282-67D99A6EC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E9087156-3D2F-A2A0-C96D-055C487915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DFC2ED47-DBAA-6870-D553-1C6FE8BB8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662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22FF7-0EEE-EFE6-574F-925747A28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B5433810-B8A6-482A-81CC-96637F127B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F22CDC06-3341-906D-6586-037A15AACA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5D443DC4-8E38-3C21-8250-0D9032A69B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5DF5F146-D8D0-0CD8-3091-0B4DB64E21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348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83435-0C48-2E4B-D67D-83CA66128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F11C2C2F-EE1D-270E-FCAC-7C69362EE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5CD186BC-936E-2685-2921-5B194E976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26D33A8F-39D8-AE71-3398-E6134B0142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71CD1F0A-BE04-4FF2-BC30-FF938A40E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72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3B3A2-BD61-78B8-12AD-E807C2F62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AA5E5BFD-8DC1-6849-6B5B-6C4183532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3D5918D9-CCE9-F8E7-2FD9-0E9A9732A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E89CC6BA-61F1-498D-F17E-D823251E2E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D2E718C2-3405-9134-D9A4-DBB794616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566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DD653-A620-8295-BB39-8D9010DE0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4D5E4B2F-341E-1DAC-7679-7202FBE35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1BB8B963-FEF2-0270-AC8C-1A7D23779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04EB8F9A-BA21-1EF7-0AF3-A72647A13F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8B6BB444-8B46-309F-E472-B03347CDE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451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8510B-229A-C80E-6CEF-1E1C5430F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A0FDB882-5773-A4D1-61F0-D53B78508B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67845532-B0E3-C093-33AB-C508E9E0A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8E31EFB4-A5E4-C608-3FA7-53C636B73D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7522E18-8C05-A695-CA7E-5D5BF305F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121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B5ACD-13A3-19E9-817E-5B890C8CB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A3802049-0DCD-CDDF-90C5-D094538EE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B92E2299-BF78-CE32-C294-6577096FB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3C4C88F0-FEB6-838B-F900-C6BBAF72FA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B8017BB6-5222-8DA0-2235-1E177A696F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277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657AB-5429-80CB-492F-CE22DE256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AE4B913B-980E-D8CC-F2EB-9E2582ED2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E58BD297-28C4-34E5-E75A-A8F12C62D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6766C37-47B1-522B-B036-C4791CF708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97251E7B-A110-33A7-49ED-16E62469F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273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31274-ECA2-CCB8-58D0-6BC6817D0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0DEEE155-E85E-90F0-4AC3-F933EE635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41C0DFA6-31CB-432A-8946-EA76DBD7E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2D173A3C-E327-854E-F38D-74D0B169D8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8EDF2B1E-68C2-C462-0506-7F7AE11B8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8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C2AED-5B24-C6AD-0196-8A7D348A4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B7F5B607-75C2-233A-C29E-B4D0ABA86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C592EABF-436B-BB92-8615-FF7BE58C2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3AA8CC9-1C3C-77E1-565B-7B597B66C3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CF2939E6-8415-E6F9-8A44-D2FE7A370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007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6F8F0-CCF5-2F96-16EB-540E9B142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DBE402FC-D3CF-6069-5FFF-41E1CF528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F641D2C9-546F-1F7B-8D3C-FA8C8756C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D1B70B12-14FA-5BFD-184A-E17851DF55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3CF1298B-1C02-8E25-90E1-1A24F362E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740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803A8-C78C-7C4B-EB8E-66DF2F160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AB736674-45E9-1DA5-F99A-7F76B4FD2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33578C4B-5213-9ED8-2CEB-AA441E698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997965D2-0607-4D49-73A9-1C7D9EA1B0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1A3BF3AF-9443-51C5-E129-1E1019B33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941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4F77D-16C5-A8B0-9C90-A36660AC8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23A34DD8-56EA-17AE-E94A-D46AAF8A9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4B393704-4B04-444F-52EE-9DC383AC8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47DD4111-2747-F376-72D4-C3918E1CBD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775C29D-F779-4AF1-76E9-D17CD672F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730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BA16-A84E-CCC0-5C18-D1FDBE022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DB911C00-0133-16A6-BE45-E755438A0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08FADB91-746D-E145-381B-0E5507232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10C68FB8-7194-80CE-C545-4F11E19C2B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4688C542-46A8-E47E-A926-45A179094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33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CD7F3-5227-A95D-F6C3-B2231D297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95D9BF8F-43AB-08C0-09AA-66D5CC76FD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A3DAB58C-AA50-4F3A-61C6-2736CD953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DC89308-9270-4FA5-DFF0-AC87D356D0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AFFF3B2F-5FAC-CCA4-C6FE-A05679188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147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765C8-415D-E3A7-14AA-804006283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D44DFCA9-3A0F-B3E3-28F3-B7F37A491F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44DFF401-41BB-D74F-8A43-EFE1E91AC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E357BC28-90B4-C742-45F3-2BE53CB2EE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00BFBD3F-1D7E-DF24-F685-4C7202757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483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63027-3A05-2792-80C1-100F527A3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CD1FBF8F-F258-805A-DB44-A1F02D155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40B3B3AF-4DAF-2B20-8438-14DB672BF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4C00D4C7-CCBC-0F76-00E1-2D176A09D4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81C89731-94FD-5B47-1BFD-CAC60A231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85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82498-551B-2174-2E25-9D04C8C17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5CF6CDCE-3EDC-9FC7-AAC0-1E5A05948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D878A7D9-B9AF-BB66-43BE-9F6D9209E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2A2D646A-AD48-0AA6-2CAE-D3379728B3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4CAEBD35-A2BD-2ACF-D6C6-415FA6B52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813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C3C30-5E10-0D0B-7C8A-307BEC403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57087411-4BEE-73D4-5EAA-09B440B34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073BA182-2CDF-4178-D715-4C30D0926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EFD64041-A80D-B5F9-F7B0-FF88C5269C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7890A7B-470F-EBB0-9DFD-3E9BACCA2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093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DCFD6-5E62-A430-A732-98167D21D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36D7FB35-BDE4-EE15-B445-8499DEB838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77E6A551-2296-4ECD-31ED-3C369401A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BC228C3-E981-9FA9-5C36-6BACB07002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A31360AC-DF83-DD2C-120E-3B3CF701A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72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48517-3722-DEA6-9AB4-ECB196820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B7D594B2-C162-0712-713A-156155C46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55F03CDD-9E51-D380-B0CC-E84F12E93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CF871C0-2578-D5E4-9AB8-114EA454D9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EA053651-7F97-9FDD-26A8-912189737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2027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E5487-861D-1656-183E-2F65DB70E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26F971CC-227A-22C1-8094-C76B867FF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21AC2470-BA07-6FF1-C290-7116EBB07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B87A5729-6B01-28DC-1B9E-8E675F89E3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62FED3C-D831-C4EE-7128-6D8089F33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473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99457-5351-FD8B-32E9-49B9DD749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31BF423D-C3E6-3971-77E8-A76B91136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B0867038-024A-1026-5BAB-1A3B0CDCB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B972546A-3A04-030B-4F56-02604B11E5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4B2CF2A4-2740-CB08-865E-8D14104BA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660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5A109-8B67-AA59-984D-D87DA722F8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684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8BEF3-280D-5D58-F60C-C93735261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923313BA-81B1-BE2D-E551-1FB0BA1F9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A95268B6-C737-3079-B1F9-8B7B1180A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3C0069A9-53CC-21F0-3E05-5CD7E43D35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CBA1555-5FF1-2EC9-4EF7-DDC31BEB2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62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ADAC6-334F-DD27-BF89-6C2F628AD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D69577E2-241D-32CF-3F19-734E5023B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9D2DADC7-538D-03DB-045E-B9372BC2B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08E76A4C-A6D6-C7BA-12B0-0746E987FC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EC3FE7C2-546E-E7B2-E42D-CA4104DDC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150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2ED50-715E-DCE3-1669-24C92BB93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AB7BEE4E-28EC-7C9D-A576-6682B63A7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FF3246B4-DCCF-9342-E5BC-76FAB3EAC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9663D054-0A2B-D84A-BC28-495CBB3601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540AB9A-34DE-0809-4916-CFA78C2C7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56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F8A80-47C7-A708-DE9C-BC453DBA9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617200E0-EE98-E4C3-1BE3-09D2DC4D8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5F430536-600B-57AF-D513-2BCFDE627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48E5F37-042B-074E-5F37-FEA6C4A499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DF56A2C-0F47-C3B5-778A-B0DF1DC88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69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8AAC5-1ECA-5E9D-508A-461BBFBF9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E4875322-BD36-C926-6F49-CD642F4F8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768448CF-B2D6-DC59-65E1-85891D32F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4A1AFC04-53AB-3883-FB88-3988B226EB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9ECDABC9-F0F5-44C7-87BC-6AAFCF3A4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266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D7837-7E66-96DD-209C-A666A4344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896646AF-6B99-4697-1D5D-0C8609601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A96A2D35-4AF1-74E1-49C3-499A6CE02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1292ABFB-5CAB-9D08-8065-2970DAF7D7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3B0D3AC-0D24-7C36-EB0D-CC0324272A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73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93EA95A-FE58-443C-BB83-93C68CB64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A6664A9F-4846-4A17-B9BC-7D6B0EFA2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3B84823-A013-45DC-9851-B9173B66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3174F87-444A-42FC-9D94-B8D9297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C3F8042-3EB1-4010-B003-93420D72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709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8E5D597-159F-4A57-84D8-8D803BB5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801BF6D3-438A-4133-9A4E-0F94B673C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E7DFB56-A13D-4A07-B0F3-926978A8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560CE31-6DC7-4EA5-9733-F19DF4CA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FC72369-2DE8-4763-9EF7-96FB613F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46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A2D0B4D4-0C2A-4482-95C1-153E49AA2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C75AEF09-CD20-4EEE-AF79-C15B24BFC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389EED8-10EE-4B99-924A-D28543EA0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DF50803-BA1B-471D-9FBA-A7982565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14DB2E9-6342-4E28-8C29-45A7EED2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736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18E17-048D-4B60-82BF-8D35FC7B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5433777-8461-4C2B-ADAF-607093D4B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73BBBC2-6E09-4816-B75A-6B3BBEEA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A2B07FD-910C-4D2B-A86F-5D25C55B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4A01031-61FC-43D1-9023-DF6ED949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528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25BB880-4B4F-4C43-95E6-EE06BAD1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002311E-F7AF-4580-821E-8AE82DB1C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C7852D7-7396-4A92-86D0-46117EAD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078DBE8-DDA6-40E4-9A92-D47DFD0A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8426003-B357-4E40-B7D8-6600EE62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830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17743DD-D010-4EAE-879F-96D98612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5184613-8C88-469A-9D2C-0AB2D287A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6F5F233-592F-48A9-8521-128D7FD95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98812A0-83DB-434C-AD05-86E68372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FC70874-4DC8-4ED7-9CC9-3029D23CC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DFDB937-C8B2-4599-A9F0-E5E823E3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425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464DBC8-859B-40C4-9C9A-9CF79387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24DC007-A4FC-42A5-BA58-5B7D27AF5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4564BD4-871A-4563-8932-90B89A133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38C70258-715A-4AE2-AB6F-78722215A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97A6C353-0605-4CC4-93B2-27CC1DDF5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46ECAB7E-10B7-41AA-BFA4-D73A6556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D1BFB39E-4828-4289-B62C-09F695AB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28EFA51E-B9E8-4740-A9AB-EFB8A7F4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9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0A577E0-C993-4A29-B5DD-334A0193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72462BFE-569F-4416-80E6-29A19B01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C20A4196-7829-493B-9790-5DFA75BD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86AAC53-5BA4-4FC3-BD9C-51B6411A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489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04A0680B-6CB2-4C95-B409-B707BA44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78BABAED-883E-4A3D-A6D5-3CFF1B7D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9225B5F5-27C1-4ABC-B09E-E619219F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72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C6EA107-D27B-4D5C-9B00-A0402E2A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CC8F406-2439-4D35-B725-EF4DC6B8A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13367D0-91A7-43AC-920D-8D1D7D87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6F67FF3F-DD13-4E40-97B2-44BBF9E0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8642A68-0CDE-4435-8E06-820B02B0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231AABE2-9245-48CC-BD77-B9311933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74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AA7EF04-EFBD-40D1-9BE5-E0E7FB6F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CF1AC7E5-7558-4E48-AEBD-6C9714C4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8FACBF7-5E4F-427A-983C-CABA01EE7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026C61A-F2C0-458C-9AF9-703004E5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7DC6801-4ABB-4D4C-A553-4134C89A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586CFC8A-8B95-4C07-A764-666F9C8D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241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C0D0D97C-0B05-4702-AA77-0B823CDA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B511DD7-29BB-44C8-9D84-0830D1B9C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F907C3C-91DE-452A-A6A3-DE7597803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/>
              <a:t>26-27 02 2026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BBB6DF9-099E-4531-A6C4-AF64E2B90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/>
              <a:t>Prof. dr. A. Novikovas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2AB9755-FA38-4E46-9761-A54D06D4E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380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87FE5D5D-7D0E-449B-A4A4-16C6D98C6B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712E5D-0C7E-46AC-97E5-00AD91F6260B}"/>
              </a:ext>
            </a:extLst>
          </p:cNvPr>
          <p:cNvSpPr txBox="1"/>
          <p:nvPr/>
        </p:nvSpPr>
        <p:spPr>
          <a:xfrm>
            <a:off x="833606" y="1754200"/>
            <a:ext cx="10487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lt-L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EU ADMINISTRATIVE LAW</a:t>
            </a:r>
            <a:endParaRPr kumimoji="0" lang="lt-LT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3EEC5-675B-7F9E-A427-E80DB4FE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BBE30-BB3A-3295-4C3D-2648B53E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399B1-1F63-B276-B31E-15EF7FC5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3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B56C4-784F-3AAD-A0E7-EF9A2422F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4A1F830-4203-671B-6461-412F4869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EU ADMINISTRATIVE LAW AND THE RULE OF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789A772-3E9F-4738-9A40-A10889F79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Definition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Simplified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means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limits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adopted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through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transparent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democratic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procedures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arbitrariness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power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prohibited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independent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impartial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exist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justice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guaranteed</a:t>
            </a:r>
            <a:endParaRPr lang="lt-LT" sz="20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separation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powers</a:t>
            </a:r>
            <a:endParaRPr lang="lt-LT" sz="20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dirty="0">
                <a:latin typeface="Calibri" panose="020F0502020204030204" pitchFamily="34" charset="0"/>
                <a:ea typeface="Aptos" panose="020B0004020202020204" pitchFamily="34" charset="0"/>
              </a:rPr>
              <a:t>be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respected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24506-8259-58AC-7492-639615CF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2F0A4-DB81-4EB8-A458-6192AE41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515B6-6508-DA67-8B0B-84F5C876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4D2C9AB-FC2F-ED7D-8254-CB16B1825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172" y="1690688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8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DC24A-1DFC-F87E-3E53-4B96C0573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E79C5E8-D8F4-75DD-0153-CF10DFB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EU ADMINISTRATIVE LAW AND THE RULE OF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C2630BC-A2D8-0B38-9A4F-7D026E918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Elements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Identified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Venice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Commission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Legality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certainty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Prohibition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arbitrariness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justice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Judicial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review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Respect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human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Equality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before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core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component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BF409-C4F8-0AF4-263B-C82639FD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03632-B7C7-81C2-EC91-F6C91421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F243B-4710-3DD1-14D0-9597DBD6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46905F2E-3973-EDF2-FEB5-83068D838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292" y="1690688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4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73D1B-F950-D40B-BBA0-E952BC0CC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2B827BD-8B6D-D970-0405-B8CB3A21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EU ADMINISTRATIVE LAW AND THE RULE OF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33949DB-0D4A-5A01-01C3-3F75C2E03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sz="2000" b="1" dirty="0"/>
              <a:t>The Rule of Law and The Right to Good Administration</a:t>
            </a:r>
            <a:endParaRPr lang="lt-LT" sz="2000" b="1" dirty="0"/>
          </a:p>
          <a:p>
            <a:pPr algn="just">
              <a:buNone/>
            </a:pP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41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Charter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Council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Europe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Recommendation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(2007)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Includes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reasons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heard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impartial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administrative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decision-making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Good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integral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part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6684E-A083-C2F4-41B2-A9F92F62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4A07B-9D06-D743-614A-1CF1A333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A0A79-4D88-9FB7-3A4A-35600D9F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CBD4017-70E8-DD3C-1230-8C57DF48D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572" y="1690688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4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DEEE1-23A2-E6FE-8635-7BE06B8EA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A375DEC-8D84-F447-C7DC-768C0EC8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EU ADMINISTRATIVE LAW AND THE RULE OF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0F62792-E0C1-2BD8-3017-842048D44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1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judicial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review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against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arbitrariness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ensures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accordance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95AA9-3D41-892E-8E72-0A87656ED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1E787-07E1-A710-0C98-10AA21F1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1D92F-A2AE-820A-5140-EA25D308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0E6790A-0816-B72D-809C-72CDBB0C0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812" y="1690688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07EFF-D775-3803-1C03-0897F5FF4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41AE0A2-14BE-AB65-135F-142F67F63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EU ADMINISTRATIVE LAW AND THE RULE OF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090DA3D-AFDF-D32F-E4BE-6872AC914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system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compliance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It also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includes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substantive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elements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such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human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justice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equality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A499C-8B62-F297-752F-89941D70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A68DA-8208-529D-D0FB-E9556F3C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1A2EF-AAB2-8118-361E-FDB196E1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4CDA057-632E-62B7-427E-7AEE34932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092" y="1690688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B9031-6C32-97DB-A997-24EC7EEB6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662CCA4-A2A7-7053-0BCE-0FC45170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EU ADMINISTRATIVE LAW AND THE RULE OF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ADB0B18-341E-DADC-58BC-20B7315FF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3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ECtHR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helps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interpret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ensures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standards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across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Europe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EB31A-888F-4D6D-343E-87DDC325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6589D-61C6-2A53-2CA8-BA10BE46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8D4A1-D091-1226-C734-C8C6BA15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B93230D4-7F9D-EED4-6FD0-1386BBC3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772" y="1690688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BC9E0-496D-5628-D857-F228AFB75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8C87F6F-464B-01A2-A657-7C8DA030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EU ADMINISTRATIVE LAW AND THE RULE OF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5F15116-9BC0-51C7-2134-534B1536F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4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good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considered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subjective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Yes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explicitly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recognised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A2BD4-FBBF-DF0C-B0BD-816A043B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DEE29-5A20-02E8-B976-A67D5B60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567EA-8252-3942-9F49-E5E5F3B2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6474FF9-6667-D059-0319-372BE0D5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772" y="1690688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C352F-C5E7-16E2-590A-AED77AFC1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ED63514-FD8E-B6B2-C6A4-4AC150DF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 (THE PRINCIPLE OF LEGALITY)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68B69B8-B0AA-80DE-3B18-91AC76A5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Legality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single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official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definition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neither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secondary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case-law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ECtHR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understood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through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concept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judicial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doctrine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especially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Venice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Commission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reports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precisely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defined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F7DAA-3808-9FC6-A7C9-18F64E21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7F857-28AD-D35A-E1FE-23AA3116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7B46F-873B-02C6-AB10-2C61D8E4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99C46471-F470-5157-1961-6DAF78D10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1625281"/>
            <a:ext cx="3100011" cy="21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270E8-E308-7892-72C9-BBADE7653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FA90878-9E0B-E6C5-D078-573E2B34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 (THE PRINCIPLE OF LEGALITY)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47ADC75-7451-67E4-DD51-0EBD6E3CB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Legality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According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Venice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Commission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means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transparent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accountable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democratic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law-making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idea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respected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followed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obligation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private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E6E2A-C61D-EBFA-087D-D84EB659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3152A-FA96-03B1-EE4B-1AEF7DED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4EF77-B515-5A17-3105-2AB3DB1B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53C899D-53F4-3651-9955-7F9B2E95B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624521"/>
            <a:ext cx="3097036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48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D201D-2903-8FE7-D99B-5E939468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B74916E-14B8-0A29-226A-75EBD39A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 (THE PRINCIPLE OF LEGALITY)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DA9A34B-B146-6F3F-60E8-8A993A2D3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200" b="1" kern="100" dirty="0" err="1">
                <a:effectLst/>
                <a:ea typeface="Aptos" panose="020B0004020202020204" pitchFamily="34" charset="0"/>
              </a:rPr>
              <a:t>Legality</a:t>
            </a:r>
            <a:r>
              <a:rPr lang="lt-LT" sz="22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ea typeface="Aptos" panose="020B0004020202020204" pitchFamily="34" charset="0"/>
              </a:rPr>
              <a:t>and</a:t>
            </a:r>
            <a:r>
              <a:rPr lang="lt-LT" sz="22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ea typeface="Aptos" panose="020B0004020202020204" pitchFamily="34" charset="0"/>
              </a:rPr>
              <a:t>Public</a:t>
            </a:r>
            <a:r>
              <a:rPr lang="lt-LT" sz="22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ea typeface="Aptos" panose="020B0004020202020204" pitchFamily="34" charset="0"/>
              </a:rPr>
              <a:t>Authorities</a:t>
            </a:r>
            <a:endParaRPr lang="lt-LT" sz="2200" kern="100" dirty="0">
              <a:effectLst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200" kern="100" dirty="0" err="1">
                <a:effectLst/>
                <a:ea typeface="Aptos" panose="020B0004020202020204" pitchFamily="34" charset="0"/>
              </a:rPr>
              <a:t>The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principle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of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legality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requires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that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public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authorities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200" kern="100" dirty="0">
                <a:effectLst/>
                <a:ea typeface="Aptos" panose="020B0004020202020204" pitchFamily="34" charset="0"/>
              </a:rPr>
              <a:t>m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ust</a:t>
            </a:r>
            <a:r>
              <a:rPr lang="en-GB" sz="2200" kern="100" dirty="0">
                <a:effectLst/>
                <a:ea typeface="Aptos" panose="020B0004020202020204" pitchFamily="34" charset="0"/>
              </a:rPr>
              <a:t> act only with authority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200" kern="100" dirty="0">
                <a:effectLst/>
                <a:ea typeface="Aptos" panose="020B0004020202020204" pitchFamily="34" charset="0"/>
              </a:rPr>
              <a:t>must act within the limits of its competence</a:t>
            </a:r>
            <a:endParaRPr lang="lt-LT" sz="2200" kern="100" dirty="0">
              <a:effectLst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200" kern="100" dirty="0" err="1">
                <a:effectLst/>
                <a:ea typeface="Aptos" panose="020B0004020202020204" pitchFamily="34" charset="0"/>
              </a:rPr>
              <a:t>In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EU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this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means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200" kern="100" dirty="0">
                <a:effectLst/>
                <a:ea typeface="Aptos" panose="020B0004020202020204" pitchFamily="34" charset="0"/>
              </a:rPr>
              <a:t>EU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legislative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and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regulatory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acts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must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have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a </a:t>
            </a:r>
            <a:r>
              <a:rPr lang="lt-LT" sz="2200" b="1" kern="100" dirty="0" err="1">
                <a:effectLst/>
                <a:ea typeface="Aptos" panose="020B0004020202020204" pitchFamily="34" charset="0"/>
              </a:rPr>
              <a:t>legal</a:t>
            </a:r>
            <a:r>
              <a:rPr lang="lt-LT" sz="22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ea typeface="Aptos" panose="020B0004020202020204" pitchFamily="34" charset="0"/>
              </a:rPr>
              <a:t>basis</a:t>
            </a:r>
            <a:endParaRPr lang="lt-LT" sz="2200" kern="100" dirty="0">
              <a:effectLst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200" kern="100" dirty="0" err="1">
                <a:effectLst/>
                <a:ea typeface="Aptos" panose="020B0004020202020204" pitchFamily="34" charset="0"/>
              </a:rPr>
              <a:t>individual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administrative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decisions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must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also be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based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on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law</a:t>
            </a:r>
            <a:endParaRPr lang="lt-LT" sz="2200" kern="100" dirty="0">
              <a:effectLst/>
              <a:ea typeface="Aptos" panose="020B0004020202020204" pitchFamily="34" charset="0"/>
            </a:endParaRPr>
          </a:p>
          <a:p>
            <a:pPr>
              <a:buNone/>
            </a:pPr>
            <a:r>
              <a:rPr lang="lt-LT" sz="22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200" dirty="0">
                <a:effectLst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ea typeface="Aptos" panose="020B0004020202020204" pitchFamily="34" charset="0"/>
              </a:rPr>
              <a:t>No</a:t>
            </a:r>
            <a:r>
              <a:rPr lang="lt-LT" sz="2200" b="1" dirty="0">
                <a:effectLst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ea typeface="Aptos" panose="020B0004020202020204" pitchFamily="34" charset="0"/>
              </a:rPr>
              <a:t>legal</a:t>
            </a:r>
            <a:r>
              <a:rPr lang="lt-LT" sz="2200" b="1" dirty="0">
                <a:effectLst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ea typeface="Aptos" panose="020B0004020202020204" pitchFamily="34" charset="0"/>
              </a:rPr>
              <a:t>basis</a:t>
            </a:r>
            <a:r>
              <a:rPr lang="lt-LT" sz="2200" b="1" dirty="0">
                <a:effectLst/>
                <a:ea typeface="Aptos" panose="020B0004020202020204" pitchFamily="34" charset="0"/>
              </a:rPr>
              <a:t> = </a:t>
            </a:r>
            <a:r>
              <a:rPr lang="lt-LT" sz="2200" b="1" dirty="0" err="1">
                <a:effectLst/>
                <a:ea typeface="Aptos" panose="020B0004020202020204" pitchFamily="34" charset="0"/>
              </a:rPr>
              <a:t>no</a:t>
            </a:r>
            <a:r>
              <a:rPr lang="lt-LT" sz="2200" b="1" dirty="0">
                <a:effectLst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ea typeface="Aptos" panose="020B0004020202020204" pitchFamily="34" charset="0"/>
              </a:rPr>
              <a:t>lawful</a:t>
            </a:r>
            <a:r>
              <a:rPr lang="lt-LT" sz="2200" b="1" dirty="0">
                <a:effectLst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ea typeface="Aptos" panose="020B0004020202020204" pitchFamily="34" charset="0"/>
              </a:rPr>
              <a:t>decision</a:t>
            </a:r>
            <a:r>
              <a:rPr lang="lt-LT" sz="2200" b="1" dirty="0">
                <a:ea typeface="Aptos" panose="020B0004020202020204" pitchFamily="34" charset="0"/>
              </a:rPr>
              <a:t>.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means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</a:p>
          <a:p>
            <a:pPr>
              <a:buNone/>
            </a:pP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buNone/>
            </a:pP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This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means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' </a:t>
            </a: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actions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justified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coordinated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higher-level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regulation</a:t>
            </a:r>
            <a:endParaRPr lang="lt-LT" sz="2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34A62-B83B-49A0-BA6F-769F17CC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DA4B1-7024-8575-2801-D5E16337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6608A-82C2-383D-7FCF-F06AFDC8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93A57D8-5BA0-74D2-CA43-04F2770CB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624521"/>
            <a:ext cx="3097036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C196C-26BC-9368-E79B-26BF37DC1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8714A1-51DC-43BD-F937-CBB5859C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EU ADMINISTRATIVE LAW AND THE RULE OF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D3FA099-17B2-2590-0163-9E160E830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ea typeface="Aptos" panose="020B0004020202020204" pitchFamily="34" charset="0"/>
              </a:rPr>
              <a:t>Development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Administrative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Law</a:t>
            </a:r>
            <a:endParaRPr lang="lt-LT" sz="2000" kern="100" dirty="0">
              <a:effectLst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Administrative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Europe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began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develop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as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early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as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18th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century</a:t>
            </a:r>
            <a:endParaRPr lang="lt-LT" sz="2000" kern="100" dirty="0">
              <a:effectLst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Initially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, it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developed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without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democracy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rule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law</a:t>
            </a:r>
            <a:br>
              <a:rPr lang="lt-LT" sz="2000" kern="100" dirty="0">
                <a:effectLst/>
                <a:ea typeface="Aptos" panose="020B0004020202020204" pitchFamily="34" charset="0"/>
              </a:rPr>
            </a:br>
            <a:r>
              <a:rPr lang="lt-LT" sz="2000" kern="100" dirty="0">
                <a:effectLst/>
                <a:ea typeface="Aptos" panose="020B0004020202020204" pitchFamily="34" charset="0"/>
              </a:rPr>
              <a:t>(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so-called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i="1" kern="100" dirty="0" err="1">
                <a:effectLst/>
                <a:ea typeface="Aptos" panose="020B0004020202020204" pitchFamily="34" charset="0"/>
              </a:rPr>
              <a:t>police</a:t>
            </a:r>
            <a:r>
              <a:rPr lang="lt-LT" sz="2000" i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i="1" kern="100" dirty="0" err="1">
                <a:effectLst/>
                <a:ea typeface="Aptos" panose="020B0004020202020204" pitchFamily="34" charset="0"/>
              </a:rPr>
              <a:t>state</a:t>
            </a:r>
            <a:r>
              <a:rPr lang="lt-LT" sz="2000" i="1" kern="100" dirty="0">
                <a:effectLst/>
                <a:ea typeface="Aptos" panose="020B0004020202020204" pitchFamily="34" charset="0"/>
              </a:rPr>
              <a:t> – </a:t>
            </a:r>
            <a:r>
              <a:rPr lang="lt-LT" sz="2000" i="1" kern="100" dirty="0" err="1">
                <a:effectLst/>
                <a:ea typeface="Aptos" panose="020B0004020202020204" pitchFamily="34" charset="0"/>
              </a:rPr>
              <a:t>Polizeistaat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)</a:t>
            </a: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Today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administrative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inseparable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from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: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democracy</a:t>
            </a:r>
            <a:endParaRPr lang="lt-LT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principle</a:t>
            </a:r>
            <a:r>
              <a:rPr lang="lt-LT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rule</a:t>
            </a:r>
            <a:r>
              <a:rPr lang="lt-LT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endParaRPr lang="lt-LT" sz="20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buSzPts val="1000"/>
              <a:buNone/>
              <a:tabLst>
                <a:tab pos="914400" algn="l"/>
              </a:tabLst>
            </a:pPr>
            <a:endParaRPr lang="lt-LT" sz="20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buSzPts val="1000"/>
              <a:buNone/>
              <a:tabLst>
                <a:tab pos="914400" algn="l"/>
              </a:tabLst>
            </a:pP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he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rule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has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crucial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influence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on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administrative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law</a:t>
            </a:r>
            <a:endParaRPr lang="lt-LT" sz="2000" kern="100" dirty="0">
              <a:effectLst/>
              <a:ea typeface="Aptos" panose="020B0004020202020204" pitchFamily="34" charset="0"/>
            </a:endParaRPr>
          </a:p>
          <a:p>
            <a:pPr marL="0" indent="0"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1354A-7590-A50C-EE28-D0891E0D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F8295-54EC-289A-BCCE-0C30B21F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5ACE1-9513-EC82-33AD-703F9495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C24D6BA7-4971-7856-5FD1-3D906D13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00" y="1690688"/>
            <a:ext cx="2847079" cy="19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19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E5C00-B5F4-62C7-C494-037E24521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737B0AE-D8C0-D830-012E-DCCAA7F6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 (THE PRINCIPLE OF LEGALITY)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908C56A-ACAA-9988-13DB-B456752BF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Legality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Accountability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Venice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Commission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emphasises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punished</a:t>
            </a:r>
            <a:r>
              <a:rPr lang="lt-LT" sz="2200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without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previously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adopted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200" kern="100" dirty="0" err="1">
                <a:effectLst/>
                <a:ea typeface="Aptos" panose="020B0004020202020204" pitchFamily="34" charset="0"/>
              </a:rPr>
              <a:t>the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law</a:t>
            </a:r>
            <a:r>
              <a:rPr lang="en-GB" sz="2200" kern="100" dirty="0">
                <a:effectLst/>
                <a:ea typeface="Aptos" panose="020B0004020202020204" pitchFamily="34" charset="0"/>
              </a:rPr>
              <a:t> must not be violated without consequences</a:t>
            </a:r>
            <a:endParaRPr lang="lt-LT" sz="2200" kern="100" dirty="0">
              <a:effectLst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this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reflected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265 TFEU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complaint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failure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(EU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institutions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Violation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against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b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(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258–260 TFEU)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buNone/>
            </a:pPr>
            <a:r>
              <a:rPr lang="lt-LT" sz="22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en-GB" sz="2200" dirty="0"/>
              <a:t>The law must </a:t>
            </a:r>
            <a:r>
              <a:rPr lang="en-GB" sz="2200" b="1" dirty="0"/>
              <a:t>not only be adopted, but also enforced</a:t>
            </a:r>
            <a:endParaRPr lang="lt-LT" sz="22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943B3-349C-8778-60C6-0F877C920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DA91A-5DD7-3878-022B-AF1CB1CF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A2C02-DB48-0B7F-1575-588F1DD2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B1011FB3-532D-C9D9-9E7E-C9C14F0E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633" y="1624521"/>
            <a:ext cx="3097036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60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4F754-6269-7D93-2AB4-E60EE3697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2A59DF9-A47C-668D-39E9-E549AC74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 (THE PRINCIPLE OF LEGALITY)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C029A7B-22A3-95DF-5400-5A9D29992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”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Legality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term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/ </a:t>
            </a:r>
            <a:r>
              <a:rPr lang="lt-LT" sz="20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loi</a:t>
            </a:r>
            <a:r>
              <a:rPr lang="lt-LT" sz="20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/ </a:t>
            </a:r>
            <a:r>
              <a:rPr lang="lt-LT" sz="20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Gesetz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causes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debate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Charter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frequently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laid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down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52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Charter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fundamental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allowed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“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lt-LT" sz="2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Key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“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”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mean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parliament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 </a:t>
            </a:r>
          </a:p>
          <a:p>
            <a:pPr algn="ctr">
              <a:buNone/>
            </a:pPr>
            <a:endParaRPr lang="lt-LT" sz="2000" b="1" kern="1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</a:p>
          <a:p>
            <a:pPr algn="ctr">
              <a:buNone/>
            </a:pP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No, because the 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„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is understood in a broad sense, this term </a:t>
            </a:r>
            <a:r>
              <a:rPr lang="en-GB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also includes accompanying acts adopted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by public administration entities (government, ministry, department, etc.)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F9D89-BF3C-4997-D807-741C95DC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FE11C-46D3-07C4-A05F-19360A42A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E1C3B-3318-D327-E9EC-6663D527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923B570-3CF0-EB1D-73B9-F3CECA887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964" y="1690688"/>
            <a:ext cx="3097036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0DF64-6A2D-7120-6FBC-51CE4725B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FD3B683-A6AA-A9BB-DF20-E1EFFB40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 (THE PRINCIPLE OF LEGALITY)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E769C4B-6FD2-A630-0B44-FE7E63DF0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CJEU’s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Approach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Who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Limit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C-355/10 (EP v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Council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serious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restrictions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fundamental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require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involvement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legislators</a:t>
            </a:r>
            <a:endParaRPr lang="lt-LT" sz="2000" b="1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C-363/14 (EP v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Council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adopted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legislative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serious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adopted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non-legislative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lt-LT" sz="2000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9A4E4-3275-E281-0EE9-2DFD0495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200BD-21DD-C07D-9137-B3E97A58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50036-5497-D0ED-7367-F8A4CB4A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69EC312-0D20-0254-78FC-8D289C4CC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964" y="1690688"/>
            <a:ext cx="3097036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46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CE460-D693-5337-6C56-8D2F7A690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8809E57-6021-5146-C204-DBD4111A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 (THE PRINCIPLE OF LEGALITY)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6CDE3D3-5D14-DEAE-C0DC-F0F6F62BC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ECtHR’s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Approach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“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Prescribed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”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Sunday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Times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v United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Kingdom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(1979)</a:t>
            </a:r>
            <a:r>
              <a:rPr lang="lt-LT" sz="2200" b="1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includes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written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1143000" lvl="2" indent="-228600" algn="just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unwritten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Requirements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norm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Accessibility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able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know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Predictability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predict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consequences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</a:pP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t-LT" sz="22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Absolute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precision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required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but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arbitrariness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prohibited</a:t>
            </a:r>
            <a:endParaRPr lang="lt-LT" sz="2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D6BD9-1BB0-C5E1-F6B8-70FA313B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50DB-91A0-241D-9D49-151A33C9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CF72C-07AD-1BF6-B0C6-464287E7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9DB928F-C427-24CB-64DB-31389F04E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06" y="1690688"/>
            <a:ext cx="3097036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84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338E8-C44B-60B8-93EB-CC9DA8D0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600AB6C-5B5C-7BE3-4A30-A94821F2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 (THE PRINCIPLE OF LEGALITY)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201D864-0EF4-0F06-1886-5AAA6410C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Charter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ECtHR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Standards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52(3)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Charter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Charter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corresponding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ECHR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meaning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scope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However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greater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protection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Possible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development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require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limited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legislative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Soft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never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restrict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1208D-04C9-0FD7-4818-C536F02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302EC-E6EF-14ED-645E-647761F6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797A7-E2A7-2C2E-62A1-E0DC7088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FAF721B-FAD3-3797-19DA-190F22D68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48" y="1690688"/>
            <a:ext cx="3097036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39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CD7F5-9658-2222-B731-E57C6B3EB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75BDD5E-27DD-21B5-92F3-EDD3C63F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 (THE PRINCIPLE OF LEGALITY)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43AB7A3-0A44-5660-F057-EF65DFBBA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Legality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Soft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directives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transfer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through</a:t>
            </a:r>
            <a:r>
              <a:rPr lang="lt-LT" sz="20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obligatory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allowed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transfer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directives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through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guidelines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circulars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recommendations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Soft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obligatory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force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obligations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restrictions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D502-EA63-D3A5-B0F0-3FE6C36B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C9F36-0B0B-E67E-FA30-7217F9A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660C1-8CCD-C5E9-1B4A-AA93508E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89D3C65B-74F2-0FBF-78F8-7A80434CF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964" y="1690688"/>
            <a:ext cx="3097036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30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01DC7-A7B9-2B6E-58F0-9C3930613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8B351C0-D4B8-3744-7911-9BA30DA0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 (THE PRINCIPLE OF LEGALITY)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95ABB3E-C80D-DDCF-5056-9EF4A73DD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221"/>
            <a:ext cx="7620000" cy="4486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1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without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basis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this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would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allow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arbitrariness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ensure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protection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democratic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governance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endParaRPr lang="lt-LT" sz="2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A62A2-2BA6-0219-2CC8-DB45A1DC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A4AE4-0BFC-9979-3E8F-181BA568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DA04B-5487-F245-98C3-CD9F9004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C5287B7C-1890-0646-4AEA-96670FCA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360" y="1809221"/>
            <a:ext cx="3097036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70A74-9BC3-51D7-938A-29924F4F6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914A307-9AA1-85E4-CE9E-3897CA93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 (THE PRINCIPLE OF LEGALITY)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79003BC-68E4-666F-0E3B-CB9404DD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limitations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laid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down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always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According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CJEU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serious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limitations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require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legislative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while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less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serious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adopted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through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non-legislative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endParaRPr lang="lt-LT" sz="2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4DC30-5459-793D-BE61-CBD05D5E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0B9BB-534B-6C5A-E31C-29A48E7F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5089-57E7-EE2A-D56B-78C78337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C65F5F40-97CB-58C2-A9EF-3C7EAA3E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814" y="1690688"/>
            <a:ext cx="3097036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417E7-8FED-95BA-6235-0A8BF9046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A95F745-2E43-24C2-B098-1505FC5B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 (THE PRINCIPLE OF LEGALITY)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114133E-7B10-8076-5902-8DA7AAC8F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3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difference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between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CJEU’s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ECtHR’s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understanding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“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”?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ECtHR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interprets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“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”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broadly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including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unwritten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),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while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leaves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issue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open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stricter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standards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instant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 </a:t>
            </a:r>
            <a:r>
              <a:rPr lang="en-GB" sz="2200" kern="100" dirty="0">
                <a:latin typeface="Calibri" panose="020F0502020204030204" pitchFamily="34" charset="0"/>
                <a:ea typeface="Aptos" panose="020B0004020202020204" pitchFamily="34" charset="0"/>
              </a:rPr>
              <a:t>CJEU may require that</a:t>
            </a:r>
            <a:r>
              <a:rPr lang="lt-LT" sz="2200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GB" sz="2200" kern="100" dirty="0">
                <a:latin typeface="Calibri" panose="020F0502020204030204" pitchFamily="34" charset="0"/>
                <a:ea typeface="Aptos" panose="020B0004020202020204" pitchFamily="34" charset="0"/>
              </a:rPr>
              <a:t>rights be limited only by legislative </a:t>
            </a:r>
          </a:p>
          <a:p>
            <a:pPr algn="ctr">
              <a:buNone/>
            </a:pP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b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endParaRPr lang="lt-LT" sz="2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19E9A-06E3-4B94-9FE2-D0384BB3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7C367-E473-71B1-91F2-2DC634BC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4A323-9EC0-8A31-5B8B-AF900893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9B7210C-77E4-DCB1-1EE1-56150C609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48" y="1690688"/>
            <a:ext cx="3097036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4D767-A8FC-0834-E6E3-0AD183138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BBA51F-7614-AF49-11B4-B6B004AA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 (THE PRINCIPLE OF LEGALITY)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B384A45-C272-9CB1-EA3F-711457A4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4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soft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limit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legally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binding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meet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requirements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legality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certainty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b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endParaRPr lang="lt-LT" sz="2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2F00E-2C8C-B9FC-1C68-83B6E48C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36AAE-341A-C2C5-5B8C-BEC26E9F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287A4-EDBF-9568-7E26-4ADA119A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2A0AC92A-574B-28A2-1741-EE432EA1A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964" y="1690688"/>
            <a:ext cx="3097036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DC869-075E-9D38-75C2-CCE1AC31F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060D36B-F83A-3114-996E-88B806AE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EU ADMINISTRATIVE LAW AND THE RULE OF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7407C6D-AECC-CB80-26BA-AADF9D82E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Rule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Law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in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European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Human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Rights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System</a:t>
            </a:r>
            <a:endParaRPr lang="lt-LT" sz="2000" kern="100" dirty="0">
              <a:effectLst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rule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established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: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1948 Universal </a:t>
            </a: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Declaration</a:t>
            </a:r>
            <a:r>
              <a:rPr lang="lt-LT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Human</a:t>
            </a:r>
            <a:r>
              <a:rPr lang="lt-LT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Rights</a:t>
            </a:r>
            <a:endParaRPr lang="lt-LT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texts</a:t>
            </a:r>
            <a:r>
              <a:rPr lang="lt-LT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Council</a:t>
            </a:r>
            <a:r>
              <a:rPr lang="lt-LT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Europe</a:t>
            </a:r>
            <a:br>
              <a:rPr lang="lt-LT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lt-LT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(1949 Statute, 1950 ECHR)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Different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languages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use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different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terms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: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i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Rule</a:t>
            </a:r>
            <a:r>
              <a:rPr lang="lt-LT" sz="20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i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i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r>
              <a:rPr lang="lt-LT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lt-LT" sz="2000" i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État</a:t>
            </a:r>
            <a:r>
              <a:rPr lang="lt-LT" sz="20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lt-LT" sz="2000" i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droit</a:t>
            </a:r>
            <a:r>
              <a:rPr lang="lt-LT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lt-LT" sz="2000" i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Rechtsstaat</a:t>
            </a:r>
            <a:r>
              <a:rPr lang="lt-LT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lt-LT" sz="2000" i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Estado</a:t>
            </a:r>
            <a:r>
              <a:rPr lang="lt-LT" sz="20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lt-LT" sz="2000" i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Derecho</a:t>
            </a:r>
            <a:endParaRPr lang="lt-LT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t-LT" sz="20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000" dirty="0">
                <a:effectLst/>
                <a:ea typeface="Aptos" panose="020B0004020202020204" pitchFamily="34" charset="0"/>
              </a:rPr>
              <a:t> It </a:t>
            </a:r>
            <a:r>
              <a:rPr lang="lt-LT" sz="2000" dirty="0" err="1">
                <a:effectLst/>
                <a:ea typeface="Aptos" panose="020B0004020202020204" pitchFamily="34" charset="0"/>
              </a:rPr>
              <a:t>is</a:t>
            </a:r>
            <a:r>
              <a:rPr lang="lt-LT" sz="2000" dirty="0">
                <a:effectLst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ea typeface="Aptos" panose="020B0004020202020204" pitchFamily="34" charset="0"/>
              </a:rPr>
              <a:t>considered</a:t>
            </a:r>
            <a:r>
              <a:rPr lang="lt-LT" sz="2000" dirty="0">
                <a:effectLst/>
                <a:ea typeface="Aptos" panose="020B0004020202020204" pitchFamily="34" charset="0"/>
              </a:rPr>
              <a:t> a </a:t>
            </a:r>
            <a:r>
              <a:rPr lang="lt-LT" sz="2000" b="1" dirty="0" err="1">
                <a:effectLst/>
                <a:ea typeface="Aptos" panose="020B0004020202020204" pitchFamily="34" charset="0"/>
              </a:rPr>
              <a:t>common</a:t>
            </a:r>
            <a:r>
              <a:rPr lang="lt-LT" sz="2000" b="1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ea typeface="Aptos" panose="020B0004020202020204" pitchFamily="34" charset="0"/>
              </a:rPr>
              <a:t>heritage</a:t>
            </a:r>
            <a:r>
              <a:rPr lang="lt-LT" sz="2000" b="1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ea typeface="Aptos" panose="020B0004020202020204" pitchFamily="34" charset="0"/>
              </a:rPr>
              <a:t>of</a:t>
            </a:r>
            <a:r>
              <a:rPr lang="lt-LT" sz="2000" b="1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ea typeface="Aptos" panose="020B0004020202020204" pitchFamily="34" charset="0"/>
              </a:rPr>
              <a:t>European</a:t>
            </a:r>
            <a:r>
              <a:rPr lang="lt-LT" sz="2000" b="1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ea typeface="Aptos" panose="020B0004020202020204" pitchFamily="34" charset="0"/>
              </a:rPr>
              <a:t>states</a:t>
            </a:r>
            <a:r>
              <a:rPr lang="lt-LT" sz="2000" dirty="0">
                <a:effectLst/>
                <a:ea typeface="Aptos" panose="020B0004020202020204" pitchFamily="34" charset="0"/>
              </a:rPr>
              <a:t>.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5083F-DDBB-02C2-267C-EA85BE47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64588-795A-358A-725F-DEFC57D1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FF6A1-676F-A6BA-0E72-C57C430C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0D8ABD0-44BC-FA27-CC80-C1323262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332" y="1690688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6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D7080-DF5E-8F71-8E3D-367BB3D00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05BC340-26E7-EBF0-3270-15036B0F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</a:t>
            </a:r>
            <a:r>
              <a:rPr lang="lt-LT" sz="3200" dirty="0"/>
              <a:t> (LEGAL CERTAINTY 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86021B7-66B5-494E-B814-ACAFDBA25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Certainty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certainty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means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precise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predictable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able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their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obligations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their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behaviour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accordingly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t-LT" sz="20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should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surprise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BF0B0-4139-872B-C196-BA40FD7E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C4B2C-9DFF-641F-549E-FB96FF99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0690F-5323-F0E0-BBF1-989732CC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132B26E-998D-5DC2-F17E-F474FE668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345" y="1690688"/>
            <a:ext cx="3645655" cy="24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83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743BB-8631-39CB-EE2A-797EED926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5DD9163-DE69-5CF1-CB2B-87450671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</a:t>
            </a:r>
            <a:r>
              <a:rPr lang="lt-LT" sz="3200" dirty="0"/>
              <a:t> (LEGAL CERTAINTY 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D497758-3621-7864-2254-E54C112EF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Certainty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understandable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consistent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Retroactive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effect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prohibited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should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normally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past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exceptions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allowed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justified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cases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D986F-5F22-AB35-F532-79C06B1E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C99B2-2772-2FC9-EF34-8B2AADCA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A8243-9356-5AC3-683B-D5C93D28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4A994593-2A83-9365-4874-19AEF4FC3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276" y="1690688"/>
            <a:ext cx="3645724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51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A12DA-FC0A-0477-4027-0BF2D9C3B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9FFE3F-AA78-7407-EB1D-BBB50CE4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</a:t>
            </a:r>
            <a:r>
              <a:rPr lang="lt-LT" sz="3200" dirty="0"/>
              <a:t> (LEGAL CERTAINTY 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C289232-9E65-BC3D-E7F0-5A4E32C5D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Duff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(C-63/93)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precise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certainty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gives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principle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non-retroactivity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legitimate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expectations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suddenly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change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“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game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6CDB0-0686-3CDD-0A90-5720F9E5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4390B-B929-24CF-8EA9-F990C1E9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13A3B-4CA6-47D9-3C9C-5C1F4BAE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382269C-C7EB-887D-D6F5-A46DA933F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276" y="1690688"/>
            <a:ext cx="3645724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06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C73E3-6B6D-5FD9-240C-55846DDE5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83B5E67-4DC5-C8A2-347A-A8F1965F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</a:t>
            </a:r>
            <a:r>
              <a:rPr lang="lt-LT" sz="3200" dirty="0"/>
              <a:t> (</a:t>
            </a:r>
            <a:r>
              <a:rPr lang="lt-LT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 TO JUSTICE AND JUDICIAL REVIEW</a:t>
            </a:r>
            <a:r>
              <a:rPr lang="lt-LT" sz="3200" dirty="0"/>
              <a:t>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7BEF0ED-2EEA-937D-FA53-A2F325D8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70037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200" b="1" kern="100" dirty="0" err="1">
                <a:effectLst/>
                <a:ea typeface="Aptos" panose="020B0004020202020204" pitchFamily="34" charset="0"/>
              </a:rPr>
              <a:t>Right</a:t>
            </a:r>
            <a:r>
              <a:rPr lang="lt-LT" sz="22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ea typeface="Aptos" panose="020B0004020202020204" pitchFamily="34" charset="0"/>
              </a:rPr>
              <a:t>of</a:t>
            </a:r>
            <a:r>
              <a:rPr lang="lt-LT" sz="2200" b="1" kern="100" dirty="0">
                <a:effectLst/>
                <a:ea typeface="Aptos" panose="020B0004020202020204" pitchFamily="34" charset="0"/>
              </a:rPr>
              <a:t> Access to a </a:t>
            </a:r>
            <a:r>
              <a:rPr lang="lt-LT" sz="2200" b="1" kern="100" dirty="0" err="1">
                <a:effectLst/>
                <a:ea typeface="Aptos" panose="020B0004020202020204" pitchFamily="34" charset="0"/>
              </a:rPr>
              <a:t>Court</a:t>
            </a:r>
            <a:endParaRPr lang="lt-LT" sz="2200" kern="100" dirty="0">
              <a:effectLst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Everyone has the right to appeal to an </a:t>
            </a:r>
            <a:r>
              <a:rPr lang="en-GB" sz="2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independent and impartial </a:t>
            </a:r>
            <a:r>
              <a:rPr lang="lt-LT" sz="22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court</a:t>
            </a:r>
            <a:endParaRPr lang="lt-LT" sz="22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200" kern="100" dirty="0" err="1">
                <a:effectLst/>
                <a:ea typeface="Aptos" panose="020B0004020202020204" pitchFamily="34" charset="0"/>
              </a:rPr>
              <a:t>This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includes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: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judicial</a:t>
            </a:r>
            <a:r>
              <a:rPr lang="lt-LT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review</a:t>
            </a:r>
            <a:r>
              <a:rPr lang="lt-LT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administrative</a:t>
            </a:r>
            <a:r>
              <a:rPr lang="lt-LT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acts</a:t>
            </a:r>
            <a:endParaRPr lang="lt-LT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right</a:t>
            </a:r>
            <a:r>
              <a:rPr lang="lt-LT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lt-LT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good</a:t>
            </a:r>
            <a:r>
              <a:rPr lang="lt-LT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administration</a:t>
            </a:r>
            <a:endParaRPr lang="lt-LT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lt-LT" sz="22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Without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judicial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review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,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there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is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no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rule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of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ea typeface="Aptos" panose="020B0004020202020204" pitchFamily="34" charset="0"/>
              </a:rPr>
              <a:t>.</a:t>
            </a:r>
          </a:p>
          <a:p>
            <a:pPr algn="ctr">
              <a:buNone/>
            </a:pPr>
            <a:br>
              <a:rPr lang="lt-LT" sz="2200" kern="100" dirty="0">
                <a:effectLst/>
                <a:ea typeface="Aptos" panose="020B0004020202020204" pitchFamily="34" charset="0"/>
              </a:rPr>
            </a:br>
            <a:endParaRPr lang="lt-LT" sz="2200" kern="100" dirty="0">
              <a:effectLst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C8C9C-5DFA-B3A8-7FA5-0298C95F2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59416-C913-4C6F-79B9-4E561FD1A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F7CA8-BAF8-5BD0-05DE-3A382097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1DC4991-F132-B353-7901-7D2116957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570037"/>
            <a:ext cx="3428999" cy="24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69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F84C3-C739-990C-A78D-97F19B8FD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02445B1-53DB-831F-694D-9C30D319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</a:t>
            </a:r>
            <a:r>
              <a:rPr lang="lt-LT" sz="3200" dirty="0"/>
              <a:t> (</a:t>
            </a:r>
            <a:r>
              <a:rPr lang="lt-LT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 TO JUSTICE AND JUDICIAL REVIEW</a:t>
            </a:r>
            <a:r>
              <a:rPr lang="lt-LT" sz="3200" dirty="0"/>
              <a:t>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286AA06-8460-659C-4A5A-97DE2E47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Community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Based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From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beginning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since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1950):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EU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has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been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based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judicial</a:t>
            </a:r>
            <a:r>
              <a:rPr lang="lt-LT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</a:t>
            </a:r>
            <a:endParaRPr lang="lt-LT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19 TEU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CJEU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ensures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observed</a:t>
            </a:r>
            <a:endParaRPr lang="lt-LT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400" dirty="0"/>
              <a:t>Member States must ensure effective judicial protection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8F616-4A91-CDDF-9CAC-8606AA37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68285-C1A9-A76A-FA9F-4F5ABE03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9D322-60D0-92F2-CA46-320942EB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010821F-BD72-783A-991A-4B56F22A0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751" y="1690688"/>
            <a:ext cx="3426249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86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36D80-92A4-FD37-E8C3-82382D1D6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193D0B6-5F0A-494F-3C71-C9647813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</a:t>
            </a:r>
            <a:r>
              <a:rPr lang="lt-LT" sz="3200" dirty="0"/>
              <a:t> (</a:t>
            </a:r>
            <a:r>
              <a:rPr lang="lt-LT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 TO JUSTICE AND JUDICIAL REVIEW</a:t>
            </a:r>
            <a:r>
              <a:rPr lang="lt-LT" sz="3200" dirty="0"/>
              <a:t>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B6D0CF3-E4A1-A502-34F8-5E90A3642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Judicial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Independence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C-64/16 (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Portuguese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Judges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judicial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independence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requirement</a:t>
            </a:r>
            <a:endParaRPr lang="lt-LT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essential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endParaRPr lang="lt-LT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effectiveness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EU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endParaRPr lang="lt-LT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t-LT" sz="24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Regarding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judicial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reforms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buNone/>
            </a:pP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•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violation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procedures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have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been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initiated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against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some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DD000-3DBD-7058-F474-CE501C68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CC75F-AEB0-A966-D08D-3EFEF934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F79D6-CABB-8035-CA26-C004D14C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7E3888F-05F6-956D-E54C-40892332C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751" y="1690688"/>
            <a:ext cx="3426249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83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60A1C-C56A-56D9-9193-DED6024FE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776E920-391B-4DBE-E1D8-97692DF2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</a:t>
            </a:r>
            <a:r>
              <a:rPr lang="lt-LT" sz="3200" dirty="0"/>
              <a:t> (</a:t>
            </a:r>
            <a:r>
              <a:rPr lang="lt-LT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 TO JUSTICE AND JUDICIAL REVIEW</a:t>
            </a:r>
            <a:r>
              <a:rPr lang="lt-LT" sz="3200" dirty="0"/>
              <a:t>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6AFC20C-D84A-23C6-1FFB-190B02F77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47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Charter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Everyone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effective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judicial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protection</a:t>
            </a:r>
            <a:endParaRPr lang="lt-LT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fair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trial</a:t>
            </a:r>
            <a:endParaRPr lang="lt-LT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assistance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necessary</a:t>
            </a:r>
            <a:endParaRPr lang="lt-LT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t-LT" sz="24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Access to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justice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practical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effective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theoretical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B909-37A5-824C-E93E-C3EF4B51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44C4D-B4D7-EE7C-C62B-CF1B391F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743B5-88DB-A0A5-B893-D464BA77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B0AC091-BECB-8539-2801-15F169A27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751" y="1690688"/>
            <a:ext cx="3426249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72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A28CA-7FAC-E45A-F72F-EB270595B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01C06C-60D1-CB02-06E6-8976A109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LEGALITY</a:t>
            </a:r>
            <a:r>
              <a:rPr lang="lt-LT" sz="3200" dirty="0"/>
              <a:t> (</a:t>
            </a:r>
            <a:r>
              <a:rPr lang="lt-LT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 TO JUSTICE AND JUDICIAL REVIEW</a:t>
            </a:r>
            <a:r>
              <a:rPr lang="lt-LT" sz="3200" dirty="0"/>
              <a:t>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0E8D72A-F427-3327-B63B-C86AC7C70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Long-standing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Since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Nold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Heylens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individuals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must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enjoy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effective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judicial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protection</a:t>
            </a:r>
            <a:endParaRPr lang="lt-LT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Inuit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Tapiriit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Kanatami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Member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States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required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create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new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judicial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protection</a:t>
            </a:r>
            <a:endParaRPr lang="lt-LT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but</a:t>
            </a:r>
            <a:r>
              <a:rPr lang="lt-LT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leave</a:t>
            </a:r>
            <a:r>
              <a:rPr lang="lt-LT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individuals</a:t>
            </a:r>
            <a:r>
              <a:rPr lang="lt-LT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without</a:t>
            </a:r>
            <a:r>
              <a:rPr lang="lt-LT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real</a:t>
            </a:r>
            <a:r>
              <a:rPr lang="lt-LT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judicial</a:t>
            </a:r>
            <a:r>
              <a:rPr lang="lt-LT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protection</a:t>
            </a:r>
            <a:endParaRPr lang="lt-L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9B95-CEB4-1202-0521-13B050EF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DA84F-9515-B355-DB5A-305F9B65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F0517-5C12-4D57-00E2-FA05D42A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85CBC678-C457-6D3A-4EA3-4257636D2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751" y="1690688"/>
            <a:ext cx="3426249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41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C83D6-5CA5-234C-A2F0-424F7E65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16321FE-9CA2-CB1E-E675-2EC61E83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</a:rPr>
              <a:t>LEGALITY</a:t>
            </a:r>
            <a:r>
              <a:rPr lang="lt-LT" sz="3200" dirty="0">
                <a:latin typeface="+mn-lt"/>
              </a:rPr>
              <a:t> (</a:t>
            </a:r>
            <a:r>
              <a:rPr lang="en-GB" sz="3200" dirty="0">
                <a:effectLst/>
                <a:latin typeface="+mn-lt"/>
                <a:ea typeface="Aptos" panose="020B0004020202020204" pitchFamily="34" charset="0"/>
              </a:rPr>
              <a:t>RESPECT FOR HUMAN RIGHTS</a:t>
            </a:r>
            <a:r>
              <a:rPr lang="lt-LT" sz="3200" dirty="0">
                <a:latin typeface="+mn-lt"/>
              </a:rPr>
              <a:t>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E970F35-05B9-8A7B-9F8B-B1A3DA557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Human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2400" b="1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400" b="1" kern="1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en-GB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Are human rights the same as the rule of law?</a:t>
            </a:r>
            <a:endParaRPr lang="lt-LT" sz="2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lt-LT" sz="24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lt-LT" sz="2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</a:t>
            </a:r>
            <a:r>
              <a:rPr lang="lt-LT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Respect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human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identical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However</a:t>
            </a:r>
            <a:r>
              <a:rPr lang="lt-LT" sz="2400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includes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respect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60634-D0C5-BDBA-BD2B-1DA9830A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44358-3B5C-9D17-5167-0D3148EE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4D1B1-D218-1F27-7357-3762D710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D5BB5C9-3A4F-3360-132B-4C702760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472" y="1685925"/>
            <a:ext cx="2619375" cy="203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7CC68-11BC-6802-2B4D-01C6C7330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4DC3089-C034-B5FF-6FA0-3C0B39AD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</a:rPr>
              <a:t>LEGALITY</a:t>
            </a:r>
            <a:r>
              <a:rPr lang="lt-LT" sz="3200" dirty="0">
                <a:latin typeface="+mn-lt"/>
              </a:rPr>
              <a:t> (</a:t>
            </a:r>
            <a:r>
              <a:rPr lang="en-GB" sz="3200" dirty="0">
                <a:effectLst/>
                <a:latin typeface="+mn-lt"/>
                <a:ea typeface="Aptos" panose="020B0004020202020204" pitchFamily="34" charset="0"/>
              </a:rPr>
              <a:t>RESPECT FOR HUMAN RIGHTS</a:t>
            </a:r>
            <a:r>
              <a:rPr lang="lt-LT" sz="3200" dirty="0">
                <a:latin typeface="+mn-lt"/>
              </a:rPr>
              <a:t>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54E3D26-AAAA-B96D-896C-09AA63E8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221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Which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Human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Relevant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justice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Also:???</a:t>
            </a:r>
            <a:endParaRPr lang="lt-LT" sz="24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freedom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expression</a:t>
            </a:r>
            <a:endParaRPr lang="lt-LT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criticise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authorities</a:t>
            </a:r>
            <a:endParaRPr lang="lt-LT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Charter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Fundamental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Rights</a:t>
            </a:r>
            <a:endParaRPr lang="lt-LT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Convention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Human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Rights</a:t>
            </a:r>
            <a:endParaRPr lang="lt-LT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general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principles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EU </a:t>
            </a:r>
            <a:r>
              <a:rPr lang="lt-LT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endParaRPr lang="lt-LT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t-LT" sz="24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respect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FB959-03CA-E372-2E95-C2DA57B2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26C3E-B8DE-7AD9-7F50-EAC03F09C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EB7B0-A630-63A7-77A0-D21BEEAC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322C594-76E8-57D9-0A3D-C9B4705B2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730" y="1783031"/>
            <a:ext cx="2621507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5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58756-A366-6329-AB6F-9571BF669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0168253-D468-53F8-2816-3E826B30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EU ADMINISTRATIVE LAW AND THE RULE OF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D18DAD6-FF32-143D-6DC4-2C0378A52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Contribution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ECtHR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Lawless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(1961)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first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judgment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merits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liberty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security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Article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5 ECHR)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trial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Article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6 ECHR)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Golder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(1975)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first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explicit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reference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dirty="0">
                <a:highlight>
                  <a:srgbClr val="C0C0C0"/>
                </a:highlight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dirty="0">
                <a:highlight>
                  <a:srgbClr val="C0C0C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ECtHR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single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full-scale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develops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concept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gradually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through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7E890-8D20-D0E1-33A3-D23DDB57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DFCB2-233A-182A-E2A9-9E92EE22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073C5-3294-CF6E-9575-6EC4D210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4A9DD725-4DE8-23BD-E995-083C44A6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372" y="1690688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59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55F3A-81DB-8092-EDA8-005DF0714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3FD7CFA-1450-6059-AF0B-64CB4FBC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</a:rPr>
              <a:t>LEGALITY</a:t>
            </a:r>
            <a:r>
              <a:rPr lang="lt-LT" sz="3200" dirty="0">
                <a:latin typeface="+mn-lt"/>
              </a:rPr>
              <a:t> (</a:t>
            </a:r>
            <a:r>
              <a:rPr lang="en-GB" sz="3200" dirty="0">
                <a:effectLst/>
                <a:latin typeface="+mn-lt"/>
                <a:ea typeface="Aptos" panose="020B0004020202020204" pitchFamily="34" charset="0"/>
              </a:rPr>
              <a:t>NON-DISCRIMINATION AND</a:t>
            </a:r>
            <a:r>
              <a:rPr lang="lt-LT" sz="3200" dirty="0">
                <a:effectLst/>
                <a:latin typeface="+mn-lt"/>
                <a:ea typeface="Aptos" panose="020B0004020202020204" pitchFamily="34" charset="0"/>
              </a:rPr>
              <a:t> </a:t>
            </a:r>
            <a:br>
              <a:rPr lang="lt-LT" sz="3200" dirty="0">
                <a:effectLst/>
                <a:latin typeface="+mn-lt"/>
                <a:ea typeface="Aptos" panose="020B0004020202020204" pitchFamily="34" charset="0"/>
              </a:rPr>
            </a:br>
            <a:r>
              <a:rPr lang="en-GB" sz="3200" dirty="0">
                <a:effectLst/>
                <a:latin typeface="+mn-lt"/>
                <a:ea typeface="Aptos" panose="020B0004020202020204" pitchFamily="34" charset="0"/>
              </a:rPr>
              <a:t>EQUALITY BEFORE THE LAW</a:t>
            </a:r>
            <a:r>
              <a:rPr lang="lt-LT" sz="3200" dirty="0">
                <a:latin typeface="+mn-lt"/>
              </a:rPr>
              <a:t>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A204BFB-797A-1D8F-4A32-EC63817FC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ea typeface="Aptos" panose="020B0004020202020204" pitchFamily="34" charset="0"/>
              </a:rPr>
              <a:t>Equality</a:t>
            </a:r>
            <a:r>
              <a:rPr lang="lt-LT" sz="24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ea typeface="Aptos" panose="020B0004020202020204" pitchFamily="34" charset="0"/>
              </a:rPr>
              <a:t>before</a:t>
            </a:r>
            <a:r>
              <a:rPr lang="lt-LT" sz="24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ea typeface="Aptos" panose="020B0004020202020204" pitchFamily="34" charset="0"/>
              </a:rPr>
              <a:t>Law</a:t>
            </a:r>
            <a:endParaRPr lang="lt-LT" sz="2400" kern="100" dirty="0">
              <a:effectLst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400" kern="100" dirty="0" err="1">
                <a:effectLst/>
                <a:ea typeface="Aptos" panose="020B0004020202020204" pitchFamily="34" charset="0"/>
              </a:rPr>
              <a:t>All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persons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are: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equal</a:t>
            </a:r>
            <a:r>
              <a:rPr lang="lt-LT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before</a:t>
            </a:r>
            <a:r>
              <a:rPr lang="lt-LT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endParaRPr lang="lt-LT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400" b="1" kern="100" dirty="0" err="1">
                <a:effectLst/>
                <a:ea typeface="Aptos" panose="020B0004020202020204" pitchFamily="34" charset="0"/>
              </a:rPr>
              <a:t>Discrimination</a:t>
            </a:r>
            <a:r>
              <a:rPr lang="lt-LT" sz="2400" b="1" kern="100" dirty="0">
                <a:effectLst/>
                <a:ea typeface="Aptos" panose="020B0004020202020204" pitchFamily="34" charset="0"/>
              </a:rPr>
              <a:t>: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lt-LT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prohibited</a:t>
            </a:r>
            <a:endParaRPr lang="lt-LT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lt-LT" sz="24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Public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authorities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may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not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treat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persons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differently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without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objective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justification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.</a:t>
            </a:r>
          </a:p>
          <a:p>
            <a:pPr algn="just">
              <a:buNone/>
            </a:pP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38924-278E-2CD8-2FD4-58DCD161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D09A9-5B3E-8C9B-F04E-B81DC4A4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6EA7E-733E-567F-565F-7E2589D1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A033152-929F-2CF9-AD9F-DE815D577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690688"/>
            <a:ext cx="3552825" cy="2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29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A4202-6200-B0E0-BD2A-1DE33D63F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B1579EE-FA8A-6A37-EC53-AA97EDB6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</a:rPr>
              <a:t>LEGALITY</a:t>
            </a:r>
            <a:r>
              <a:rPr lang="lt-LT" sz="3200" dirty="0">
                <a:latin typeface="+mn-lt"/>
              </a:rPr>
              <a:t> (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+mj-cs"/>
              </a:rPr>
              <a:t>NON-DISCRIMINATION AND</a:t>
            </a:r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+mj-cs"/>
              </a:rPr>
              <a:t> </a:t>
            </a:r>
            <a:b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+mj-cs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+mj-cs"/>
              </a:rPr>
              <a:t>EQUALITY BEFORE THE LAW</a:t>
            </a:r>
            <a:r>
              <a:rPr lang="lt-LT" sz="3200" dirty="0">
                <a:latin typeface="+mn-lt"/>
              </a:rPr>
              <a:t>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2EB9477-5884-416A-204A-B7E2E91E6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Title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III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Charter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covers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equality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before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prohibition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discrimination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equality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between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women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child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elderly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integration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disabilities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particularly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relevant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D8601-5860-94D4-D7E7-4D9ED318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86A10-F3ED-3577-C1C8-898C38A0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3B6F6-1E4D-CB3A-6EFB-4625E8DE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2A5B1F51-A772-6B24-6A86-CBAF40DE3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721676"/>
            <a:ext cx="3548193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8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3F25A-F3DE-7276-929B-FC5AD7DF5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044431C-55F2-629E-52AE-1A487C59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</a:rPr>
              <a:t>LEGALITY</a:t>
            </a:r>
            <a:r>
              <a:rPr lang="lt-LT" sz="3200" dirty="0">
                <a:latin typeface="+mn-lt"/>
              </a:rPr>
              <a:t> (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+mj-cs"/>
              </a:rPr>
              <a:t>NON-DISCRIMINATION AND</a:t>
            </a:r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+mj-cs"/>
              </a:rPr>
              <a:t> </a:t>
            </a:r>
            <a:b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+mj-cs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+mj-cs"/>
              </a:rPr>
              <a:t>EQUALITY BEFORE THE LAW</a:t>
            </a:r>
            <a:r>
              <a:rPr lang="lt-LT" sz="3200" dirty="0">
                <a:latin typeface="+mn-lt"/>
              </a:rPr>
              <a:t>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BA658BD-3073-9980-5D2C-23958F283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Non-Discrimination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18 TFEU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prohibition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discrimination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grounds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nationality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21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Charter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457200" lvl="1" indent="0" algn="just">
              <a:buSzPts val="1000"/>
              <a:buNone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prohibition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discrimination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sex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1143000" lvl="2" indent="-228600" algn="just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racial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ethnic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origin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1143000" lvl="2" indent="-228600" algn="just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religion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belief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1143000" lvl="2" indent="-228600" algn="just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1143000" lvl="2" indent="-228600" algn="just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Disability</a:t>
            </a:r>
            <a:endParaRPr lang="lt-LT" sz="20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143000" lvl="2" indent="-228600" algn="just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sexual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orientation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BF2AC-E8FF-A7EA-0953-7F958244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AEB7C-3990-99F5-44D5-6E9FCB23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284C8-3DEA-3C10-BD3F-5FC5A202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27E230E0-1DC1-88FE-A687-E3CC44F1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690688"/>
            <a:ext cx="3548193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00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2D059-768F-9519-69BF-8E34C3304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8AC56AA-54A2-0090-CB30-1422906EB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</a:rPr>
              <a:t>LEGALITY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74BD4A3-E53E-6B30-67EF-60BDC284E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Students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1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certainty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allows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understand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their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obligations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plan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their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behaviour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46F11-9089-68E5-AFF8-EFDBE3D0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9313F-0F74-31F3-020F-9FF2A4F8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FC294-AB79-33B2-0FCE-A1B1CDDD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9BBFC01-E3DE-8646-D60A-FBC292F11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544" y="1563892"/>
            <a:ext cx="3338456" cy="21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72D35-6280-941A-ECC2-257594B0D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F8BFBB3-C99A-09D3-BC63-A6A674E3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</a:rPr>
              <a:t>LEGALITY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9C690DC-0A99-7F50-B570-EAEDE4D1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judicial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independence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essential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without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independent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cannot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effectively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D94DF-C8B1-14A3-298B-74C7348BE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70034-14E4-3457-0C7F-4D907C00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312A5-CCE5-EC46-E6B2-B178204B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8EB2BAE5-E1EC-52F1-7E9A-EAB468FEE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102" y="1690688"/>
            <a:ext cx="334089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25669-AB90-C527-6C92-50BE0FF76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E022E1C-CC9A-12A1-22E2-AA2ED68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</a:rPr>
              <a:t>LEGALITY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0CDA5C3-1210-8EED-F2EC-73225C198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3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always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mean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full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human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necessarily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two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closely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connected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4E224-208D-6BB4-A647-29E80459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28EE5-49D2-7D9E-BEBD-2125FE22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D4B30-A3FE-A29C-058B-BBE8697C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9B6FBAC-FF32-2AD4-462F-3A7D21666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102" y="1690688"/>
            <a:ext cx="334089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3EE5A-531A-BCD1-0F79-A91BDAF41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1260750-9CA2-C0E7-F200-F48CF918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</a:rPr>
              <a:t>LEGALITY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5FBD24D-7991-ECBD-4AC9-F867C3A67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4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non-discrimination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particularly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take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daily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directly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affect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individuals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’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1B15F-46C6-0A5A-B07E-04D09B4B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4D1C8-596C-53D2-2C72-00EA4E30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06C24-07BF-813B-3A30-4B2E2FBC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DB8BE55-3568-93A3-7642-356E01F31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102" y="1690688"/>
            <a:ext cx="334089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C417D-381B-ADB0-5ED2-525394520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97B9EEA-BD74-F4C0-3FCE-E2054228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PROPORTIONALITY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F058724-9E57-BA79-5960-507650F82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PRINCIPLE OF PROPORTIONALITY: WHAT IS IT?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requiring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measures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adopted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institutions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excessive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suitable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achieving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intended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objective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restrict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little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possible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Where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92FD4-2BE0-EDCC-7619-07AA94E3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3614F-4A67-B996-1F72-508A57786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88269-CBC7-2BDD-EC0E-873F6C56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225E215C-81CC-88E2-F376-56BCEE8B3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448752"/>
            <a:ext cx="3733800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1F70C-A3F1-B812-1993-E13281BC1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7133AB4-27E1-2B85-E222-8AF6604F6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PROPORTIONALITY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9BE71E7-5F65-B996-E886-D7F81C3BF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ORIGIN OF PROPORTIONALITY: GERMAN 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Historical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origin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proportionality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originates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from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German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constitutional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Justice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European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(CJEU)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adopted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already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1950s–1960s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Example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0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Internationale</a:t>
            </a:r>
            <a:r>
              <a:rPr lang="lt-LT" sz="20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Handelsgesellschaft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buNone/>
            </a:pP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one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most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often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applied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965BD-37D4-D410-6D46-6E8A6E92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396FF-C7D0-F641-BECE-BC675755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19624-8BFC-2211-3EE4-623E0D28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919788AE-CD86-06D7-C454-EF12672CD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513" y="1690688"/>
            <a:ext cx="3381487" cy="22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98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5928B-4FCE-FAB5-CC95-10F6E6E56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5C0B2F7-CACE-C02C-2930-302DA897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PROPORTIONALITY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BB5D3CB-85AD-3AC8-4508-12E2990D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GERMAN PROPORTIONALITY TEST (3 STEPS)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1. SUITABILITY (</a:t>
            </a:r>
            <a:r>
              <a:rPr lang="lt-LT" sz="2000" b="1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Geeignetheit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measure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help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achieve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objective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Full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achievement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objective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required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Assessment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made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ante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advance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2. NECESSITY (</a:t>
            </a:r>
            <a:r>
              <a:rPr lang="lt-LT" sz="2000" b="1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Erforderlichkeit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less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restrictive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milder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measure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available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buNone/>
            </a:pP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several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effective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measures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exist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→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choose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least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restrictive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one</a:t>
            </a:r>
            <a:endParaRPr lang="lt-LT" sz="2000" b="1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3. PROPORTIONALITY IN THE STRICT SENSE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benefit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society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justify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harm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essential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core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undermined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E84FB-3229-4592-0780-0845E62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7D4DB-7741-9F7A-894D-5F5F23B7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2CE73-80ED-3A0E-96B2-16CE63BE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C972181-B70F-81EA-225B-12CCFCF1E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27" y="1690688"/>
            <a:ext cx="3383573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1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E283A-66C8-E2DE-95B3-98A989246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0D2C8B0-0A12-3DB8-7F31-1DA206A8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EU ADMINISTRATIVE LAW AND THE RULE OF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B307C90-9A26-BE95-AEEB-DDD296956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Key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Elements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ECtHR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Judicial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review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fair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trial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legality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non-retroactivity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criminal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Separation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powers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Prohibition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discrimination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Particularly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judicial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review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D5B0E-68B2-8BA3-2CD0-6156FC9D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8DDE3-A181-7DF5-8F66-112FAAD1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4F06B-2BD6-EDF6-46D2-2F81E980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76568B1-57BA-AC25-1E2D-832D52FD8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092" y="1690688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994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B1864-B9F4-B978-817B-7B3C14605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A8F41BC-F3B0-63A5-2A03-2423F51D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PROPORTIONALITY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ABA70EA-93B1-BADA-6F11-4A31668E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PROPORTIONALITY IN CJEU CASE-LAW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difference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from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Germany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always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explicitly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separate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three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steps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CJEU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judgments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often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shorter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result-oriented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works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27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systems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deals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large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number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cases</a:t>
            </a:r>
            <a:endParaRPr lang="lt-LT" sz="1200" b="1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seeks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overall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interest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09C22-7156-A122-D349-875CC80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17874-1028-3400-3071-8560C62B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85992-B485-CD17-292E-4CE55395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964110A6-1FE7-F831-F922-AFB83161D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27" y="1690688"/>
            <a:ext cx="3383573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4AB50-62EE-0F0C-6944-5B98F7047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B89800D-F3A2-6C00-21D7-6A9F76F8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PROPORTIONALITY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E36C783-334B-1A29-608B-F4CEE6CFA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OBJECTIVE AND SUBJECTIVE APPROACHES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COURTS’ APPROACH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Objective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interests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assessed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interests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interests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Market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interests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Similar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cost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–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benefit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balance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GERMAN COURTS’ APPROACH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Subjective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Focus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seriously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applicant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affected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51745-884A-8D5F-138E-5A48DC8D0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5B8E1-A9FA-0F1B-09F6-83F9686D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A7DAD-CA56-5298-2CF3-25A88ACC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200CB39-C82B-C7E1-A178-B79A18CD6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690688"/>
            <a:ext cx="3383573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931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1DC92-D4D5-230B-BD43-30EDB5E9A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8BC412B-619E-2842-B1DE-430812C5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PROPORTIONALITY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F3B9B52-CB18-8E4F-B892-3B067D8B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WHEN DOES THE CJEU APPLY A STRICTER TEST?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Stricter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review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freedoms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restricted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e.g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free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movement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services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restricted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e.g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data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Known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Digital </a:t>
            </a:r>
            <a:r>
              <a:rPr lang="lt-LT" sz="20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Ireland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Schecke</a:t>
            </a:r>
            <a:r>
              <a:rPr lang="lt-LT" sz="20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Eifert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➡️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such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proportionality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examined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strictly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330FA-C9A2-6F7D-22A0-D2E69AF0D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54DD6-D8EA-1993-CEFF-AEBD20C9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746A3-C522-A1DF-D9F4-ADE95289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533BA10-CFF2-CEF4-FA26-3DB88272A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27" y="1690688"/>
            <a:ext cx="3383573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373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2188F-205C-AE8B-34D5-6FCDE9F5B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F83EA34-2A84-92E9-5240-325DB3AF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PROPORTIONALITY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4EF679D-587F-55E1-506D-41ACB5062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PROPORTIONALITY AND MEMBER STATES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respect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proportionality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implement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restrict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freedoms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Three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situations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Restrictions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freedoms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Violations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competition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implementing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buNone/>
            </a:pPr>
            <a:r>
              <a:rPr lang="lt-LT" sz="20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➡️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This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led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a 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spill-over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effect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”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proportionality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applied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-EU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cases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C60C1-ECB7-A06F-1F83-170220E1D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444E6-4243-09E8-CC25-88B3725D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9E2AB-C383-FDF8-9C87-95707AE4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3ADB517-DE2A-C4AA-8778-C52527A5A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27" y="1690688"/>
            <a:ext cx="3383573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235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52499-D210-3FC8-E997-2ADB1F17D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C384295-734C-64AD-0DEE-06DAFDA1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PROPORTIONALITY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54AEDBB-A411-C969-04F1-1117EA20A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IMPORTANCE OF PROCEDURE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Differences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depending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type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🔹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Violation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258 TFEU)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itself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assesses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proportionality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🔹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Preliminary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ruling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267 TFEU)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provides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criteria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makes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final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assessment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BBEEE-E3BC-1555-3D60-D2793028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CC4AA-14BC-C228-41E6-571F53ED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A6381-DC18-1A6D-E3AB-297441F9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F682E7B-6BB6-0CF6-9E76-72E256B7C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690688"/>
            <a:ext cx="3383573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42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85B12-D2CA-BCD6-B8F0-B67035A14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0C06340-6529-D090-DF35-EBB2ED76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PROPORTIONALITY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80FEDFF-3C48-DC71-FDDA-CBD6AA4F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</a:t>
            </a:r>
            <a:r>
              <a:rPr lang="lt-LT" sz="2000" b="1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WEISS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CASE AND NEW DEBATES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Weiss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(PSPP)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Conflict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between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CJEU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German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Federal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Constitutional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Court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Key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overstep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their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limits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reviewing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political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Core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debate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Role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Separation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powers</a:t>
            </a:r>
            <a:endParaRPr lang="lt-LT" sz="20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Democratic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legitimacy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ABD0A-4FCC-786B-5BE2-975A46AB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2AF71-E089-BB91-7C67-1C24FBD3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050CE-5225-1302-5D9C-F70C538B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28C125C-B7D9-1632-3FB5-6A8482BD3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690688"/>
            <a:ext cx="3383573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567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8B42F-C8F1-0203-4F0A-392CF5187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007DFD-E350-D489-FB7A-923A4B9A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PROPORTIONALITY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5A03E40-FDC7-B60A-D99C-9C1B06775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CONCLUSION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proportionality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originates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from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German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adapted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to 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EU-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specific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needs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model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flexible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balancing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interests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most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modern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BF16C-6518-3800-6416-3C44EDA9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54627-1D93-7B84-70E0-7DA6F625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38CA0-CE1A-917B-F053-796E1361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2FDBCA3-0E4E-5EAD-1DAF-4F95A5AFF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27" y="1775630"/>
            <a:ext cx="3383573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319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B8417-57C4-D3BD-6E61-4D2DA174B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CBF991-58AC-197F-D60B-3D210920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PROPORTIONALITY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3515B27-722D-60C4-EC40-CE3A8720C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 QUESTIONS AND ANSWERS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1.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proportionality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allows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balance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between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interest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limits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discretion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D16A-442D-80FD-EE95-7D3FB75B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80F8E-A862-FB14-4175-40256869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F21BF-9D11-E5FA-9214-2C43A030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DAC9843-B7BD-18D1-1CA4-5EB440A2A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27" y="1690688"/>
            <a:ext cx="3383573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0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D69DD-2600-7E4C-0D03-8E1320A01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EAFC8C3-8D0B-4FE3-A0C2-150FEF4C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PROPORTIONALITY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17B659E-FB11-1FED-72DF-C939C937D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lt-LT" sz="2000" b="1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2.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weaker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proportionality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review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German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weaker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different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oriented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towards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overall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balance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interests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9B26A-71CC-7DB2-BFAB-3024777D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E7F2A-ABAA-1386-BC92-7F1ED3BC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A6EE9-0AA7-863E-142E-BD939B9E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0C898F9-5222-052F-69AD-143965455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690688"/>
            <a:ext cx="3383573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34CA7-4584-F5F0-288C-19DF91AAB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925700C-8007-601F-6CE8-B7635397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PROPORTIONALITY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35DB6F1-60CE-5A9B-62B2-CAC6AF49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lt-LT" sz="2000" b="1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3.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test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stricter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limitation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requires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particularly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strong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justification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6DBCB-CAF7-0671-F4C1-0D5E5F7A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99227-5AD7-40B9-3472-62B2469D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26FB9-E879-20DA-01DC-257FE916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A52EF4D-DFD5-BCFA-1A48-C98ACAF9C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690688"/>
            <a:ext cx="3383573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1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84563-A1C0-FA90-302E-B4682FCEB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23E7755-640C-95DC-F647-7F1905EF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EU ADMINISTRATIVE LAW AND THE RULE OF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0A4ABED-E64E-7E75-0835-3625D9115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dirty="0" err="1"/>
              <a:t>Importance</a:t>
            </a:r>
            <a:r>
              <a:rPr lang="lt-LT" sz="2400" b="1" dirty="0"/>
              <a:t> </a:t>
            </a:r>
            <a:r>
              <a:rPr lang="lt-LT" sz="2400" b="1" dirty="0" err="1"/>
              <a:t>for</a:t>
            </a:r>
            <a:r>
              <a:rPr lang="lt-LT" sz="2400" b="1" dirty="0"/>
              <a:t> </a:t>
            </a:r>
            <a:r>
              <a:rPr lang="lt-LT" sz="2400" b="1" dirty="0" err="1"/>
              <a:t>the</a:t>
            </a:r>
            <a:r>
              <a:rPr lang="lt-LT" sz="2400" b="1" dirty="0"/>
              <a:t> </a:t>
            </a:r>
            <a:r>
              <a:rPr lang="lt-LT" sz="2400" b="1" dirty="0" err="1"/>
              <a:t>European</a:t>
            </a:r>
            <a:r>
              <a:rPr lang="lt-LT" sz="2400" b="1" dirty="0"/>
              <a:t> </a:t>
            </a:r>
            <a:r>
              <a:rPr lang="lt-LT" sz="2400" b="1" dirty="0" err="1"/>
              <a:t>Union</a:t>
            </a:r>
            <a:endParaRPr lang="lt-LT" sz="2400" dirty="0"/>
          </a:p>
          <a:p>
            <a:pPr lvl="0"/>
            <a:r>
              <a:rPr lang="lt-LT" sz="2400" dirty="0" err="1"/>
              <a:t>All</a:t>
            </a:r>
            <a:r>
              <a:rPr lang="lt-LT" sz="2400" dirty="0"/>
              <a:t> EU </a:t>
            </a:r>
            <a:r>
              <a:rPr lang="lt-LT" sz="2400" dirty="0" err="1"/>
              <a:t>Member</a:t>
            </a:r>
            <a:r>
              <a:rPr lang="lt-LT" sz="2400" dirty="0"/>
              <a:t> </a:t>
            </a:r>
            <a:r>
              <a:rPr lang="lt-LT" sz="2400" dirty="0" err="1"/>
              <a:t>States</a:t>
            </a:r>
            <a:r>
              <a:rPr lang="lt-LT" sz="2400" dirty="0"/>
              <a:t> are parties to </a:t>
            </a:r>
            <a:r>
              <a:rPr lang="lt-LT" sz="2400" dirty="0" err="1"/>
              <a:t>the</a:t>
            </a:r>
            <a:r>
              <a:rPr lang="lt-LT" sz="2400" dirty="0"/>
              <a:t> </a:t>
            </a:r>
            <a:r>
              <a:rPr lang="lt-LT" sz="2400" b="1" dirty="0"/>
              <a:t>ECHR</a:t>
            </a:r>
            <a:endParaRPr lang="lt-LT" sz="2400" dirty="0"/>
          </a:p>
          <a:p>
            <a:pPr lvl="0"/>
            <a:r>
              <a:rPr lang="lt-LT" sz="2400" dirty="0" err="1"/>
              <a:t>The</a:t>
            </a:r>
            <a:r>
              <a:rPr lang="lt-LT" sz="2400" dirty="0"/>
              <a:t> EU </a:t>
            </a:r>
            <a:r>
              <a:rPr lang="lt-LT" sz="2400" dirty="0" err="1"/>
              <a:t>is</a:t>
            </a:r>
            <a:r>
              <a:rPr lang="lt-LT" sz="2400" dirty="0"/>
              <a:t> also </a:t>
            </a:r>
            <a:r>
              <a:rPr lang="lt-LT" sz="2400" dirty="0" err="1"/>
              <a:t>expected</a:t>
            </a:r>
            <a:r>
              <a:rPr lang="lt-LT" sz="2400" dirty="0"/>
              <a:t> to </a:t>
            </a:r>
            <a:r>
              <a:rPr lang="lt-LT" sz="2400" dirty="0" err="1"/>
              <a:t>accede</a:t>
            </a:r>
            <a:r>
              <a:rPr lang="lt-LT" sz="2400" dirty="0"/>
              <a:t> to </a:t>
            </a:r>
            <a:r>
              <a:rPr lang="lt-LT" sz="2400" dirty="0" err="1"/>
              <a:t>the</a:t>
            </a:r>
            <a:r>
              <a:rPr lang="lt-LT" sz="2400" dirty="0"/>
              <a:t> ECHR</a:t>
            </a:r>
          </a:p>
          <a:p>
            <a:pPr marL="0" lvl="0" indent="0">
              <a:buNone/>
            </a:pPr>
            <a:r>
              <a:rPr lang="lt-LT" sz="2400" dirty="0" err="1"/>
              <a:t>This</a:t>
            </a:r>
            <a:r>
              <a:rPr lang="lt-LT" sz="2400" dirty="0"/>
              <a:t> </a:t>
            </a:r>
            <a:r>
              <a:rPr lang="lt-LT" sz="2400" dirty="0" err="1"/>
              <a:t>ensures</a:t>
            </a:r>
            <a:r>
              <a:rPr lang="lt-LT" sz="2400" dirty="0"/>
              <a:t>:</a:t>
            </a:r>
          </a:p>
          <a:p>
            <a:pPr lvl="1"/>
            <a:r>
              <a:rPr lang="lt-LT" dirty="0" err="1"/>
              <a:t>common</a:t>
            </a:r>
            <a:r>
              <a:rPr lang="lt-LT" dirty="0"/>
              <a:t> </a:t>
            </a:r>
            <a:r>
              <a:rPr lang="lt-LT" dirty="0" err="1"/>
              <a:t>standards</a:t>
            </a:r>
            <a:endParaRPr lang="lt-LT" dirty="0"/>
          </a:p>
          <a:p>
            <a:pPr lvl="1"/>
            <a:r>
              <a:rPr lang="lt-LT" dirty="0" err="1"/>
              <a:t>effective</a:t>
            </a:r>
            <a:r>
              <a:rPr lang="lt-LT" dirty="0"/>
              <a:t> </a:t>
            </a:r>
            <a:r>
              <a:rPr lang="lt-LT" dirty="0" err="1"/>
              <a:t>protection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human</a:t>
            </a:r>
            <a:r>
              <a:rPr lang="lt-LT" dirty="0"/>
              <a:t> </a:t>
            </a:r>
            <a:r>
              <a:rPr lang="lt-LT" dirty="0" err="1"/>
              <a:t>rights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rule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law</a:t>
            </a:r>
            <a:endParaRPr lang="lt-L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44A17-7BD8-1ADE-FB89-08F697CA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AF635-E58D-39D9-957A-AB94C757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1B906-D48C-D782-463A-0806B142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E1C8255-734E-C125-EB4F-2CA70C99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612" y="1690688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701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653FD-CFC8-973F-BDEC-D1A25A028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FBFD5CC-ABC6-496C-A8DF-73EACE788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PROPORTIONALITY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08A52B9-FA9B-FFDE-8599-6408D67C2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4.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proportionality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pose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risk to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democracy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Yes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interfere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excessively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political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illustrated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Weiss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852DA-1686-CB35-6654-7E66E6F5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6328A-7162-52FE-1D80-01146E3D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34218-F892-4CD3-1526-7922CF61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C7695C0-32A2-3158-7FA6-D5DF57DD8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690688"/>
            <a:ext cx="3383573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71528-0CB8-EFEB-942B-80983FE8A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3D810FE-D1B7-59B9-601B-C5D5D618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PROTECTION OF LEGITIMATE EXPECTATIONS 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F3C237C-590C-4C42-6C39-AFA713A0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„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legitimate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expectations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”?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companies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expect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will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stable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reliable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Inspired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German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0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Vertrauensschutz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Key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points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certainty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stability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order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authorities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’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should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people’s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expectations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ensure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trust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stability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predictability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82C4F-B532-767F-5506-2A266AB1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B4DAE-AC88-7812-4730-70D443FC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DA6B1-E6CE-3134-4A49-E548F692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9F65B95-00CB-AC07-F221-42A7894E2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690688"/>
            <a:ext cx="3535679" cy="23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EBA85-F387-DA97-FA20-99B4450F7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4505394-AB45-0F2D-7028-F6B85DD4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PROTECTION OF LEGITIMATE EXPECTATIONS 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BD2DDF5-3C59-88D9-5C65-57B02775E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Legitimate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expectations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largely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follows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German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model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Needs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balancing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interests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individual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legitimate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expectations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interest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e.g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.,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stability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EU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internal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market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Example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Compte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(1997)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person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received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compensation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false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recognition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disability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..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Court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Justice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EU (CJEU)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expectations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because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interest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harmed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..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When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interests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outweigh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interests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800" b="1" kern="1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en-GB" sz="1800" b="1" kern="100" dirty="0">
                <a:latin typeface="Calibri" panose="020F0502020204030204" pitchFamily="34" charset="0"/>
                <a:ea typeface="Aptos" panose="020B0004020202020204" pitchFamily="34" charset="0"/>
              </a:rPr>
              <a:t>hen there is no public interest that could “break” a person’s trust in the legal system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675FC-10E4-D325-461C-32135DA2A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B94DE-F8B0-0A93-B2CB-8913D1D2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C0BB6-2C48-07E1-D138-699B7C87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78270E54-4359-F8B3-76D8-B08328587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110" y="1690688"/>
            <a:ext cx="3529890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82216-F914-4109-D31B-46C376952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DCBBB39-DA63-190C-D3C2-3770437B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PROTECTION OF LEGITIMATE EXPECTATIONS 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B0D73E3-EDA2-FDFA-E0C7-039F9881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Origin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history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doctrine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mostly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German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UK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Early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SNUPAT (1959)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cancellation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certainty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Lemmerz-Werke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(1965)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Was it possible to rely on the legal system?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From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beginning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companies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often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relied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legitimate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expectations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changed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22E19-370D-7CCE-8207-E854BFB6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79409-6285-B6D1-4871-C06CA198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3CE5F-BAC7-E341-0618-052C560F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EA8F170-93AA-2C3D-B2E8-9AD8DBB92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110" y="1690688"/>
            <a:ext cx="3529890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810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53319-B35C-549C-A303-349B38A39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752CB5D-B661-1AD9-FFDA-EFEB1043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PROTECTION OF LEGITIMATE EXPECTATIONS 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6265CA4-4FD0-F00C-C466-BDA0BD00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Three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situations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None/>
              <a:tabLst>
                <a:tab pos="457200" algn="l"/>
              </a:tabLst>
            </a:pPr>
            <a:r>
              <a:rPr lang="lt-LT" sz="2000" b="1" kern="100" dirty="0" err="1">
                <a:latin typeface="Calibri" panose="020F0502020204030204" pitchFamily="34" charset="0"/>
                <a:ea typeface="Aptos" panose="020B0004020202020204" pitchFamily="34" charset="0"/>
              </a:rPr>
              <a:t>C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ancellation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/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withdrawal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SNUPAT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replaced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None/>
              <a:tabLst>
                <a:tab pos="457200" algn="l"/>
              </a:tabLst>
            </a:pPr>
            <a:r>
              <a:rPr lang="lt-LT" sz="2000" b="1" kern="100" dirty="0" err="1">
                <a:latin typeface="Calibri" panose="020F0502020204030204" pitchFamily="34" charset="0"/>
                <a:ea typeface="Aptos" panose="020B0004020202020204" pitchFamily="34" charset="0"/>
              </a:rPr>
              <a:t>Violation</a:t>
            </a:r>
            <a:r>
              <a:rPr lang="lt-LT" sz="2000" b="1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latin typeface="Calibri" panose="020F0502020204030204" pitchFamily="34" charset="0"/>
                <a:ea typeface="Aptos" panose="020B0004020202020204" pitchFamily="34" charset="0"/>
              </a:rPr>
              <a:t>obligation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Karl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L.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Meyer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authority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promised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differently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Change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consistent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practice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MCI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established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procedures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</a:p>
          <a:p>
            <a:pPr algn="ctr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which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situations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people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’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words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</a:p>
          <a:p>
            <a:pPr algn="ctr">
              <a:buNone/>
            </a:pP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promises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established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practices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affect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personal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business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life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8270D-E4D7-BEED-1578-5835CA72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BD4B9-331B-9F8B-F837-5DC0A7108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1E349-836B-3969-99B1-A93EEAA8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F55057F-7F9A-B802-DE17-4DB03024B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110" y="1690688"/>
            <a:ext cx="3529890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93F1C-A8F6-1DDA-BA9B-E42F9BDFB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0A1CD12-B131-C04B-22CA-CE81DBF8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PROTECTION OF LEGITIMATE EXPECTATIONS 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30BC53C-4418-D0D0-B197-FE4C95A36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Conditions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for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protection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(CJEU)</a:t>
            </a:r>
            <a:endParaRPr lang="lt-LT" sz="2000" kern="100" dirty="0">
              <a:effectLst/>
              <a:ea typeface="Aptos" panose="020B00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kern="100" dirty="0">
                <a:effectLst/>
                <a:ea typeface="Aptos" panose="020B0004020202020204" pitchFamily="34" charset="0"/>
              </a:rPr>
              <a:t>Accurate, clear, and consistent promises </a:t>
            </a:r>
            <a:r>
              <a:rPr lang="en-GB" sz="2000" kern="100" dirty="0">
                <a:effectLst/>
                <a:ea typeface="Aptos" panose="020B0004020202020204" pitchFamily="34" charset="0"/>
              </a:rPr>
              <a:t>from a trusted source</a:t>
            </a:r>
            <a:endParaRPr lang="lt-LT" sz="2000" kern="100" dirty="0">
              <a:effectLst/>
              <a:ea typeface="Aptos" panose="020B00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  <a:tabLst>
                <a:tab pos="4572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Promises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create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legitimate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expectation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  <a:tabLst>
                <a:tab pos="4572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Promises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comply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with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applicable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standards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.</a:t>
            </a: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Process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:</a:t>
            </a:r>
          </a:p>
          <a:p>
            <a:pPr marL="914400" lvl="1" indent="-457200" algn="just">
              <a:buFont typeface="+mj-lt"/>
              <a:buAutoNum type="arabicPeriod"/>
              <a:tabLst>
                <a:tab pos="9144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Check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if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expectations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were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good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faith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.</a:t>
            </a:r>
          </a:p>
          <a:p>
            <a:pPr marL="914400" lvl="1" indent="-457200" algn="just">
              <a:buFont typeface="+mj-lt"/>
              <a:buAutoNum type="arabicPeriod"/>
              <a:tabLst>
                <a:tab pos="9144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If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yes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–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perform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balancing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interests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using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proportionality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: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suitability</a:t>
            </a:r>
            <a:r>
              <a:rPr lang="lt-LT" sz="2000" kern="100" dirty="0"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a typeface="Aptos" panose="020B0004020202020204" pitchFamily="34" charset="0"/>
              </a:rPr>
              <a:t>and</a:t>
            </a:r>
            <a:r>
              <a:rPr lang="lt-LT" sz="2000" kern="100" dirty="0"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necessity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,.</a:t>
            </a:r>
          </a:p>
          <a:p>
            <a:pPr algn="ctr">
              <a:buNone/>
            </a:pPr>
            <a:r>
              <a:rPr lang="lt-LT" sz="2000" b="1" kern="100" dirty="0" err="1">
                <a:effectLst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assurances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be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precise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and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consistent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?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br>
              <a:rPr lang="lt-LT" sz="2000" kern="100" dirty="0">
                <a:effectLst/>
                <a:ea typeface="Aptos" panose="020B0004020202020204" pitchFamily="34" charset="0"/>
              </a:rPr>
            </a:br>
            <a:r>
              <a:rPr lang="lt-LT" sz="2000" b="1" kern="100" dirty="0" err="1">
                <a:effectLst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So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individuals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reliably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rely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on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administrative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decisions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.</a:t>
            </a: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073DC-A7C5-7BAA-8CD7-12F82CD5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722B2-CE0E-11EC-3BF4-2624C5AF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79C27-A29C-BA1E-4CAE-5C4805A8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47BCE038-ED72-BC8E-F19C-FE8766804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110" y="1690688"/>
            <a:ext cx="3529890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004DC-A0EB-44E9-0887-01811F7D4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3A9DA11-A918-DBF0-B3C5-90B6C005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lt-LT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PROTECTION OF LEGITIMATE EXPECTATIONS 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5474601-15B8-30E2-B942-35694E9A1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Conclusions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latin typeface="Calibri" panose="020F0502020204030204" pitchFamily="34" charset="0"/>
                <a:ea typeface="Aptos" panose="020B0004020202020204" pitchFamily="34" charset="0"/>
              </a:rPr>
              <a:t>Legitimate</a:t>
            </a:r>
            <a:r>
              <a:rPr lang="lt-LT" sz="2000" b="1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latin typeface="Calibri" panose="020F0502020204030204" pitchFamily="34" charset="0"/>
                <a:ea typeface="Aptos" panose="020B0004020202020204" pitchFamily="34" charset="0"/>
              </a:rPr>
              <a:t>expectations</a:t>
            </a:r>
            <a:r>
              <a:rPr lang="lt-LT" sz="2000" b="1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legitimate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expectations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occurs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after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confirmed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expectation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existed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subjective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related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person’s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position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Many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filed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this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most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cases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find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violations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expectations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clear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reasonable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en-GB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 Why EU law only provides stronger protection when expectations clearly exist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0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truly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justified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avoid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unfair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pressure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EBA43-B5D6-5CF9-3532-729D31AA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CE3EC-AF1E-A7E1-7653-9394CA18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F594F-9DFC-A60C-8F1D-E29DE940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068EDF9-A416-AE03-1E84-FB4876FEA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110" y="1690688"/>
            <a:ext cx="3529890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5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E02FB-6997-3E6F-21E0-E3BB2568B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0C1CBE6-0C79-E026-F618-2935D626A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en-GB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PRINCIPLES OF SUBSTANTIVE LAW RELEVANT TO EU ADMINISTRATIVE LAW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21FF0B5-44E5-4B20-F50B-54E416B10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GB" sz="2400" b="1" kern="100" dirty="0">
                <a:latin typeface="Calibri" panose="020F0502020204030204" pitchFamily="34" charset="0"/>
                <a:ea typeface="Aptos" panose="020B0004020202020204" pitchFamily="34" charset="0"/>
              </a:rPr>
              <a:t>Principles of Substantive Law Relevant to EU Administrative Law</a:t>
            </a:r>
            <a:endParaRPr lang="lt-LT" sz="2400" b="1" kern="1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lvl="0"/>
            <a:r>
              <a:rPr lang="en-US" sz="2400" dirty="0"/>
              <a:t>Prohibition of Discrimination on the Basis of Nationality</a:t>
            </a:r>
            <a:endParaRPr lang="lt-LT" sz="2400" dirty="0"/>
          </a:p>
          <a:p>
            <a:pPr lvl="0"/>
            <a:r>
              <a:rPr lang="en-US" sz="2400" dirty="0"/>
              <a:t>Freedoms of Movement</a:t>
            </a:r>
            <a:endParaRPr lang="lt-LT" sz="2400" dirty="0"/>
          </a:p>
          <a:p>
            <a:pPr lvl="0"/>
            <a:r>
              <a:rPr lang="en-US" sz="2400" dirty="0"/>
              <a:t>Mutual Recognition</a:t>
            </a:r>
            <a:endParaRPr lang="lt-LT" sz="2400" dirty="0"/>
          </a:p>
          <a:p>
            <a:pPr lvl="0"/>
            <a:r>
              <a:rPr lang="en-US" sz="2400" dirty="0"/>
              <a:t>Precautionary Principle</a:t>
            </a:r>
            <a:endParaRPr lang="lt-LT" sz="2400" dirty="0"/>
          </a:p>
          <a:p>
            <a:pPr algn="just">
              <a:buNone/>
            </a:pP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54567-E02B-B411-AB85-85501D35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4C532-BD19-6AAA-F17C-2757EA28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E583D-10B5-3F55-0354-169B7F14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E4EED0C0-446A-FBBB-E9E5-1F7180552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033" y="1690688"/>
            <a:ext cx="2950720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771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3D3B7-1310-5A16-E1F9-CD63A0E5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8A93D07-3C2E-5619-DD1C-173E92CA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en-GB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PRINCIPLES OF SUBSTANTIVE LAW RELEVANT TO EU ADMINISTRATIVE LAW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7B7F646-4CFD-D27F-A246-718C5CF9F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GB" sz="2000" b="1" kern="100" dirty="0">
                <a:latin typeface="Calibri" panose="020F0502020204030204" pitchFamily="34" charset="0"/>
                <a:ea typeface="Aptos" panose="020B0004020202020204" pitchFamily="34" charset="0"/>
              </a:rPr>
              <a:t>Principles of Substantive Law Relevant to EU Administrative 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</a:p>
          <a:p>
            <a:pPr algn="just"/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Developed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mainly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SzPts val="1000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Responds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disputes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between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Individuals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/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companies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/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associations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Commission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Member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SzPts val="1000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such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Prohibition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nationality-based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discrimination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(Paris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Rome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Treaties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Precautionary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principle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Single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environment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key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0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ensure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fair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treatment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certainty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interest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FB8F7-B099-ADAE-8FA1-121B334C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091D7-C254-6621-266F-C3D37082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DF3C3-1579-D913-3E82-D19EC23B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6C21218-68D2-74BD-A6F6-1069AF2A2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770" y="1690688"/>
            <a:ext cx="2950127" cy="28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25382-B94D-1E6A-A29E-77A605B79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96AC337-7622-9AE1-4AFB-031683BF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en-GB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PRINCIPLES OF SUBSTANTIVE LAW RELEVANT TO EU ADMINISTRATIVE LAW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65A6876-F4C5-CF5B-7377-35BD9D294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Prohibition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Nationality-Based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Discrimination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18 TFEU: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“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Discrimination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prohibited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.”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People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natural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Products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Reverse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discrimination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own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citizens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favorably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other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citizens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covered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often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prohibited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constitutions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Discrimination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occurs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Similar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situations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treated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differently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Different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situations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treated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similarly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require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citizenship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service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jobs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</a:p>
          <a:p>
            <a:pPr marL="342900" lvl="0" indent="-342900" 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Yes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jobs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linked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authority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safeguarding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interests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Commission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v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Belgium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1979).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CAE34-F30F-9D8C-11F5-4CC8756F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A15AE-87E2-23AD-3F42-CF9295C9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14355-C929-6F4F-726F-28878DE3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73B837F-C053-9B1A-9450-C4E47F379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855787"/>
            <a:ext cx="3215640" cy="245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25D58-4F56-E27E-7A98-00D9E6EBC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B869B7B-4E8E-3573-578E-E8B2ACC4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EU ADMINISTRATIVE LAW AND THE RULE OF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209FDD0-7797-AAE6-9F11-6609314C6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Venice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Commission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Report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(2011)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Widely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ECtHR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legislation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scholarship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Identifies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consensus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core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elements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indent="0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101E1-91C1-1F3D-BF63-3E3AE9C0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7111E-C32C-56E4-6672-3034485B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1DAFF-64BA-360E-4AE1-EE6BA31C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0E7B432-0C8B-51F5-352D-1B07377FF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332" y="1690688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163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5F970-81D3-73B9-B387-90FC01BE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1D6F806-0C0A-BB65-A6CE-16E20869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en-GB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PRINCIPLES OF SUBSTANTIVE LAW RELEVANT TO EU ADMINISTRATIVE LAW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2C64B0B-0AE2-6E32-A369-B99A37DEE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Indirect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Discrimination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Occurs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neutral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disproportionately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affects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group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	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Example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Sotgiu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v Deutsche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Bundespost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difference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allowance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residence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another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Determining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indirect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discrimination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requires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comparing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affected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groups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products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indirect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discrimination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0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e</a:t>
            </a:r>
            <a:r>
              <a:rPr lang="en-GB" sz="2000" dirty="0" err="1"/>
              <a:t>nsures</a:t>
            </a:r>
            <a:r>
              <a:rPr lang="en-GB" sz="2000" dirty="0"/>
              <a:t> </a:t>
            </a:r>
            <a:r>
              <a:rPr lang="en-GB" sz="2000" b="1" dirty="0"/>
              <a:t>fair treatment even where there are no clear legal distinction</a:t>
            </a:r>
            <a:r>
              <a:rPr lang="en-GB" sz="2000" dirty="0"/>
              <a:t>s.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3C2B9-9C26-15AD-107E-BAEBE51E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02852-B6B8-C0D5-F72B-E437117C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1DF8D-7A1A-10C9-4C27-28024615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9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1CB2E-7536-B25F-BEC0-412312557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AA4995F-F0D0-4A0E-5A47-FD8FC284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en-GB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PRINCIPLES OF SUBSTANTIVE LAW RELEVANT TO EU ADMINISTRATIVE LAW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3CA6380-358D-D1C7-DF2D-1AEA572F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Freedoms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Movement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1951 &amp; 1957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Free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movement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goods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workers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services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capital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26 TFEU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Internal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market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internal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borders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21 TFEU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EU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citizens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have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move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reside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freely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	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Example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Baumbast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(C-413/99)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migrant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worker’s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family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reside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freely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subject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proportionality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Administrations</a:t>
            </a:r>
            <a:r>
              <a:rPr lang="lt-LT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apply</a:t>
            </a:r>
            <a:r>
              <a:rPr lang="lt-LT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even</a:t>
            </a:r>
            <a:r>
              <a:rPr lang="lt-LT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</a:t>
            </a:r>
            <a:r>
              <a:rPr lang="lt-LT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conflicts</a:t>
            </a:r>
            <a:r>
              <a:rPr lang="lt-LT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How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free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movement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affect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b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dirty="0" err="1"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18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dirty="0" err="1">
                <a:latin typeface="Calibri" panose="020F0502020204030204" pitchFamily="34" charset="0"/>
                <a:ea typeface="Aptos" panose="020B0004020202020204" pitchFamily="34" charset="0"/>
              </a:rPr>
              <a:t>ensure</a:t>
            </a:r>
            <a:r>
              <a:rPr lang="lt-LT" sz="1800" b="1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dirty="0" err="1"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1800" b="1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dirty="0" err="1"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1800" b="1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dirty="0" err="1"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1800" b="1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dirty="0" err="1">
                <a:latin typeface="Calibri" panose="020F0502020204030204" pitchFamily="34" charset="0"/>
                <a:ea typeface="Aptos" panose="020B0004020202020204" pitchFamily="34" charset="0"/>
              </a:rPr>
              <a:t>residence</a:t>
            </a:r>
            <a:r>
              <a:rPr lang="lt-LT" sz="18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dirty="0" err="1"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1800" dirty="0"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1800" dirty="0" err="1">
                <a:latin typeface="Calibri" panose="020F0502020204030204" pitchFamily="34" charset="0"/>
                <a:ea typeface="Aptos" panose="020B0004020202020204" pitchFamily="34" charset="0"/>
              </a:rPr>
              <a:t>citizens</a:t>
            </a:r>
            <a:r>
              <a:rPr lang="lt-LT" sz="1800" dirty="0"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dirty="0" err="1">
                <a:latin typeface="Calibri" panose="020F0502020204030204" pitchFamily="34" charset="0"/>
                <a:ea typeface="Aptos" panose="020B0004020202020204" pitchFamily="34" charset="0"/>
              </a:rPr>
              <a:t>even</a:t>
            </a:r>
            <a:r>
              <a:rPr lang="lt-LT" sz="18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dirty="0" err="1">
                <a:latin typeface="Calibri" panose="020F0502020204030204" pitchFamily="34" charset="0"/>
                <a:ea typeface="Aptos" panose="020B0004020202020204" pitchFamily="34" charset="0"/>
              </a:rPr>
              <a:t>if</a:t>
            </a:r>
            <a:r>
              <a:rPr lang="lt-LT" sz="18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dirty="0" err="1"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18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dirty="0" err="1"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18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dirty="0" err="1">
                <a:latin typeface="Calibri" panose="020F0502020204030204" pitchFamily="34" charset="0"/>
                <a:ea typeface="Aptos" panose="020B0004020202020204" pitchFamily="34" charset="0"/>
              </a:rPr>
              <a:t>conflicts</a:t>
            </a:r>
            <a:r>
              <a:rPr lang="lt-LT" sz="18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dirty="0" err="1"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18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dirty="0" err="1">
                <a:latin typeface="Calibri" panose="020F0502020204030204" pitchFamily="34" charset="0"/>
                <a:ea typeface="Aptos" panose="020B0004020202020204" pitchFamily="34" charset="0"/>
              </a:rPr>
              <a:t>them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C1A5B-879D-7FEB-335D-91E3018C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03ED4-C12B-0C84-5303-CEF39F60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7CDD7-65B9-C99B-BCEE-8C023FC8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817DA0AF-05CC-38AA-3C5E-08EFE4D89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478" y="1690688"/>
            <a:ext cx="3259522" cy="421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9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7F0B9-75CD-311D-3746-DA49512BE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74FA86A-5647-D5FB-208E-8914C2C0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en-GB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PRINCIPLES OF SUBSTANTIVE LAW RELEVANT TO EU ADMINISTRATIVE LAW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4803D0D-1F3F-817A-8BF3-4D4E8257B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Mutual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Recognition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product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service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professional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qualification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lawfully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accepted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should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recognized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others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Key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Dassonville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(1974)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strict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certificates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restrict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trade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Cassis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Dijon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(1979)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mutual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recognition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harmonizing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market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professional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qualifications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judicial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Ensures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coordination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between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mutual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recognition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market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0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prevents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barriers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trade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services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professional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mobility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3D51F-3686-F199-ABF7-9F268955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13E7B-DC4D-ADE5-0A36-CD5CE754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EE976-613C-906A-3C79-BA9259B3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EC0A2117-60B5-6391-42D8-642ECBE69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690688"/>
            <a:ext cx="3107373" cy="31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C2CD4-015F-7C96-7E1F-EA842290B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5C21D84-AE0F-89C6-C6AF-B6E50115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kumimoji="0" lang="en-GB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PRINCIPLES OF SUBSTANTIVE LAW RELEVANT TO EU ADMINISTRATIVE LAW</a:t>
            </a:r>
            <a:endParaRPr lang="lt-LT" sz="3200" dirty="0"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435C6A7-BE0A-F6A2-CC84-927EB74BB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Precautionary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191(2) TFEU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EU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environmental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policy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level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protection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Apply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precautionary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principle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Take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preventive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action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polluter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pay</a:t>
            </a:r>
            <a:endParaRPr lang="lt-LT" sz="18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 algn="just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applies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environment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also to: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food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safety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consumer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protection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chemicals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health</a:t>
            </a:r>
            <a:endParaRPr lang="lt-LT" sz="18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 algn="just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Agencies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Commission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follow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specific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procedures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transparency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documents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lt-LT" sz="1800" b="1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How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precautionary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guide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actions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b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18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 algn="ctr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lt-LT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Ensures</a:t>
            </a:r>
            <a:r>
              <a:rPr lang="lt-LT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risk </a:t>
            </a:r>
            <a:r>
              <a:rPr lang="lt-LT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prevention</a:t>
            </a:r>
            <a:r>
              <a:rPr lang="lt-LT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safety</a:t>
            </a:r>
            <a:r>
              <a:rPr lang="lt-LT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accountability</a:t>
            </a:r>
            <a:r>
              <a:rPr lang="lt-LT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even</a:t>
            </a:r>
            <a:r>
              <a:rPr lang="lt-LT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when</a:t>
            </a:r>
            <a:r>
              <a:rPr lang="lt-LT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evidence</a:t>
            </a:r>
            <a:r>
              <a:rPr lang="lt-LT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uncertain</a:t>
            </a:r>
            <a:r>
              <a:rPr lang="lt-LT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5DF35-3EA8-84DF-4A6E-4202528A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097FB-DFD1-3D2A-0AA6-B8A3396A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93F45-7982-0CD2-1183-E0AC50DC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47A61D38-DF2E-E249-4708-E70367B20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690688"/>
            <a:ext cx="3497945" cy="22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1AA30BB-1025-4843-8A80-4498B6322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62" y="1681317"/>
            <a:ext cx="10933338" cy="44956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t-LT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t-LT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t-LT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93658-73EA-5070-5B93-B4ED5651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76F857-9474-CEAB-B9AD-F4DA56D7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84CDE9-3E15-B7CC-DB39-337376D1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CA87144-D921-5A9D-864E-532A942B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95646"/>
          </a:xfrm>
        </p:spPr>
        <p:txBody>
          <a:bodyPr/>
          <a:lstStyle/>
          <a:p>
            <a:pPr algn="ctr"/>
            <a:r>
              <a:rPr lang="lt-LT" b="1" dirty="0"/>
              <a:t>Thank you for your attention</a:t>
            </a:r>
            <a:r>
              <a:rPr lang="en-US" b="1" dirty="0"/>
              <a:t>!!!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358454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CFE9C-FEA7-34EB-2543-4C93ABFE7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43E32E-B95A-1079-C946-24008BA4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EU ADMINISTRATIVE LAW AND THE RULE OF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B7219C2-991A-4F17-2B6C-4D68AD26A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membership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linked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democracy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respect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Since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2003 (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Steffensen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relied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ECtHR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case-law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Lisbon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(2009)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Charter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Fundamental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became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binding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increased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references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ECtHR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jurisprudence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62021-B47A-1C51-97E2-989255D3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89E5B-6340-EF03-5D05-F7F745B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994CD-8E07-9282-837C-5D17F19F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3A8578E-C69E-DEBC-C79B-62C8D6A36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052" y="1690688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8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DA58F-4D80-ADBC-2926-706DF7E14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889E9F-A8F4-F044-D593-29AC9C45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EU ADMINISTRATIVE LAW AND THE RULE OF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5E2E1EA-D1BE-0F65-DCCB-19B0D939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Value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Explicitly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enshrined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Article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 TEU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Charter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Fundamental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EU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official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definition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provided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buNone/>
            </a:pPr>
            <a:r>
              <a:rPr lang="en-GB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Regulation (EU, Euratom) 2020/2092 of the European Parliament and of the Council of 16 December 2020 on a general regime of conditionality for the protection of the Union budget</a:t>
            </a:r>
            <a:endParaRPr lang="lt-LT" sz="2000" b="1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GB" sz="2000" dirty="0"/>
              <a:t>Article 2(a) – Definition of the Rule of Law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41677-F9C5-A2CC-639A-BCD5BED22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DF7C7-933E-04B3-E858-2A806D60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095C3-AFE2-4C24-5CC9-61CB4E1C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8DC5825-6C2A-F693-4BF0-7759154A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052" y="1690688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3266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30570</TotalTime>
  <Words>5255</Words>
  <Application>Microsoft Office PowerPoint</Application>
  <PresentationFormat>Plačiaekranė</PresentationFormat>
  <Paragraphs>877</Paragraphs>
  <Slides>74</Slides>
  <Notes>38</Notes>
  <HiddenSlides>0</HiddenSlides>
  <MMClips>0</MMClips>
  <ScaleCrop>false</ScaleCrop>
  <HeadingPairs>
    <vt:vector size="6" baseType="variant">
      <vt:variant>
        <vt:lpstr>Naudojami šriftai</vt:lpstr>
      </vt:variant>
      <vt:variant>
        <vt:i4>9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74</vt:i4>
      </vt:variant>
    </vt:vector>
  </HeadingPairs>
  <TitlesOfParts>
    <vt:vector size="84" baseType="lpstr">
      <vt:lpstr>Aptos</vt:lpstr>
      <vt:lpstr>Arial</vt:lpstr>
      <vt:lpstr>Calibri</vt:lpstr>
      <vt:lpstr>Calibri Light</vt:lpstr>
      <vt:lpstr>Courier New</vt:lpstr>
      <vt:lpstr>Segoe UI Emoji</vt:lpstr>
      <vt:lpstr>Symbol</vt:lpstr>
      <vt:lpstr>Times New Roman</vt:lpstr>
      <vt:lpstr>Wingdings</vt:lpstr>
      <vt:lpstr>„Office“ tema</vt:lpstr>
      <vt:lpstr>„PowerPoint“ pateiktis</vt:lpstr>
      <vt:lpstr>EU ADMINISTRATIVE LAW AND THE RULE OF LAW</vt:lpstr>
      <vt:lpstr>EU ADMINISTRATIVE LAW AND THE RULE OF LAW</vt:lpstr>
      <vt:lpstr>EU ADMINISTRATIVE LAW AND THE RULE OF LAW</vt:lpstr>
      <vt:lpstr>EU ADMINISTRATIVE LAW AND THE RULE OF LAW</vt:lpstr>
      <vt:lpstr>EU ADMINISTRATIVE LAW AND THE RULE OF LAW</vt:lpstr>
      <vt:lpstr>EU ADMINISTRATIVE LAW AND THE RULE OF LAW</vt:lpstr>
      <vt:lpstr>EU ADMINISTRATIVE LAW AND THE RULE OF LAW</vt:lpstr>
      <vt:lpstr>EU ADMINISTRATIVE LAW AND THE RULE OF LAW</vt:lpstr>
      <vt:lpstr>EU ADMINISTRATIVE LAW AND THE RULE OF LAW</vt:lpstr>
      <vt:lpstr>EU ADMINISTRATIVE LAW AND THE RULE OF LAW</vt:lpstr>
      <vt:lpstr>EU ADMINISTRATIVE LAW AND THE RULE OF LAW</vt:lpstr>
      <vt:lpstr>EU ADMINISTRATIVE LAW AND THE RULE OF LAW</vt:lpstr>
      <vt:lpstr>EU ADMINISTRATIVE LAW AND THE RULE OF LAW</vt:lpstr>
      <vt:lpstr>EU ADMINISTRATIVE LAW AND THE RULE OF LAW</vt:lpstr>
      <vt:lpstr>EU ADMINISTRATIVE LAW AND THE RULE OF LAW</vt:lpstr>
      <vt:lpstr>LEGALITY (THE PRINCIPLE OF LEGALITY)</vt:lpstr>
      <vt:lpstr>LEGALITY (THE PRINCIPLE OF LEGALITY)</vt:lpstr>
      <vt:lpstr>LEGALITY (THE PRINCIPLE OF LEGALITY)</vt:lpstr>
      <vt:lpstr>LEGALITY (THE PRINCIPLE OF LEGALITY)</vt:lpstr>
      <vt:lpstr>LEGALITY (THE PRINCIPLE OF LEGALITY)</vt:lpstr>
      <vt:lpstr>LEGALITY (THE PRINCIPLE OF LEGALITY)</vt:lpstr>
      <vt:lpstr>LEGALITY (THE PRINCIPLE OF LEGALITY)</vt:lpstr>
      <vt:lpstr>LEGALITY (THE PRINCIPLE OF LEGALITY)</vt:lpstr>
      <vt:lpstr>LEGALITY (THE PRINCIPLE OF LEGALITY)</vt:lpstr>
      <vt:lpstr>LEGALITY (THE PRINCIPLE OF LEGALITY)</vt:lpstr>
      <vt:lpstr>LEGALITY (THE PRINCIPLE OF LEGALITY)</vt:lpstr>
      <vt:lpstr>LEGALITY (THE PRINCIPLE OF LEGALITY)</vt:lpstr>
      <vt:lpstr>LEGALITY (THE PRINCIPLE OF LEGALITY)</vt:lpstr>
      <vt:lpstr>LEGALITY (LEGAL CERTAINTY )</vt:lpstr>
      <vt:lpstr>LEGALITY (LEGAL CERTAINTY )</vt:lpstr>
      <vt:lpstr>LEGALITY (LEGAL CERTAINTY )</vt:lpstr>
      <vt:lpstr>LEGALITY (ACCESS TO JUSTICE AND JUDICIAL REVIEW)</vt:lpstr>
      <vt:lpstr>LEGALITY (ACCESS TO JUSTICE AND JUDICIAL REVIEW)</vt:lpstr>
      <vt:lpstr>LEGALITY (ACCESS TO JUSTICE AND JUDICIAL REVIEW)</vt:lpstr>
      <vt:lpstr>LEGALITY (ACCESS TO JUSTICE AND JUDICIAL REVIEW)</vt:lpstr>
      <vt:lpstr>LEGALITY (ACCESS TO JUSTICE AND JUDICIAL REVIEW)</vt:lpstr>
      <vt:lpstr>LEGALITY (RESPECT FOR HUMAN RIGHTS)</vt:lpstr>
      <vt:lpstr>LEGALITY (RESPECT FOR HUMAN RIGHTS)</vt:lpstr>
      <vt:lpstr>LEGALITY (NON-DISCRIMINATION AND  EQUALITY BEFORE THE LAW)</vt:lpstr>
      <vt:lpstr>LEGALITY (NON-DISCRIMINATION AND  EQUALITY BEFORE THE LAW)</vt:lpstr>
      <vt:lpstr>LEGALITY (NON-DISCRIMINATION AND  EQUALITY BEFORE THE LAW)</vt:lpstr>
      <vt:lpstr>LEGALITY</vt:lpstr>
      <vt:lpstr>LEGALITY</vt:lpstr>
      <vt:lpstr>LEGALITY</vt:lpstr>
      <vt:lpstr>LEGALITY</vt:lpstr>
      <vt:lpstr>PROPORTIONALITY</vt:lpstr>
      <vt:lpstr>PROPORTIONALITY</vt:lpstr>
      <vt:lpstr>PROPORTIONALITY</vt:lpstr>
      <vt:lpstr>PROPORTIONALITY</vt:lpstr>
      <vt:lpstr>PROPORTIONALITY</vt:lpstr>
      <vt:lpstr>PROPORTIONALITY</vt:lpstr>
      <vt:lpstr>PROPORTIONALITY</vt:lpstr>
      <vt:lpstr>PROPORTIONALITY</vt:lpstr>
      <vt:lpstr>PROPORTIONALITY</vt:lpstr>
      <vt:lpstr>PROPORTIONALITY</vt:lpstr>
      <vt:lpstr>PROPORTIONALITY</vt:lpstr>
      <vt:lpstr>PROPORTIONALITY</vt:lpstr>
      <vt:lpstr>PROPORTIONALITY</vt:lpstr>
      <vt:lpstr>PROPORTIONALITY</vt:lpstr>
      <vt:lpstr>PROTECTION OF LEGITIMATE EXPECTATIONS </vt:lpstr>
      <vt:lpstr>PROTECTION OF LEGITIMATE EXPECTATIONS </vt:lpstr>
      <vt:lpstr>PROTECTION OF LEGITIMATE EXPECTATIONS </vt:lpstr>
      <vt:lpstr>PROTECTION OF LEGITIMATE EXPECTATIONS </vt:lpstr>
      <vt:lpstr>PROTECTION OF LEGITIMATE EXPECTATIONS </vt:lpstr>
      <vt:lpstr>PROTECTION OF LEGITIMATE EXPECTATIONS </vt:lpstr>
      <vt:lpstr>PRINCIPLES OF SUBSTANTIVE LAW RELEVANT TO EU ADMINISTRATIVE LAW</vt:lpstr>
      <vt:lpstr>PRINCIPLES OF SUBSTANTIVE LAW RELEVANT TO EU ADMINISTRATIVE LAW</vt:lpstr>
      <vt:lpstr>PRINCIPLES OF SUBSTANTIVE LAW RELEVANT TO EU ADMINISTRATIVE LAW</vt:lpstr>
      <vt:lpstr>PRINCIPLES OF SUBSTANTIVE LAW RELEVANT TO EU ADMINISTRATIVE LAW</vt:lpstr>
      <vt:lpstr>PRINCIPLES OF SUBSTANTIVE LAW RELEVANT TO EU ADMINISTRATIVE LAW</vt:lpstr>
      <vt:lpstr>PRINCIPLES OF SUBSTANTIVE LAW RELEVANT TO EU ADMINISTRATIVE LAW</vt:lpstr>
      <vt:lpstr>PRINCIPLES OF SUBSTANTIVE LAW RELEVANT TO EU ADMINISTRATIVE LAW</vt:lpstr>
      <vt:lpstr>Thank you for your attention!!!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Raminta Sinkevičiūtė - Šečkuvienė</dc:creator>
  <cp:lastModifiedBy>Andrejus Novikovas</cp:lastModifiedBy>
  <cp:revision>75</cp:revision>
  <dcterms:created xsi:type="dcterms:W3CDTF">2021-10-22T12:43:11Z</dcterms:created>
  <dcterms:modified xsi:type="dcterms:W3CDTF">2026-02-26T11:40:53Z</dcterms:modified>
</cp:coreProperties>
</file>