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452" r:id="rId2"/>
    <p:sldId id="536" r:id="rId3"/>
    <p:sldId id="537" r:id="rId4"/>
    <p:sldId id="538" r:id="rId5"/>
    <p:sldId id="539" r:id="rId6"/>
    <p:sldId id="540" r:id="rId7"/>
    <p:sldId id="541" r:id="rId8"/>
    <p:sldId id="542" r:id="rId9"/>
    <p:sldId id="583" r:id="rId10"/>
    <p:sldId id="544" r:id="rId11"/>
    <p:sldId id="545" r:id="rId12"/>
    <p:sldId id="546" r:id="rId13"/>
    <p:sldId id="549" r:id="rId14"/>
    <p:sldId id="550" r:id="rId15"/>
    <p:sldId id="551" r:id="rId16"/>
    <p:sldId id="552" r:id="rId17"/>
    <p:sldId id="553" r:id="rId18"/>
    <p:sldId id="554" r:id="rId19"/>
    <p:sldId id="556" r:id="rId20"/>
    <p:sldId id="557" r:id="rId21"/>
    <p:sldId id="558" r:id="rId22"/>
    <p:sldId id="559" r:id="rId23"/>
    <p:sldId id="560" r:id="rId24"/>
    <p:sldId id="561" r:id="rId25"/>
    <p:sldId id="562" r:id="rId26"/>
    <p:sldId id="563" r:id="rId27"/>
    <p:sldId id="564" r:id="rId28"/>
    <p:sldId id="565" r:id="rId29"/>
    <p:sldId id="566" r:id="rId30"/>
    <p:sldId id="567" r:id="rId31"/>
    <p:sldId id="568" r:id="rId32"/>
    <p:sldId id="569" r:id="rId33"/>
    <p:sldId id="570" r:id="rId34"/>
    <p:sldId id="571" r:id="rId35"/>
    <p:sldId id="572" r:id="rId36"/>
    <p:sldId id="573" r:id="rId37"/>
    <p:sldId id="574" r:id="rId38"/>
    <p:sldId id="575" r:id="rId39"/>
    <p:sldId id="576" r:id="rId40"/>
    <p:sldId id="577" r:id="rId41"/>
    <p:sldId id="578" r:id="rId42"/>
    <p:sldId id="579" r:id="rId43"/>
    <p:sldId id="580" r:id="rId44"/>
    <p:sldId id="581" r:id="rId45"/>
    <p:sldId id="582" r:id="rId46"/>
    <p:sldId id="445" r:id="rId47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0D"/>
    <a:srgbClr val="12203A"/>
    <a:srgbClr val="020244"/>
    <a:srgbClr val="010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1EA3C6-A5E1-4240-A38D-1464FC2ABB8E}" v="1" dt="2026-02-26T08:14:14.5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79" autoAdjust="0"/>
    <p:restoredTop sz="86475" autoAdjust="0"/>
  </p:normalViewPr>
  <p:slideViewPr>
    <p:cSldViewPr snapToGrid="0">
      <p:cViewPr varScale="1">
        <p:scale>
          <a:sx n="71" d="100"/>
          <a:sy n="71" d="100"/>
        </p:scale>
        <p:origin x="802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211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2952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us Novikovas" userId="cbd2b7f8-a8f3-4d2c-a967-cb8f6496227d" providerId="ADAL" clId="{4761ADB7-8915-456E-903A-40423DDF5AE3}"/>
    <pc:docChg chg="undo custSel modSld">
      <pc:chgData name="Andrejus Novikovas" userId="cbd2b7f8-a8f3-4d2c-a967-cb8f6496227d" providerId="ADAL" clId="{4761ADB7-8915-456E-903A-40423DDF5AE3}" dt="2026-02-26T08:14:14.545" v="3"/>
      <pc:docMkLst>
        <pc:docMk/>
      </pc:docMkLst>
      <pc:sldChg chg="modSp mod">
        <pc:chgData name="Andrejus Novikovas" userId="cbd2b7f8-a8f3-4d2c-a967-cb8f6496227d" providerId="ADAL" clId="{4761ADB7-8915-456E-903A-40423DDF5AE3}" dt="2026-02-26T06:29:25.471" v="2" actId="1076"/>
        <pc:sldMkLst>
          <pc:docMk/>
          <pc:sldMk cId="186133239" sldId="452"/>
        </pc:sldMkLst>
        <pc:spChg chg="mod">
          <ac:chgData name="Andrejus Novikovas" userId="cbd2b7f8-a8f3-4d2c-a967-cb8f6496227d" providerId="ADAL" clId="{4761ADB7-8915-456E-903A-40423DDF5AE3}" dt="2026-02-26T06:29:25.471" v="2" actId="1076"/>
          <ac:spMkLst>
            <pc:docMk/>
            <pc:sldMk cId="186133239" sldId="452"/>
            <ac:spMk id="7" creationId="{86712E5D-0C7E-46AC-97E5-00AD91F6260B}"/>
          </ac:spMkLst>
        </pc:spChg>
        <pc:picChg chg="mod">
          <ac:chgData name="Andrejus Novikovas" userId="cbd2b7f8-a8f3-4d2c-a967-cb8f6496227d" providerId="ADAL" clId="{4761ADB7-8915-456E-903A-40423DDF5AE3}" dt="2026-02-26T06:29:14.874" v="1" actId="1076"/>
          <ac:picMkLst>
            <pc:docMk/>
            <pc:sldMk cId="186133239" sldId="452"/>
            <ac:picMk id="9" creationId="{87FE5D5D-7D0E-449B-A4A4-16C6D98C6BA9}"/>
          </ac:picMkLst>
        </pc:picChg>
      </pc:sldChg>
      <pc:sldChg chg="modAnim">
        <pc:chgData name="Andrejus Novikovas" userId="cbd2b7f8-a8f3-4d2c-a967-cb8f6496227d" providerId="ADAL" clId="{4761ADB7-8915-456E-903A-40423DDF5AE3}" dt="2026-02-26T08:14:14.545" v="3"/>
        <pc:sldMkLst>
          <pc:docMk/>
          <pc:sldMk cId="3977783007" sldId="5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>
            <a:extLst>
              <a:ext uri="{FF2B5EF4-FFF2-40B4-BE49-F238E27FC236}">
                <a16:creationId xmlns:a16="http://schemas.microsoft.com/office/drawing/2014/main" id="{738D97BF-E3BE-4FC9-8AA2-7E6275B187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DF704F9B-EF50-4903-8BFD-082272078E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02694-5426-4162-ADFB-73FE205384CE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897D132C-BE5E-4445-83E5-786083E3C5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C404969B-D211-4D62-BD45-507313232D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119C8-0072-46C4-9521-3B1CF73F87B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8933989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53917-B13C-49F6-AE35-46AFB9500DAF}" type="datetimeFigureOut">
              <a:rPr lang="lt-LT" smtClean="0"/>
              <a:t>2026-02-26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37766-2806-4671-95B4-278B422A059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865014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837766-2806-4671-95B4-278B422A059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5A109-8B67-AA59-984D-D87DA722F8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2684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93EA95A-FE58-443C-BB83-93C68CB64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A6664A9F-4846-4A17-B9BC-7D6B0EFA2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3B84823-A013-45DC-9851-B9173B660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E3174F87-444A-42FC-9D94-B8D92975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C3F8042-3EB1-4010-B003-93420D72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6709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8E5D597-159F-4A57-84D8-8D803BB56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801BF6D3-438A-4133-9A4E-0F94B673C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E7DFB56-A13D-4A07-B0F3-926978A8B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E560CE31-6DC7-4EA5-9733-F19DF4CA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4FC72369-2DE8-4763-9EF7-96FB613F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0464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A2D0B4D4-0C2A-4482-95C1-153E49AA2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C75AEF09-CD20-4EEE-AF79-C15B24BFC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389EED8-10EE-4B99-924A-D28543EA0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DF50803-BA1B-471D-9FBA-A7982565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14DB2E9-6342-4E28-8C29-45A7EED2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8736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18E17-048D-4B60-82BF-8D35FC7B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5433777-8461-4C2B-ADAF-607093D4B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873BBBC2-6E09-4816-B75A-6B3BBEEA2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BA2B07FD-910C-4D2B-A86F-5D25C55B1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84A01031-61FC-43D1-9023-DF6ED9499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6528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25BB880-4B4F-4C43-95E6-EE06BAD12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9002311E-F7AF-4580-821E-8AE82DB1C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C7852D7-7396-4A92-86D0-46117EAD3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078DBE8-DDA6-40E4-9A92-D47DFD0A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8426003-B357-4E40-B7D8-6600EE62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5830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17743DD-D010-4EAE-879F-96D986123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5184613-8C88-469A-9D2C-0AB2D287A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F6F5F233-592F-48A9-8521-128D7FD95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E98812A0-83DB-434C-AD05-86E68372F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FC70874-4DC8-4ED7-9CC9-3029D23CC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9DFDB937-C8B2-4599-A9F0-E5E823E3D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0425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464DBC8-859B-40C4-9C9A-9CF79387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24DC007-A4FC-42A5-BA58-5B7D27AF5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64564BD4-871A-4563-8932-90B89A133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38C70258-715A-4AE2-AB6F-78722215AC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97A6C353-0605-4CC4-93B2-27CC1DDF52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46ECAB7E-10B7-41AA-BFA4-D73A65561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D1BFB39E-4828-4289-B62C-09F695AB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28EFA51E-B9E8-4740-A9AB-EFB8A7F46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8986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0A577E0-C993-4A29-B5DD-334A0193F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72462BFE-569F-4416-80E6-29A19B01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C20A4196-7829-493B-9790-5DFA75BD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F86AAC53-5BA4-4FC3-BD9C-51B6411A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2489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04A0680B-6CB2-4C95-B409-B707BA444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78BABAED-883E-4A3D-A6D5-3CFF1B7D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9225B5F5-27C1-4ABC-B09E-E619219F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72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C6EA107-D27B-4D5C-9B00-A0402E2A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CC8F406-2439-4D35-B725-EF4DC6B8A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213367D0-91A7-43AC-920D-8D1D7D876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6F67FF3F-DD13-4E40-97B2-44BBF9E0D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8642A68-0CDE-4435-8E06-820B02B07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231AABE2-9245-48CC-BD77-B9311933E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874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AA7EF04-EFBD-40D1-9BE5-E0E7FB6F5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CF1AC7E5-7558-4E48-AEBD-6C9714C41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28FACBF7-5E4F-427A-983C-CABA01EE7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E026C61A-F2C0-458C-9AF9-703004E54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7DC6801-4ABB-4D4C-A553-4134C89A8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586CFC8A-8B95-4C07-A764-666F9C8D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1241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C0D0D97C-0B05-4702-AA77-0B823CDA6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B511DD7-29BB-44C8-9D84-0830D1B9C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F907C3C-91DE-452A-A6A3-DE7597803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BBB6DF9-099E-4531-A6C4-AF64E2B90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42AB9755-FA38-4E46-9761-A54D06D4E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5E190-6D0F-4BF0-AA6C-E3884C003F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3380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87FE5D5D-7D0E-449B-A4A4-16C6D98C6B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712E5D-0C7E-46AC-97E5-00AD91F6260B}"/>
              </a:ext>
            </a:extLst>
          </p:cNvPr>
          <p:cNvSpPr txBox="1"/>
          <p:nvPr/>
        </p:nvSpPr>
        <p:spPr>
          <a:xfrm>
            <a:off x="1028140" y="2208679"/>
            <a:ext cx="10487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SOURCES OF EU ADMINISTRATIVE LAW</a:t>
            </a:r>
            <a:endParaRPr kumimoji="0" lang="lt-LT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C3EEC5-675B-7F9E-A427-E80DB4FE1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BBE30-BB3A-3295-4C3D-2648B53E3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399B1-1F63-B276-B31E-15EF7FC5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33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127C1-143C-CA0F-86B3-B9D88FC40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077E7A0-32A3-F6D0-171E-28AEA294B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ea typeface="Aptos" panose="020B0004020202020204" pitchFamily="34" charset="0"/>
              </a:rPr>
              <a:t>HIERARCHY OF SOURCES AND OF NORMS IN EU LAW 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C90A8CA-E137-1615-683C-63DFC60A9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lt-LT" sz="2400" b="1" kern="100" dirty="0" err="1">
                <a:effectLst/>
                <a:ea typeface="Aptos" panose="020B0004020202020204" pitchFamily="34" charset="0"/>
              </a:rPr>
              <a:t>What</a:t>
            </a:r>
            <a:r>
              <a:rPr lang="lt-LT" sz="2400" b="1" kern="100" dirty="0">
                <a:effectLst/>
                <a:ea typeface="Aptos" panose="020B0004020202020204" pitchFamily="34" charset="0"/>
              </a:rPr>
              <a:t> Are </a:t>
            </a:r>
            <a:r>
              <a:rPr lang="lt-LT" sz="2400" b="1" kern="100" dirty="0" err="1">
                <a:effectLst/>
                <a:ea typeface="Aptos" panose="020B0004020202020204" pitchFamily="34" charset="0"/>
              </a:rPr>
              <a:t>the</a:t>
            </a:r>
            <a:r>
              <a:rPr lang="lt-LT" sz="24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ea typeface="Aptos" panose="020B0004020202020204" pitchFamily="34" charset="0"/>
              </a:rPr>
              <a:t>Sources</a:t>
            </a:r>
            <a:r>
              <a:rPr lang="lt-LT" sz="24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ea typeface="Aptos" panose="020B0004020202020204" pitchFamily="34" charset="0"/>
              </a:rPr>
              <a:t>of</a:t>
            </a:r>
            <a:r>
              <a:rPr lang="lt-LT" sz="2400" b="1" kern="100" dirty="0">
                <a:effectLst/>
                <a:ea typeface="Aptos" panose="020B0004020202020204" pitchFamily="34" charset="0"/>
              </a:rPr>
              <a:t> EU </a:t>
            </a:r>
            <a:r>
              <a:rPr lang="lt-LT" sz="2400" b="1" kern="100" dirty="0" err="1">
                <a:effectLst/>
                <a:ea typeface="Aptos" panose="020B0004020202020204" pitchFamily="34" charset="0"/>
              </a:rPr>
              <a:t>Administrative</a:t>
            </a:r>
            <a:r>
              <a:rPr lang="lt-LT" sz="24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ea typeface="Aptos" panose="020B0004020202020204" pitchFamily="34" charset="0"/>
              </a:rPr>
              <a:t>Law</a:t>
            </a:r>
            <a:r>
              <a:rPr lang="lt-LT" sz="2400" b="1" kern="100" dirty="0">
                <a:effectLst/>
                <a:ea typeface="Aptos" panose="020B0004020202020204" pitchFamily="34" charset="0"/>
              </a:rPr>
              <a:t>?</a:t>
            </a:r>
            <a:endParaRPr lang="lt-LT" sz="2400" kern="100" dirty="0">
              <a:effectLst/>
              <a:ea typeface="Aptos" panose="020B0004020202020204" pitchFamily="34" charset="0"/>
            </a:endParaRPr>
          </a:p>
          <a:p>
            <a:pPr algn="just">
              <a:buNone/>
            </a:pPr>
            <a:endParaRPr lang="lt-LT" sz="2400" kern="100" dirty="0">
              <a:effectLst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400" kern="100" dirty="0">
                <a:effectLst/>
                <a:ea typeface="Aptos" panose="020B0004020202020204" pitchFamily="34" charset="0"/>
              </a:rPr>
              <a:t>EU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administrative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comes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from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many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different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sources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.</a:t>
            </a:r>
          </a:p>
          <a:p>
            <a:pPr algn="just">
              <a:buNone/>
            </a:pPr>
            <a:r>
              <a:rPr lang="lt-LT" sz="2400" kern="100" dirty="0">
                <a:effectLst/>
                <a:ea typeface="Aptos" panose="020B0004020202020204" pitchFamily="34" charset="0"/>
              </a:rPr>
              <a:t>It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includes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: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b="1" kern="100" dirty="0" err="1">
                <a:effectLst/>
                <a:ea typeface="Aptos" panose="020B0004020202020204" pitchFamily="34" charset="0"/>
              </a:rPr>
              <a:t>Written</a:t>
            </a:r>
            <a:r>
              <a:rPr lang="lt-LT" sz="24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ea typeface="Aptos" panose="020B0004020202020204" pitchFamily="34" charset="0"/>
              </a:rPr>
              <a:t>rules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(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treaties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,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regulations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,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directives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);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b="1" kern="100" dirty="0" err="1">
                <a:effectLst/>
                <a:ea typeface="Aptos" panose="020B0004020202020204" pitchFamily="34" charset="0"/>
              </a:rPr>
              <a:t>Unwritten</a:t>
            </a:r>
            <a:r>
              <a:rPr lang="lt-LT" sz="24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ea typeface="Aptos" panose="020B0004020202020204" pitchFamily="34" charset="0"/>
              </a:rPr>
              <a:t>principles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(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e.g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.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proportionality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,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protection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of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legitimate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expectations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).</a:t>
            </a:r>
          </a:p>
          <a:p>
            <a:pPr algn="just">
              <a:buNone/>
            </a:pPr>
            <a:r>
              <a:rPr lang="lt-LT" sz="2400" b="1" kern="100" dirty="0" err="1">
                <a:effectLst/>
                <a:ea typeface="Aptos" panose="020B0004020202020204" pitchFamily="34" charset="0"/>
              </a:rPr>
              <a:t>Discussion</a:t>
            </a:r>
            <a:r>
              <a:rPr lang="lt-LT" sz="2400" b="1" kern="100" dirty="0">
                <a:effectLst/>
                <a:ea typeface="Aptos" panose="020B0004020202020204" pitchFamily="34" charset="0"/>
              </a:rPr>
              <a:t>:</a:t>
            </a:r>
            <a:br>
              <a:rPr lang="lt-LT" sz="2400" kern="100" dirty="0">
                <a:effectLst/>
                <a:ea typeface="Aptos" panose="020B0004020202020204" pitchFamily="34" charset="0"/>
              </a:rPr>
            </a:br>
            <a:r>
              <a:rPr lang="lt-LT" sz="2400" kern="100" dirty="0" err="1">
                <a:effectLst/>
                <a:ea typeface="Aptos" panose="020B0004020202020204" pitchFamily="34" charset="0"/>
              </a:rPr>
              <a:t>Why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can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administrative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not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rely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only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on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written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rules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?</a:t>
            </a:r>
          </a:p>
          <a:p>
            <a:pPr algn="just">
              <a:buNone/>
            </a:pPr>
            <a:r>
              <a:rPr lang="lt-LT" sz="2400" b="1" kern="100" dirty="0" err="1">
                <a:effectLst/>
                <a:ea typeface="Aptos" panose="020B0004020202020204" pitchFamily="34" charset="0"/>
              </a:rPr>
              <a:t>Answer</a:t>
            </a:r>
            <a:r>
              <a:rPr lang="lt-LT" sz="2400" b="1" kern="100" dirty="0">
                <a:effectLst/>
                <a:ea typeface="Aptos" panose="020B0004020202020204" pitchFamily="34" charset="0"/>
              </a:rPr>
              <a:t>:</a:t>
            </a:r>
            <a:br>
              <a:rPr lang="lt-LT" sz="2400" kern="100" dirty="0">
                <a:effectLst/>
                <a:ea typeface="Aptos" panose="020B0004020202020204" pitchFamily="34" charset="0"/>
              </a:rPr>
            </a:br>
            <a:r>
              <a:rPr lang="lt-LT" sz="2400" kern="100" dirty="0" err="1">
                <a:effectLst/>
                <a:ea typeface="Aptos" panose="020B0004020202020204" pitchFamily="34" charset="0"/>
              </a:rPr>
              <a:t>Because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not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everything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can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be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foreseen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in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advance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–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general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principles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fill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legal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ea typeface="Aptos" panose="020B0004020202020204" pitchFamily="34" charset="0"/>
              </a:rPr>
              <a:t>gaps</a:t>
            </a:r>
            <a:r>
              <a:rPr lang="lt-LT" sz="2400" kern="100" dirty="0">
                <a:effectLst/>
                <a:ea typeface="Aptos" panose="020B0004020202020204" pitchFamily="34" charset="0"/>
              </a:rPr>
              <a:t>.</a:t>
            </a:r>
          </a:p>
          <a:p>
            <a:pPr algn="just">
              <a:buNone/>
            </a:pPr>
            <a:endParaRPr lang="en-GB" sz="24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26BB7-E5E5-57A0-1C42-7921A833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C8B38-6C36-D6EA-B027-14A404833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741A3-F4F6-9C77-BDC9-58D2B1175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7FFC4B8B-B77A-0F16-DE14-A573F3B46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684" y="1690688"/>
            <a:ext cx="3058758" cy="22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1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87FC8-7F95-B968-3BB6-453154813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49C973A-01DA-34B7-55F3-D2CD1064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Hierarchy of Sources and of Norms in EU Law 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91BF574-D614-9F55-7F68-27DD5BAE8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How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Does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Administration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Work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Practice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action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carried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out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three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ways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Directly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–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through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institutions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e.g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European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Commission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);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Indirectly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–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through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administrations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Member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;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Jointly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composite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)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– EU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national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authorities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together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often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through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Member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authorities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Because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Member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best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placed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implement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at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national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level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en-GB" sz="24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3ECFD-8687-C68B-3926-E8B1B471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90BDA-ABC2-BB36-5B36-CFF3F28C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B7185-8FE5-170F-1D79-0055DDE4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8F783398-9490-379C-7567-6D4BDE734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799" y="1690688"/>
            <a:ext cx="3060457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7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FFE11-F262-5824-E30B-C6DC10C6B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EAB54D5-90E3-F8DF-DA99-9448CDE9C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Hierarchy of Sources and of Norms in EU Law 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C31C37F-A74B-C23F-C283-E5B8063B7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Idea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Hierarchy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Norms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applies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hierarchy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norms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Hans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Kelsen’s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theory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).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Each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norm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based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higher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norm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;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valid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because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it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complies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with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that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higher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level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200" dirty="0" err="1"/>
              <a:t>The</a:t>
            </a:r>
            <a:r>
              <a:rPr lang="lt-LT" sz="2200" dirty="0"/>
              <a:t> </a:t>
            </a:r>
            <a:r>
              <a:rPr lang="lt-LT" sz="2200" dirty="0" err="1"/>
              <a:t>ultimate</a:t>
            </a:r>
            <a:r>
              <a:rPr lang="lt-LT" sz="2200" dirty="0"/>
              <a:t> </a:t>
            </a:r>
            <a:r>
              <a:rPr lang="lt-LT" sz="2200" dirty="0" err="1"/>
              <a:t>norm</a:t>
            </a:r>
            <a:r>
              <a:rPr lang="lt-LT" sz="2200" dirty="0"/>
              <a:t> </a:t>
            </a:r>
            <a:r>
              <a:rPr lang="lt-LT" sz="2200" dirty="0" err="1"/>
              <a:t>from</a:t>
            </a:r>
            <a:r>
              <a:rPr lang="lt-LT" sz="2200" dirty="0"/>
              <a:t> </a:t>
            </a:r>
            <a:r>
              <a:rPr lang="lt-LT" sz="2200" dirty="0" err="1"/>
              <a:t>which</a:t>
            </a:r>
            <a:r>
              <a:rPr lang="lt-LT" sz="2200" dirty="0"/>
              <a:t> </a:t>
            </a:r>
            <a:r>
              <a:rPr lang="lt-LT" sz="2200" dirty="0" err="1"/>
              <a:t>every</a:t>
            </a:r>
            <a:r>
              <a:rPr lang="lt-LT" sz="2200" dirty="0"/>
              <a:t> </a:t>
            </a:r>
            <a:r>
              <a:rPr lang="lt-LT" sz="2200" dirty="0" err="1"/>
              <a:t>legal</a:t>
            </a:r>
            <a:r>
              <a:rPr lang="lt-LT" sz="2200" dirty="0"/>
              <a:t> </a:t>
            </a:r>
            <a:r>
              <a:rPr lang="lt-LT" sz="2200" dirty="0" err="1"/>
              <a:t>norm</a:t>
            </a:r>
            <a:r>
              <a:rPr lang="lt-LT" sz="2200" dirty="0"/>
              <a:t> </a:t>
            </a:r>
            <a:r>
              <a:rPr lang="lt-LT" sz="2200" dirty="0" err="1"/>
              <a:t>deduces</a:t>
            </a:r>
            <a:r>
              <a:rPr lang="lt-LT" sz="2200" dirty="0"/>
              <a:t> </a:t>
            </a:r>
            <a:r>
              <a:rPr lang="lt-LT" sz="2200" dirty="0" err="1"/>
              <a:t>its</a:t>
            </a:r>
            <a:r>
              <a:rPr lang="lt-LT" sz="2200" dirty="0"/>
              <a:t> </a:t>
            </a:r>
            <a:r>
              <a:rPr lang="lt-LT" sz="2200" dirty="0" err="1"/>
              <a:t>validity</a:t>
            </a:r>
            <a:r>
              <a:rPr lang="lt-LT" sz="2200" dirty="0"/>
              <a:t> </a:t>
            </a:r>
            <a:r>
              <a:rPr lang="lt-LT" sz="2200" dirty="0" err="1"/>
              <a:t>is</a:t>
            </a:r>
            <a:r>
              <a:rPr lang="lt-LT" sz="2200" dirty="0"/>
              <a:t> </a:t>
            </a:r>
            <a:r>
              <a:rPr lang="lt-LT" sz="2200" dirty="0" err="1"/>
              <a:t>the</a:t>
            </a:r>
            <a:r>
              <a:rPr lang="lt-LT" sz="2200" dirty="0"/>
              <a:t> </a:t>
            </a:r>
            <a:r>
              <a:rPr lang="lt-LT" sz="2200" dirty="0" err="1"/>
              <a:t>Grundnorm</a:t>
            </a:r>
            <a:r>
              <a:rPr lang="lt-LT" sz="2200" dirty="0"/>
              <a:t>, </a:t>
            </a:r>
            <a:r>
              <a:rPr lang="lt-LT" sz="2200" dirty="0" err="1"/>
              <a:t>the</a:t>
            </a:r>
            <a:r>
              <a:rPr lang="lt-LT" sz="2200" dirty="0"/>
              <a:t> </a:t>
            </a:r>
            <a:r>
              <a:rPr lang="lt-LT" sz="2200" dirty="0" err="1"/>
              <a:t>highest</a:t>
            </a:r>
            <a:r>
              <a:rPr lang="lt-LT" sz="2200" dirty="0"/>
              <a:t> </a:t>
            </a:r>
            <a:r>
              <a:rPr lang="lt-LT" sz="2200" dirty="0" err="1"/>
              <a:t>basic</a:t>
            </a:r>
            <a:r>
              <a:rPr lang="lt-LT" sz="2200" dirty="0"/>
              <a:t> </a:t>
            </a:r>
            <a:r>
              <a:rPr lang="lt-LT" sz="2200" dirty="0" err="1"/>
              <a:t>norm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it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important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that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has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hierarchy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It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ensures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coherence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helps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resolve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conflicts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between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rules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en-GB" sz="22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7A2FF-F83D-53E8-4DED-20F66772B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A8B00-D8F3-7892-894A-12B1B2EF0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B1090-8432-EC3B-786C-4CFE69D6B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881E9AE5-8C5E-6101-7B15-21CBD86E9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799" y="1635434"/>
            <a:ext cx="3060457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1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99A90-D84F-BC07-DDE9-0DCD20129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D9FDE16-AFBE-C639-4A05-CB5E54546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Hierarchy of Sources and of Norms in EU Law 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5108870-8DC2-7DCF-7E0F-FC4AB30C8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509734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Primary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Secondary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Primary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–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founding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treaties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(TEU, TFEU,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Charter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).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Secondary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–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adopted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institutions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regulations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directives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).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Secondary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comply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with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primary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Primary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often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called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EU’s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“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constitution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”.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secondary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contradict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primary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Because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treaties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define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limits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powers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b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en-GB" sz="24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C6830-CC96-1D76-8C49-750BCFA14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3ABEF4-B45D-1DBF-4906-C61E2A6C3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FFAA5-E5BA-4DF3-DEDB-938B6AA2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e European Union (Withdrawal) Act 2018: Ten Key Implications for UK Law  and Lawyers">
            <a:extLst>
              <a:ext uri="{FF2B5EF4-FFF2-40B4-BE49-F238E27FC236}">
                <a16:creationId xmlns:a16="http://schemas.microsoft.com/office/drawing/2014/main" id="{2176A2FB-1D79-0A4C-CF0F-C40588496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780" y="1323937"/>
            <a:ext cx="3434536" cy="357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81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7EAB8-D8EC-CF07-BE96-3E72D3BA4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C58A26F-83D5-8E10-560A-0F1A50673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Hierarchy of Sources and of Norms in EU Law 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8ADBE0A-8501-E5B5-B280-046BD0E94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Does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Have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“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Real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”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Constitution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2004, a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European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Constitutional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Treaty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was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signed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but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it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was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ratified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Member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;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therefore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it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never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entered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into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force.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Today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constitutional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rules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spread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across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TEU, TFEU,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Charter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protocols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it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difficult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identify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“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constitutional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”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norms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Because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there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clear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criterion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deciding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which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norms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truly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constitutional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en-GB" sz="24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7F728-8DDB-DDCB-A828-A4A5E7836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E1602-A98F-01C4-7E6D-218F83AD7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1AE0C-FD2B-F0A6-4BAF-3FA01C065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5B26524F-62F5-AA25-0CDF-62A364A7A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648" y="1690688"/>
            <a:ext cx="3060457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3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3EF7A-86C3-F38F-44F1-C7D8EE16E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9AB50AE-795C-751B-F55B-D721E0E1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Hierarchy of Sources and of Norms in EU Law 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B70BB1C-A7D2-370E-B096-90D5E2784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Comparison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with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National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Constitution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→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→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secondary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legislation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→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individual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hierarchy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usually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clear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written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EU: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hierarchy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more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complex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Member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bound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treaties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more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strictly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than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ordinary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international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treaties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more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complex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than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national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Because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combines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many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multiple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levels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en-GB" sz="24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F1662-8FAD-41B9-64C0-F498C049B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B7DF0-08E4-A84E-7D4A-5DFD68848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E1DED-2C80-EB37-5892-52C72665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9D415661-35E7-43AF-DBCF-FE069BD49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618" y="1690688"/>
            <a:ext cx="3060457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5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CF900-FFE2-4EC5-30DF-33E805868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3758C03-89A7-437F-5554-51FF54AA2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Hierarchy of Sources and of Norms in EU Law 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86A6073-F38D-882C-377D-B3028919E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Unique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Nature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differs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from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international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because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treaties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cannot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easily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amended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;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customary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cannot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change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primary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;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directly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affects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individuals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administrations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considered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“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unique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”?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Because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it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more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than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international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but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en-GB" sz="24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3660D-3577-E708-FD13-0AF2D4918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B150F-15C8-D640-A2CC-F132290CD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EA38E-5013-DA42-81A1-F98C67911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F7E080C5-1905-5E2D-4D16-28A9A02F8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830" y="1690688"/>
            <a:ext cx="3060457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3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46D74-F549-59D3-20F9-CB6D8A4B4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379FD3A-1B74-BAFF-0FF7-D12F7A374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Hierarchy of Sources and of Norms in EU Law 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2E67388-3ED9-829B-D4F7-8EF17BB5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Key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Conclusions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sources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diverse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multi-layered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hierarchy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norms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helps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understand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rules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superior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may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be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challenged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annulled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Primary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foundation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system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closer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international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2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2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It </a:t>
            </a:r>
            <a:r>
              <a:rPr lang="lt-LT" sz="2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</a:t>
            </a:r>
            <a:r>
              <a:rPr lang="lt-LT" sz="2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intermediate</a:t>
            </a:r>
            <a:r>
              <a:rPr lang="lt-LT" sz="2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unique</a:t>
            </a:r>
            <a:r>
              <a:rPr lang="lt-LT" sz="2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system</a:t>
            </a:r>
            <a:r>
              <a:rPr lang="lt-LT" sz="2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that</a:t>
            </a:r>
            <a:r>
              <a:rPr lang="lt-LT" sz="2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has</a:t>
            </a:r>
            <a:r>
              <a:rPr lang="lt-LT" sz="2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features</a:t>
            </a:r>
            <a:r>
              <a:rPr lang="lt-LT" sz="2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both</a:t>
            </a:r>
            <a:endParaRPr lang="en-GB" sz="22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6D287-6ED4-6C78-9F4A-4904AB80F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68D98-A52A-A95C-CC93-F7B3B3A60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CBA26-F765-4616-292A-0F6377E01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26DF0305-29F7-31A3-585C-510FA5475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4036" y="1690688"/>
            <a:ext cx="3139712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0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F34FF-68CA-2D0E-F77A-B7A4641A9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534D37D-9B08-246C-400D-C4A6E9656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 Sources of EU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97AEDEF-0D23-9E78-7256-AD8B357DA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Sources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has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hierarchy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Primary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stands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at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top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other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comply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with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At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lowest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level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contracts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with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third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parties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comply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with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primary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Because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primary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defines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foundations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limits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action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en-GB" sz="24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82DC1-BD99-1EDB-25E5-D9E36F851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D5607-2713-931D-0A78-F6DEFB637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ACA85-5432-23E1-54A7-1FC51B73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057E1D3D-70BE-F06D-8798-DED03D690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656" y="1449387"/>
            <a:ext cx="3506455" cy="369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83EE4-F85E-7425-9B37-75AF8D7E8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6AEE4EE-B0B4-BCEA-4180-E461E032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 Sources of EU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07C568D-DEC2-455D-F235-C7FA994C8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Direct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Powers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from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Treaties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some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fields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e.g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.: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Common Foreign and Security Policy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(CFSP),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latin typeface="Calibri" panose="020F0502020204030204" pitchFamily="34" charset="0"/>
                <a:ea typeface="Aptos" panose="020B0004020202020204" pitchFamily="34" charset="0"/>
              </a:rPr>
              <a:t>C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ompetition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</a:t>
            </a: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Treaties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provide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legislative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procedures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but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directly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empower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institutions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legislation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always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used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these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fields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Because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they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require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fast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centralised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decision-making</a:t>
            </a:r>
            <a:endParaRPr lang="en-GB" sz="20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2B4C0-61C3-0C0F-3334-A83E80BE4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11AE0-5C31-06EB-65EE-378D0E456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9621E-B6A9-A657-8D26-DD47519D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892AB5DA-29F6-F8AE-DE2E-D32E1FF2E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320" y="1690688"/>
            <a:ext cx="25431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C196C-26BC-9368-E79B-26BF37DC1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48714A1-51DC-43BD-F937-CBB5859CC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lt-LT" sz="3200" dirty="0" err="1"/>
              <a:t>Introduction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D3FA099-17B2-2590-0163-9E160E830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sz="2400" dirty="0"/>
              <a:t>A</a:t>
            </a:r>
            <a:r>
              <a:rPr lang="en-GB" sz="2400" dirty="0" err="1"/>
              <a:t>bbreviations</a:t>
            </a:r>
            <a:r>
              <a:rPr lang="en-GB" sz="2400" dirty="0"/>
              <a:t> of terms and documents</a:t>
            </a:r>
            <a:r>
              <a:rPr lang="lt-LT" sz="2400" dirty="0"/>
              <a:t>:</a:t>
            </a:r>
          </a:p>
          <a:p>
            <a:pPr algn="just"/>
            <a:r>
              <a:rPr lang="en-GB" sz="2400" dirty="0"/>
              <a:t>Treaty on European Union</a:t>
            </a:r>
            <a:r>
              <a:rPr lang="lt-LT" sz="2400" dirty="0"/>
              <a:t> </a:t>
            </a:r>
            <a:r>
              <a:rPr lang="en-GB" sz="2400" dirty="0"/>
              <a:t>(TEU).</a:t>
            </a:r>
            <a:endParaRPr lang="lt-LT" sz="2400" dirty="0"/>
          </a:p>
          <a:p>
            <a:pPr algn="just"/>
            <a:r>
              <a:rPr lang="en-GB" sz="2400" dirty="0"/>
              <a:t>Treaty on the Functioning of the European Union (TFEU).</a:t>
            </a:r>
            <a:endParaRPr lang="lt-LT" sz="2400" dirty="0"/>
          </a:p>
          <a:p>
            <a:pPr algn="just"/>
            <a:r>
              <a:rPr lang="en-GB" sz="2400" dirty="0"/>
              <a:t>Charter of Fundamental Rights of the European Union</a:t>
            </a:r>
            <a:r>
              <a:rPr lang="lt-LT" sz="2400" dirty="0"/>
              <a:t> (CFR </a:t>
            </a:r>
            <a:r>
              <a:rPr lang="lt-LT" sz="2400" dirty="0" err="1"/>
              <a:t>or</a:t>
            </a:r>
            <a:r>
              <a:rPr lang="lt-LT" sz="2400" dirty="0"/>
              <a:t> </a:t>
            </a:r>
            <a:r>
              <a:rPr lang="lt-LT" sz="2400" dirty="0" err="1"/>
              <a:t>Charter</a:t>
            </a:r>
            <a:r>
              <a:rPr lang="lt-LT" sz="2400" dirty="0"/>
              <a:t>)</a:t>
            </a:r>
          </a:p>
          <a:p>
            <a:pPr algn="just"/>
            <a:r>
              <a:rPr lang="en-GB" sz="2400" dirty="0"/>
              <a:t>Court of Justice of the European Union (CJEU)</a:t>
            </a:r>
            <a:endParaRPr lang="lt-LT" sz="2400" dirty="0"/>
          </a:p>
          <a:p>
            <a:pPr algn="just"/>
            <a:r>
              <a:rPr lang="en-GB" sz="2400" dirty="0"/>
              <a:t>European Convention on Human Rights (ECHR)</a:t>
            </a:r>
            <a:endParaRPr lang="lt-LT" sz="2400" dirty="0"/>
          </a:p>
          <a:p>
            <a:pPr algn="just"/>
            <a:r>
              <a:rPr lang="en-GB" sz="2400" dirty="0"/>
              <a:t>European Court of Human Rights (EC</a:t>
            </a:r>
            <a:r>
              <a:rPr lang="lt-LT" sz="2400" dirty="0"/>
              <a:t>t</a:t>
            </a:r>
            <a:r>
              <a:rPr lang="en-GB" sz="2400" dirty="0"/>
              <a:t>HR)</a:t>
            </a:r>
            <a:endParaRPr lang="lt-LT" sz="2400" dirty="0"/>
          </a:p>
          <a:p>
            <a:pPr marL="0" indent="0" algn="just">
              <a:buNone/>
            </a:pPr>
            <a:endParaRPr lang="lt-LT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1354A-7590-A50C-EE28-D0891E0D6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F8295-54EC-289A-BCCE-0C30B21FB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5ACE1-9513-EC82-33AD-703F9495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642229A9-5BE5-F552-0413-69B67D218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851" y="1690688"/>
            <a:ext cx="3028489" cy="188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19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5FC6F-C67A-30D5-CB41-245D2A395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3DF4AC4-C692-AFD1-B3A8-846E1D139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 Sources of EU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DB10683-D2EB-2837-B68D-D7E9744CC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71692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What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Primary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primary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force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since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2009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often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called</a:t>
            </a:r>
            <a:r>
              <a:rPr lang="lt-LT" sz="2000" kern="100" dirty="0"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“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Lisbon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Treaty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” </a:t>
            </a:r>
          </a:p>
          <a:p>
            <a:pPr algn="just">
              <a:buNone/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(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inaccurate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). It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actually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consists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TEU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TFEU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Charter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Fundamental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Protocols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Euratom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Treaty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Lisbon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Treaty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single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text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Because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it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amended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reorganised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earlier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treaties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en-GB" sz="20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98D3B-A94E-AD48-C223-50DE0D832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75D69-2EFF-A13D-347E-648A48A72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9DA69-F22D-86D1-E25C-C1253C8AD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ABFCE7BF-E802-5835-5E26-678E4F6D3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440" y="1690688"/>
            <a:ext cx="25431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9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5013F-D8CB-69CC-EB96-B6BEDAA65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BF74F98-190A-00C1-1799-30C5B8C56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 Sources of EU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57E1E9D-D961-C283-AD86-AE93E2FFF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71692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Scope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Primary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primary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includes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TEU – 55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articles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TFEU – 358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articles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Charter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– 54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articles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38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Protocols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– 256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articles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Euratom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Treaty</a:t>
            </a:r>
            <a:endParaRPr lang="lt-LT" sz="2000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have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equal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value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protocols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less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important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treaties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–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have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same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force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en-GB" sz="20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C1AF8-3FE7-41DF-EE55-38AB96333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2459F-6AC3-EAB2-6ED8-9A254027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13B51-AC51-4AC3-90BE-89938E3B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CE496F3A-86BD-99E4-ADB0-82047A74F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139" y="1690688"/>
            <a:ext cx="25431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5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C6135-CFF9-AEB8-3779-FE0EF8C96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98EC650-B885-C3D0-04FD-3756D5B18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 Sources of EU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549FE2A-0624-0D99-C827-DE9B645B3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71692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Role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Protocols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Annexes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Protocols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define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special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procedures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subsidiarity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);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regulate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institutions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(CJEU;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European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Central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Bank);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provide for exceptions for some countries (euro area, Schengen).</a:t>
            </a: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en-GB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Annexes: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add</a:t>
            </a:r>
            <a:r>
              <a:rPr lang="en-GB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the agreements (lists of products or territories).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some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Member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have</a:t>
            </a:r>
            <a:r>
              <a:rPr lang="lt-LT" sz="2000" kern="100" dirty="0"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latin typeface="Calibri" panose="020F0502020204030204" pitchFamily="34" charset="0"/>
                <a:ea typeface="Aptos" panose="020B0004020202020204" pitchFamily="34" charset="0"/>
              </a:rPr>
              <a:t>exceptions</a:t>
            </a:r>
            <a:r>
              <a:rPr lang="lt-LT" sz="2000" kern="100" dirty="0"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Because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integration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progresses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at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different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speeds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en-GB" sz="20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DBA43-94EF-18E5-3D55-299A4D96A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7B3DF-913E-B7EE-565E-69B078BA8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DD7C23-D130-2CC2-B906-FC705D31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60E89C20-99B3-C0F3-B803-7739A09AB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774" y="1690688"/>
            <a:ext cx="25431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0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88D26-7EEE-184B-A386-AF889FFC7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756FD8A-6051-9C13-ADFD-8140964C5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 Sources of EU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E784ECC-FECC-A260-FC8F-2B00E644C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71692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ea typeface="Aptos" panose="020B0004020202020204" pitchFamily="34" charset="0"/>
              </a:rPr>
              <a:t>Legal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Consequences</a:t>
            </a:r>
            <a:endParaRPr lang="lt-LT" sz="2000" kern="100" dirty="0">
              <a:effectLst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kern="100" dirty="0" err="1">
                <a:effectLst/>
                <a:ea typeface="Aptos" panose="020B0004020202020204" pitchFamily="34" charset="0"/>
              </a:rPr>
              <a:t>Equal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legal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value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means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that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: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lt-LT" sz="2000" kern="100" dirty="0" err="1">
                <a:effectLst/>
                <a:ea typeface="Aptos" panose="020B0004020202020204" pitchFamily="34" charset="0"/>
              </a:rPr>
              <a:t>Secondary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may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be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annulled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if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it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conflicts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with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primary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lt-LT" sz="2000" kern="100" dirty="0" err="1">
                <a:effectLst/>
                <a:ea typeface="Aptos" panose="020B0004020202020204" pitchFamily="34" charset="0"/>
              </a:rPr>
              <a:t>Conflicts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are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solved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using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lex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specialis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.</a:t>
            </a:r>
            <a:r>
              <a:rPr lang="en-GB" sz="2000" kern="100" dirty="0">
                <a:ea typeface="Aptos" panose="020B0004020202020204" pitchFamily="34" charset="0"/>
              </a:rPr>
              <a:t> (</a:t>
            </a:r>
            <a:r>
              <a:rPr lang="en-GB" sz="2000" i="1" kern="100" dirty="0">
                <a:ea typeface="Aptos" panose="020B0004020202020204" pitchFamily="34" charset="0"/>
              </a:rPr>
              <a:t>the more precise provision prevails over the more general one according to the usual principles of legal interpretation</a:t>
            </a:r>
            <a:r>
              <a:rPr lang="en-GB" sz="2000" kern="100" dirty="0">
                <a:ea typeface="Aptos" panose="020B0004020202020204" pitchFamily="34" charset="0"/>
              </a:rPr>
              <a:t>)</a:t>
            </a:r>
            <a:endParaRPr lang="lt-LT" sz="2000" kern="100" dirty="0">
              <a:ea typeface="Aptos" panose="020B00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lt-LT" sz="2000" kern="100" dirty="0" err="1">
                <a:effectLst/>
                <a:ea typeface="Aptos" panose="020B0004020202020204" pitchFamily="34" charset="0"/>
              </a:rPr>
              <a:t>Treaty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amendment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requires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solidarity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.</a:t>
            </a:r>
          </a:p>
          <a:p>
            <a:pPr algn="just">
              <a:buNone/>
            </a:pPr>
            <a:r>
              <a:rPr lang="lt-LT" sz="2000" b="1" kern="100" dirty="0" err="1">
                <a:effectLst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ea typeface="Aptos" panose="020B0004020202020204" pitchFamily="34" charset="0"/>
              </a:rPr>
              <a:t>Why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treaty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revision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so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difficult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EU?</a:t>
            </a:r>
          </a:p>
          <a:p>
            <a:pPr algn="ctr">
              <a:buNone/>
            </a:pPr>
            <a:r>
              <a:rPr lang="lt-LT" sz="2000" b="1" dirty="0" err="1">
                <a:effectLst/>
                <a:ea typeface="Aptos" panose="020B0004020202020204" pitchFamily="34" charset="0"/>
              </a:rPr>
              <a:t>Answer</a:t>
            </a:r>
            <a:r>
              <a:rPr lang="lt-LT" sz="2000" b="1" dirty="0">
                <a:effectLst/>
                <a:ea typeface="Aptos" panose="020B0004020202020204" pitchFamily="34" charset="0"/>
              </a:rPr>
              <a:t>:</a:t>
            </a:r>
            <a:br>
              <a:rPr lang="lt-LT" sz="2000" dirty="0">
                <a:effectLst/>
                <a:ea typeface="Aptos" panose="020B0004020202020204" pitchFamily="34" charset="0"/>
              </a:rPr>
            </a:br>
            <a:r>
              <a:rPr lang="lt-LT" sz="2000" dirty="0" err="1">
                <a:effectLst/>
                <a:ea typeface="Aptos" panose="020B0004020202020204" pitchFamily="34" charset="0"/>
              </a:rPr>
              <a:t>Because</a:t>
            </a:r>
            <a:r>
              <a:rPr lang="lt-LT" sz="2000" dirty="0">
                <a:effectLst/>
                <a:ea typeface="Aptos" panose="020B0004020202020204" pitchFamily="34" charset="0"/>
              </a:rPr>
              <a:t> it </a:t>
            </a:r>
            <a:r>
              <a:rPr lang="lt-LT" sz="2000" dirty="0" err="1">
                <a:effectLst/>
                <a:ea typeface="Aptos" panose="020B0004020202020204" pitchFamily="34" charset="0"/>
              </a:rPr>
              <a:t>depends</a:t>
            </a:r>
            <a:r>
              <a:rPr lang="lt-LT" sz="2000" dirty="0">
                <a:effectLst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ea typeface="Aptos" panose="020B0004020202020204" pitchFamily="34" charset="0"/>
              </a:rPr>
              <a:t>on</a:t>
            </a:r>
            <a:r>
              <a:rPr lang="lt-LT" sz="20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ea typeface="Aptos" panose="020B0004020202020204" pitchFamily="34" charset="0"/>
              </a:rPr>
              <a:t>national</a:t>
            </a:r>
            <a:r>
              <a:rPr lang="lt-LT" sz="2000" b="1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ea typeface="Aptos" panose="020B0004020202020204" pitchFamily="34" charset="0"/>
              </a:rPr>
              <a:t>constitutional</a:t>
            </a:r>
            <a:r>
              <a:rPr lang="lt-LT" sz="2000" b="1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ea typeface="Aptos" panose="020B0004020202020204" pitchFamily="34" charset="0"/>
              </a:rPr>
              <a:t>requirements</a:t>
            </a:r>
            <a:endParaRPr lang="en-GB" sz="20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80F4D-E330-E55C-D132-F4718599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62704-27DE-08C9-3474-8E4C6973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376B5-E851-D8BC-DDFA-38726E164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2673ECA9-0090-7056-C29B-74A0FE40F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236" y="1690688"/>
            <a:ext cx="2542252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0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BE44B-A8E1-FD4B-AB89-D8AFA871B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2A4B73D-D781-A622-7202-F3CF57F63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 Sources of EU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2832F41-95D5-0512-793E-2B325409F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71692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Other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Documents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Accession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Treaties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GB" sz="2000" kern="100" dirty="0">
                <a:latin typeface="Calibri" panose="020F0502020204030204" pitchFamily="34" charset="0"/>
                <a:ea typeface="Aptos" panose="020B0004020202020204" pitchFamily="34" charset="0"/>
              </a:rPr>
              <a:t>new Member States</a:t>
            </a:r>
            <a:r>
              <a:rPr lang="lt-LT" sz="2000" kern="100" dirty="0"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part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primary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GB" sz="2000" kern="100" dirty="0">
                <a:latin typeface="Calibri" panose="020F0502020204030204" pitchFamily="34" charset="0"/>
                <a:ea typeface="Aptos" panose="020B0004020202020204" pitchFamily="34" charset="0"/>
              </a:rPr>
              <a:t>(see Article 49 TEU).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Declarations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(65)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obligatoryu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force,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help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interpret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primary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lt-LT" sz="2000" b="1" kern="100" dirty="0" err="1">
                <a:latin typeface="Calibri" panose="020F0502020204030204" pitchFamily="34" charset="0"/>
                <a:ea typeface="Aptos" panose="020B0004020202020204" pitchFamily="34" charset="0"/>
              </a:rPr>
              <a:t>D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political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documents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still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matter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Yes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–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they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help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explain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context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objectives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rules</a:t>
            </a:r>
            <a:endParaRPr lang="en-GB" sz="20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FA79C-A99A-4262-FF18-02270FBA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D60C0-2AF0-7E9A-9F5C-6ACEF606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82A52-42EB-4546-3BDC-6B81856DE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BDD0CC79-6F11-4D4A-A80D-3720BB427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086" y="1709514"/>
            <a:ext cx="2542252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0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A3710-4769-846C-C272-6C91759D5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FD469E2-27CE-C256-D7A0-BA9EF938F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 Sources of EU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A4156C4-512B-BB76-2319-9ABAD7DD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71692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General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are: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unwritten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sources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developed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CJEU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superior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secondary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apply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together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with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international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agreements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unwritten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important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Because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situations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regulated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written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rules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en-GB" sz="20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0D128-D9EA-429C-E064-306B4594C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603E06-39ED-21CC-6B2D-E0DF0EEF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AFA4D-0089-96CD-FFD3-65767DE7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2BC41B2-E349-7EA1-046C-7E79F77B8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1690687"/>
            <a:ext cx="2847975" cy="182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9738F-88C4-6D70-49E3-3AEF673D8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688DFE9-8666-B872-66B9-7132B6D75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 Sources of EU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CF1C52C-E11B-5C6D-1345-036C3E466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71692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What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General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000" b="1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en-GB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The concept of general principles exists in many countries.</a:t>
            </a:r>
            <a:endParaRPr lang="lt-LT" sz="2000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kern="100" dirty="0">
                <a:latin typeface="Calibri" panose="020F0502020204030204" pitchFamily="34" charset="0"/>
                <a:ea typeface="Aptos" panose="020B0004020202020204" pitchFamily="34" charset="0"/>
              </a:rPr>
              <a:t>I</a:t>
            </a:r>
            <a:r>
              <a:rPr lang="en-GB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 the EU they are considered a source of real law, not just doctrine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Examples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proportionality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legitimate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expectations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certainty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general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identical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Member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en-GB" sz="2000" dirty="0">
                <a:latin typeface="Calibri" panose="020F0502020204030204" pitchFamily="34" charset="0"/>
                <a:ea typeface="Aptos" panose="020B0004020202020204" pitchFamily="34" charset="0"/>
              </a:rPr>
              <a:t>No, but the EU adopts common ideas </a:t>
            </a:r>
            <a:r>
              <a:rPr lang="en-GB" sz="2000" b="1" dirty="0">
                <a:latin typeface="Calibri" panose="020F0502020204030204" pitchFamily="34" charset="0"/>
                <a:ea typeface="Aptos" panose="020B0004020202020204" pitchFamily="34" charset="0"/>
              </a:rPr>
              <a:t>from national systems</a:t>
            </a:r>
            <a:endParaRPr lang="en-GB" sz="2000" b="1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326C3-4FAD-9F16-2843-35F6AC62B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25B5D-8A58-0A32-DA77-4054CE928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F2672-9FB1-ACA5-2BED-9A8AFAC68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2E930D47-74D8-48E4-0A45-5C288AFEE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224" y="1690688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9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8AFDA-7768-08C0-0F4C-1D4621CB9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E8D555F-3469-C830-F8C9-AE695F929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 Sources of EU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5659AD8-AA34-C577-1BDB-4A3C56ED9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71692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Role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CJEU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CJEU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has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used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general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since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1950s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CJEU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recognise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“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general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”.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CJEU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have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power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To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ensure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uniform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interpretation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en-GB" sz="20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57333-4657-D345-7411-F5F39775D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5867A-7290-2090-28E4-26D9BC07B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8EE27-8CB0-F899-44B7-B3910884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id="{45310522-5D34-7991-7786-61DAB06BC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1665916"/>
            <a:ext cx="3346994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6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8CB2F-6ADA-E0E3-6103-165B99255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31A96B3-8C85-8E9F-AB4F-50BC41F11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 Sources of EU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CAE7C06-7D69-7BB8-E9CB-EC5F4D347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71692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GB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To whom do the 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</a:t>
            </a:r>
            <a:r>
              <a:rPr lang="en-GB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eneral</a:t>
            </a:r>
            <a:r>
              <a:rPr lang="en-GB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principles apply?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General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used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to: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review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secondary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;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assess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Member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;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guide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national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courts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GB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They bind both the </a:t>
            </a:r>
            <a:r>
              <a:rPr lang="en-GB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 institutions and the Member States</a:t>
            </a:r>
            <a:r>
              <a:rPr lang="en-GB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When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General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bind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Member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latin typeface="Calibri" panose="020F0502020204030204" pitchFamily="34" charset="0"/>
                <a:ea typeface="Aptos" panose="020B0004020202020204" pitchFamily="34" charset="0"/>
              </a:rPr>
              <a:t>W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hen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apply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en-GB" sz="20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333B2-7EC3-8E9E-0891-FC8F43F8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4163C-9A25-BA0C-E08F-C4A163130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8DFFB-7B22-72EC-7736-934DF85B7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17B60828-79A3-F9F6-D21F-521C7745B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1" y="1662113"/>
            <a:ext cx="3626224" cy="227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6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CBDFD-410F-8FEC-BB57-2EA4AC577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76D0A97-D552-2087-EF0C-8FFA4B14F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 Sources of EU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B1C07A0-857F-EF45-71E9-AB67C0B74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71692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GB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Where do general principles come from?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en-GB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 content of the principles (material source) may come from: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Member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’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;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ECHR;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international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;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legislation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source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always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CJEU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judgment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exist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Member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it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simply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widely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recognised</a:t>
            </a:r>
            <a:endParaRPr lang="en-GB" sz="20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D0BCB-AAA9-0AD9-E91B-3A4262BF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8819A-CEF0-E00F-68AE-4AB1765B9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CAC9D-F33E-561E-0FDC-38FA454BB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4401F206-0A8A-42C0-CA5C-8C52E03D1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249" y="1690688"/>
            <a:ext cx="3783102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9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D7F6B-86B8-FF20-8DE6-164C35B12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657B7B8-4AE8-3B86-876B-A1EBA8E95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WHY SHOULD WE STUDY</a:t>
            </a:r>
            <a:r>
              <a:rPr lang="lt-LT" sz="3200" dirty="0"/>
              <a:t> SOURCES OF</a:t>
            </a:r>
            <a:r>
              <a:rPr lang="en-GB" sz="3200" dirty="0"/>
              <a:t> EU ADMINISTRATIVE LAW?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0103B17-8464-1CBE-1EC6-C1A1655B2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80772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400" kern="100" noProof="0" dirty="0">
                <a:effectLst/>
                <a:ea typeface="Aptos" panose="020B0004020202020204" pitchFamily="34" charset="0"/>
              </a:rPr>
              <a:t>1. </a:t>
            </a:r>
            <a:r>
              <a:rPr lang="en-GB" sz="2400" kern="100" noProof="0" dirty="0">
                <a:effectLst/>
                <a:ea typeface="Aptos" panose="020B0004020202020204" pitchFamily="34" charset="0"/>
              </a:rPr>
              <a:t>The sources of EU administrative law (Treaties, regulations, directives, general principles, case law, soft law) define: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kern="100" noProof="0" dirty="0">
                <a:effectLst/>
                <a:ea typeface="Aptos" panose="020B0004020202020204" pitchFamily="34" charset="0"/>
              </a:rPr>
              <a:t>the </a:t>
            </a:r>
            <a:r>
              <a:rPr lang="en-GB" sz="2400" b="1" kern="100" noProof="0" dirty="0">
                <a:effectLst/>
                <a:ea typeface="Aptos" panose="020B0004020202020204" pitchFamily="34" charset="0"/>
              </a:rPr>
              <a:t>powers of EU institutions</a:t>
            </a:r>
            <a:r>
              <a:rPr lang="en-GB" sz="2400" kern="100" noProof="0" dirty="0">
                <a:effectLst/>
                <a:ea typeface="Aptos" panose="020B0004020202020204" pitchFamily="34" charset="0"/>
              </a:rPr>
              <a:t>, bodies, and agencies;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kern="100" noProof="0" dirty="0">
                <a:effectLst/>
                <a:ea typeface="Aptos" panose="020B0004020202020204" pitchFamily="34" charset="0"/>
              </a:rPr>
              <a:t>the </a:t>
            </a:r>
            <a:r>
              <a:rPr lang="en-GB" sz="2400" b="1" kern="100" noProof="0" dirty="0">
                <a:effectLst/>
                <a:ea typeface="Aptos" panose="020B0004020202020204" pitchFamily="34" charset="0"/>
              </a:rPr>
              <a:t>limits</a:t>
            </a:r>
            <a:r>
              <a:rPr lang="en-GB" sz="2400" kern="100" noProof="0" dirty="0">
                <a:effectLst/>
                <a:ea typeface="Aptos" panose="020B0004020202020204" pitchFamily="34" charset="0"/>
              </a:rPr>
              <a:t> of those powers;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kern="100" noProof="0" dirty="0">
                <a:effectLst/>
                <a:ea typeface="Aptos" panose="020B0004020202020204" pitchFamily="34" charset="0"/>
              </a:rPr>
              <a:t>the </a:t>
            </a:r>
            <a:r>
              <a:rPr lang="en-GB" sz="2400" b="1" kern="100" noProof="0" dirty="0">
                <a:effectLst/>
                <a:ea typeface="Aptos" panose="020B0004020202020204" pitchFamily="34" charset="0"/>
              </a:rPr>
              <a:t>procedural duties</a:t>
            </a:r>
            <a:r>
              <a:rPr lang="en-GB" sz="2400" kern="100" noProof="0" dirty="0">
                <a:effectLst/>
                <a:ea typeface="Aptos" panose="020B0004020202020204" pitchFamily="34" charset="0"/>
              </a:rPr>
              <a:t> they must respect.</a:t>
            </a:r>
          </a:p>
          <a:p>
            <a:pPr marL="0" indent="0" algn="just">
              <a:buNone/>
            </a:pPr>
            <a:endParaRPr lang="en-GB" sz="24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D6870-8DFD-2114-A827-823753910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F8FE2-C80D-BF24-EE93-DC493212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F62E8-549B-C4D0-49DF-43C46FF0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54D1AA4E-0CD9-15BC-CF86-63566C271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916" y="1828800"/>
            <a:ext cx="2857500" cy="176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34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4111C-B182-57A4-6C4C-5CE56499A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DE47BDF-B44B-8BF6-8439-F763F5D40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 Sources of EU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E0BE3E0-153E-8078-DB9A-F764AB67B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71692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Place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Hierarchy</a:t>
            </a:r>
            <a:endParaRPr lang="lt-LT" sz="2000" b="1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General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</a:t>
            </a:r>
            <a:endParaRPr lang="lt-LT" sz="20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Above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secondary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Below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primary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Secondary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be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annulled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it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conflicts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with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general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kern="100" dirty="0">
                <a:latin typeface="Calibri" panose="020F0502020204030204" pitchFamily="34" charset="0"/>
                <a:ea typeface="Aptos" panose="020B0004020202020204" pitchFamily="34" charset="0"/>
              </a:rPr>
              <a:t>G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eneral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override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Treaties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–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primary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prevails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en-GB" sz="20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E42D33-2898-F28F-D2AF-27A1EE887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3EB0C-3380-F6C4-D548-73D1AA51D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A9703-C11A-77B2-B9A3-CBC98C819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07849FCF-BBA9-4D07-94C9-D29B09308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1690688"/>
            <a:ext cx="3348313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3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A6498-27E1-90B6-F03C-2CDBB4934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E189C36-A94C-DAC6-8AA5-22FBA7FC8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 Sources of EU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729B0E2-0B1C-51CF-5D2F-1667618B5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71692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 International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Agreements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international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agreements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growing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importance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especially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trade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environmental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human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Example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Aarhus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Convention</a:t>
            </a:r>
            <a:endParaRPr lang="lt-LT" sz="2000" b="1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kern="100" dirty="0">
                <a:latin typeface="Calibri" panose="020F0502020204030204" pitchFamily="34" charset="0"/>
                <a:ea typeface="Aptos" panose="020B0004020202020204" pitchFamily="34" charset="0"/>
              </a:rPr>
              <a:t>European Convention on Human Rights (ECHR)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international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agreements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important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Because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shape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procedures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en-GB" sz="20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2EB77-F5E5-64C0-85C4-44F06DE0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4C2C3-5F9F-61EE-AED3-284A2DFFA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41F23-A28F-458B-15F2-21A7A1CE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3CC15391-6376-B5F4-FF95-3D7CAE314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911" y="1690688"/>
            <a:ext cx="3193431" cy="219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109A6-9FFF-14B9-9A91-67A1C7D59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9594A19-F9ED-B181-EAE1-01F19449E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 Sources of EU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7D4C445-D532-C0FC-3019-B2A06065A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71692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Exclusive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Mixed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Agreements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Exclusive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agreements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–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e.g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 EU–UK TCA).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Mixed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agreements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– EU +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Member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e.g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 EEA).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Problem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Member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block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ratification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mixed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agreements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problematic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Because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unanimity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often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required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en-GB" sz="20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1A84D-4685-2AD3-9C5E-3029832E2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BBEB2-A9FD-83D0-1E69-D48F05D20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30C46-F87D-9CB9-21C5-2B7B1980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10614680-1A7B-9F3A-B051-F3541BA76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191" y="1690688"/>
            <a:ext cx="3194581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7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41EE4-4DED-A6EA-AD83-3A2770D57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C4969E5-886A-2AD6-519F-9FA7B5E8B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 Sources of EU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770EF8F-0C71-19D4-8EFD-3E9777CAD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71692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Judicial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Control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agreements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comply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with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primary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general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principles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Article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218(11) TFEU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allows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prior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review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CJEU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review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important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Because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agreements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very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hard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amend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later</a:t>
            </a:r>
            <a:endParaRPr lang="en-GB" sz="20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BDF7A-23EA-0AAA-E880-46A1DE07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1BD2F-81D7-1978-56BE-566331554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DCEC3-8B11-ECEB-2863-1ABA8B59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FB84FD4A-6187-84FA-A525-35601B429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794" y="1690688"/>
            <a:ext cx="3266021" cy="228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5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B7ADB-6A20-3354-7A44-1D3F0A2CE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088055C-7080-2497-5987-F89117168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 Sources of EU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3982EE0-E21C-9833-B2F6-882E1D23D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71692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Key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Takeaways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General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central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CJEU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plays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key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constitutional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role.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International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agreements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powerful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sources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Everything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must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respect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framework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latin typeface="Calibri" panose="020F0502020204030204" pitchFamily="34" charset="0"/>
                <a:ea typeface="Aptos" panose="020B0004020202020204" pitchFamily="34" charset="0"/>
              </a:rPr>
              <a:t>D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CJEU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more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creator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guardian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Both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– it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develops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protects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order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en-GB" sz="20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15B46-9C9D-A0AE-55E1-00BE43EF2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D5BD4-7AA2-43CF-5946-FD428F6F9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601B9-6842-6AB7-80AF-D16A22A3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id="{8DA09679-9E5F-D7F5-030C-6B1E54B2C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892" y="1828800"/>
            <a:ext cx="3139952" cy="176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2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1DA07-E4B0-F53C-EF44-9DAACF90D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D23E1D0-53B2-04BC-0B8F-9EABD4B3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 Sources of EU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632DA57-A8A2-E5C8-E5B1-E8F43A97E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423673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Secondary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General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Idea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Most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consists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secondary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It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crucial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Key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points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directly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applicable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Member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;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often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national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ratification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needed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;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applies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authorities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individuals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secondary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important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practice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Because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it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governs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everyday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application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en-GB" sz="20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47866-7C6A-C2AD-3C2F-16DB2234D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C5A4B-15D1-B28D-86D3-3E356561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F6EE6-FF35-55A2-89C5-782B0F82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30EDDAD6-2537-FD57-1712-88BBB4B84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1690688"/>
            <a:ext cx="3383802" cy="253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2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5617D-4193-BE53-A74A-76697E8EF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AA9B86C-A15D-0973-2C3F-208AFD1CB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 Sources of EU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0146EF8-4BDE-A857-F3DC-894483FB5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60341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Main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M</a:t>
            </a:r>
            <a:r>
              <a:rPr lang="lt-LT" sz="2000" b="1" kern="100" dirty="0" err="1">
                <a:ea typeface="Aptos" panose="020B0004020202020204" pitchFamily="34" charset="0"/>
              </a:rPr>
              <a:t>andatory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Acts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Secondary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ea typeface="Aptos" panose="020B0004020202020204" pitchFamily="34" charset="0"/>
              </a:rPr>
              <a:t>Law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 </a:t>
            </a:r>
            <a:endParaRPr lang="lt-LT" sz="2000" kern="100" dirty="0">
              <a:effectLst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kern="100" dirty="0" err="1">
                <a:effectLst/>
                <a:ea typeface="Aptos" panose="020B0004020202020204" pitchFamily="34" charset="0"/>
              </a:rPr>
              <a:t>Three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main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types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: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kern="100" dirty="0">
                <a:effectLst/>
                <a:ea typeface="Aptos" panose="020B0004020202020204" pitchFamily="34" charset="0"/>
              </a:rPr>
              <a:t>Regulations – directly applicable in all </a:t>
            </a:r>
            <a:r>
              <a:rPr lang="en-GB" sz="2000" kern="100" dirty="0">
                <a:ea typeface="Aptos" panose="020B0004020202020204" pitchFamily="34" charset="0"/>
              </a:rPr>
              <a:t>countries </a:t>
            </a:r>
            <a:r>
              <a:rPr lang="lt-LT" sz="2000" kern="100" dirty="0">
                <a:ea typeface="Aptos" panose="020B0004020202020204" pitchFamily="34" charset="0"/>
              </a:rPr>
              <a:t>(</a:t>
            </a:r>
            <a:r>
              <a:rPr lang="en-GB" sz="2000" kern="100" dirty="0">
                <a:ea typeface="Aptos" panose="020B0004020202020204" pitchFamily="34" charset="0"/>
              </a:rPr>
              <a:t>General Data Protection Regulation – GDPR</a:t>
            </a:r>
            <a:r>
              <a:rPr lang="lt-LT" sz="2000" kern="100" dirty="0">
                <a:ea typeface="Aptos" panose="020B0004020202020204" pitchFamily="34" charset="0"/>
              </a:rPr>
              <a:t>)</a:t>
            </a:r>
            <a:endParaRPr lang="en-GB" sz="2000" kern="100" dirty="0">
              <a:effectLst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kern="100" dirty="0">
                <a:effectLst/>
                <a:ea typeface="Aptos" panose="020B0004020202020204" pitchFamily="34" charset="0"/>
              </a:rPr>
              <a:t> Directives – set objectives but allow for a choice of means.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kern="100" dirty="0">
                <a:effectLst/>
                <a:ea typeface="Aptos" panose="020B0004020202020204" pitchFamily="34" charset="0"/>
              </a:rPr>
              <a:t> Decisions –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mandatory</a:t>
            </a:r>
            <a:r>
              <a:rPr lang="en-GB" sz="2000" kern="100" dirty="0">
                <a:effectLst/>
                <a:ea typeface="Aptos" panose="020B0004020202020204" pitchFamily="34" charset="0"/>
              </a:rPr>
              <a:t> on specific addressees.</a:t>
            </a:r>
            <a:endParaRPr lang="lt-LT" sz="2000" kern="100" dirty="0">
              <a:effectLst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kern="100" dirty="0">
                <a:ea typeface="Aptos" panose="020B0004020202020204" pitchFamily="34" charset="0"/>
              </a:rPr>
              <a:t>All of them are mandatory</a:t>
            </a:r>
            <a:endParaRPr lang="lt-LT" sz="2000" kern="100" dirty="0">
              <a:effectLst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ea typeface="Aptos" panose="020B0004020202020204" pitchFamily="34" charset="0"/>
              </a:rPr>
              <a:t>What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main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difference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between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a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regulation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and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 a </a:t>
            </a:r>
            <a:r>
              <a:rPr lang="lt-LT" sz="2000" kern="100" dirty="0" err="1">
                <a:effectLst/>
                <a:ea typeface="Aptos" panose="020B0004020202020204" pitchFamily="34" charset="0"/>
              </a:rPr>
              <a:t>directive</a:t>
            </a:r>
            <a:r>
              <a:rPr lang="lt-LT" sz="2000" kern="100" dirty="0">
                <a:effectLst/>
                <a:ea typeface="Aptos" panose="020B0004020202020204" pitchFamily="34" charset="0"/>
              </a:rPr>
              <a:t>?</a:t>
            </a:r>
          </a:p>
          <a:p>
            <a:pPr algn="ctr">
              <a:buNone/>
            </a:pPr>
            <a:r>
              <a:rPr lang="lt-LT" sz="2000" b="1" dirty="0" err="1">
                <a:effectLst/>
                <a:ea typeface="Aptos" panose="020B0004020202020204" pitchFamily="34" charset="0"/>
              </a:rPr>
              <a:t>Answer</a:t>
            </a:r>
            <a:r>
              <a:rPr lang="lt-LT" sz="2000" b="1" dirty="0">
                <a:effectLst/>
                <a:ea typeface="Aptos" panose="020B0004020202020204" pitchFamily="34" charset="0"/>
              </a:rPr>
              <a:t>:</a:t>
            </a:r>
            <a:br>
              <a:rPr lang="lt-LT" sz="2000" dirty="0">
                <a:effectLst/>
                <a:ea typeface="Aptos" panose="020B0004020202020204" pitchFamily="34" charset="0"/>
              </a:rPr>
            </a:br>
            <a:r>
              <a:rPr lang="lt-LT" sz="2000" dirty="0" err="1">
                <a:effectLst/>
                <a:ea typeface="Aptos" panose="020B0004020202020204" pitchFamily="34" charset="0"/>
              </a:rPr>
              <a:t>Directives</a:t>
            </a:r>
            <a:r>
              <a:rPr lang="lt-LT" sz="2000" dirty="0">
                <a:effectLst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ea typeface="Aptos" panose="020B0004020202020204" pitchFamily="34" charset="0"/>
              </a:rPr>
              <a:t>allow</a:t>
            </a:r>
            <a:r>
              <a:rPr lang="lt-LT" sz="2000" dirty="0">
                <a:effectLst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ea typeface="Aptos" panose="020B0004020202020204" pitchFamily="34" charset="0"/>
              </a:rPr>
              <a:t>national</a:t>
            </a:r>
            <a:r>
              <a:rPr lang="lt-LT" sz="2000" dirty="0">
                <a:effectLst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ea typeface="Aptos" panose="020B0004020202020204" pitchFamily="34" charset="0"/>
              </a:rPr>
              <a:t>discretion</a:t>
            </a:r>
            <a:r>
              <a:rPr lang="lt-LT" sz="2000" dirty="0">
                <a:effectLst/>
                <a:ea typeface="Aptos" panose="020B0004020202020204" pitchFamily="34" charset="0"/>
              </a:rPr>
              <a:t>; </a:t>
            </a:r>
            <a:r>
              <a:rPr lang="lt-LT" sz="2000" dirty="0" err="1">
                <a:effectLst/>
                <a:ea typeface="Aptos" panose="020B0004020202020204" pitchFamily="34" charset="0"/>
              </a:rPr>
              <a:t>regulations</a:t>
            </a:r>
            <a:r>
              <a:rPr lang="lt-LT" sz="2000" dirty="0">
                <a:effectLst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ea typeface="Aptos" panose="020B0004020202020204" pitchFamily="34" charset="0"/>
              </a:rPr>
              <a:t>do</a:t>
            </a:r>
            <a:r>
              <a:rPr lang="lt-LT" sz="2000" dirty="0">
                <a:effectLst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ea typeface="Aptos" panose="020B0004020202020204" pitchFamily="34" charset="0"/>
              </a:rPr>
              <a:t>not</a:t>
            </a:r>
            <a:endParaRPr lang="en-GB" sz="20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71BF7-F7B6-D324-1240-123146D19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037EE1-51F1-E9C4-1026-390D137E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EA588-486E-A113-DEB9-AC2C8A5F8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id="{C04A57C9-A6C3-E1A7-7455-DDAA6A0F2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1690688"/>
            <a:ext cx="3383573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1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436AE-6B42-F2D2-CAF7-54A411B2D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EB2A82D-DCDC-BBE6-C4EF-5C38E82B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 Sources of EU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8E1D58C-36C7-2233-5A02-21203E80D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71692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Horizontal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Sectoral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Acts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Horizontal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–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apply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across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sectors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GDPR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Sectoral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–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apply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specific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fields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competition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agriculture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horizontal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important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Because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they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affect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all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areas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en-GB" sz="20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6C0A9-C42F-BF14-C7DB-92C4CF3DE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B762B-5EC6-ACEB-9B6D-51907BD13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72C5C-E965-FE39-76B3-3DC1709B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6ABDDBD4-9887-9DEA-ECEA-89D00B0F3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1690688"/>
            <a:ext cx="3383573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78E6F-E9EB-54A9-9887-A3178FA7F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F044613-555B-3716-94EC-675D76C2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 Sources of EU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3AC3D30-36E7-AC98-DCDB-CA7B38848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772400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Legislative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Non-Legislative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Acts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distinguishes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legislative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;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non-legislative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delegated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implementing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treaty-based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).</a:t>
            </a:r>
            <a:endParaRPr lang="lt-LT" sz="2000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There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strict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hierarchy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like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national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systems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hierarchy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less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clear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Because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treaties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often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grant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direct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powers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institutions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en-GB" sz="20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678D2-6EE5-D7DF-0B86-8746C56C9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9481D-5F86-5852-CFB3-C0640F00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E970F-B96B-0493-C149-8B7CA2CE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AA09654E-D9A3-FDA3-836A-848AD1712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678" y="1690688"/>
            <a:ext cx="3233495" cy="242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8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11B40-C0F5-A3F0-3D7F-02DA9EA80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DEA86E1-A2B8-FE19-FE56-2C48F2181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 Sources of EU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B83D680-26E4-F84C-EDFE-436724A01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391400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Role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Commission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areas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like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competition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Commission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directly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under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Treaties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statutory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“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filter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”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exists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Commission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have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strong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powers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Yes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especially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where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treaties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provide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direct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authority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en-GB" sz="20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CE303-EEE4-1AA0-B529-16BAB68E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39B18-B396-551D-6C03-44E7ACB48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06F06-60E4-B36E-8055-2359B13B2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ABF6FEC2-F4E2-E11D-FA73-2E2D487C0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1690688"/>
            <a:ext cx="3383573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1BA07-EAAC-79C3-6319-D33A30EFB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77391BE-189E-9CA6-0515-35729CD3B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WHY SHOULD WE STUDY SOURCES OF EU ADMINISTRATIVE LAW?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B1BF795-2CCF-AC24-FFAC-918DF36D0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2. EU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codified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single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Unlike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many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national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systems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EU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fragmented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across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multiple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sources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;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has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developed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largely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through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Court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Justice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(CJEU)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;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relies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heavily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general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indent="0" algn="just">
              <a:buNone/>
            </a:pPr>
            <a:endParaRPr lang="en-GB" sz="24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7EC12-43EA-FAAF-950F-B22066D4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1F8AD-D84A-1643-F466-A7928BA3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B210F-0AA8-BB19-31D0-21A71E31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CA27E874-FCC9-F1A2-6173-D9F1AA5B3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674" y="169068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823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5F5C6-8AA6-F03F-DB6F-47A744915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F6948A3-0856-3A63-FCE0-965A16C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 Sources of EU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C0C5A58-D97A-5D93-CA3B-30CDD24D0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700" y="1570037"/>
            <a:ext cx="7827507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“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”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Naming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Issues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Recent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legislation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uses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accessible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names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Digital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Markets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Digital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Services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Artificial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Intelligence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these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still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regulations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title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affect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force?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–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substance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matters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name</a:t>
            </a:r>
            <a:endParaRPr lang="en-GB" sz="20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A30BE-0C7E-F740-9B89-DB5FF4267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F2B1B-912B-E3DE-0EF0-8A9A37E99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E0F7D-BB7E-AC03-3441-80912669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9C9498C6-696B-251F-B102-9D4EF8818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392" y="1690688"/>
            <a:ext cx="3383573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4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50146-00F3-05DF-938B-ACB885F21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EA0D7D9-9E8A-B8BB-9EC1-F2E0D017A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 Sources of EU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D527885-9A90-7EE3-62FC-E351F3A9A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38826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Soft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kern="100" dirty="0" err="1">
                <a:latin typeface="Calibri" panose="020F0502020204030204" pitchFamily="34" charset="0"/>
                <a:ea typeface="Aptos" panose="020B0004020202020204" pitchFamily="34" charset="0"/>
              </a:rPr>
              <a:t>Without</a:t>
            </a:r>
            <a:r>
              <a:rPr lang="lt-LT" sz="2000" kern="100" dirty="0"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latin typeface="Calibri" panose="020F0502020204030204" pitchFamily="34" charset="0"/>
                <a:ea typeface="Aptos" panose="020B0004020202020204" pitchFamily="34" charset="0"/>
              </a:rPr>
              <a:t>obligatory</a:t>
            </a:r>
            <a:r>
              <a:rPr lang="lt-LT" sz="2000" kern="100" dirty="0"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latin typeface="Calibri" panose="020F0502020204030204" pitchFamily="34" charset="0"/>
                <a:ea typeface="Aptos" panose="020B0004020202020204" pitchFamily="34" charset="0"/>
              </a:rPr>
              <a:t>acts</a:t>
            </a:r>
            <a:r>
              <a:rPr lang="en-GB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there are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guidelines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communications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notices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influence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practice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through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CJEU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case-law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soft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important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Because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it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shapes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behaviour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en-GB" sz="20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DF951-7459-BE08-AFC0-D6FC7B8EA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91829-3E29-A9C1-2340-A6E4F87E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143CA-544B-2E87-DF1D-909C3086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id="{869FAD15-7485-974A-2DC7-DE5053E5F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463" y="1690688"/>
            <a:ext cx="3553879" cy="2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5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85858-722C-AEBF-E981-FB51C56FA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C30DACE-DABF-DC45-E3FD-F4922511F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 Sources of EU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9C88FDE-FE2E-4E97-151C-4459F0C0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71692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CJEU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Case-Law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Source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CJEU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case-law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fundamental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source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Only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CJEU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gives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authoritative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interpretation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CJEU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case-law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essential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It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ensures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uniform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application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endParaRPr lang="en-GB" sz="20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05E89-BBDB-7DE9-2BFD-91530503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BF26B-AB6B-BA07-1473-F185DBD61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03C38-0E2A-2BA0-1FD1-65635A3E6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82EB2010-2186-5EEB-B344-F75C20F96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1698756"/>
            <a:ext cx="3267739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9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CAF3B-1529-6A30-EF73-8B2604FDF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89E5B05-392E-7A67-5A94-7B17A30E6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 Sources of EU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5869B26-6D6A-3C38-D438-976C63E2E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71692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2000" b="1" kern="100" dirty="0">
                <a:latin typeface="Calibri" panose="020F0502020204030204" pitchFamily="34" charset="0"/>
                <a:ea typeface="Aptos" panose="020B0004020202020204" pitchFamily="34" charset="0"/>
              </a:rPr>
              <a:t>General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vs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Case-Law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General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rank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above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secondary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Ordinary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case-law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change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with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legislation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Can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CJEU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change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case-law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ctr">
              <a:buNone/>
            </a:pPr>
            <a:r>
              <a:rPr lang="lt-LT" sz="2000" b="1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Yes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if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framework</a:t>
            </a:r>
            <a:r>
              <a:rPr lang="lt-L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changes</a:t>
            </a:r>
            <a:endParaRPr lang="en-GB" sz="20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D8E1C-3DB9-3317-B27B-9EDC897DF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0DE8E-692C-AF19-B2AA-7370DC05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59488-1BED-9029-1207-5643FBE38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A7ED79C9-B09D-37D2-8DA9-000ABAE77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1641530"/>
            <a:ext cx="3267739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9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8C015-C1F8-6D19-0F8B-4591FFFDD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6B0B8D4-3ADF-64E3-E919-1F8CA1ED8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 Sources of EU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D8CE184-D7A1-1856-1DA5-5034BE75D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71692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Scholarship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as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Indirect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Source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Doctrine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not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source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However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it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influences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opinions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Advocates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General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CJEU;</a:t>
            </a:r>
            <a:endParaRPr lang="lt-LT" sz="2200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lt-LT" sz="2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practice</a:t>
            </a:r>
            <a:r>
              <a:rPr lang="lt-LT" sz="2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2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institutions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Discussion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scholarship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hard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systematise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2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2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Because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it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exists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many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languages</a:t>
            </a:r>
            <a:r>
              <a:rPr lang="lt-LT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2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en-GB" sz="22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687B4-C8C8-F615-E166-5F9B7D210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9A5D5-A77F-D9D4-69C7-719EF7C11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8B415-C1C9-45D3-8B18-B25B765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35C4A81F-7F4E-7933-9115-FACB34BDA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687" y="1695450"/>
            <a:ext cx="3419026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7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9340F-FADD-EAD5-BB7D-BD85A955D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DCBF010-3B6B-CBD7-FFEB-DC1157141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Formal Sources of EU Law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57DEC91-F27E-A88C-819B-E630F53A1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71692" cy="44862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Key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Takeaways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Secondary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central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CJEU case law ensures uniformity of law.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Soft law and doctrine have real impact.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latin typeface="Calibri" panose="020F0502020204030204" pitchFamily="34" charset="0"/>
                <a:ea typeface="Aptos" panose="020B0004020202020204" pitchFamily="34" charset="0"/>
              </a:rPr>
              <a:t>D</a:t>
            </a: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iscussion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Who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shapes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more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legislators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courts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?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0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Answer</a:t>
            </a:r>
            <a:r>
              <a:rPr lang="lt-LT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Both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–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interact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0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continuously</a:t>
            </a:r>
            <a:r>
              <a:rPr lang="lt-LT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en-GB" sz="20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D6937-4F5F-CDDC-3CA7-AA20790A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20C11-D201-CA26-AAC2-F89E0FDE0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DA590-1B55-EC70-AF97-89966855B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Key Takeaways Images – Browse 2,897 Stock Photos, Vectors, and Video |  Adobe Stock">
            <a:extLst>
              <a:ext uri="{FF2B5EF4-FFF2-40B4-BE49-F238E27FC236}">
                <a16:creationId xmlns:a16="http://schemas.microsoft.com/office/drawing/2014/main" id="{8AB30FED-94CE-D636-5476-9FDF87052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512" y="1793838"/>
            <a:ext cx="3221323" cy="180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80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1AA30BB-1025-4843-8A80-4498B6322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62" y="1681317"/>
            <a:ext cx="10933338" cy="449564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lt-LT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lt-LT" sz="2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t-LT" sz="2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t-LT" sz="22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93658-73EA-5070-5B93-B4ED5651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76F857-9474-CEAB-B9AD-F4DA56D7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84CDE9-3E15-B7CC-DB39-337376D1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CA87144-D921-5A9D-864E-532A942B0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95646"/>
          </a:xfrm>
        </p:spPr>
        <p:txBody>
          <a:bodyPr/>
          <a:lstStyle/>
          <a:p>
            <a:pPr algn="ctr"/>
            <a:r>
              <a:rPr lang="lt-LT" b="1" dirty="0"/>
              <a:t>Thank you for your attention</a:t>
            </a:r>
            <a:r>
              <a:rPr lang="en-US" b="1" dirty="0"/>
              <a:t>!!!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3584547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DA49F-9187-10F8-467D-36EB8AF9A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40D5130-16CA-F4DA-02FC-03EC25065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WHY SHOULD WE STUDY SOURCES OF EU ADMINISTRATIVE LAW?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3539C73-50DA-C5ED-98BF-6A7A557AA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3.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sources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establish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fundamental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guarantees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such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be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heard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access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file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duty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give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reasons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legitimate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expectations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proportionality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certainty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A1734-DEF8-9A06-614F-4C10EAE6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8A12A-70DD-AD14-E918-A7FA36BF3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9A6BD-F45F-D2F9-7C84-F0A4AF48F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26ED9DE5-7D95-D048-F0A3-24A56766C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097" y="18288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7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65F62-1A43-D876-6505-5AF45B41C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44DED39-6D77-C7B5-2D15-B906C6416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WHY SHOULD WE STUDY SOURCES OF EU ADMINISTRATIVE LAW?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1BE51DF-B53B-4F50-033D-92F167A23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4. 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sources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guide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national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authorities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when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apply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shared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administration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);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prevent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different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national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practices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;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support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effectiveness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equivalence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This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crucial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order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where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is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implemented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mostly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by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national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administrations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en-GB" sz="2400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F68DF-8EDB-9C3B-A5EE-422A5D50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54DFC-BD92-B96A-9C75-073A3C80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BC5A2-FA30-F869-FD30-031DE0096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D89C4495-B9FF-0AE0-EB26-C8C9307EB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370" y="169068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51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7E956-92B7-AF3B-A7D2-2E1E64F81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23B0F0A-2524-B2AD-EC96-729191CE0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WHY SHOULD WE STUDY SOURCES OF EU ADMINISTRATIVE LAW?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5162039-632B-E8A0-C223-BD6392400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5.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sources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reflect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relationship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between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institutions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;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division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competences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between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Member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;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balance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between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efficiency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administration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fundamental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rights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5F545-7A5E-E7C7-766B-E77BF525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3825E-09C7-1510-C97E-C032AEDD0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657E4-4443-E8E3-8400-11DC3268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8576F201-5EF1-4750-54DB-48BC0412E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612" y="169068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13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EC13D-DE9B-2072-1315-ACE27A388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BD6DDB9-6277-73E1-CD25-EBE6840A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WHY SHOULD WE STUDY SOURCES OF EU ADMINISTRATIVE LAW?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0D9E6BC-1F32-E525-EEE1-2014CF64B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200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6. 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sources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influence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national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reforms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;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contribute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to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creation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European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standards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;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inspire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principles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used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international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global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administration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3B07A-55E3-9120-8836-F0880F40F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16459-FDCE-0538-A621-D24BFD042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597D4-A994-43A2-1781-7A101AB0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40FDC616-1878-4675-7A3B-0700F434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916" y="169068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85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25C7D-0C03-F44B-55A7-69DE9302A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3B6019B-7532-E880-04F7-E5F5CF749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WHY SHOULD WE STUDY SOURCES OF EU ADMINISTRATIVE LAW?</a:t>
            </a:r>
            <a:endParaRPr lang="lt-LT" sz="32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4113443-24BD-7984-9367-7F069BFD5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772400" cy="4486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7.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They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are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essential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legal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practice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policymaking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judges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lawyers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civil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servants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policymakers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knowing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sources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allows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correct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interpretation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application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EU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rules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;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helps avoid annulment of decisions, liability and violation procedures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improves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quality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and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legitimacy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of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administrative</a:t>
            </a:r>
            <a:r>
              <a:rPr lang="lt-LT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lt-LT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decision-making</a:t>
            </a:r>
            <a:r>
              <a:rPr lang="lt-LT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algn="just">
              <a:buNone/>
            </a:pPr>
            <a:endParaRPr lang="lt-LT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FE102-E56D-F899-2078-BA167E991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FF582-EFBE-842D-517D-611EE33CE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4D984-F765-E759-7A82-6B2D618B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5E190-6D0F-4BF0-AA6C-E3884C003FAE}" type="slidenum">
              <a:rPr kumimoji="0" lang="lt-LT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lt-L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10027557-244A-5AC1-8F15-CF89A143A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612" y="169068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70146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26667</TotalTime>
  <Words>2962</Words>
  <Application>Microsoft Office PowerPoint</Application>
  <PresentationFormat>Plačiaekranė</PresentationFormat>
  <Paragraphs>409</Paragraphs>
  <Slides>46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46</vt:i4>
      </vt:variant>
    </vt:vector>
  </HeadingPairs>
  <TitlesOfParts>
    <vt:vector size="54" baseType="lpstr">
      <vt:lpstr>Aptos</vt:lpstr>
      <vt:lpstr>Arial</vt:lpstr>
      <vt:lpstr>Calibri</vt:lpstr>
      <vt:lpstr>Calibri Light</vt:lpstr>
      <vt:lpstr>Courier New</vt:lpstr>
      <vt:lpstr>Symbol</vt:lpstr>
      <vt:lpstr>Times New Roman</vt:lpstr>
      <vt:lpstr>„Office“ tema</vt:lpstr>
      <vt:lpstr>„PowerPoint“ pateiktis</vt:lpstr>
      <vt:lpstr>Introduction</vt:lpstr>
      <vt:lpstr>WHY SHOULD WE STUDY SOURCES OF EU ADMINISTRATIVE LAW?</vt:lpstr>
      <vt:lpstr>WHY SHOULD WE STUDY SOURCES OF EU ADMINISTRATIVE LAW?</vt:lpstr>
      <vt:lpstr>WHY SHOULD WE STUDY SOURCES OF EU ADMINISTRATIVE LAW?</vt:lpstr>
      <vt:lpstr>WHY SHOULD WE STUDY SOURCES OF EU ADMINISTRATIVE LAW?</vt:lpstr>
      <vt:lpstr>WHY SHOULD WE STUDY SOURCES OF EU ADMINISTRATIVE LAW?</vt:lpstr>
      <vt:lpstr>WHY SHOULD WE STUDY SOURCES OF EU ADMINISTRATIVE LAW?</vt:lpstr>
      <vt:lpstr>WHY SHOULD WE STUDY SOURCES OF EU ADMINISTRATIVE LAW?</vt:lpstr>
      <vt:lpstr>HIERARCHY OF SOURCES AND OF NORMS IN EU LAW </vt:lpstr>
      <vt:lpstr>Hierarchy of Sources and of Norms in EU Law </vt:lpstr>
      <vt:lpstr>Hierarchy of Sources and of Norms in EU Law </vt:lpstr>
      <vt:lpstr>Hierarchy of Sources and of Norms in EU Law </vt:lpstr>
      <vt:lpstr>Hierarchy of Sources and of Norms in EU Law </vt:lpstr>
      <vt:lpstr>Hierarchy of Sources and of Norms in EU Law </vt:lpstr>
      <vt:lpstr>Hierarchy of Sources and of Norms in EU Law </vt:lpstr>
      <vt:lpstr>Hierarchy of Sources and of Norms in EU Law </vt:lpstr>
      <vt:lpstr>Formal Sources of EU Law</vt:lpstr>
      <vt:lpstr>Formal Sources of EU Law</vt:lpstr>
      <vt:lpstr>Formal Sources of EU Law</vt:lpstr>
      <vt:lpstr>Formal Sources of EU Law</vt:lpstr>
      <vt:lpstr>Formal Sources of EU Law</vt:lpstr>
      <vt:lpstr>Formal Sources of EU Law</vt:lpstr>
      <vt:lpstr>Formal Sources of EU Law</vt:lpstr>
      <vt:lpstr>Formal Sources of EU Law</vt:lpstr>
      <vt:lpstr>Formal Sources of EU Law</vt:lpstr>
      <vt:lpstr>Formal Sources of EU Law</vt:lpstr>
      <vt:lpstr>Formal Sources of EU Law</vt:lpstr>
      <vt:lpstr>Formal Sources of EU Law</vt:lpstr>
      <vt:lpstr>Formal Sources of EU Law</vt:lpstr>
      <vt:lpstr>Formal Sources of EU Law</vt:lpstr>
      <vt:lpstr>Formal Sources of EU Law</vt:lpstr>
      <vt:lpstr>Formal Sources of EU Law</vt:lpstr>
      <vt:lpstr>Formal Sources of EU Law</vt:lpstr>
      <vt:lpstr>Formal Sources of EU Law</vt:lpstr>
      <vt:lpstr>Formal Sources of EU Law</vt:lpstr>
      <vt:lpstr>Formal Sources of EU Law</vt:lpstr>
      <vt:lpstr>Formal Sources of EU Law</vt:lpstr>
      <vt:lpstr>Formal Sources of EU Law</vt:lpstr>
      <vt:lpstr>Formal Sources of EU Law</vt:lpstr>
      <vt:lpstr>Formal Sources of EU Law</vt:lpstr>
      <vt:lpstr>Formal Sources of EU Law</vt:lpstr>
      <vt:lpstr>Formal Sources of EU Law</vt:lpstr>
      <vt:lpstr>Formal Sources of EU Law</vt:lpstr>
      <vt:lpstr>Formal Sources of EU Law</vt:lpstr>
      <vt:lpstr>Thank you for your attention!!!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Raminta Sinkevičiūtė - Šečkuvienė</dc:creator>
  <cp:lastModifiedBy>Andrejus Novikovas</cp:lastModifiedBy>
  <cp:revision>71</cp:revision>
  <dcterms:created xsi:type="dcterms:W3CDTF">2021-10-22T12:43:11Z</dcterms:created>
  <dcterms:modified xsi:type="dcterms:W3CDTF">2026-02-26T08:14:25Z</dcterms:modified>
</cp:coreProperties>
</file>