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4" r:id="rId2"/>
    <p:sldId id="365" r:id="rId3"/>
    <p:sldId id="366" r:id="rId4"/>
    <p:sldId id="367" r:id="rId5"/>
    <p:sldId id="368" r:id="rId6"/>
    <p:sldId id="369" r:id="rId7"/>
    <p:sldId id="375" r:id="rId8"/>
    <p:sldId id="372" r:id="rId9"/>
    <p:sldId id="373" r:id="rId10"/>
    <p:sldId id="371" r:id="rId11"/>
    <p:sldId id="377" r:id="rId12"/>
    <p:sldId id="374" r:id="rId13"/>
    <p:sldId id="278" r:id="rId14"/>
    <p:sldId id="288" r:id="rId15"/>
    <p:sldId id="306" r:id="rId16"/>
    <p:sldId id="299" r:id="rId17"/>
    <p:sldId id="308" r:id="rId18"/>
    <p:sldId id="370" r:id="rId19"/>
    <p:sldId id="307" r:id="rId20"/>
    <p:sldId id="280" r:id="rId21"/>
    <p:sldId id="324" r:id="rId22"/>
    <p:sldId id="281" r:id="rId23"/>
    <p:sldId id="317" r:id="rId24"/>
    <p:sldId id="282" r:id="rId25"/>
    <p:sldId id="283" r:id="rId26"/>
    <p:sldId id="304" r:id="rId27"/>
    <p:sldId id="284" r:id="rId28"/>
    <p:sldId id="285" r:id="rId29"/>
    <p:sldId id="286" r:id="rId30"/>
    <p:sldId id="287" r:id="rId31"/>
    <p:sldId id="360" r:id="rId32"/>
    <p:sldId id="361" r:id="rId33"/>
    <p:sldId id="362" r:id="rId34"/>
    <p:sldId id="363" r:id="rId3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2B8AE7-E9EA-44E7-ADB0-2784DA9D6C03}" v="8" dt="2024-10-24T14:45:45.0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1A844D-C122-E509-DDC7-8DABB5763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A646402-8F2F-EA77-FA17-212CEDCFB6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4C6756-AF29-728B-460C-383CE527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5F58-6E59-4806-9225-7BB5A291C74D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0C276A0-397E-1A25-D59B-A2C0596E6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CCABA3-7E6F-34D0-10F7-BEF2C07D2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EF50A-B0C7-407F-8DDD-FC7F568F70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765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D6E7CA-0CA7-A275-13F5-5F11F5A39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ED9039B-90FC-26BD-A551-0568483670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136DDD-43E3-3944-1380-182D3B769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5F58-6E59-4806-9225-7BB5A291C74D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45ADC56-19DF-BC94-44F0-A85336D0B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4F615DE-96EF-5376-C3D1-4B3E52BA6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EF50A-B0C7-407F-8DDD-FC7F568F70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4685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98FB7DC-540C-99E2-8B39-B7404FB98D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5C4E7A0-5B17-AF51-DA62-0D87B4413A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DFAA28-5C37-D0BA-496C-F8EA04D46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5F58-6E59-4806-9225-7BB5A291C74D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2080FB3-2214-E2A6-8601-9EAD8E350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1F08F79-375A-B6C3-E9CD-15CC24D07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EF50A-B0C7-407F-8DDD-FC7F568F70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5852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E30A8B-F7F6-0A24-15EE-D1157C5FF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55DA46-6798-E572-9A99-279D268CF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F506803-B05A-7DDC-39A1-E0E9F8712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5F58-6E59-4806-9225-7BB5A291C74D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EE876B1-4351-7529-6D82-DF3ACD436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E8E5A1-81DD-140E-EEDD-9FE478400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EF50A-B0C7-407F-8DDD-FC7F568F70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2317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42656E-7563-E6A1-89D8-6E6D6A42B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8FB2DC7-95A7-8B31-285D-55CD57474B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B82861-725A-617D-137E-826FFCB1E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5F58-6E59-4806-9225-7BB5A291C74D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9B5771-CE74-5EEA-01F4-468F122CA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E6F4B99-DD7A-A5E8-E8F8-56BCC4F31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EF50A-B0C7-407F-8DDD-FC7F568F70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299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81D6E4-DAAB-844A-0CDD-7C8A07A84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E65279-9A5C-3906-5264-EF595C58F3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9690526-BD5E-7F54-EA31-58E91C82E4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298CA3E-80DD-706E-F794-5121B30C5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5F58-6E59-4806-9225-7BB5A291C74D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548B7AF-AD85-869E-2DC6-3C4988CC3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1841FB-E6E5-CA19-3000-11D5F8EE4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EF50A-B0C7-407F-8DDD-FC7F568F70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7288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F7F049-9B40-71B8-8488-AD327FF43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E89A302-4159-43EA-84B6-C618FB092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EF642BA-68DA-34AC-C586-C9666BA49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6E64E2A-20DA-41B3-4B2B-7597FB0D6A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651487B-3050-DB08-9F09-73414A4772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F05F0EB-9507-814F-4937-5F9582F9B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5F58-6E59-4806-9225-7BB5A291C74D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B73EF6A-8828-24C7-9F2B-21630F101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6E082F2-A775-FE28-E184-38C001EB2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EF50A-B0C7-407F-8DDD-FC7F568F70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5138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A783C1-0CC0-DB11-925B-7CA2DD742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294EA07-7A11-E5A2-8440-9AE12D565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5F58-6E59-4806-9225-7BB5A291C74D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D247C75-086A-4854-CAEC-2F446A7A4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1D3B62D-7854-3CB8-2A33-8DD04036B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EF50A-B0C7-407F-8DDD-FC7F568F70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0847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60DE176-D3F3-8D6D-4ABD-1AF6010CC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5F58-6E59-4806-9225-7BB5A291C74D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DC42F18-7CD5-6A33-93E5-B2A0F9DDC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756A485-8A36-C853-C08F-2585335C7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EF50A-B0C7-407F-8DDD-FC7F568F70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9812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F454B3-1648-A595-5E74-187B32805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544A6B-42E9-612F-F713-C2C12D36F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CCD9D54-64D8-E8C6-94E3-158763A40B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1230F9B-D21B-7A9F-FBE0-2E141B192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5F58-6E59-4806-9225-7BB5A291C74D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05F933E-C291-74E3-EADA-0FD9973A1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39CF412-0029-36F6-26F6-FAB08A6FA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EF50A-B0C7-407F-8DDD-FC7F568F70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3143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D7DF3E-5E81-07F3-AEA6-D8CD072C4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76F4D4D-7C2F-B09C-59DF-6826862F65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8BC479A-8A44-52D2-FBE8-1D739AE3A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86A7842-2EC3-C5F7-1AA8-702FDB61A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75F58-6E59-4806-9225-7BB5A291C74D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2DF91CE-18FB-9060-B24E-CE5F8554D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1159BD7-92DC-6114-0182-8A3189090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EF50A-B0C7-407F-8DDD-FC7F568F70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9380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C9B9331-464D-9EC5-F69C-7F3AB3244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9A23A3C-5F36-5AB0-6395-C76FCEB91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74F978-83AF-0241-785D-786AFF62A6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75F58-6E59-4806-9225-7BB5A291C74D}" type="datetimeFigureOut">
              <a:rPr lang="it-IT" smtClean="0"/>
              <a:t>25/10/2024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BD64D12-BAEE-2177-01EF-764523DB56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80C279-0398-95A7-F954-9C3C720E8C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EF50A-B0C7-407F-8DDD-FC7F568F70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3118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images.app.goo.gl/TyqUgct2jmqGAdro6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D6ACAF-1A71-000A-CD79-0CA094307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LABORATORIO DI EDUCAZIONE MOTORIA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72F6A5-A1AF-4B12-1ABF-120AEDC77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pPr marL="0" indent="0" algn="ctr">
              <a:buNone/>
            </a:pPr>
            <a:r>
              <a:rPr lang="it-IT" sz="4800" dirty="0"/>
              <a:t>DOCENTE</a:t>
            </a:r>
          </a:p>
          <a:p>
            <a:pPr marL="0" indent="0" algn="ctr">
              <a:buNone/>
            </a:pPr>
            <a:r>
              <a:rPr lang="it-IT" sz="4800" dirty="0"/>
              <a:t>Flavia Trabalzini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1016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8F94EF8-9F08-9C38-094B-ABDA9E5AC7DA}"/>
              </a:ext>
            </a:extLst>
          </p:cNvPr>
          <p:cNvSpPr txBox="1"/>
          <p:nvPr/>
        </p:nvSpPr>
        <p:spPr>
          <a:xfrm>
            <a:off x="230736" y="753480"/>
            <a:ext cx="11961264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b="1" i="0" dirty="0">
                <a:effectLst/>
                <a:latin typeface="Source Sans Pro" panose="020B0503030403020204" pitchFamily="34" charset="0"/>
              </a:rPr>
              <a:t>ESEMPIO:   “IL CORPO E IL MOVIMENTO”</a:t>
            </a:r>
            <a:r>
              <a:rPr lang="it-IT" b="0" i="0" dirty="0">
                <a:effectLst/>
                <a:latin typeface="Source Sans Pro" panose="020B0503030403020204" pitchFamily="34" charset="0"/>
              </a:rPr>
              <a:t> </a:t>
            </a:r>
            <a:r>
              <a:rPr lang="it-IT" b="1" i="0" dirty="0">
                <a:effectLst/>
                <a:latin typeface="Source Sans Pro" panose="020B0503030403020204" pitchFamily="34" charset="0"/>
              </a:rPr>
              <a:t>fissa i seguenti traguardi di sviluppo delle competenze</a:t>
            </a:r>
            <a:r>
              <a:rPr lang="it-IT" b="0" i="0" dirty="0">
                <a:effectLst/>
                <a:latin typeface="Source Sans Pro" panose="020B0503030403020204" pitchFamily="34" charset="0"/>
              </a:rPr>
              <a:t>:</a:t>
            </a:r>
          </a:p>
          <a:p>
            <a:pPr algn="just"/>
            <a:endParaRPr lang="it-IT" b="0" i="0" dirty="0">
              <a:effectLst/>
              <a:latin typeface="Source Sans Pro" panose="020B0503030403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it-IT" sz="2400" b="0" i="0" dirty="0">
                <a:solidFill>
                  <a:srgbClr val="FF0000"/>
                </a:solidFill>
                <a:effectLst/>
                <a:latin typeface="Source Sans Pro" panose="020B0503030403020204" pitchFamily="34" charset="0"/>
              </a:rPr>
              <a:t>Il bambino vive pienamente la propria corporeità, ne percepisce il potenziale comunicativo ed espressivo, matura condotte che gli consentono una buona autonomia nella gestione della giornata a scuola.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it-IT" b="0" i="0" dirty="0">
              <a:effectLst/>
              <a:latin typeface="Source Sans Pro" panose="020B0503030403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it-IT" sz="2400" b="0" i="0" dirty="0">
                <a:solidFill>
                  <a:srgbClr val="7030A0"/>
                </a:solidFill>
                <a:effectLst/>
                <a:latin typeface="Source Sans Pro" panose="020B0503030403020204" pitchFamily="34" charset="0"/>
              </a:rPr>
              <a:t>Riconosce i segnali e i ritmi del proprio corpo e adotta pratiche corrette di cura di sé, di igiene e di sana alimentazione.</a:t>
            </a:r>
          </a:p>
          <a:p>
            <a:pPr algn="ctr">
              <a:buFont typeface="Arial" panose="020B0604020202020204" pitchFamily="34" charset="0"/>
              <a:buChar char="•"/>
            </a:pPr>
            <a:endParaRPr lang="it-IT" sz="2400" b="0" i="0" dirty="0">
              <a:solidFill>
                <a:srgbClr val="7030A0"/>
              </a:solidFill>
              <a:effectLst/>
              <a:latin typeface="Source Sans Pro" panose="020B0503030403020204" pitchFamily="34" charset="0"/>
            </a:endParaRPr>
          </a:p>
          <a:p>
            <a:pPr lvl="1" algn="ctr">
              <a:buFont typeface="Arial" panose="020B0604020202020204" pitchFamily="34" charset="0"/>
              <a:buChar char="•"/>
            </a:pPr>
            <a:r>
              <a:rPr lang="it-IT" sz="2000" b="0" i="0" dirty="0">
                <a:solidFill>
                  <a:srgbClr val="00B050"/>
                </a:solidFill>
                <a:effectLst/>
                <a:latin typeface="Source Sans Pro" panose="020B0503030403020204" pitchFamily="34" charset="0"/>
              </a:rPr>
              <a:t>Prova piacere nel movimento e sperimenta schemi posturali e motori, li applica nei giochi individuali e di gruppo, anche con l’uso di piccoli attrezzi ed è in grado di adattarli alle situazioni ambientali all’interno della scuola e all’aperto.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it-IT" b="0" i="0" dirty="0">
              <a:effectLst/>
              <a:latin typeface="Source Sans Pro" panose="020B0503030403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it-IT" sz="2000" b="0" i="0" dirty="0">
                <a:solidFill>
                  <a:srgbClr val="0070C0"/>
                </a:solidFill>
                <a:effectLst/>
                <a:latin typeface="Source Sans Pro" panose="020B0503030403020204" pitchFamily="34" charset="0"/>
              </a:rPr>
              <a:t>Controlla l’esecuzione del gesto, valuta il rischio, interagisce con gli altri nei giochi di movimento, nella musica, nella danza, nella comunicazione espressiva.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it-IT" b="0" i="0" dirty="0">
              <a:effectLst/>
              <a:latin typeface="Source Sans Pro" panose="020B050303040302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it-IT" sz="2000" b="0" i="0" dirty="0">
                <a:solidFill>
                  <a:schemeClr val="accent2">
                    <a:lumMod val="75000"/>
                  </a:schemeClr>
                </a:solidFill>
                <a:effectLst/>
                <a:latin typeface="Source Sans Pro" panose="020B0503030403020204" pitchFamily="34" charset="0"/>
              </a:rPr>
              <a:t>Riconosce il proprio corpo, le sue diverse parti e rappresenta il corpo fermo e in movimento”. (Indicazioni nazionali per il curricolo della scuola dell’infanzia)</a:t>
            </a:r>
          </a:p>
        </p:txBody>
      </p:sp>
    </p:spTree>
    <p:extLst>
      <p:ext uri="{BB962C8B-B14F-4D97-AF65-F5344CB8AC3E}">
        <p14:creationId xmlns:p14="http://schemas.microsoft.com/office/powerpoint/2010/main" val="1232461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007A01-00DF-C947-AB38-147DF440B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17499"/>
          </a:xfrm>
        </p:spPr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NUCLEO FONDANTE :</a:t>
            </a:r>
            <a:r>
              <a:rPr lang="it-IT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IL CORPO E LA SUA RELAZIONE CON LO SPAZIO E IL TEMPO</a:t>
            </a:r>
            <a:b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it-IT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lang="it-IT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0ABF575C-D8D4-213B-E2EA-D0939D8C91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819956"/>
              </p:ext>
            </p:extLst>
          </p:nvPr>
        </p:nvGraphicFramePr>
        <p:xfrm>
          <a:off x="957841" y="1071323"/>
          <a:ext cx="9280020" cy="5573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8503">
                  <a:extLst>
                    <a:ext uri="{9D8B030D-6E8A-4147-A177-3AD203B41FA5}">
                      <a16:colId xmlns:a16="http://schemas.microsoft.com/office/drawing/2014/main" val="2154571037"/>
                    </a:ext>
                  </a:extLst>
                </a:gridCol>
                <a:gridCol w="3068177">
                  <a:extLst>
                    <a:ext uri="{9D8B030D-6E8A-4147-A177-3AD203B41FA5}">
                      <a16:colId xmlns:a16="http://schemas.microsoft.com/office/drawing/2014/main" val="2692237401"/>
                    </a:ext>
                  </a:extLst>
                </a:gridCol>
                <a:gridCol w="3093340">
                  <a:extLst>
                    <a:ext uri="{9D8B030D-6E8A-4147-A177-3AD203B41FA5}">
                      <a16:colId xmlns:a16="http://schemas.microsoft.com/office/drawing/2014/main" val="4199924630"/>
                    </a:ext>
                  </a:extLst>
                </a:gridCol>
              </a:tblGrid>
              <a:tr h="2067881">
                <a:tc>
                  <a:txBody>
                    <a:bodyPr/>
                    <a:lstStyle/>
                    <a:p>
                      <a:r>
                        <a:rPr lang="it-IT" dirty="0"/>
                        <a:t>TRAGUARDI PER LO SVILUPPO DELLE COMPETENZE (Dalle Indicazioni Nazionali)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it-IT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OBIETTIVI DI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it-IT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APPRENDIMENTO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it-IT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CLASSE 1 </a:t>
                      </a:r>
                    </a:p>
                    <a:p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OBIETTIVI DI APPRENDIMENTO CLASSE 2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218078"/>
                  </a:ext>
                </a:extLst>
              </a:tr>
              <a:tr h="3432511">
                <a:tc>
                  <a:txBody>
                    <a:bodyPr/>
                    <a:lstStyle/>
                    <a:p>
                      <a:pPr algn="l"/>
                      <a:r>
                        <a:rPr lang="it-IT" sz="1800" dirty="0"/>
                        <a:t>L’alunno acquisisce consapevolezza di sé attraverso la percezione del proprio corpo e la padronanza degli schemi motori e posturali nel continuo adattamento alle variabili spaziali e temporali contingenti.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800" dirty="0"/>
                        <a:t>Coordinare e utilizzare diversi schemi motori combinati tra loro inizialmente in forma successiva e poi in forma simultanea (correre/saltare, afferrare/lanciare, ecc..).</a:t>
                      </a:r>
                    </a:p>
                    <a:p>
                      <a:pPr algn="l"/>
                      <a:endParaRPr lang="it-IT" sz="1800" dirty="0"/>
                    </a:p>
                    <a:p>
                      <a:pPr algn="l"/>
                      <a:r>
                        <a:rPr lang="it-IT" sz="1800" dirty="0"/>
                        <a:t> Riconoscere traiettorie, distanze, ritmi esecutivi e successioni temporali delle azioni motorie.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/>
                        <a:t>Coordinare e utilizzare diversi schemi motori combinati tra loro inizialmente in forma successiva e poi in forma simultanea (correre/saltare, afferrare/lanciare, ecc..).</a:t>
                      </a:r>
                    </a:p>
                    <a:p>
                      <a:pPr algn="l"/>
                      <a:endParaRPr lang="it-IT" sz="1600" dirty="0"/>
                    </a:p>
                    <a:p>
                      <a:pPr algn="l"/>
                      <a:r>
                        <a:rPr lang="it-IT" sz="1600" dirty="0"/>
                        <a:t> Riconoscere e valutare traiettorie, distanze, ritmi esecutivi e successioni temporali delle azioni motorie, </a:t>
                      </a:r>
                      <a:r>
                        <a:rPr lang="it-IT" sz="1600" dirty="0">
                          <a:highlight>
                            <a:srgbClr val="FFFF00"/>
                          </a:highlight>
                        </a:rPr>
                        <a:t>sapendo organizzare il proprio movimento nello spazio in relazione a sé, agli oggetti, agli altri.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927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5065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7447BF72-20E8-8DF3-7F1C-822B239E0AE4}"/>
              </a:ext>
            </a:extLst>
          </p:cNvPr>
          <p:cNvSpPr txBox="1"/>
          <p:nvPr/>
        </p:nvSpPr>
        <p:spPr>
          <a:xfrm>
            <a:off x="529839" y="737578"/>
            <a:ext cx="11459911" cy="4351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PROGETTARE: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 TRAGUARDI PER LO SVILUPPO DELLE COMPETENZE (dalle Indicazioni Nazionali)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Es. L’alunno acquisisce consapevolezza di sé attraverso la percezione del proprio corpo e la padronanza degli schemi motori …..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GLI OBIETTIVI DI APPRENDIMENTO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Es. Coordinare e utilizzare diversi schemi motori combinati tra loro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CONTENUTI-ATTIVITA’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VERIFICA E VALUTAZIONE</a:t>
            </a:r>
          </a:p>
        </p:txBody>
      </p:sp>
    </p:spTree>
    <p:extLst>
      <p:ext uri="{BB962C8B-B14F-4D97-AF65-F5344CB8AC3E}">
        <p14:creationId xmlns:p14="http://schemas.microsoft.com/office/powerpoint/2010/main" val="3406424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5759F-6245-AB56-FF01-AF603A587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it-IT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L’OBIETTIVO</a:t>
            </a:r>
            <a:endParaRPr lang="it-IT" b="1" dirty="0"/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26CD5BC1-BADD-98AD-A876-AD00AFB3B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IMPORTANTE E’ LA CHIARA ARTICOLAZIONE DEGLI OBIETTIVI DA RAGGIUNGERE IN UNA PROGETTAZIONE</a:t>
            </a:r>
          </a:p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L’OBIETTIVO E’ LA MIA BUSSOLA NELLA PROGETTAZIONE E VA SPESSO RECUPERATO DURANTE IL LAVORO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8185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5759F-6245-AB56-FF01-AF603A587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it-IT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INTERDISCIPLINARIETA’</a:t>
            </a:r>
            <a:endParaRPr lang="it-IT" b="1" dirty="0"/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26CD5BC1-BADD-98AD-A876-AD00AFB3B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CAPACITA’ DI VEDERE OLTRE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QUALI MATERIE-DISCIPLINE e i loro contenuti SONO COLLEGATI O POSSO COLLEGARE ALL’ATTIVITA’ PROPOSTA?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LAVORARE PER COMPETENZE ( Sapere-Saper fare e Saper essere)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82872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5759F-6245-AB56-FF01-AF603A587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LA TRASVERSALITA’ DELL’EDUCAZIONE MOTORIA</a:t>
            </a:r>
            <a:endParaRPr lang="it-IT" sz="4000" b="1" dirty="0"/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26CD5BC1-BADD-98AD-A876-AD00AFB3B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COLLABORA AL RAGGIUNGIMENTO E ALLA FORMAZIONE DELLE ALTRE EDUCAZIONI ( ed. alimentare, </a:t>
            </a:r>
            <a:r>
              <a:rPr lang="it-IT" dirty="0" err="1"/>
              <a:t>ed.civica</a:t>
            </a:r>
            <a:r>
              <a:rPr lang="it-IT" dirty="0"/>
              <a:t> e cittadinanza,…)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FAVORISCE LA STRUTTURAZIONE DELLE ABILITA’ PER LA VITA -life skills-(immagine di sé, </a:t>
            </a:r>
            <a:r>
              <a:rPr lang="it-IT" dirty="0" err="1"/>
              <a:t>problem</a:t>
            </a:r>
            <a:r>
              <a:rPr lang="it-IT" dirty="0"/>
              <a:t>-solving, pensiero critico, empatia, relazione efficace, capacità di prendere decisioni)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FACILITA E FAVORISCE L’APPRENDIMENTO DELLE ALTRE DISCIPLINE (italiano, matematica, geografia…)</a:t>
            </a:r>
          </a:p>
        </p:txBody>
      </p:sp>
    </p:spTree>
    <p:extLst>
      <p:ext uri="{BB962C8B-B14F-4D97-AF65-F5344CB8AC3E}">
        <p14:creationId xmlns:p14="http://schemas.microsoft.com/office/powerpoint/2010/main" val="23674249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5759F-6245-AB56-FF01-AF603A587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it-IT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PROPOSTE DI ATTIVITA’E RELATIVE IMPLICAZIONI TEORICHE, MULTIDISCIPLINARI</a:t>
            </a:r>
            <a:endParaRPr lang="it-IT" b="1" dirty="0"/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26CD5BC1-BADD-98AD-A876-AD00AFB3B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ESERCIZI MOTORI IN CLASSE: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-Dettato in movimento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-Costruzione di lettere o numeri con la corda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-Esercizi a corpo libero sul posto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ATTIVITA’ IN PALESTRA ( focus l’ascolto e l’attenzione)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-Trattenere a mente più comandi associati ad un movimento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-Creare percorsi psicomotori, individualmente o in sottogruppi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-Esercizi a corpo libero senza modello, solo ascoltando le indicazioni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658424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5759F-6245-AB56-FF01-AF603A587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ESEMPIO DI PROGETTAZIONE INTERDISCIPLINARE</a:t>
            </a:r>
            <a:endParaRPr lang="it-IT" sz="4000" b="1" dirty="0"/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26CD5BC1-BADD-98AD-A876-AD00AFB3B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-MATERIE COINVOLTE: </a:t>
            </a:r>
            <a:r>
              <a:rPr lang="it-IT" b="1" dirty="0"/>
              <a:t>Geografia-Storia e Ed. Motoria.</a:t>
            </a:r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dirty="0"/>
              <a:t>-OBIETTIVI DISCIPLINARI TRASVERSALI: definire la propria posizione nello spazio attraverso i punti cardinali, riprodurre mimandole con il corpo le azioni della vita quotidiana</a:t>
            </a:r>
          </a:p>
          <a:p>
            <a:pPr marL="0" indent="0">
              <a:buNone/>
            </a:pPr>
            <a:r>
              <a:rPr lang="it-IT" dirty="0">
                <a:highlight>
                  <a:srgbClr val="FFFF00"/>
                </a:highlight>
              </a:rPr>
              <a:t> (OBIETTIVI O ATTIVITA’?)</a:t>
            </a:r>
          </a:p>
          <a:p>
            <a:pPr marL="0" indent="0">
              <a:buNone/>
            </a:pPr>
            <a:endParaRPr lang="it-IT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66099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98413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5759F-6245-AB56-FF01-AF603A587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ESEMPIO DI PROGETTAZIONE INTERDISCIPLINARE</a:t>
            </a:r>
            <a:endParaRPr lang="it-IT" sz="4000" b="1" dirty="0"/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26CD5BC1-BADD-98AD-A876-AD00AFB3B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-MATERIE COINVOLTE: </a:t>
            </a:r>
            <a:r>
              <a:rPr lang="it-IT" b="1" dirty="0"/>
              <a:t>Italiano-Storia e Ed. Motoria.</a:t>
            </a:r>
          </a:p>
          <a:p>
            <a:pPr marL="0" indent="0">
              <a:buNone/>
            </a:pPr>
            <a:r>
              <a:rPr lang="it-IT" dirty="0"/>
              <a:t>-OBIETTIVI DISCIPLINARI TRASVERSALI: capacità di equilibrio dinamico, saper lanciare una palla colpendo l’obiettivo, essere reattivi, risolvere situazioni nuove e problematiche, saper scrivere una frase di senso compiuto.</a:t>
            </a:r>
          </a:p>
          <a:p>
            <a:pPr marL="0" indent="0">
              <a:buNone/>
            </a:pPr>
            <a:r>
              <a:rPr lang="it-IT" dirty="0"/>
              <a:t>-MATERIALI/SPAZI: fogli con scritte parti di frasi (riguardanti civiltà già studiate), ceste, coni, palloni.</a:t>
            </a:r>
          </a:p>
          <a:p>
            <a:pPr marL="0" indent="0" algn="ctr">
              <a:buNone/>
            </a:pPr>
            <a:r>
              <a:rPr lang="it-IT" b="1" dirty="0"/>
              <a:t>CONTINUIAMO INSIEME</a:t>
            </a:r>
          </a:p>
          <a:p>
            <a:pPr marL="0" indent="0">
              <a:buNone/>
            </a:pPr>
            <a:r>
              <a:rPr lang="it-IT" dirty="0"/>
              <a:t>-SVOLGIMENTO:………..</a:t>
            </a:r>
          </a:p>
          <a:p>
            <a:pPr marL="0" indent="0">
              <a:buNone/>
            </a:pPr>
            <a:r>
              <a:rPr lang="it-IT" dirty="0"/>
              <a:t>-VERIFICA/VALUTAZIONE:…………</a:t>
            </a:r>
          </a:p>
        </p:txBody>
      </p:sp>
    </p:spTree>
    <p:extLst>
      <p:ext uri="{BB962C8B-B14F-4D97-AF65-F5344CB8AC3E}">
        <p14:creationId xmlns:p14="http://schemas.microsoft.com/office/powerpoint/2010/main" val="1541882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59389E4-A546-51EC-ED21-810064C3317B}"/>
              </a:ext>
            </a:extLst>
          </p:cNvPr>
          <p:cNvSpPr txBox="1"/>
          <p:nvPr/>
        </p:nvSpPr>
        <p:spPr>
          <a:xfrm>
            <a:off x="897308" y="0"/>
            <a:ext cx="1074206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endParaRPr lang="it-IT" sz="32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endParaRPr lang="it-IT" sz="3200" b="1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kumimoji="0" lang="it-IT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INDICAZIONI NAZIONALI</a:t>
            </a:r>
            <a:b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Educazione Motoria Scuola Primaria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4D5156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 </a:t>
            </a:r>
            <a:b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srgbClr val="4D5156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</a:br>
            <a:r>
              <a:rPr kumimoji="0" lang="it-IT" sz="4000" b="1" i="0" u="none" strike="noStrike" kern="1200" cap="none" spc="0" normalizeH="0" baseline="0" noProof="0" dirty="0">
                <a:ln>
                  <a:noFill/>
                </a:ln>
                <a:solidFill>
                  <a:srgbClr val="4D5156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D.M. n. 254 del 16 novembre 2012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23731571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5759F-6245-AB56-FF01-AF603A587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it-IT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VERIFICA</a:t>
            </a:r>
            <a:endParaRPr lang="it-IT" b="1" dirty="0"/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26CD5BC1-BADD-98AD-A876-AD00AFB3B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Operazione di raccolta di informazioni mediante strumenti diversi: osservazioni, prove pratiche, prove strutturate e non strutturate, colloqui, ecc. Durante la verifica non si esprime giudizio.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it-IT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Agli esiti della verifica vengono attribuiti dei valori (punteggi, giudizi…) che vengono successivamente interpretati in base a criteri.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879567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5759F-6245-AB56-FF01-AF603A587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it-IT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RUBRICA DI VALUTAZIONE</a:t>
            </a:r>
            <a:endParaRPr lang="it-IT" b="1" dirty="0"/>
          </a:p>
        </p:txBody>
      </p:sp>
      <p:graphicFrame>
        <p:nvGraphicFramePr>
          <p:cNvPr id="11" name="Segnaposto contenuto 10">
            <a:extLst>
              <a:ext uri="{FF2B5EF4-FFF2-40B4-BE49-F238E27FC236}">
                <a16:creationId xmlns:a16="http://schemas.microsoft.com/office/drawing/2014/main" id="{484624C8-3F0B-0887-9A9F-0BDF784C392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748951"/>
          <a:ext cx="7693404" cy="426132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72622">
                  <a:extLst>
                    <a:ext uri="{9D8B030D-6E8A-4147-A177-3AD203B41FA5}">
                      <a16:colId xmlns:a16="http://schemas.microsoft.com/office/drawing/2014/main" val="3946478735"/>
                    </a:ext>
                  </a:extLst>
                </a:gridCol>
                <a:gridCol w="6620782">
                  <a:extLst>
                    <a:ext uri="{9D8B030D-6E8A-4147-A177-3AD203B41FA5}">
                      <a16:colId xmlns:a16="http://schemas.microsoft.com/office/drawing/2014/main" val="2746027088"/>
                    </a:ext>
                  </a:extLst>
                </a:gridCol>
              </a:tblGrid>
              <a:tr h="32560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IL CORPO E LA SUA RELAZIONE CON LO SPAZIO E IL TEMPO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2469" marR="52469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202941"/>
                  </a:ext>
                </a:extLst>
              </a:tr>
              <a:tr h="67146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Acquisire consapevolezza di sé attraverso la percezione del proprio corpo e la padronanza degli schemi motori e posturali.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2469" marR="52469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192416"/>
                  </a:ext>
                </a:extLst>
              </a:tr>
              <a:tr h="858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Avanzato 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2469" marR="5246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Riconosce e valuta in modo consapevole e autonomo traiettorie, distanze, sapendo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organizzare il proprio movimento nello spazio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2469" marR="52469" marT="0" marB="0"/>
                </a:tc>
                <a:extLst>
                  <a:ext uri="{0D108BD9-81ED-4DB2-BD59-A6C34878D82A}">
                    <a16:rowId xmlns:a16="http://schemas.microsoft.com/office/drawing/2014/main" val="2276719610"/>
                  </a:ext>
                </a:extLst>
              </a:tr>
              <a:tr h="615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Intermedio 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2469" marR="5246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Riconosce e valuta in modo completo e adeguato traiettorie, distanze, sapendo organizzare il proprio movimento nello spazio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2469" marR="52469" marT="0" marB="0"/>
                </a:tc>
                <a:extLst>
                  <a:ext uri="{0D108BD9-81ED-4DB2-BD59-A6C34878D82A}">
                    <a16:rowId xmlns:a16="http://schemas.microsoft.com/office/drawing/2014/main" val="401758316"/>
                  </a:ext>
                </a:extLst>
              </a:tr>
              <a:tr h="858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Base 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2469" marR="5246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Riconosce e valuta adeguatamente traiettorie, distanze, sapendo organizzare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>
                          <a:effectLst/>
                        </a:rPr>
                        <a:t>il proprio movimento nello spazio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2469" marR="52469" marT="0" marB="0"/>
                </a:tc>
                <a:extLst>
                  <a:ext uri="{0D108BD9-81ED-4DB2-BD59-A6C34878D82A}">
                    <a16:rowId xmlns:a16="http://schemas.microsoft.com/office/drawing/2014/main" val="2619643724"/>
                  </a:ext>
                </a:extLst>
              </a:tr>
              <a:tr h="9325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In via di prima acquisizione 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2469" marR="5246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Riconosce e valuta in modo discontinuo traiettorie, distanze, sapendo organizzare il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proprio movimento nello spazio.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2469" marR="52469" marT="0" marB="0"/>
                </a:tc>
                <a:extLst>
                  <a:ext uri="{0D108BD9-81ED-4DB2-BD59-A6C34878D82A}">
                    <a16:rowId xmlns:a16="http://schemas.microsoft.com/office/drawing/2014/main" val="3779204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14224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5759F-6245-AB56-FF01-AF603A587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it-IT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L’OSSERVAZIONE</a:t>
            </a:r>
            <a:endParaRPr lang="it-IT" b="1" dirty="0"/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26CD5BC1-BADD-98AD-A876-AD00AFB3B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L’osservazione è uno dei modi privilegiati della ricerca qualitativa che permette di conoscere ciò che succede in una relazione di insegnamento-apprendimento e quindi in un contesto educativo-didattico.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982234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5759F-6245-AB56-FF01-AF603A587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it-IT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L’OSSERVAZIONE</a:t>
            </a:r>
            <a:endParaRPr lang="it-IT" b="1" dirty="0"/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26CD5BC1-BADD-98AD-A876-AD00AFB3B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66837"/>
            <a:ext cx="10515600" cy="2603075"/>
          </a:xfrm>
        </p:spPr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L’osservazione è uno dei modi privilegiati della ricerca qualitativa che permette di conoscere ciò che succede in una relazione di insegnamento-apprendimento e quindi in un contesto educativo-didattico.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r>
              <a:rPr lang="it-IT" dirty="0">
                <a:hlinkClick r:id="rId2"/>
              </a:rPr>
              <a:t>https://images.app.goo.gl/TyqUgct2jmqGAdro6</a:t>
            </a:r>
            <a:endParaRPr lang="it-IT" dirty="0"/>
          </a:p>
          <a:p>
            <a:endParaRPr lang="it-IT" dirty="0"/>
          </a:p>
        </p:txBody>
      </p:sp>
      <p:pic>
        <p:nvPicPr>
          <p:cNvPr id="1026" name="Picture 2" descr="Novità sull’educazione motoria nella scuola primaria">
            <a:extLst>
              <a:ext uri="{FF2B5EF4-FFF2-40B4-BE49-F238E27FC236}">
                <a16:creationId xmlns:a16="http://schemas.microsoft.com/office/drawing/2014/main" id="{5F644D2D-2341-872A-E33E-6FD6D17AD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178" y="1476462"/>
            <a:ext cx="10226180" cy="4942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33475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5759F-6245-AB56-FF01-AF603A587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it-IT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L’ Osservazione</a:t>
            </a:r>
            <a:endParaRPr lang="it-IT" b="1" dirty="0"/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26CD5BC1-BADD-98AD-A876-AD00AFB3B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374151"/>
                </a:solidFill>
                <a:effectLst/>
                <a:uLnTx/>
                <a:uFillTx/>
                <a:ea typeface="+mn-ea"/>
                <a:cs typeface="+mn-cs"/>
              </a:rPr>
              <a:t>L'osservazione è una pratica usata per conoscere la realtà che ci circonda e svolge un ruolo cruciale nel contesto educativo didattico: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374151"/>
                </a:solidFill>
                <a:effectLst/>
                <a:uLnTx/>
                <a:uFillTx/>
                <a:ea typeface="+mn-ea"/>
                <a:cs typeface="+mn-cs"/>
              </a:rPr>
              <a:t>consente agli insegnanti di valutare il livello di comprensione degli studenti;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374151"/>
                </a:solidFill>
                <a:effectLst/>
                <a:uLnTx/>
                <a:uFillTx/>
                <a:ea typeface="+mn-ea"/>
                <a:cs typeface="+mn-cs"/>
              </a:rPr>
              <a:t>fornisce un feedback diretto sull'apprendimento, osservando gli studenti durante le attività didattiche;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può contribuire allo sviluppo delle competenze sociali; gli insegnanti possono osservare le dinamiche di gruppo, la collaborazione e l'interazione sociale tra gli studenti.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430383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5759F-6245-AB56-FF01-AF603A587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it-IT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L’Osservazione</a:t>
            </a:r>
            <a:endParaRPr lang="it-IT" b="1" dirty="0"/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26CD5BC1-BADD-98AD-A876-AD00AFB3B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374151"/>
                </a:solidFill>
                <a:effectLst/>
                <a:uLnTx/>
                <a:uFillTx/>
                <a:ea typeface="+mn-ea"/>
                <a:cs typeface="+mn-cs"/>
              </a:rPr>
              <a:t>gli insegnanti possono osservare e valutare l'efficacia delle proprie metodologie didattiche;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rgbClr val="37415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374151"/>
                </a:solidFill>
                <a:effectLst/>
                <a:uLnTx/>
                <a:uFillTx/>
                <a:ea typeface="+mn-ea"/>
                <a:cs typeface="+mn-cs"/>
              </a:rPr>
              <a:t>può aiutare a valutare l'efficacia delle risorse didattiche utilizzate, (libri di testo, materiali multimediali, strumenti interattivi…);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rgbClr val="37415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374151"/>
                </a:solidFill>
                <a:effectLst/>
                <a:uLnTx/>
                <a:uFillTx/>
                <a:ea typeface="+mn-ea"/>
                <a:cs typeface="+mn-cs"/>
              </a:rPr>
              <a:t>osservare le lezioni dei colleghi, o partecipare a sessioni di osservazione reciproca, favorisce lo sviluppo professionale;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325060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5759F-6245-AB56-FF01-AF603A587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it-IT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Quali strumenti per l’Osservazione</a:t>
            </a:r>
            <a:endParaRPr lang="it-IT" b="1" dirty="0"/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26CD5BC1-BADD-98AD-A876-AD00AFB3B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374151"/>
                </a:solidFill>
                <a:effectLst/>
                <a:uLnTx/>
                <a:uFillTx/>
                <a:ea typeface="+mn-ea"/>
                <a:cs typeface="+mn-cs"/>
              </a:rPr>
              <a:t>Gli strumenti più appropriati per osservare gli alunni includono la «registrazione» di comportamenti, il portfolio e le valutazioni periodiche.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it-IT" dirty="0">
                <a:solidFill>
                  <a:srgbClr val="374151"/>
                </a:solidFill>
              </a:rPr>
              <a:t>L’osservazione può avvenire direttamente sul campo o a posteriori (osservazione indiretta)su materiale registrato.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srgbClr val="374151"/>
              </a:solidFill>
              <a:effectLst/>
              <a:uLnTx/>
              <a:uFillTx/>
              <a:ea typeface="+mn-ea"/>
              <a:cs typeface="+mn-cs"/>
            </a:endParaRPr>
          </a:p>
          <a:p>
            <a:endParaRPr lang="it-IT" dirty="0"/>
          </a:p>
          <a:p>
            <a:r>
              <a:rPr lang="it-IT" dirty="0"/>
              <a:t>QUANTO RIESCO AD OSSERVARE SENZA UNA CONTAMINAZIONE SOGGETTIVA? </a:t>
            </a:r>
          </a:p>
          <a:p>
            <a:pPr marL="0" indent="0" algn="ctr">
              <a:buNone/>
            </a:pPr>
            <a:r>
              <a:rPr lang="it-IT" dirty="0"/>
              <a:t>ASCOLTARE ATTIVAMENTE METTENDO AL CENTRO L’ALUNNO</a:t>
            </a:r>
          </a:p>
        </p:txBody>
      </p:sp>
    </p:spTree>
    <p:extLst>
      <p:ext uri="{BB962C8B-B14F-4D97-AF65-F5344CB8AC3E}">
        <p14:creationId xmlns:p14="http://schemas.microsoft.com/office/powerpoint/2010/main" val="1144507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5759F-6245-AB56-FF01-AF603A587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it-IT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LA VALUTAZIONE</a:t>
            </a:r>
            <a:endParaRPr lang="it-IT" b="1" dirty="0"/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26CD5BC1-BADD-98AD-A876-AD00AFB3B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1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ea typeface="+mn-ea"/>
                <a:cs typeface="+mn-cs"/>
              </a:rPr>
              <a:t>I docenti di educazione motoria, in quanto contitolari nelle classi dove operano, 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ea typeface="+mn-ea"/>
                <a:cs typeface="+mn-cs"/>
              </a:rPr>
              <a:t>partecipano alla valutazione periodica</a:t>
            </a:r>
            <a:r>
              <a:rPr kumimoji="0" lang="it-IT" sz="2800" b="0" i="1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ea typeface="+mn-ea"/>
                <a:cs typeface="+mn-cs"/>
              </a:rPr>
              <a:t> 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ea typeface="+mn-ea"/>
                <a:cs typeface="+mn-cs"/>
              </a:rPr>
              <a:t>e finale degli apprendimenti</a:t>
            </a:r>
            <a:r>
              <a:rPr kumimoji="0" lang="it-IT" sz="2800" b="0" i="1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ea typeface="+mn-ea"/>
                <a:cs typeface="+mn-cs"/>
              </a:rPr>
              <a:t> per ciascun alunno e alla predisposizione della certificazione delle competenze rilasciata al termine della scuola primaria.</a:t>
            </a:r>
            <a:endParaRPr kumimoji="0" lang="it-IT" sz="2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87108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5759F-6245-AB56-FF01-AF603A587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LA VALUTAZIONE</a:t>
            </a:r>
            <a:endParaRPr lang="it-IT" b="1" dirty="0"/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26CD5BC1-BADD-98AD-A876-AD00AFB3B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Nella </a:t>
            </a:r>
            <a:r>
              <a:rPr kumimoji="0" lang="it-IT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valutazione formativa </a:t>
            </a: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il processo d’apprendimento ha un valore prioritario. Le </a:t>
            </a: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valutazioni formative si concentrano sulla raccolta di feedback fruibili che possono migliorare l’esperienza di apprendimento per gli studenti.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600" b="0" i="0" u="none" strike="noStrike" kern="1200" cap="none" spc="0" normalizeH="0" baseline="0" noProof="0" dirty="0">
              <a:ln>
                <a:noFill/>
              </a:ln>
              <a:solidFill>
                <a:srgbClr val="21252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600" b="0" i="0" u="none" strike="noStrike" kern="1200" cap="none" spc="0" normalizeH="0" baseline="0" noProof="0" dirty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valutazione formativa supporta l’apprendimento personalizzato; gli insegnanti possono utilizzare il feedback ricevuto per creare esperienze di apprendimento uniche per ogni studente. Aumenta inoltre la partecipazione degli studenti al programma di formazione e li coinvolge attivamente nel monitoraggio dei propri progressi (autovalutazione)</a:t>
            </a:r>
            <a:endParaRPr kumimoji="0" lang="it-IT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91677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5759F-6245-AB56-FF01-AF603A587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it-IT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LA VALUTAZIONE</a:t>
            </a:r>
            <a:endParaRPr lang="it-IT" b="1" dirty="0"/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26CD5BC1-BADD-98AD-A876-AD00AFB3B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</a:t>
            </a:r>
            <a:r>
              <a:rPr kumimoji="0" lang="it-I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valutazione sommativa </a:t>
            </a: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«tiro le somme» rispetto ai risultati delle prove somministrate.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Esempi di prove sono</a:t>
            </a: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i test in classe, le attività pratiche e le prove orali.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alibri" panose="020F0502020204030204"/>
                <a:ea typeface="+mn-ea"/>
                <a:cs typeface="Calibri Light" panose="020F0302020204030204" pitchFamily="34" charset="0"/>
              </a:rPr>
              <a:t>A differenza dei metodi di valutazione formativa che sono personalizzati in base alle esigenze degli studenti, i metodi di valutazione sommativa sono progettati per produrre risultati simili quando vengono applicati in contesti assolutamente simili.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Calibri" panose="020F0502020204030204"/>
                <a:ea typeface="+mn-ea"/>
                <a:cs typeface="Calibri Light" panose="020F0302020204030204" pitchFamily="34" charset="0"/>
              </a:rPr>
              <a:t>Uno degli strumenti più importanti utilizzati per la valutazione sommativa è una rubrica o una guida di punteggio che viene utilizzata per valutare la qualità delle risposte fornite dagli studenti.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 Light" panose="020F03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5302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6EDEE207-A84B-860E-5BC0-12DBCA8E44BF}"/>
              </a:ext>
            </a:extLst>
          </p:cNvPr>
          <p:cNvSpPr txBox="1"/>
          <p:nvPr/>
        </p:nvSpPr>
        <p:spPr>
          <a:xfrm>
            <a:off x="2110811" y="965676"/>
            <a:ext cx="9391828" cy="7552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Nella Scuola Primaria le Attività motorie e sportive favoriscono l’acquisizione da parte degli allievi  di un cospicuo bagaglio di abilità che concorrono allo sviluppo globale della loro personalità,  sotto il profilo fisico, ma anche cognitivo, affettivo e sociale. 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it-IT" sz="2600" i="1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Questo perché nella persona non esistono separazioni e il corpo è il modo di ogni individuo di essere nel mondo e di agire nella società.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separazione tra corpo e mente ( dualismo cartesiano) , criticata da Howard Gardner ma presente nella cultura occidentale, </a:t>
            </a:r>
            <a:r>
              <a:rPr kumimoji="0" lang="it-IT" sz="2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é</a:t>
            </a:r>
            <a:r>
              <a:rPr kumimoji="0" lang="it-IT" sz="2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stata messa in discussione dalle neuroscienze che hanno dimostrato le strette connessioni tra lo sviluppo cognitivo e l’attività motoria.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it-IT" sz="2600" i="1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it-IT" sz="2600" i="1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5564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5759F-6245-AB56-FF01-AF603A587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it-IT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AUTOVALUTAZIONE</a:t>
            </a:r>
            <a:endParaRPr lang="it-IT" b="1" dirty="0"/>
          </a:p>
        </p:txBody>
      </p:sp>
      <p:sp>
        <p:nvSpPr>
          <p:cNvPr id="16" name="Segnaposto contenuto 15">
            <a:extLst>
              <a:ext uri="{FF2B5EF4-FFF2-40B4-BE49-F238E27FC236}">
                <a16:creationId xmlns:a16="http://schemas.microsoft.com/office/drawing/2014/main" id="{26CD5BC1-BADD-98AD-A876-AD00AFB3B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9992"/>
            <a:ext cx="10515600" cy="4351338"/>
          </a:xfr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Autovalutarsi significa compiere un’operazione squisitamente 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metacognitiva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(-pianificazione prima del compito-monitoraggio durante e –autovalutazione dopo il compito ):</a:t>
            </a:r>
          </a:p>
          <a:p>
            <a:pPr algn="ctr"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operare un distanziamento dal proprio io, oggettivare la propria  esperienza, il proprio vissuto, e guardarlo come altro da sé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Un approccio centrato sullo studente e sul suo apprendimento, piuttosto che sulla disciplina e sul suo insegnamento.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Costruiamo insieme un esempio di scheda </a:t>
            </a:r>
            <a:r>
              <a:rPr lang="it-IT" i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autovalutativa</a:t>
            </a:r>
            <a:r>
              <a:rPr lang="it-IT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usando, gli smile come indicatori.</a:t>
            </a:r>
            <a:endParaRPr kumimoji="0" lang="it-IT" sz="2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537698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ella 13">
            <a:extLst>
              <a:ext uri="{FF2B5EF4-FFF2-40B4-BE49-F238E27FC236}">
                <a16:creationId xmlns:a16="http://schemas.microsoft.com/office/drawing/2014/main" id="{97ACFB29-0ECF-4019-2167-BA1A14FF0A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16046"/>
              </p:ext>
            </p:extLst>
          </p:nvPr>
        </p:nvGraphicFramePr>
        <p:xfrm>
          <a:off x="1060391" y="989117"/>
          <a:ext cx="10515600" cy="4655693"/>
        </p:xfrm>
        <a:graphic>
          <a:graphicData uri="http://schemas.openxmlformats.org/drawingml/2006/table">
            <a:tbl>
              <a:tblPr firstRow="1" firstCol="1" bandRow="1"/>
              <a:tblGrid>
                <a:gridCol w="5257800">
                  <a:extLst>
                    <a:ext uri="{9D8B030D-6E8A-4147-A177-3AD203B41FA5}">
                      <a16:colId xmlns:a16="http://schemas.microsoft.com/office/drawing/2014/main" val="88216670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421951747"/>
                    </a:ext>
                  </a:extLst>
                </a:gridCol>
              </a:tblGrid>
              <a:tr h="2752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Operazioni mentali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Esempi di giochi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9921793"/>
                  </a:ext>
                </a:extLst>
              </a:tr>
              <a:tr h="5344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Condotta sensomotoria (da 0 a 2 anni)</a:t>
                      </a: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Insieme di abilità cognitive basate su azioni sensoriali e motorie dirette immediate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20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784722"/>
                  </a:ext>
                </a:extLst>
              </a:tr>
              <a:tr h="2752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Ripetizioni per prove ed errori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Sonagli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7826189"/>
                  </a:ext>
                </a:extLst>
              </a:tr>
              <a:tr h="793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Causalità percepita a livello sensomotorio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Giochi con una cordicella e/o un bottone, giochi in cui un’azione del bambino provoca un movimento o cambiamento di un oggetto, giochi la cui manipolazione produce un rumore o un suono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9964017"/>
                  </a:ext>
                </a:extLst>
              </a:tr>
              <a:tr h="5344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Permanenza dell’oggetto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Gioco del cucù, giochi che fanno apparire o sparire oggetti, giochi musicali con sequenze cicliche in movimento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2225557"/>
                  </a:ext>
                </a:extLst>
              </a:tr>
              <a:tr h="2752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Ragionamento pratico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0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Scatole con le forme, giochi da bagno, giochi con la sabbia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207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16084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4BFDA641-9807-520A-51DE-CD16329608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884782"/>
              </p:ext>
            </p:extLst>
          </p:nvPr>
        </p:nvGraphicFramePr>
        <p:xfrm>
          <a:off x="838200" y="1451010"/>
          <a:ext cx="10515600" cy="4564680"/>
        </p:xfrm>
        <a:graphic>
          <a:graphicData uri="http://schemas.openxmlformats.org/drawingml/2006/table">
            <a:tbl>
              <a:tblPr firstRow="1" firstCol="1" bandRow="1"/>
              <a:tblGrid>
                <a:gridCol w="5257800">
                  <a:extLst>
                    <a:ext uri="{9D8B030D-6E8A-4147-A177-3AD203B41FA5}">
                      <a16:colId xmlns:a16="http://schemas.microsoft.com/office/drawing/2014/main" val="28606516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897684784"/>
                    </a:ext>
                  </a:extLst>
                </a:gridCol>
              </a:tblGrid>
              <a:tr h="488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Operazioni mentali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Esempi di giochi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8523597"/>
                  </a:ext>
                </a:extLst>
              </a:tr>
              <a:tr h="488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1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Condotta simbolico-rappresentativa (18-36 mesi)</a:t>
                      </a:r>
                      <a:r>
                        <a:rPr lang="it-IT" sz="1400" kern="1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Insieme di abilità cognitive che permettono di rappresentare la realtà con immagini mentali, parole o simboli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60764276"/>
                  </a:ext>
                </a:extLst>
              </a:tr>
              <a:tr h="251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Imitazione differita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Riproduzione di scene di vita quotidiana osservate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5995791"/>
                  </a:ext>
                </a:extLst>
              </a:tr>
              <a:tr h="251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Immagini mentali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Giochi di associazione di immagini e parole, giochi con carte fotografiche, abbecedari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68438905"/>
                  </a:ext>
                </a:extLst>
              </a:tr>
              <a:tr h="488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Pensiero rappresentativo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Giochi che richiedono di rappresentare oggetti, azioni, avvenimenti solo con l’aiuto di immagini (segni, simboli, disegni, </a:t>
                      </a:r>
                      <a:r>
                        <a:rPr lang="it-IT" sz="14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ecc</a:t>
                      </a: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8260946"/>
                  </a:ext>
                </a:extLst>
              </a:tr>
              <a:tr h="488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Condotta intuitiva (dai 4 ai 7 anni)</a:t>
                      </a: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Insieme di attività cognitive che consentono ragionamenti prelogici limitati da una percezione scarsa della realtà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12172124"/>
                  </a:ext>
                </a:extLst>
              </a:tr>
              <a:tr h="251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Ordinamento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Rompicapo, costruzioni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56404500"/>
                  </a:ext>
                </a:extLst>
              </a:tr>
              <a:tr h="251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Appaiamento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Domino di forme, di colori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70031589"/>
                  </a:ext>
                </a:extLst>
              </a:tr>
              <a:tr h="488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Differenziazione di colori di dimensioni di forme, di trame, di tempo, di spazio Giochi di assemblaggio, disegni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66912921"/>
                  </a:ext>
                </a:extLst>
              </a:tr>
              <a:tr h="251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Associazione di idee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Giochi dei contrasti, domino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034676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Ragionamento intuitivo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Parte del gioco Serpenti e scale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5752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73893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B03BA754-335D-95F9-EEE3-C8474B48D8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554592"/>
              </p:ext>
            </p:extLst>
          </p:nvPr>
        </p:nvGraphicFramePr>
        <p:xfrm>
          <a:off x="1012541" y="1167941"/>
          <a:ext cx="10131198" cy="5597118"/>
        </p:xfrm>
        <a:graphic>
          <a:graphicData uri="http://schemas.openxmlformats.org/drawingml/2006/table">
            <a:tbl>
              <a:tblPr firstRow="1" firstCol="1" bandRow="1">
                <a:effectLst/>
              </a:tblPr>
              <a:tblGrid>
                <a:gridCol w="5065599">
                  <a:extLst>
                    <a:ext uri="{9D8B030D-6E8A-4147-A177-3AD203B41FA5}">
                      <a16:colId xmlns:a16="http://schemas.microsoft.com/office/drawing/2014/main" val="3398001531"/>
                    </a:ext>
                  </a:extLst>
                </a:gridCol>
                <a:gridCol w="5065599">
                  <a:extLst>
                    <a:ext uri="{9D8B030D-6E8A-4147-A177-3AD203B41FA5}">
                      <a16:colId xmlns:a16="http://schemas.microsoft.com/office/drawing/2014/main" val="159627974"/>
                    </a:ext>
                  </a:extLst>
                </a:gridCol>
              </a:tblGrid>
              <a:tr h="6074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Operazioni mentali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Esempi di giochi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6654568"/>
                  </a:ext>
                </a:extLst>
              </a:tr>
              <a:tr h="9021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1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Condotta operatoria concreta(7-11 anni)</a:t>
                      </a:r>
                      <a:r>
                        <a:rPr lang="it-IT" sz="1400" kern="1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Insieme di abilità cognitive che consentono di trovare la soluzione a problemi che si basano su operazioni fondamentali del pensiero logico concreto come classificare, seriare, numerare, addizionare, sottrarre, mettere in corrispondenza, pareggiare, misurare, ecc.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9323814"/>
                  </a:ext>
                </a:extLst>
              </a:tr>
              <a:tr h="235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Classificare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Raggruppare cerchi di uno stesso colore, mettere insieme blocchi della stessa grandezza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1676505"/>
                  </a:ext>
                </a:extLst>
              </a:tr>
              <a:tr h="235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Seriale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Realizzare una sequenza continua di oggetti o personaggi dal più piccolo al più grande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889021"/>
                  </a:ext>
                </a:extLst>
              </a:tr>
              <a:tr h="235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Individuare relazioni di causalità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Alcuni giochi di strategia di associazione di idee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4351751"/>
                  </a:ext>
                </a:extLst>
              </a:tr>
              <a:tr h="235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Reversibilità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Seguire un percorso in un senso e in senso inverso, labirinti, giochi matematici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6289924"/>
                  </a:ext>
                </a:extLst>
              </a:tr>
              <a:tr h="235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Enumerare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Contare da 1 a n e mettere i numeri in corrispondenza con oggetti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306868"/>
                  </a:ext>
                </a:extLst>
              </a:tr>
              <a:tr h="235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Effettuare operazioni matematiche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Giochi con i dadi, gioco dell’oca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8995614"/>
                  </a:ext>
                </a:extLst>
              </a:tr>
              <a:tr h="235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Conservare le quantità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Alcuni giochi di regole in cui si collocano oggetti esattamente al posto di altri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4811426"/>
                  </a:ext>
                </a:extLst>
              </a:tr>
              <a:tr h="235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Individuare le relazioni spaziali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Tris,Forza4, Tetris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15985"/>
                  </a:ext>
                </a:extLst>
              </a:tr>
              <a:tr h="235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Individuare le relazioni temporali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Ordinare carte con scene successive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2788719"/>
                  </a:ext>
                </a:extLst>
              </a:tr>
              <a:tr h="235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Coordinate semplici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Battaglia navale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6000619"/>
                  </a:ext>
                </a:extLst>
              </a:tr>
              <a:tr h="5614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Ragionamento concreto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Giochi di assemblaggio, giochi di regole (ad esempio Indovina Chi?)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4867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78715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8853C1AF-1E32-23EF-4577-7753131338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065625"/>
              </p:ext>
            </p:extLst>
          </p:nvPr>
        </p:nvGraphicFramePr>
        <p:xfrm>
          <a:off x="1012541" y="1167941"/>
          <a:ext cx="10131198" cy="3589883"/>
        </p:xfrm>
        <a:graphic>
          <a:graphicData uri="http://schemas.openxmlformats.org/drawingml/2006/table">
            <a:tbl>
              <a:tblPr firstRow="1" firstCol="1" bandRow="1">
                <a:effectLst/>
              </a:tblPr>
              <a:tblGrid>
                <a:gridCol w="5065599">
                  <a:extLst>
                    <a:ext uri="{9D8B030D-6E8A-4147-A177-3AD203B41FA5}">
                      <a16:colId xmlns:a16="http://schemas.microsoft.com/office/drawing/2014/main" val="3398001531"/>
                    </a:ext>
                  </a:extLst>
                </a:gridCol>
                <a:gridCol w="5065599">
                  <a:extLst>
                    <a:ext uri="{9D8B030D-6E8A-4147-A177-3AD203B41FA5}">
                      <a16:colId xmlns:a16="http://schemas.microsoft.com/office/drawing/2014/main" val="159627974"/>
                    </a:ext>
                  </a:extLst>
                </a:gridCol>
              </a:tblGrid>
              <a:tr h="5714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Operazioni mentali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2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Esempi di giochi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6654568"/>
                  </a:ext>
                </a:extLst>
              </a:tr>
              <a:tr h="970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Condotta operatoria</a:t>
                      </a:r>
                      <a:r>
                        <a:rPr lang="it-IT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it-IT" sz="11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(dagli 11 anni)  </a:t>
                      </a:r>
                      <a:r>
                        <a:rPr lang="it-IT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formale Insieme di abilità che permettono di formulare ipotesi, di verificarle e di trovare soluzioni a problemi teorici con l’aiuto del ragionamento astratto, di enunciati verbali, di segni matematici e dell’analisi deduttiva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11104"/>
                  </a:ext>
                </a:extLst>
              </a:tr>
              <a:tr h="335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Ragionamento ipotetico-deduttivo (si parte da ipotesi o da un assioma, dato per certo, e si deducono le leggi)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Giochi che richiedono tattica e strategia (“Se...allora”), dama, scacchi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523686"/>
                  </a:ext>
                </a:extLst>
              </a:tr>
              <a:tr h="335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Ragionamento induttivo (cerco una legge partendo dal particolare)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Enigmi, giochi di investigazione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4604242"/>
                  </a:ext>
                </a:extLst>
              </a:tr>
              <a:tr h="335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Ragionamento analogico (somiglianze tra oggetti)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Blocchi logici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5295506"/>
                  </a:ext>
                </a:extLst>
              </a:tr>
              <a:tr h="335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Ragionamento combinatorio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Giochi di associazione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3296694"/>
                  </a:ext>
                </a:extLst>
              </a:tr>
              <a:tr h="335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Sistema di rappresentazioni complesse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Giochi di monitoraggio/elettromeccanico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791219"/>
                  </a:ext>
                </a:extLst>
              </a:tr>
              <a:tr h="3357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Sistema di coordinate complesse Scacchi</a:t>
                      </a: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1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77" marR="9177" marT="9177" marB="917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5458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9044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2FC17589-9FBE-7158-74B5-D9DA08DC890E}"/>
              </a:ext>
            </a:extLst>
          </p:cNvPr>
          <p:cNvSpPr txBox="1"/>
          <p:nvPr/>
        </p:nvSpPr>
        <p:spPr>
          <a:xfrm>
            <a:off x="512747" y="2609373"/>
            <a:ext cx="10981345" cy="5809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Il movimento come mediatore di apprendimento cognitivo e relazionale, di benessere psicofisico, di forma fisica oltre che di abilità motorie e sportive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L’apprendimento delle abilità motorie richiede la capacità di utilizzare molte informazioni di tipo cognitivo e percettivo-sensoriali utili sia per comprendere le caratteristiche delle azioni che si devono compiere, sia per approfondirne l’elaborazione e  attivare processi di anticipazione;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occorre, quindi, che l’allievo venga guidato ad imparare come discriminare e trattenere le informazioni che gli vengono fornite, muoversi con autonomia utilizzando comportamenti caratterizzati da anticipazione ed iniziativa.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it-IT" sz="2800" b="1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1954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DD6E68FA-1A4C-F62A-CFB9-01C7EB83D79F}"/>
              </a:ext>
            </a:extLst>
          </p:cNvPr>
          <p:cNvSpPr txBox="1"/>
          <p:nvPr/>
        </p:nvSpPr>
        <p:spPr>
          <a:xfrm>
            <a:off x="461473" y="282582"/>
            <a:ext cx="11730527" cy="59707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«Proprio perché 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l’apprendimento è un processo complesso</a:t>
            </a:r>
            <a:r>
              <a:rPr kumimoji="0" lang="it-IT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che 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mobilita l’insieme delle risorse intellettuali ma anche quelle corporali </a:t>
            </a:r>
            <a:r>
              <a:rPr kumimoji="0" lang="it-IT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della persona, 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 Attività motorie </a:t>
            </a:r>
            <a:r>
              <a:rPr kumimoji="0" lang="it-IT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 sportive giocano un ruolo fondamentale, situando l’esperienza psicomotoria al centro dell’attività umana.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Esse 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esercitano e sviluppano le capacità del soggetto a comunicare, a situarsi nello spazio e nel tempo, a esprimere i sentimenti; </a:t>
            </a:r>
            <a:r>
              <a:rPr kumimoji="0" lang="it-IT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esse permettono, altresì, </a:t>
            </a:r>
            <a:r>
              <a:rPr kumimoji="0" lang="it-IT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l’articolazione di competenze linguistiche, logico-matematiche, artistiche </a:t>
            </a:r>
            <a:r>
              <a:rPr kumimoji="0" lang="it-IT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all’interno di un approccio che coniuga lo sviluppo del movimento e quello dell’intelligenza».</a:t>
            </a:r>
          </a:p>
        </p:txBody>
      </p:sp>
    </p:spTree>
    <p:extLst>
      <p:ext uri="{BB962C8B-B14F-4D97-AF65-F5344CB8AC3E}">
        <p14:creationId xmlns:p14="http://schemas.microsoft.com/office/powerpoint/2010/main" val="1120769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D9D90F19-3D8D-4F80-6778-9D8B64BED1D1}"/>
              </a:ext>
            </a:extLst>
          </p:cNvPr>
          <p:cNvSpPr txBox="1"/>
          <p:nvPr/>
        </p:nvSpPr>
        <p:spPr>
          <a:xfrm>
            <a:off x="743484" y="1584477"/>
            <a:ext cx="10964254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it-IT" b="0" i="0" dirty="0">
              <a:solidFill>
                <a:srgbClr val="5A5A5A"/>
              </a:solidFill>
              <a:effectLst/>
              <a:latin typeface="EB Garamond" panose="00000500000000000000" pitchFamily="2" charset="0"/>
            </a:endParaRPr>
          </a:p>
          <a:p>
            <a:pPr algn="ctr"/>
            <a:r>
              <a:rPr lang="it-IT" sz="3600" b="1" dirty="0">
                <a:solidFill>
                  <a:srgbClr val="00B050"/>
                </a:solidFill>
                <a:latin typeface="EB Garamond" panose="00000500000000000000" pitchFamily="2" charset="0"/>
              </a:rPr>
              <a:t>DIFFERENZA TRA TRAGUARDI ED OBIETTIVI</a:t>
            </a:r>
          </a:p>
          <a:p>
            <a:pPr algn="ctr"/>
            <a:endParaRPr lang="it-IT" b="1" dirty="0">
              <a:solidFill>
                <a:srgbClr val="5A5A5A"/>
              </a:solidFill>
              <a:latin typeface="EB Garamond" panose="00000500000000000000" pitchFamily="2" charset="0"/>
            </a:endParaRPr>
          </a:p>
          <a:p>
            <a:pPr algn="ctr"/>
            <a:r>
              <a:rPr lang="it-IT" sz="2400" b="0" i="0" dirty="0">
                <a:solidFill>
                  <a:srgbClr val="5A5A5A"/>
                </a:solidFill>
                <a:effectLst/>
                <a:latin typeface="EB Garamond" panose="00000500000000000000" pitchFamily="2" charset="0"/>
              </a:rPr>
              <a:t>La domanda che possiamo porci </a:t>
            </a:r>
            <a:r>
              <a:rPr lang="it-IT" sz="2400" b="1" i="0" dirty="0">
                <a:solidFill>
                  <a:srgbClr val="0070C0"/>
                </a:solidFill>
                <a:effectLst/>
                <a:latin typeface="EB Garamond" panose="00000500000000000000" pitchFamily="2" charset="0"/>
              </a:rPr>
              <a:t>per definire i traguardi </a:t>
            </a:r>
            <a:r>
              <a:rPr lang="it-IT" sz="2400" b="0" i="0" dirty="0">
                <a:solidFill>
                  <a:srgbClr val="5A5A5A"/>
                </a:solidFill>
                <a:effectLst/>
                <a:latin typeface="EB Garamond" panose="00000500000000000000" pitchFamily="2" charset="0"/>
              </a:rPr>
              <a:t>è:</a:t>
            </a:r>
          </a:p>
          <a:p>
            <a:pPr algn="ctr"/>
            <a:r>
              <a:rPr lang="it-IT" sz="2400" b="0" i="0" dirty="0">
                <a:solidFill>
                  <a:srgbClr val="0070C0"/>
                </a:solidFill>
                <a:effectLst/>
                <a:latin typeface="EB Garamond" panose="00000500000000000000" pitchFamily="2" charset="0"/>
              </a:rPr>
              <a:t> “</a:t>
            </a:r>
            <a:r>
              <a:rPr lang="it-IT" sz="2400" b="1" i="0" dirty="0">
                <a:solidFill>
                  <a:srgbClr val="0070C0"/>
                </a:solidFill>
                <a:effectLst/>
                <a:latin typeface="EB Garamond" panose="00000500000000000000" pitchFamily="2" charset="0"/>
              </a:rPr>
              <a:t>Cosa deve saper fare ogni alunno per mostrare di essere competente in questo ambito disciplinare?”</a:t>
            </a:r>
          </a:p>
          <a:p>
            <a:pPr algn="l"/>
            <a:endParaRPr lang="it-IT" sz="2400" b="0" i="0" dirty="0">
              <a:solidFill>
                <a:srgbClr val="0070C0"/>
              </a:solidFill>
              <a:effectLst/>
              <a:latin typeface="EB Garamond" panose="00000500000000000000" pitchFamily="2" charset="0"/>
            </a:endParaRPr>
          </a:p>
          <a:p>
            <a:pPr algn="ctr"/>
            <a:r>
              <a:rPr lang="it-IT" sz="2400" b="1" i="0" u="sng" dirty="0">
                <a:solidFill>
                  <a:srgbClr val="7030A0"/>
                </a:solidFill>
                <a:effectLst/>
                <a:latin typeface="EB Garamond" panose="00000500000000000000" pitchFamily="2" charset="0"/>
              </a:rPr>
              <a:t>I traguardi devono essere formulati come azioni da compiere e </a:t>
            </a:r>
          </a:p>
          <a:p>
            <a:pPr algn="ctr"/>
            <a:r>
              <a:rPr lang="it-IT" sz="2400" b="1" i="0" u="sng" dirty="0">
                <a:solidFill>
                  <a:srgbClr val="7030A0"/>
                </a:solidFill>
                <a:effectLst/>
                <a:latin typeface="EB Garamond" panose="00000500000000000000" pitchFamily="2" charset="0"/>
              </a:rPr>
              <a:t>non come elenco di contenuti da imparare.</a:t>
            </a:r>
          </a:p>
          <a:p>
            <a:pPr algn="l"/>
            <a:endParaRPr lang="it-IT" b="0" i="0" dirty="0">
              <a:solidFill>
                <a:srgbClr val="5A5A5A"/>
              </a:solidFill>
              <a:effectLst/>
              <a:latin typeface="EB Garamon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354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3928A42D-E5B7-A9C5-913D-83C3FE90A61E}"/>
              </a:ext>
            </a:extLst>
          </p:cNvPr>
          <p:cNvSpPr txBox="1"/>
          <p:nvPr/>
        </p:nvSpPr>
        <p:spPr>
          <a:xfrm>
            <a:off x="1102407" y="2415474"/>
            <a:ext cx="1087879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EB Garamond" panose="00000500000000000000" pitchFamily="2" charset="0"/>
                <a:ea typeface="+mn-ea"/>
                <a:cs typeface="+mn-cs"/>
              </a:rPr>
              <a:t>Per definire gli </a:t>
            </a: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EB Garamond" panose="00000500000000000000" pitchFamily="2" charset="0"/>
                <a:ea typeface="+mn-ea"/>
                <a:cs typeface="+mn-cs"/>
              </a:rPr>
              <a:t>obiettivi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EB Garamond" panose="00000500000000000000" pitchFamily="2" charset="0"/>
                <a:ea typeface="+mn-ea"/>
                <a:cs typeface="+mn-cs"/>
              </a:rPr>
              <a:t>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EB Garamond" panose="00000500000000000000" pitchFamily="2" charset="0"/>
                <a:ea typeface="+mn-ea"/>
                <a:cs typeface="+mn-cs"/>
              </a:rPr>
              <a:t>può essere utile provare a rispondere alla domanda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srgbClr val="5A5A5A"/>
              </a:solidFill>
              <a:effectLst/>
              <a:uLnTx/>
              <a:uFillTx/>
              <a:latin typeface="EB Garamond" panose="00000500000000000000" pitchFamily="2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EB Garamond" panose="00000500000000000000" pitchFamily="2" charset="0"/>
                <a:ea typeface="+mn-ea"/>
                <a:cs typeface="+mn-cs"/>
              </a:rPr>
              <a:t> “</a:t>
            </a:r>
            <a:r>
              <a:rPr lang="it-IT" sz="2400" dirty="0">
                <a:solidFill>
                  <a:srgbClr val="FF0000"/>
                </a:solidFill>
                <a:latin typeface="EB Garamond" panose="00000500000000000000" pitchFamily="2" charset="0"/>
              </a:rPr>
              <a:t>Q</a:t>
            </a:r>
            <a:r>
              <a:rPr kumimoji="0" lang="it-IT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EB Garamond" panose="00000500000000000000" pitchFamily="2" charset="0"/>
                <a:ea typeface="+mn-ea"/>
                <a:cs typeface="+mn-cs"/>
              </a:rPr>
              <a:t>uali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EB Garamond" panose="00000500000000000000" pitchFamily="2" charset="0"/>
                <a:ea typeface="+mn-ea"/>
                <a:cs typeface="+mn-cs"/>
              </a:rPr>
              <a:t> </a:t>
            </a:r>
            <a:r>
              <a:rPr kumimoji="0" lang="it-IT" sz="24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EB Garamond" panose="00000500000000000000" pitchFamily="2" charset="0"/>
                <a:ea typeface="+mn-ea"/>
                <a:cs typeface="+mn-cs"/>
              </a:rPr>
              <a:t>abilità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EB Garamond" panose="00000500000000000000" pitchFamily="2" charset="0"/>
                <a:ea typeface="+mn-ea"/>
                <a:cs typeface="+mn-cs"/>
              </a:rPr>
              <a:t> 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EB Garamond" panose="00000500000000000000" pitchFamily="2" charset="0"/>
                <a:ea typeface="+mn-ea"/>
                <a:cs typeface="+mn-cs"/>
              </a:rPr>
              <a:t>servono per poter agire in modo competente 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EB Garamond" panose="00000500000000000000" pitchFamily="2" charset="0"/>
                <a:ea typeface="+mn-ea"/>
                <a:cs typeface="+mn-cs"/>
              </a:rPr>
              <a:t>(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EB Garamond" panose="00000500000000000000" pitchFamily="2" charset="0"/>
                <a:ea typeface="+mn-ea"/>
                <a:cs typeface="+mn-cs"/>
              </a:rPr>
              <a:t>rispetto a un dato traguardo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EB Garamond" panose="00000500000000000000" pitchFamily="2" charset="0"/>
                <a:ea typeface="+mn-ea"/>
                <a:cs typeface="+mn-cs"/>
              </a:rPr>
              <a:t>)?”.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>
              <a:solidFill>
                <a:srgbClr val="5A5A5A"/>
              </a:solidFill>
              <a:latin typeface="EB Garamond" panose="0000050000000000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b="1" dirty="0">
                <a:solidFill>
                  <a:srgbClr val="5A5A5A"/>
                </a:solidFill>
                <a:latin typeface="EB Garamond" panose="00000500000000000000" pitchFamily="2" charset="0"/>
              </a:rPr>
              <a:t>Q</a:t>
            </a:r>
            <a:r>
              <a:rPr kumimoji="0" lang="it-IT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EB Garamond" panose="00000500000000000000" pitchFamily="2" charset="0"/>
                <a:ea typeface="+mn-ea"/>
                <a:cs typeface="+mn-cs"/>
              </a:rPr>
              <a:t>uindi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EB Garamond" panose="00000500000000000000" pitchFamily="2" charset="0"/>
                <a:ea typeface="+mn-ea"/>
                <a:cs typeface="+mn-cs"/>
              </a:rPr>
              <a:t> dobbiamo aiutare i ragazzi ad acquisirle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EB Garamond" panose="00000500000000000000" pitchFamily="2" charset="0"/>
                <a:ea typeface="+mn-ea"/>
                <a:cs typeface="+mn-cs"/>
              </a:rPr>
            </a:b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EB Garamond" panose="00000500000000000000" pitchFamily="2" charset="0"/>
                <a:ea typeface="+mn-ea"/>
                <a:cs typeface="+mn-cs"/>
              </a:rPr>
              <a:t>Gli obiettivi funzionano bene quando sono formulati come azioni semplici e concrete che se messe in atto aiutano a raggiungere il traguardo corrispondente.</a:t>
            </a:r>
          </a:p>
        </p:txBody>
      </p:sp>
    </p:spTree>
    <p:extLst>
      <p:ext uri="{BB962C8B-B14F-4D97-AF65-F5344CB8AC3E}">
        <p14:creationId xmlns:p14="http://schemas.microsoft.com/office/powerpoint/2010/main" val="1674229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6DFFE99-1222-F32D-731F-BE026E8F7045}"/>
              </a:ext>
            </a:extLst>
          </p:cNvPr>
          <p:cNvSpPr txBox="1"/>
          <p:nvPr/>
        </p:nvSpPr>
        <p:spPr>
          <a:xfrm>
            <a:off x="615297" y="1168979"/>
            <a:ext cx="1122917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400" b="0" i="0" dirty="0">
                <a:effectLst/>
                <a:latin typeface="Source Sans Pro" panose="020B0503030403020204" pitchFamily="34" charset="0"/>
              </a:rPr>
              <a:t> </a:t>
            </a:r>
            <a:r>
              <a:rPr lang="it-IT" sz="2400" b="1" i="0" dirty="0">
                <a:effectLst/>
              </a:rPr>
              <a:t>Nella scuola dell’infanzia </a:t>
            </a:r>
            <a:r>
              <a:rPr lang="it-IT" sz="2400" b="1" i="0" u="sng" dirty="0">
                <a:effectLst/>
              </a:rPr>
              <a:t>i traguardi per lo sviluppo delle competenze </a:t>
            </a:r>
            <a:r>
              <a:rPr lang="it-IT" sz="2400" b="1" i="0" dirty="0">
                <a:effectLst/>
              </a:rPr>
              <a:t>suggeriscono all’insegnante</a:t>
            </a:r>
          </a:p>
          <a:p>
            <a:pPr algn="just"/>
            <a:endParaRPr lang="it-IT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b="1" i="0" dirty="0">
                <a:effectLst/>
              </a:rPr>
              <a:t> orientamenti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b="1" i="0" dirty="0">
                <a:effectLst/>
              </a:rPr>
              <a:t> attenzioni e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b="1" i="0" dirty="0">
                <a:effectLst/>
              </a:rPr>
              <a:t>responsabilità nel creare piste di lavoro</a:t>
            </a:r>
            <a:endParaRPr lang="it-IT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400" b="1" i="0" dirty="0">
                <a:effectLst/>
              </a:rPr>
              <a:t>organizzare attività ed esperienze volte a promuovere la competenza, che a questa età va intesa in modo globale e unitario.  </a:t>
            </a:r>
          </a:p>
          <a:p>
            <a:pPr algn="ctr"/>
            <a:endParaRPr lang="it-IT" sz="2400" b="1" dirty="0"/>
          </a:p>
          <a:p>
            <a:pPr algn="ctr"/>
            <a:r>
              <a:rPr lang="it-IT" sz="2400" b="1" i="0" dirty="0">
                <a:solidFill>
                  <a:srgbClr val="474747"/>
                </a:solidFill>
                <a:effectLst/>
              </a:rPr>
              <a:t>Nella logica delle Indicazioni nazionali </a:t>
            </a:r>
            <a:r>
              <a:rPr lang="it-IT" sz="2400" b="1" i="0" dirty="0">
                <a:solidFill>
                  <a:srgbClr val="040C28"/>
                </a:solidFill>
                <a:effectLst/>
              </a:rPr>
              <a:t>i traguardi di una disciplina si riferiscono al piano delle competenze( MACRO) e gli obiettivi a quello delle abilità</a:t>
            </a:r>
            <a:r>
              <a:rPr lang="it-IT" sz="2400" b="1" dirty="0">
                <a:solidFill>
                  <a:srgbClr val="474747"/>
                </a:solidFill>
              </a:rPr>
              <a:t> (MICRO)</a:t>
            </a:r>
            <a:endParaRPr lang="it-IT" sz="2400" b="1" i="0" dirty="0">
              <a:effectLst/>
            </a:endParaRPr>
          </a:p>
          <a:p>
            <a:pPr algn="just"/>
            <a:endParaRPr lang="it-IT" sz="2400" b="1" dirty="0">
              <a:latin typeface="Source Sans Pro" panose="020B0503030403020204" pitchFamily="34" charset="0"/>
            </a:endParaRPr>
          </a:p>
          <a:p>
            <a:pPr algn="just"/>
            <a:endParaRPr lang="it-IT" b="1" i="0" dirty="0">
              <a:effectLst/>
              <a:latin typeface="Source Sans Pro" panose="020B0503030403020204" pitchFamily="34" charset="0"/>
            </a:endParaRPr>
          </a:p>
          <a:p>
            <a:pPr algn="just"/>
            <a:endParaRPr lang="it-IT" b="1" i="0" dirty="0">
              <a:effectLst/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611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E38A4E9-8CC0-2B53-5867-F56DBBB5DF0A}"/>
              </a:ext>
            </a:extLst>
          </p:cNvPr>
          <p:cNvSpPr txBox="1"/>
          <p:nvPr/>
        </p:nvSpPr>
        <p:spPr>
          <a:xfrm>
            <a:off x="683664" y="1999975"/>
            <a:ext cx="11024074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 cinque 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“campi di esperienza”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, denominati 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IL SE’ E L’ALTRO - IL CORPO E IL MOVIMENTO - IMMAGINI, SUONI</a:t>
            </a:r>
            <a:r>
              <a:rPr lang="it-IT" sz="2000" b="1" dirty="0">
                <a:solidFill>
                  <a:prstClr val="black"/>
                </a:solidFill>
              </a:rPr>
              <a:t> 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E COLORI - I DISCORSI E LE PAROLE - LA CONOSCENZA DEL MONDO,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 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sono un legame tra l'esperienza vissuta</a:t>
            </a:r>
            <a:r>
              <a:rPr lang="it-IT" sz="2400" dirty="0">
                <a:solidFill>
                  <a:srgbClr val="FF0000"/>
                </a:solidFill>
              </a:rPr>
              <a:t> 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prima dell'ingresso nella scuola dell'infanzia e quella successiva nella scuola di base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; sono opportunità di</a:t>
            </a:r>
            <a:r>
              <a:rPr lang="it-IT" sz="2000" dirty="0">
                <a:solidFill>
                  <a:prstClr val="black"/>
                </a:solidFill>
              </a:rPr>
              <a:t> 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riflessione e di dialogo attraverso i quali i bambini vengono progressivamente introdotti nei sistemi simbolici</a:t>
            </a:r>
            <a:r>
              <a:rPr lang="it-IT" sz="2000" dirty="0">
                <a:solidFill>
                  <a:prstClr val="black"/>
                </a:solidFill>
              </a:rPr>
              <a:t> 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culturali.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2000" dirty="0">
              <a:solidFill>
                <a:prstClr val="black"/>
              </a:solidFill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Gli insegnanti quindi accolgono, valorizzano ed estendono le curiosità e le proposte dei bambini.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>
              <a:solidFill>
                <a:prstClr val="black"/>
              </a:solidFill>
              <a:latin typeface="Source Sans Pro" panose="020B0503030403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urce Sans Pro" panose="020B0503030403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urce Sans Pro" panose="020B05030304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35216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1622</TotalTime>
  <Words>2654</Words>
  <Application>Microsoft Office PowerPoint</Application>
  <PresentationFormat>Widescreen</PresentationFormat>
  <Paragraphs>245</Paragraphs>
  <Slides>34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34</vt:i4>
      </vt:variant>
    </vt:vector>
  </HeadingPairs>
  <TitlesOfParts>
    <vt:vector size="42" baseType="lpstr">
      <vt:lpstr>Arial</vt:lpstr>
      <vt:lpstr>Arial</vt:lpstr>
      <vt:lpstr>Calibri</vt:lpstr>
      <vt:lpstr>Calibri Light</vt:lpstr>
      <vt:lpstr>EB Garamond</vt:lpstr>
      <vt:lpstr>Source Sans Pro</vt:lpstr>
      <vt:lpstr>Times New Roman</vt:lpstr>
      <vt:lpstr>Tema di Office</vt:lpstr>
      <vt:lpstr>LABORATORIO DI EDUCAZIONE MOTORIA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NUCLEO FONDANTE :  IL CORPO E LA SUA RELAZIONE CON LO SPAZIO E IL TEMPO   </vt:lpstr>
      <vt:lpstr>Presentazione standard di PowerPoint</vt:lpstr>
      <vt:lpstr>L’OBIETTIVO</vt:lpstr>
      <vt:lpstr>INTERDISCIPLINARIETA’</vt:lpstr>
      <vt:lpstr>LA TRASVERSALITA’ DELL’EDUCAZIONE MOTORIA</vt:lpstr>
      <vt:lpstr>PROPOSTE DI ATTIVITA’E RELATIVE IMPLICAZIONI TEORICHE, MULTIDISCIPLINARI</vt:lpstr>
      <vt:lpstr>ESEMPIO DI PROGETTAZIONE INTERDISCIPLINARE</vt:lpstr>
      <vt:lpstr>Presentazione standard di PowerPoint</vt:lpstr>
      <vt:lpstr>ESEMPIO DI PROGETTAZIONE INTERDISCIPLINARE</vt:lpstr>
      <vt:lpstr>VERIFICA</vt:lpstr>
      <vt:lpstr>RUBRICA DI VALUTAZIONE</vt:lpstr>
      <vt:lpstr>L’OSSERVAZIONE</vt:lpstr>
      <vt:lpstr>L’OSSERVAZIONE</vt:lpstr>
      <vt:lpstr>L’ Osservazione</vt:lpstr>
      <vt:lpstr>L’Osservazione</vt:lpstr>
      <vt:lpstr>Quali strumenti per l’Osservazione</vt:lpstr>
      <vt:lpstr>LA VALUTAZIONE</vt:lpstr>
      <vt:lpstr>LA VALUTAZIONE</vt:lpstr>
      <vt:lpstr>LA VALUTAZIONE</vt:lpstr>
      <vt:lpstr> AUTOVALUTAZIONE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LABORATORIO DI EDUCAZIONE MOTORIA</dc:title>
  <dc:creator>F T</dc:creator>
  <cp:lastModifiedBy>c.gentilozzi@unimc.it</cp:lastModifiedBy>
  <cp:revision>20</cp:revision>
  <dcterms:created xsi:type="dcterms:W3CDTF">2023-12-11T21:04:05Z</dcterms:created>
  <dcterms:modified xsi:type="dcterms:W3CDTF">2024-10-25T06:51:19Z</dcterms:modified>
</cp:coreProperties>
</file>