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1" r:id="rId3"/>
    <p:sldId id="262" r:id="rId4"/>
    <p:sldId id="263" r:id="rId5"/>
    <p:sldId id="256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645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56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12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502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2698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338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3796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01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1493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7897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367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B809C-E6E9-42B7-9080-6B0C12BCF673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185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isu.biz/" TargetMode="External"/><Relationship Id="rId3" Type="http://schemas.openxmlformats.org/officeDocument/2006/relationships/hyperlink" Target="https://www.degruyter.com/view/j/humr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uropeanjournalofhumour.org/index.php/ejhr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youtube.com/watch?v=2i3RNSA13y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1" y="61722"/>
            <a:ext cx="3739485" cy="788324"/>
          </a:xfrm>
          <a:solidFill>
            <a:srgbClr val="9CE11F"/>
          </a:solidFill>
        </p:spPr>
        <p:txBody>
          <a:bodyPr>
            <a:normAutofit fontScale="90000"/>
          </a:bodyPr>
          <a:lstStyle/>
          <a:p>
            <a:r>
              <a:rPr lang="it-IT" sz="2800" b="1" dirty="0" smtClean="0">
                <a:latin typeface="+mn-lt"/>
              </a:rPr>
              <a:t>HUMOR STUDIES</a:t>
            </a:r>
            <a:br>
              <a:rPr lang="it-IT" sz="2800" b="1" dirty="0" smtClean="0">
                <a:latin typeface="+mn-lt"/>
              </a:rPr>
            </a:br>
            <a:r>
              <a:rPr lang="it-IT" sz="2800" dirty="0" smtClean="0">
                <a:latin typeface="+mn-lt"/>
              </a:rPr>
              <a:t>multidisciplinarietà</a:t>
            </a:r>
            <a:endParaRPr lang="it-IT" sz="2800" dirty="0">
              <a:latin typeface="+mn-lt"/>
            </a:endParaRPr>
          </a:p>
        </p:txBody>
      </p:sp>
      <p:sp>
        <p:nvSpPr>
          <p:cNvPr id="10" name="Titolo 1"/>
          <p:cNvSpPr txBox="1">
            <a:spLocks/>
          </p:cNvSpPr>
          <p:nvPr/>
        </p:nvSpPr>
        <p:spPr>
          <a:xfrm>
            <a:off x="3739484" y="1378198"/>
            <a:ext cx="4521960" cy="482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 smtClean="0">
                <a:latin typeface="+mn-lt"/>
              </a:rPr>
              <a:t>(alcune) riviste scientifiche</a:t>
            </a:r>
            <a:endParaRPr lang="it-IT" sz="2800" b="1" dirty="0">
              <a:latin typeface="+mn-lt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1358" y="80866"/>
            <a:ext cx="3708411" cy="1538359"/>
          </a:xfrm>
          <a:prstGeom prst="rect">
            <a:avLst/>
          </a:prstGeom>
        </p:spPr>
      </p:pic>
      <p:sp>
        <p:nvSpPr>
          <p:cNvPr id="12" name="Titolo 1"/>
          <p:cNvSpPr txBox="1">
            <a:spLocks/>
          </p:cNvSpPr>
          <p:nvPr/>
        </p:nvSpPr>
        <p:spPr>
          <a:xfrm>
            <a:off x="3739484" y="95364"/>
            <a:ext cx="4521960" cy="78832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 smtClean="0">
                <a:latin typeface="+mn-lt"/>
              </a:rPr>
              <a:t>Associazione internazionale (</a:t>
            </a:r>
            <a:r>
              <a:rPr lang="it-IT" sz="2800" b="1" dirty="0">
                <a:latin typeface="+mn-lt"/>
              </a:rPr>
              <a:t>ISHS) http://www.humorstudies.org/</a:t>
            </a:r>
          </a:p>
        </p:txBody>
      </p:sp>
      <p:sp>
        <p:nvSpPr>
          <p:cNvPr id="14" name="Titolo 1"/>
          <p:cNvSpPr txBox="1">
            <a:spLocks/>
          </p:cNvSpPr>
          <p:nvPr/>
        </p:nvSpPr>
        <p:spPr>
          <a:xfrm>
            <a:off x="0" y="2655579"/>
            <a:ext cx="2879678" cy="95693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 smtClean="0">
                <a:latin typeface="+mn-lt"/>
              </a:rPr>
              <a:t>Humor. International Journal of Humor </a:t>
            </a:r>
            <a:r>
              <a:rPr lang="it-IT" sz="2800" b="1" dirty="0" err="1" smtClean="0">
                <a:latin typeface="+mn-lt"/>
              </a:rPr>
              <a:t>Research</a:t>
            </a:r>
            <a:r>
              <a:rPr lang="it-IT" sz="2800" b="1" dirty="0" smtClean="0">
                <a:latin typeface="+mn-lt"/>
              </a:rPr>
              <a:t> </a:t>
            </a:r>
          </a:p>
          <a:p>
            <a:r>
              <a:rPr lang="it-IT" sz="2800" b="1" dirty="0">
                <a:latin typeface="+mn-lt"/>
                <a:hlinkClick r:id="rId3"/>
              </a:rPr>
              <a:t>https://</a:t>
            </a:r>
            <a:r>
              <a:rPr lang="it-IT" sz="2800" b="1" dirty="0" smtClean="0">
                <a:latin typeface="+mn-lt"/>
                <a:hlinkClick r:id="rId3"/>
              </a:rPr>
              <a:t>www.degruyter.com/view/j/humr</a:t>
            </a:r>
            <a:endParaRPr lang="it-IT" sz="2800" b="1" dirty="0" smtClean="0">
              <a:latin typeface="+mn-lt"/>
            </a:endParaRPr>
          </a:p>
          <a:p>
            <a:endParaRPr lang="it-IT" sz="2800" b="1" dirty="0">
              <a:latin typeface="+mn-lt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558" y="3633659"/>
            <a:ext cx="2094934" cy="3174142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1750" y="3729574"/>
            <a:ext cx="2306332" cy="3060682"/>
          </a:xfrm>
          <a:prstGeom prst="rect">
            <a:avLst/>
          </a:prstGeom>
        </p:spPr>
      </p:pic>
      <p:sp>
        <p:nvSpPr>
          <p:cNvPr id="16" name="Titolo 1"/>
          <p:cNvSpPr txBox="1">
            <a:spLocks/>
          </p:cNvSpPr>
          <p:nvPr/>
        </p:nvSpPr>
        <p:spPr>
          <a:xfrm>
            <a:off x="3302758" y="2655579"/>
            <a:ext cx="4557111" cy="86786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 smtClean="0">
                <a:latin typeface="+mn-lt"/>
              </a:rPr>
              <a:t>The </a:t>
            </a:r>
            <a:r>
              <a:rPr lang="it-IT" sz="2800" b="1" dirty="0" err="1" smtClean="0">
                <a:latin typeface="+mn-lt"/>
              </a:rPr>
              <a:t>European</a:t>
            </a:r>
            <a:r>
              <a:rPr lang="it-IT" sz="2800" b="1" dirty="0" smtClean="0">
                <a:latin typeface="+mn-lt"/>
              </a:rPr>
              <a:t> Journal of Humor </a:t>
            </a:r>
            <a:r>
              <a:rPr lang="it-IT" sz="2800" b="1" dirty="0" err="1" smtClean="0">
                <a:latin typeface="+mn-lt"/>
              </a:rPr>
              <a:t>Research</a:t>
            </a:r>
            <a:endParaRPr lang="it-IT" sz="2800" b="1" dirty="0" smtClean="0">
              <a:latin typeface="+mn-lt"/>
            </a:endParaRPr>
          </a:p>
          <a:p>
            <a:r>
              <a:rPr lang="it-IT" sz="2800" b="1" dirty="0">
                <a:latin typeface="+mn-lt"/>
                <a:hlinkClick r:id="rId6"/>
              </a:rPr>
              <a:t>https://</a:t>
            </a:r>
            <a:r>
              <a:rPr lang="it-IT" sz="2800" b="1" dirty="0" smtClean="0">
                <a:latin typeface="+mn-lt"/>
                <a:hlinkClick r:id="rId6"/>
              </a:rPr>
              <a:t>europeanjournalofhumour.org/index.php/ejhr</a:t>
            </a:r>
            <a:endParaRPr lang="it-IT" sz="2800" b="1" dirty="0" smtClean="0">
              <a:latin typeface="+mn-lt"/>
            </a:endParaRPr>
          </a:p>
          <a:p>
            <a:r>
              <a:rPr lang="it-IT" sz="2800" b="1" dirty="0" smtClean="0">
                <a:solidFill>
                  <a:srgbClr val="FF0000"/>
                </a:solidFill>
                <a:latin typeface="+mn-lt"/>
              </a:rPr>
              <a:t>FREE OPEN ACCESS  </a:t>
            </a:r>
            <a:endParaRPr lang="it-IT" sz="28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9409" y="3552058"/>
            <a:ext cx="2282658" cy="3255743"/>
          </a:xfrm>
          <a:prstGeom prst="rect">
            <a:avLst/>
          </a:prstGeom>
        </p:spPr>
      </p:pic>
      <p:sp>
        <p:nvSpPr>
          <p:cNvPr id="18" name="Titolo 1"/>
          <p:cNvSpPr txBox="1">
            <a:spLocks/>
          </p:cNvSpPr>
          <p:nvPr/>
        </p:nvSpPr>
        <p:spPr>
          <a:xfrm>
            <a:off x="7970293" y="2655579"/>
            <a:ext cx="4221707" cy="89647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 smtClean="0">
                <a:latin typeface="+mn-lt"/>
              </a:rPr>
              <a:t>Rivista Italiana di Studi sull’Umorismo (RISU)</a:t>
            </a:r>
          </a:p>
          <a:p>
            <a:r>
              <a:rPr lang="it-IT" sz="2800" b="1" dirty="0">
                <a:latin typeface="+mn-lt"/>
                <a:hlinkClick r:id="rId8"/>
              </a:rPr>
              <a:t>https://www.risu.biz</a:t>
            </a:r>
            <a:r>
              <a:rPr lang="it-IT" sz="2800" b="1" dirty="0" smtClean="0">
                <a:latin typeface="+mn-lt"/>
                <a:hlinkClick r:id="rId8"/>
              </a:rPr>
              <a:t>/</a:t>
            </a:r>
            <a:endParaRPr lang="it-IT" sz="2800" b="1" dirty="0" smtClean="0">
              <a:latin typeface="+mn-lt"/>
            </a:endParaRPr>
          </a:p>
          <a:p>
            <a:r>
              <a:rPr lang="it-IT" sz="2800" b="1" dirty="0" smtClean="0">
                <a:solidFill>
                  <a:srgbClr val="FF0000"/>
                </a:solidFill>
                <a:latin typeface="+mn-lt"/>
              </a:rPr>
              <a:t>FREE OPEN ACCESS </a:t>
            </a:r>
            <a:r>
              <a:rPr lang="it-IT" sz="2800" b="1" dirty="0" smtClean="0">
                <a:latin typeface="+mn-lt"/>
              </a:rPr>
              <a:t> </a:t>
            </a:r>
            <a:endParaRPr lang="it-IT" sz="2800" b="1" dirty="0">
              <a:latin typeface="+mn-lt"/>
            </a:endParaRPr>
          </a:p>
        </p:txBody>
      </p:sp>
      <p:cxnSp>
        <p:nvCxnSpPr>
          <p:cNvPr id="20" name="Connettore 2 19"/>
          <p:cNvCxnSpPr/>
          <p:nvPr/>
        </p:nvCxnSpPr>
        <p:spPr>
          <a:xfrm flipH="1">
            <a:off x="2115403" y="1965278"/>
            <a:ext cx="2961564" cy="450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10" idx="2"/>
          </p:cNvCxnSpPr>
          <p:nvPr/>
        </p:nvCxnSpPr>
        <p:spPr>
          <a:xfrm>
            <a:off x="6000464" y="1860251"/>
            <a:ext cx="0" cy="761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>
            <a:off x="6823881" y="1965278"/>
            <a:ext cx="3043450" cy="5732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47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1" y="61722"/>
            <a:ext cx="3739485" cy="78832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sz="2400" dirty="0" err="1" smtClean="0">
                <a:latin typeface="+mn-lt"/>
              </a:rPr>
              <a:t>Gelotologia</a:t>
            </a:r>
            <a:r>
              <a:rPr lang="it-IT" sz="2400" dirty="0" smtClean="0">
                <a:latin typeface="+mn-lt"/>
              </a:rPr>
              <a:t> (da </a:t>
            </a:r>
            <a:r>
              <a:rPr lang="el-GR" sz="2400" dirty="0"/>
              <a:t>γέλως </a:t>
            </a:r>
            <a:r>
              <a:rPr lang="it-IT" sz="2400" dirty="0" smtClean="0">
                <a:latin typeface="+mn-lt"/>
              </a:rPr>
              <a:t>= riso)</a:t>
            </a:r>
            <a:br>
              <a:rPr lang="it-IT" sz="2400" dirty="0" smtClean="0">
                <a:latin typeface="+mn-lt"/>
              </a:rPr>
            </a:br>
            <a:r>
              <a:rPr lang="it-IT" sz="2400" dirty="0" smtClean="0">
                <a:latin typeface="+mn-lt"/>
              </a:rPr>
              <a:t>studio della risata </a:t>
            </a:r>
            <a:endParaRPr lang="it-IT" sz="2400" dirty="0"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45738" y="1057865"/>
            <a:ext cx="3038901" cy="1019506"/>
          </a:xfrm>
          <a:solidFill>
            <a:srgbClr val="FFC000"/>
          </a:solidFill>
        </p:spPr>
        <p:txBody>
          <a:bodyPr anchor="ctr"/>
          <a:lstStyle/>
          <a:p>
            <a:r>
              <a:rPr lang="it-IT" dirty="0" smtClean="0"/>
              <a:t>Umorismo benevolo</a:t>
            </a:r>
          </a:p>
          <a:p>
            <a:r>
              <a:rPr lang="it-IT" dirty="0" smtClean="0"/>
              <a:t>Funzioni positive</a:t>
            </a:r>
            <a:endParaRPr lang="it-IT" dirty="0"/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7426652" y="2714625"/>
            <a:ext cx="3143534" cy="1197705"/>
          </a:xfrm>
          <a:prstGeom prst="rect">
            <a:avLst/>
          </a:prstGeom>
          <a:solidFill>
            <a:srgbClr val="FFFF66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>
                <a:solidFill>
                  <a:schemeClr val="bg2">
                    <a:lumMod val="50000"/>
                  </a:schemeClr>
                </a:solidFill>
              </a:rPr>
              <a:t>Umorismo derisorio </a:t>
            </a:r>
          </a:p>
          <a:p>
            <a:r>
              <a:rPr lang="it-IT" dirty="0" smtClean="0">
                <a:solidFill>
                  <a:schemeClr val="bg2">
                    <a:lumMod val="50000"/>
                  </a:schemeClr>
                </a:solidFill>
              </a:rPr>
              <a:t>Funzioni negative </a:t>
            </a:r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5313524" y="627797"/>
            <a:ext cx="5686572" cy="1302697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 smtClean="0">
                <a:latin typeface="+mn-lt"/>
              </a:rPr>
              <a:t>Alcune funzioni della risata connessa all’umorismo</a:t>
            </a:r>
            <a:endParaRPr lang="it-IT" sz="2800" dirty="0">
              <a:latin typeface="+mn-lt"/>
            </a:endParaRPr>
          </a:p>
        </p:txBody>
      </p:sp>
      <p:cxnSp>
        <p:nvCxnSpPr>
          <p:cNvPr id="9" name="Connettore 2 8"/>
          <p:cNvCxnSpPr/>
          <p:nvPr/>
        </p:nvCxnSpPr>
        <p:spPr>
          <a:xfrm flipH="1">
            <a:off x="3384639" y="1380363"/>
            <a:ext cx="1928885" cy="233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8998419" y="1912626"/>
            <a:ext cx="0" cy="801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ottotitolo 2"/>
          <p:cNvSpPr txBox="1">
            <a:spLocks/>
          </p:cNvSpPr>
          <p:nvPr/>
        </p:nvSpPr>
        <p:spPr>
          <a:xfrm>
            <a:off x="61456" y="2244435"/>
            <a:ext cx="5065551" cy="4079819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 smtClean="0"/>
              <a:t>Consolida il gruppo e le sue regole senza denigrare attraverso la promozione di:</a:t>
            </a:r>
          </a:p>
          <a:p>
            <a:pPr algn="l"/>
            <a:endParaRPr lang="it-IT" dirty="0" smtClean="0"/>
          </a:p>
          <a:p>
            <a:pPr algn="l"/>
            <a:r>
              <a:rPr lang="it-IT" dirty="0" smtClean="0"/>
              <a:t>-Divertimento</a:t>
            </a:r>
          </a:p>
          <a:p>
            <a:pPr algn="l"/>
            <a:r>
              <a:rPr lang="it-IT" dirty="0" smtClean="0"/>
              <a:t>-Resilienza              	es  </a:t>
            </a:r>
            <a:r>
              <a:rPr lang="it-IT" i="1" dirty="0" err="1" smtClean="0"/>
              <a:t>clownterapia</a:t>
            </a:r>
            <a:r>
              <a:rPr lang="it-IT" dirty="0" smtClean="0"/>
              <a:t> -Benessere   </a:t>
            </a:r>
          </a:p>
          <a:p>
            <a:pPr algn="l"/>
            <a:r>
              <a:rPr lang="it-IT" dirty="0" smtClean="0"/>
              <a:t>-Autoefficacia </a:t>
            </a:r>
          </a:p>
          <a:p>
            <a:pPr algn="l"/>
            <a:r>
              <a:rPr lang="it-IT" dirty="0" smtClean="0"/>
              <a:t>-</a:t>
            </a:r>
            <a:r>
              <a:rPr lang="it-IT" dirty="0"/>
              <a:t>S</a:t>
            </a:r>
            <a:r>
              <a:rPr lang="it-IT" dirty="0" smtClean="0"/>
              <a:t>viluppo potenziale  </a:t>
            </a:r>
          </a:p>
          <a:p>
            <a:pPr algn="l"/>
            <a:r>
              <a:rPr lang="it-IT" dirty="0" smtClean="0"/>
              <a:t>-</a:t>
            </a:r>
            <a:r>
              <a:rPr lang="it-IT" dirty="0" err="1" smtClean="0"/>
              <a:t>Coping</a:t>
            </a:r>
            <a:endParaRPr lang="it-IT" dirty="0" smtClean="0"/>
          </a:p>
          <a:p>
            <a:pPr algn="l"/>
            <a:r>
              <a:rPr lang="it-IT" dirty="0"/>
              <a:t>	</a:t>
            </a:r>
            <a:r>
              <a:rPr lang="it-IT" dirty="0" smtClean="0"/>
              <a:t>		 </a:t>
            </a:r>
            <a:endParaRPr lang="it-IT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dirty="0" smtClean="0"/>
          </a:p>
          <a:p>
            <a:pPr algn="l"/>
            <a:endParaRPr lang="it-IT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10" name="Parentesi graffa chiusa 9"/>
          <p:cNvSpPr/>
          <p:nvPr/>
        </p:nvSpPr>
        <p:spPr>
          <a:xfrm>
            <a:off x="2715491" y="3532905"/>
            <a:ext cx="360833" cy="2327568"/>
          </a:xfrm>
          <a:prstGeom prst="rightBrace">
            <a:avLst>
              <a:gd name="adj1" fmla="val 8333"/>
              <a:gd name="adj2" fmla="val 48795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Sottotitolo 2"/>
          <p:cNvSpPr txBox="1">
            <a:spLocks/>
          </p:cNvSpPr>
          <p:nvPr/>
        </p:nvSpPr>
        <p:spPr>
          <a:xfrm>
            <a:off x="6237027" y="4238838"/>
            <a:ext cx="5650173" cy="2619162"/>
          </a:xfrm>
          <a:prstGeom prst="rect">
            <a:avLst/>
          </a:prstGeom>
          <a:solidFill>
            <a:srgbClr val="FFFF66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 smtClean="0"/>
          </a:p>
          <a:p>
            <a:pPr algn="l"/>
            <a:r>
              <a:rPr lang="it-IT" dirty="0" smtClean="0"/>
              <a:t>-</a:t>
            </a:r>
            <a:r>
              <a:rPr lang="it-IT" dirty="0" smtClean="0">
                <a:solidFill>
                  <a:schemeClr val="bg2">
                    <a:lumMod val="50000"/>
                  </a:schemeClr>
                </a:solidFill>
              </a:rPr>
              <a:t>Esclusione di un individuo dal gruppo</a:t>
            </a:r>
          </a:p>
          <a:p>
            <a:pPr algn="l"/>
            <a:r>
              <a:rPr lang="it-IT" dirty="0" smtClean="0">
                <a:solidFill>
                  <a:schemeClr val="bg2">
                    <a:lumMod val="50000"/>
                  </a:schemeClr>
                </a:solidFill>
              </a:rPr>
              <a:t>-consolida le regole del gruppo a discapito di qualcuno</a:t>
            </a:r>
          </a:p>
          <a:p>
            <a:pPr algn="l"/>
            <a:r>
              <a:rPr lang="it-IT" dirty="0" smtClean="0">
                <a:solidFill>
                  <a:schemeClr val="bg2">
                    <a:lumMod val="50000"/>
                  </a:schemeClr>
                </a:solidFill>
              </a:rPr>
              <a:t>-superiorità </a:t>
            </a:r>
          </a:p>
          <a:p>
            <a:pPr algn="l"/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-</a:t>
            </a:r>
            <a:r>
              <a:rPr lang="it-IT" i="1" dirty="0" smtClean="0">
                <a:solidFill>
                  <a:schemeClr val="bg2">
                    <a:lumMod val="50000"/>
                  </a:schemeClr>
                </a:solidFill>
              </a:rPr>
              <a:t>Paura della derisione (gelotofobia)  </a:t>
            </a:r>
          </a:p>
          <a:p>
            <a:pPr algn="l"/>
            <a:endParaRPr lang="it-IT" dirty="0"/>
          </a:p>
          <a:p>
            <a:pPr algn="l"/>
            <a:endParaRPr lang="it-IT" dirty="0"/>
          </a:p>
          <a:p>
            <a:endParaRPr lang="it-IT" dirty="0"/>
          </a:p>
        </p:txBody>
      </p:sp>
      <p:sp>
        <p:nvSpPr>
          <p:cNvPr id="13" name="Sottotitolo 2"/>
          <p:cNvSpPr txBox="1">
            <a:spLocks/>
          </p:cNvSpPr>
          <p:nvPr/>
        </p:nvSpPr>
        <p:spPr>
          <a:xfrm>
            <a:off x="1154784" y="5860473"/>
            <a:ext cx="5169399" cy="9253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Rido con te </a:t>
            </a:r>
            <a:r>
              <a:rPr lang="it-IT" i="1" dirty="0"/>
              <a:t>versus</a:t>
            </a:r>
            <a:r>
              <a:rPr lang="it-IT" dirty="0"/>
              <a:t> rido di te</a:t>
            </a:r>
          </a:p>
        </p:txBody>
      </p:sp>
    </p:spTree>
    <p:extLst>
      <p:ext uri="{BB962C8B-B14F-4D97-AF65-F5344CB8AC3E}">
        <p14:creationId xmlns:p14="http://schemas.microsoft.com/office/powerpoint/2010/main" val="425488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8597" y="1257870"/>
            <a:ext cx="10944367" cy="4580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L’umorismo benevolo:</a:t>
            </a:r>
          </a:p>
          <a:p>
            <a:r>
              <a:rPr lang="it-IT" sz="2400" dirty="0" smtClean="0"/>
              <a:t> favorisce legami </a:t>
            </a:r>
            <a:r>
              <a:rPr lang="it-IT" sz="2400" b="1" dirty="0" smtClean="0"/>
              <a:t>simmetrici</a:t>
            </a:r>
            <a:r>
              <a:rPr lang="it-IT" sz="2400" dirty="0" smtClean="0"/>
              <a:t> e positivi, attraverso la condivisione di regole comuni (fattore di coesione sociale)                     </a:t>
            </a:r>
          </a:p>
          <a:p>
            <a:r>
              <a:rPr lang="it-IT" sz="2400" dirty="0" smtClean="0"/>
              <a:t>è psicologicamente </a:t>
            </a:r>
            <a:r>
              <a:rPr lang="it-IT" sz="2400" b="1" dirty="0" smtClean="0"/>
              <a:t>rassicurante</a:t>
            </a:r>
            <a:r>
              <a:rPr lang="it-IT" sz="2400" dirty="0" smtClean="0"/>
              <a:t> e protettivo dell’essere umano (fattore di connessione affettiva)</a:t>
            </a:r>
          </a:p>
          <a:p>
            <a:r>
              <a:rPr lang="it-IT" sz="2400" dirty="0" smtClean="0"/>
              <a:t>facilita il </a:t>
            </a:r>
            <a:r>
              <a:rPr lang="it-IT" sz="2400" b="1" dirty="0" smtClean="0"/>
              <a:t>cambio di prospettiva </a:t>
            </a:r>
            <a:r>
              <a:rPr lang="it-IT" sz="2400" dirty="0" smtClean="0"/>
              <a:t>sugli eventi (fattore di sviluppo cognitivo alternativo)</a:t>
            </a:r>
          </a:p>
          <a:p>
            <a:r>
              <a:rPr lang="it-IT" sz="2400" dirty="0" smtClean="0"/>
              <a:t>Consente di esprimere </a:t>
            </a:r>
            <a:r>
              <a:rPr lang="it-IT" sz="2400" b="1" dirty="0" smtClean="0"/>
              <a:t>sentimenti</a:t>
            </a:r>
            <a:r>
              <a:rPr lang="it-IT" sz="2400" dirty="0" smtClean="0"/>
              <a:t> in modo socialmente accettabile (fattore di evoluzione conativa o fattore di intelligenza emotiva)</a:t>
            </a:r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409432" y="5019997"/>
            <a:ext cx="11671730" cy="183800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it-IT" dirty="0" smtClean="0"/>
          </a:p>
          <a:p>
            <a:pPr lvl="1"/>
            <a:r>
              <a:rPr lang="it-IT" dirty="0" smtClean="0"/>
              <a:t>Promozione </a:t>
            </a:r>
            <a:r>
              <a:rPr lang="it-IT" dirty="0"/>
              <a:t>e conservazione del benessere del gruppo, facendo leva sulla competenza emotiva e la resilienza</a:t>
            </a:r>
          </a:p>
          <a:p>
            <a:pPr lvl="1"/>
            <a:r>
              <a:rPr lang="it-IT" dirty="0"/>
              <a:t>Valorizzazione delle peculiarità di ciascuno perché ciascuno raggiunga un accrescimento personale</a:t>
            </a:r>
          </a:p>
          <a:p>
            <a:pPr lvl="1"/>
            <a:r>
              <a:rPr lang="it-IT" dirty="0"/>
              <a:t>Incoraggiare la reciprocità e </a:t>
            </a:r>
            <a:r>
              <a:rPr lang="it-IT" dirty="0" smtClean="0"/>
              <a:t>il senso di coesione nel </a:t>
            </a:r>
            <a:r>
              <a:rPr lang="it-IT" dirty="0"/>
              <a:t>gruppo</a:t>
            </a:r>
            <a:endParaRPr lang="en-US" dirty="0"/>
          </a:p>
          <a:p>
            <a:pPr marL="0" indent="0">
              <a:buNone/>
            </a:pPr>
            <a:endParaRPr lang="it-IT" sz="2200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409432" y="305577"/>
            <a:ext cx="5063113" cy="890469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dirty="0"/>
              <a:t>Umorismo benevolo</a:t>
            </a:r>
          </a:p>
          <a:p>
            <a:r>
              <a:rPr lang="it-IT" sz="2400" b="1" dirty="0"/>
              <a:t>Funzioni </a:t>
            </a:r>
            <a:r>
              <a:rPr lang="it-IT" sz="2400" b="1" dirty="0" smtClean="0"/>
              <a:t>positive (Martin, 2010)</a:t>
            </a:r>
            <a:endParaRPr lang="it-IT" sz="2400" b="1" dirty="0"/>
          </a:p>
        </p:txBody>
      </p:sp>
      <p:sp>
        <p:nvSpPr>
          <p:cNvPr id="8" name="Freccia in giù 7"/>
          <p:cNvSpPr/>
          <p:nvPr/>
        </p:nvSpPr>
        <p:spPr>
          <a:xfrm>
            <a:off x="5292436" y="4582652"/>
            <a:ext cx="277091" cy="6373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9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399309"/>
            <a:ext cx="10515600" cy="4777654"/>
          </a:xfrm>
        </p:spPr>
        <p:txBody>
          <a:bodyPr>
            <a:normAutofit/>
          </a:bodyPr>
          <a:lstStyle/>
          <a:p>
            <a:r>
              <a:rPr lang="it-IT" sz="2400" dirty="0" smtClean="0"/>
              <a:t>Resilienza: </a:t>
            </a:r>
            <a:r>
              <a:rPr lang="it-IT" altLang="it-IT" sz="2400" dirty="0" smtClean="0">
                <a:cs typeface="Times New Roman" panose="02020603050405020304" pitchFamily="18" charset="0"/>
              </a:rPr>
              <a:t>capacità </a:t>
            </a:r>
            <a:r>
              <a:rPr lang="it-IT" altLang="it-IT" sz="2400" dirty="0">
                <a:cs typeface="Times New Roman" panose="02020603050405020304" pitchFamily="18" charset="0"/>
              </a:rPr>
              <a:t>di </a:t>
            </a:r>
            <a:r>
              <a:rPr lang="it-IT" altLang="it-IT" sz="2400" b="1" dirty="0">
                <a:cs typeface="Times New Roman" panose="02020603050405020304" pitchFamily="18" charset="0"/>
              </a:rPr>
              <a:t>affrontare</a:t>
            </a:r>
            <a:r>
              <a:rPr lang="it-IT" altLang="it-IT" sz="2400" dirty="0">
                <a:cs typeface="Times New Roman" panose="02020603050405020304" pitchFamily="18" charset="0"/>
              </a:rPr>
              <a:t> </a:t>
            </a:r>
            <a:r>
              <a:rPr lang="it-IT" altLang="it-IT" sz="2400" dirty="0" smtClean="0">
                <a:cs typeface="Times New Roman" panose="02020603050405020304" pitchFamily="18" charset="0"/>
              </a:rPr>
              <a:t>gli </a:t>
            </a:r>
            <a:r>
              <a:rPr lang="it-IT" altLang="it-IT" sz="2400" dirty="0">
                <a:cs typeface="Times New Roman" panose="02020603050405020304" pitchFamily="18" charset="0"/>
              </a:rPr>
              <a:t>eventi traumatici e stressanti, </a:t>
            </a:r>
            <a:r>
              <a:rPr lang="it-IT" altLang="it-IT" sz="2400" b="1" dirty="0">
                <a:cs typeface="Times New Roman" panose="02020603050405020304" pitchFamily="18" charset="0"/>
              </a:rPr>
              <a:t>superarli</a:t>
            </a:r>
            <a:r>
              <a:rPr lang="it-IT" altLang="it-IT" sz="2400" dirty="0">
                <a:cs typeface="Times New Roman" panose="02020603050405020304" pitchFamily="18" charset="0"/>
              </a:rPr>
              <a:t> e continuare a </a:t>
            </a:r>
            <a:r>
              <a:rPr lang="it-IT" altLang="it-IT" sz="2400" b="1" dirty="0">
                <a:cs typeface="Times New Roman" panose="02020603050405020304" pitchFamily="18" charset="0"/>
              </a:rPr>
              <a:t>svilupparsi </a:t>
            </a:r>
            <a:r>
              <a:rPr lang="it-IT" altLang="it-IT" sz="2400" dirty="0">
                <a:cs typeface="Times New Roman" panose="02020603050405020304" pitchFamily="18" charset="0"/>
              </a:rPr>
              <a:t>aumentando le proprie risorse con una conseguente riorganizzazione positiva della vita</a:t>
            </a:r>
            <a:r>
              <a:rPr lang="it-IT" altLang="it-IT" sz="1800" dirty="0">
                <a:cs typeface="Times New Roman" panose="02020603050405020304" pitchFamily="18" charset="0"/>
              </a:rPr>
              <a:t> </a:t>
            </a:r>
            <a:endParaRPr lang="it-IT" altLang="it-IT" sz="1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 smtClean="0"/>
              <a:t> </a:t>
            </a:r>
          </a:p>
          <a:p>
            <a:r>
              <a:rPr lang="it-IT" sz="2400" b="1" dirty="0" smtClean="0"/>
              <a:t>Fattori di rischio</a:t>
            </a:r>
            <a:r>
              <a:rPr lang="it-IT" sz="2400" dirty="0" smtClean="0"/>
              <a:t>: evento traumatico (lutto, maltrattamenti, calamità naturali, divorzio ecc.)</a:t>
            </a:r>
          </a:p>
          <a:p>
            <a:r>
              <a:rPr lang="it-IT" sz="2400" b="1" dirty="0" smtClean="0"/>
              <a:t>Fattori protettivi </a:t>
            </a:r>
            <a:r>
              <a:rPr lang="it-IT" sz="2400" dirty="0" smtClean="0"/>
              <a:t>: risorse personali che servono all’individuo a fronteggiare l’evento traumatico. </a:t>
            </a:r>
          </a:p>
          <a:p>
            <a:pPr lvl="1"/>
            <a:r>
              <a:rPr lang="it-IT" sz="2200" dirty="0" smtClean="0"/>
              <a:t>Di tipo sociale: rete sociale e familiare a sostegno del soggetto, gruppi di appartenenza</a:t>
            </a:r>
          </a:p>
          <a:p>
            <a:pPr lvl="1"/>
            <a:r>
              <a:rPr lang="it-IT" sz="2200" dirty="0" smtClean="0"/>
              <a:t>Di tipo individuale: autoefficacia, autostima, competenza emotiva, humor, capacità di pianificazione, ottimismo, speranza (combaciano con le virtù individuate da </a:t>
            </a:r>
            <a:r>
              <a:rPr lang="it-IT" sz="2200" dirty="0" err="1" smtClean="0"/>
              <a:t>Seligman</a:t>
            </a:r>
            <a:r>
              <a:rPr lang="it-IT" sz="2200" dirty="0" smtClean="0"/>
              <a:t>, fondatore della Psicologia Positiva)</a:t>
            </a:r>
            <a:endParaRPr lang="it-IT" sz="2200" dirty="0"/>
          </a:p>
        </p:txBody>
      </p:sp>
      <p:sp>
        <p:nvSpPr>
          <p:cNvPr id="4" name="Sottotitolo 2"/>
          <p:cNvSpPr>
            <a:spLocks noGrp="1"/>
          </p:cNvSpPr>
          <p:nvPr>
            <p:ph type="title"/>
          </p:nvPr>
        </p:nvSpPr>
        <p:spPr>
          <a:xfrm>
            <a:off x="318655" y="202799"/>
            <a:ext cx="11554690" cy="890469"/>
          </a:xfrm>
          <a:solidFill>
            <a:srgbClr val="FFC000"/>
          </a:solidFill>
        </p:spPr>
        <p:txBody>
          <a:bodyPr anchor="ctr">
            <a:normAutofit fontScale="90000"/>
          </a:bodyPr>
          <a:lstStyle/>
          <a:p>
            <a:r>
              <a:rPr lang="it-IT" sz="2400" b="1" dirty="0" smtClean="0"/>
              <a:t>Resilienza </a:t>
            </a:r>
            <a:r>
              <a:rPr lang="it-IT" sz="2400" b="1" dirty="0"/>
              <a:t>e humor</a:t>
            </a:r>
            <a:br>
              <a:rPr lang="it-IT" sz="2400" b="1" dirty="0"/>
            </a:br>
            <a:r>
              <a:rPr lang="it-IT" sz="2400" b="1" dirty="0"/>
              <a:t>caratteristiche dell’umorismo benevolo che lo rendono uno strumento di resilienza (</a:t>
            </a:r>
            <a:r>
              <a:rPr lang="it-IT" sz="2400" b="1" dirty="0" err="1"/>
              <a:t>Humbeeck</a:t>
            </a:r>
            <a:r>
              <a:rPr lang="it-IT" sz="2400" b="1" dirty="0"/>
              <a:t>, 2016)</a:t>
            </a:r>
            <a:br>
              <a:rPr lang="it-IT" sz="2400" b="1" dirty="0"/>
            </a:br>
            <a:endParaRPr lang="it-IT" sz="2400" b="1" dirty="0"/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9455727" y="5862605"/>
            <a:ext cx="2625436" cy="876011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200" dirty="0" smtClean="0"/>
              <a:t>Umorismo benevolo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200" dirty="0" smtClean="0"/>
              <a:t>Funzioni positive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52054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435429" y="1901460"/>
            <a:ext cx="112155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err="1" smtClean="0"/>
              <a:t>Docufilm</a:t>
            </a:r>
            <a:r>
              <a:rPr lang="it-IT" sz="2400" dirty="0" smtClean="0"/>
              <a:t> Clown in corsia</a:t>
            </a:r>
          </a:p>
          <a:p>
            <a:endParaRPr lang="it-IT" sz="2400" dirty="0" smtClean="0"/>
          </a:p>
          <a:p>
            <a:r>
              <a:rPr lang="it-IT" sz="2400" dirty="0">
                <a:hlinkClick r:id="rId2"/>
              </a:rPr>
              <a:t>https://</a:t>
            </a:r>
            <a:r>
              <a:rPr lang="it-IT" sz="2400" dirty="0" smtClean="0">
                <a:hlinkClick r:id="rId2"/>
              </a:rPr>
              <a:t>www.youtube.com/watch?v=2i3RNSA13yA</a:t>
            </a:r>
            <a:endParaRPr lang="it-IT" sz="2400" dirty="0" smtClean="0"/>
          </a:p>
          <a:p>
            <a:r>
              <a:rPr lang="it-IT" sz="2400" dirty="0" smtClean="0"/>
              <a:t>(durata 1.02.58)</a:t>
            </a:r>
          </a:p>
          <a:p>
            <a:endParaRPr lang="en-US" sz="2400" dirty="0" smtClean="0">
              <a:solidFill>
                <a:srgbClr val="000000"/>
              </a:solidFill>
              <a:latin typeface="Bell MT" panose="02020503060305020303" pitchFamily="18" charset="0"/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838200" y="291738"/>
            <a:ext cx="9528515" cy="890469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dirty="0"/>
              <a:t>Clown in corsia: </a:t>
            </a:r>
            <a:endParaRPr lang="it-IT" sz="2400" b="1" dirty="0" smtClean="0"/>
          </a:p>
          <a:p>
            <a:r>
              <a:rPr lang="it-IT" sz="2400" b="1" dirty="0" smtClean="0"/>
              <a:t>la </a:t>
            </a:r>
            <a:r>
              <a:rPr lang="it-IT" sz="2400" b="1" dirty="0"/>
              <a:t>clownerie al servizio della </a:t>
            </a:r>
            <a:r>
              <a:rPr lang="it-IT" sz="2400" b="1" dirty="0" smtClean="0"/>
              <a:t>persona</a:t>
            </a:r>
            <a:endParaRPr lang="it-IT" sz="2400" b="1" dirty="0"/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9455727" y="5862605"/>
            <a:ext cx="2625436" cy="876011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200" dirty="0" smtClean="0"/>
              <a:t>Umorismo benevolo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200" dirty="0" smtClean="0"/>
              <a:t>Funzioni positive</a:t>
            </a:r>
            <a:endParaRPr lang="it-IT" sz="2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008" y="0"/>
            <a:ext cx="2173662" cy="285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93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435429" y="1901460"/>
            <a:ext cx="112155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400" dirty="0"/>
              <a:t>La presenza di clown professionisti in ospedale ha inizio nel 1986 </a:t>
            </a:r>
            <a:endParaRPr lang="it-IT" sz="2400" dirty="0" smtClean="0"/>
          </a:p>
          <a:p>
            <a:endParaRPr lang="it-IT" sz="2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400" dirty="0" smtClean="0"/>
              <a:t>COSA FA il clown professionista: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Rompere</a:t>
            </a:r>
            <a:r>
              <a:rPr lang="en-US" sz="2400" dirty="0"/>
              <a:t> la routine.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Sdrammatizzare </a:t>
            </a:r>
            <a:r>
              <a:rPr lang="it-IT" sz="2400" dirty="0"/>
              <a:t>la figura del medico e del personale sanitario nonché dei presidi e delle pratiche mediche.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Distrarre </a:t>
            </a:r>
            <a:r>
              <a:rPr lang="it-IT" sz="2400" dirty="0"/>
              <a:t>il paziente dalle procedure mediche e dal dolore fisico.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Permettere </a:t>
            </a:r>
            <a:r>
              <a:rPr lang="it-IT" sz="2400" dirty="0"/>
              <a:t>di scaricare l’aggressività dei pazienti.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Ridurre </a:t>
            </a:r>
            <a:r>
              <a:rPr lang="it-IT" sz="2400" dirty="0"/>
              <a:t>lo stress, alleviare il </a:t>
            </a:r>
            <a:r>
              <a:rPr lang="it-IT" sz="2400" dirty="0" smtClean="0"/>
              <a:t>disagio  </a:t>
            </a:r>
            <a:r>
              <a:rPr lang="it-IT" sz="2400" dirty="0"/>
              <a:t>e le angosce dei piccoli pazienti, dei genitori e degli </a:t>
            </a:r>
            <a:r>
              <a:rPr lang="it-IT" sz="2400" dirty="0" smtClean="0"/>
              <a:t>adulti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E’ un facilitatore di emozioni positive</a:t>
            </a:r>
          </a:p>
          <a:p>
            <a:endParaRPr lang="en-US" sz="2400" dirty="0" smtClean="0">
              <a:solidFill>
                <a:srgbClr val="000000"/>
              </a:solidFill>
              <a:latin typeface="Bell MT" panose="02020503060305020303" pitchFamily="18" charset="0"/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838200" y="291738"/>
            <a:ext cx="9528515" cy="890469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dirty="0"/>
              <a:t>Clown in corsia: </a:t>
            </a:r>
            <a:endParaRPr lang="it-IT" sz="2400" b="1" dirty="0" smtClean="0"/>
          </a:p>
          <a:p>
            <a:r>
              <a:rPr lang="it-IT" sz="2400" b="1" dirty="0" smtClean="0"/>
              <a:t>la </a:t>
            </a:r>
            <a:r>
              <a:rPr lang="it-IT" sz="2400" b="1" dirty="0"/>
              <a:t>clownerie al servizio della </a:t>
            </a:r>
            <a:r>
              <a:rPr lang="it-IT" sz="2400" b="1" dirty="0" smtClean="0"/>
              <a:t>persona</a:t>
            </a:r>
            <a:endParaRPr lang="it-IT" sz="2400" b="1" dirty="0"/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9455727" y="5862605"/>
            <a:ext cx="2625436" cy="876011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200" dirty="0" smtClean="0"/>
              <a:t>Umorismo benevolo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200" dirty="0" smtClean="0"/>
              <a:t>Funzioni positive</a:t>
            </a:r>
            <a:endParaRPr lang="it-IT" sz="2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008" y="0"/>
            <a:ext cx="2173662" cy="285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51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838200" y="1545082"/>
            <a:ext cx="1082732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400" dirty="0" smtClean="0"/>
              <a:t>COME lo 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400" dirty="0" smtClean="0"/>
              <a:t>I clown al servizio della persona lavorano in coppia: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2400" dirty="0"/>
          </a:p>
          <a:p>
            <a:r>
              <a:rPr lang="it-IT" sz="2400" dirty="0" smtClean="0"/>
              <a:t>-di cui uno è solitamente la spalla oppure con ruoli definiti </a:t>
            </a:r>
          </a:p>
          <a:p>
            <a:r>
              <a:rPr lang="it-IT" sz="2400" dirty="0" smtClean="0"/>
              <a:t>(clown Augusto = pasticcione; down; clown Bianco= autoritario, up)</a:t>
            </a:r>
          </a:p>
          <a:p>
            <a:endParaRPr lang="it-IT" sz="2400" dirty="0" smtClean="0"/>
          </a:p>
          <a:p>
            <a:r>
              <a:rPr lang="it-IT" sz="2400" dirty="0" smtClean="0"/>
              <a:t>-maggiore possibilità di improvvisazione</a:t>
            </a:r>
          </a:p>
          <a:p>
            <a:endParaRPr lang="it-IT" sz="2400" dirty="0" smtClean="0"/>
          </a:p>
          <a:p>
            <a:r>
              <a:rPr lang="it-IT" sz="2400" dirty="0" smtClean="0"/>
              <a:t>-possibilità di lavorare su diversi elementi del gruppo: paziente/i, </a:t>
            </a:r>
            <a:r>
              <a:rPr lang="it-IT" sz="2400" dirty="0" err="1" smtClean="0"/>
              <a:t>caregiver</a:t>
            </a:r>
            <a:r>
              <a:rPr lang="it-IT" sz="2400" dirty="0" smtClean="0"/>
              <a:t>, familiari</a:t>
            </a:r>
          </a:p>
          <a:p>
            <a:endParaRPr lang="it-IT" sz="2400" dirty="0" smtClean="0"/>
          </a:p>
          <a:p>
            <a:r>
              <a:rPr lang="it-IT" sz="2400" dirty="0" smtClean="0"/>
              <a:t>-possibilità di sostenersi a vicenda anche al termine dell’incontro sul piano emotivo</a:t>
            </a:r>
          </a:p>
          <a:p>
            <a:r>
              <a:rPr lang="it-IT" sz="2400" dirty="0" smtClean="0"/>
              <a:t> </a:t>
            </a:r>
          </a:p>
          <a:p>
            <a:endParaRPr lang="en-US" sz="2400" dirty="0" smtClean="0">
              <a:solidFill>
                <a:srgbClr val="000000"/>
              </a:solidFill>
              <a:latin typeface="Bell MT" panose="02020503060305020303" pitchFamily="18" charset="0"/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838200" y="291738"/>
            <a:ext cx="9528515" cy="890469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dirty="0"/>
              <a:t>Clown in corsia: </a:t>
            </a:r>
            <a:endParaRPr lang="it-IT" sz="2400" b="1" dirty="0" smtClean="0"/>
          </a:p>
          <a:p>
            <a:r>
              <a:rPr lang="it-IT" sz="2400" b="1" dirty="0" smtClean="0"/>
              <a:t>la </a:t>
            </a:r>
            <a:r>
              <a:rPr lang="it-IT" sz="2400" b="1" dirty="0"/>
              <a:t>clownerie al servizio della </a:t>
            </a:r>
            <a:r>
              <a:rPr lang="it-IT" sz="2400" b="1" dirty="0" smtClean="0"/>
              <a:t>persona</a:t>
            </a:r>
            <a:endParaRPr lang="it-IT" sz="2400" b="1" dirty="0"/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9455727" y="5862605"/>
            <a:ext cx="2625436" cy="876011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200" dirty="0" smtClean="0"/>
              <a:t>Umorismo benevolo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200" dirty="0" smtClean="0"/>
              <a:t>Funzioni positive</a:t>
            </a:r>
            <a:endParaRPr lang="it-IT" sz="2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8032" y="0"/>
            <a:ext cx="2173968" cy="285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43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417286" y="1429858"/>
            <a:ext cx="1082732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400" dirty="0" smtClean="0"/>
              <a:t>PERCHE’, a quale scopo:</a:t>
            </a:r>
          </a:p>
          <a:p>
            <a:endParaRPr lang="it-IT" sz="2400" dirty="0"/>
          </a:p>
          <a:p>
            <a:endParaRPr lang="it-IT" sz="2400" dirty="0" smtClean="0"/>
          </a:p>
          <a:p>
            <a:endParaRPr lang="it-IT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Attivare nella persona (paziente, </a:t>
            </a:r>
            <a:r>
              <a:rPr lang="it-IT" sz="2400" dirty="0" err="1"/>
              <a:t>caregiver</a:t>
            </a:r>
            <a:r>
              <a:rPr lang="it-IT" sz="2400" dirty="0"/>
              <a:t>) la </a:t>
            </a:r>
            <a:r>
              <a:rPr lang="it-IT" sz="2400" b="1" dirty="0"/>
              <a:t>parte sana </a:t>
            </a:r>
            <a:r>
              <a:rPr lang="it-IT" sz="2400" dirty="0"/>
              <a:t>in modo da implementare le </a:t>
            </a:r>
            <a:r>
              <a:rPr lang="it-IT" sz="2400" dirty="0" smtClean="0"/>
              <a:t>risorse del paziente e dei familiari/</a:t>
            </a:r>
            <a:r>
              <a:rPr lang="it-IT" sz="2400" dirty="0" err="1" smtClean="0"/>
              <a:t>caregiver</a:t>
            </a:r>
            <a:r>
              <a:rPr lang="it-IT" sz="2400" dirty="0" smtClean="0"/>
              <a:t> di </a:t>
            </a:r>
            <a:r>
              <a:rPr lang="it-IT" sz="2400" b="1" dirty="0"/>
              <a:t>adattamento </a:t>
            </a:r>
            <a:r>
              <a:rPr lang="it-IT" sz="2400" dirty="0" smtClean="0"/>
              <a:t>alla </a:t>
            </a:r>
            <a:r>
              <a:rPr lang="it-IT" sz="2400" dirty="0"/>
              <a:t>malattia </a:t>
            </a:r>
            <a:r>
              <a:rPr lang="it-IT" sz="2400" b="1" dirty="0"/>
              <a:t>e resilienza</a:t>
            </a:r>
            <a:r>
              <a:rPr lang="it-IT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Diminuisce le emozioni negative </a:t>
            </a:r>
            <a:r>
              <a:rPr lang="it-IT" sz="2400" dirty="0"/>
              <a:t>nel paziente, nel </a:t>
            </a:r>
            <a:r>
              <a:rPr lang="it-IT" sz="2400" dirty="0" err="1"/>
              <a:t>caregiver</a:t>
            </a:r>
            <a:r>
              <a:rPr lang="it-IT" sz="2400" dirty="0"/>
              <a:t>, nel personale sanitario e medico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srgbClr val="000000"/>
                </a:solidFill>
              </a:rPr>
              <a:t>Il </a:t>
            </a:r>
            <a:r>
              <a:rPr lang="it-IT" sz="2400" dirty="0">
                <a:solidFill>
                  <a:srgbClr val="000000"/>
                </a:solidFill>
              </a:rPr>
              <a:t>lavoro dei clown ha lo scopo di </a:t>
            </a:r>
            <a:r>
              <a:rPr lang="it-IT" sz="2400" b="1" dirty="0">
                <a:solidFill>
                  <a:srgbClr val="000000"/>
                </a:solidFill>
              </a:rPr>
              <a:t>potenziare le relazioni interpersonali </a:t>
            </a:r>
            <a:r>
              <a:rPr lang="it-IT" sz="2400" dirty="0">
                <a:solidFill>
                  <a:srgbClr val="000000"/>
                </a:solidFill>
              </a:rPr>
              <a:t>e di modificare </a:t>
            </a:r>
            <a:r>
              <a:rPr lang="it-IT" sz="2400" dirty="0" smtClean="0">
                <a:solidFill>
                  <a:srgbClr val="000000"/>
                </a:solidFill>
              </a:rPr>
              <a:t>il </a:t>
            </a:r>
            <a:r>
              <a:rPr lang="it-IT" sz="2400" b="1" dirty="0" smtClean="0">
                <a:solidFill>
                  <a:srgbClr val="000000"/>
                </a:solidFill>
              </a:rPr>
              <a:t>clima</a:t>
            </a:r>
            <a:r>
              <a:rPr lang="it-IT" sz="2400" dirty="0" smtClean="0">
                <a:solidFill>
                  <a:srgbClr val="000000"/>
                </a:solidFill>
              </a:rPr>
              <a:t> all'interno </a:t>
            </a:r>
            <a:r>
              <a:rPr lang="it-IT" sz="2400" dirty="0">
                <a:solidFill>
                  <a:srgbClr val="000000"/>
                </a:solidFill>
              </a:rPr>
              <a:t>del </a:t>
            </a:r>
            <a:r>
              <a:rPr lang="it-IT" sz="2400" dirty="0" err="1">
                <a:solidFill>
                  <a:srgbClr val="000000"/>
                </a:solidFill>
              </a:rPr>
              <a:t>setting</a:t>
            </a:r>
            <a:r>
              <a:rPr lang="it-IT" sz="2400" dirty="0">
                <a:solidFill>
                  <a:srgbClr val="000000"/>
                </a:solidFill>
              </a:rPr>
              <a:t> di cura attraverso </a:t>
            </a:r>
            <a:r>
              <a:rPr lang="it-IT" sz="2400" dirty="0" smtClean="0">
                <a:solidFill>
                  <a:srgbClr val="000000"/>
                </a:solidFill>
              </a:rPr>
              <a:t>un approccio </a:t>
            </a:r>
            <a:r>
              <a:rPr lang="it-IT" sz="2400" dirty="0">
                <a:solidFill>
                  <a:srgbClr val="000000"/>
                </a:solidFill>
              </a:rPr>
              <a:t>positivo, inaspettato e non </a:t>
            </a:r>
            <a:r>
              <a:rPr lang="it-IT" sz="2400" dirty="0" smtClean="0">
                <a:solidFill>
                  <a:srgbClr val="000000"/>
                </a:solidFill>
              </a:rPr>
              <a:t>convenzionale (ovvero umoristico).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Coadiuvare le </a:t>
            </a:r>
            <a:r>
              <a:rPr lang="it-IT" sz="2400" b="1" dirty="0"/>
              <a:t>pratiche </a:t>
            </a:r>
            <a:r>
              <a:rPr lang="it-IT" sz="2400" b="1" dirty="0" smtClean="0"/>
              <a:t>mediche</a:t>
            </a:r>
            <a:endParaRPr lang="en-US" sz="2400" dirty="0" smtClean="0">
              <a:solidFill>
                <a:srgbClr val="000000"/>
              </a:solidFill>
              <a:latin typeface="Bell MT" panose="02020503060305020303" pitchFamily="18" charset="0"/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838200" y="291738"/>
            <a:ext cx="9528515" cy="890469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dirty="0"/>
              <a:t>Clown in corsia: </a:t>
            </a:r>
            <a:endParaRPr lang="it-IT" sz="2400" b="1" dirty="0" smtClean="0"/>
          </a:p>
          <a:p>
            <a:r>
              <a:rPr lang="it-IT" sz="2400" b="1" dirty="0" smtClean="0"/>
              <a:t>la </a:t>
            </a:r>
            <a:r>
              <a:rPr lang="it-IT" sz="2400" b="1" dirty="0"/>
              <a:t>clownerie al servizio della </a:t>
            </a:r>
            <a:r>
              <a:rPr lang="it-IT" sz="2400" b="1" dirty="0" smtClean="0"/>
              <a:t>persona</a:t>
            </a:r>
            <a:endParaRPr lang="it-IT" sz="2400" b="1" dirty="0"/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9566564" y="5983441"/>
            <a:ext cx="2625436" cy="876011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200" dirty="0" smtClean="0"/>
              <a:t>Umorismo benevolo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200" dirty="0" smtClean="0"/>
              <a:t>Funzioni positive</a:t>
            </a:r>
            <a:endParaRPr lang="it-IT" sz="22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8032" y="0"/>
            <a:ext cx="2173968" cy="285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31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665</Words>
  <Application>Microsoft Office PowerPoint</Application>
  <PresentationFormat>Widescreen</PresentationFormat>
  <Paragraphs>102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Bell MT</vt:lpstr>
      <vt:lpstr>Calibri</vt:lpstr>
      <vt:lpstr>Calibri Light</vt:lpstr>
      <vt:lpstr>Times New Roman</vt:lpstr>
      <vt:lpstr>Tema di Office</vt:lpstr>
      <vt:lpstr>HUMOR STUDIES multidisciplinarietà</vt:lpstr>
      <vt:lpstr>Gelotologia (da γέλως = riso) studio della risata </vt:lpstr>
      <vt:lpstr>Presentazione standard di PowerPoint</vt:lpstr>
      <vt:lpstr>Resilienza e humor caratteristiche dell’umorismo benevolo che lo rendono uno strumento di resilienza (Humbeeck, 2016)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HUMOR STUDIES multidisciplinarietà</dc:title>
  <dc:creator>user1</dc:creator>
  <cp:lastModifiedBy>user1</cp:lastModifiedBy>
  <cp:revision>1</cp:revision>
  <dcterms:created xsi:type="dcterms:W3CDTF">2022-11-29T15:24:52Z</dcterms:created>
  <dcterms:modified xsi:type="dcterms:W3CDTF">2022-11-29T15:27:33Z</dcterms:modified>
</cp:coreProperties>
</file>