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0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8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7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3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6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4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4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BE3E3-DFB2-44BD-8DC8-FF8A9BC5541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0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Psicologia</a:t>
            </a:r>
            <a:r>
              <a:rPr lang="it-IT" sz="3000" b="1" dirty="0" smtClean="0"/>
              <a:t> generale (AL e MZ)</a:t>
            </a:r>
            <a:endParaRPr lang="en-US" sz="3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Programma d’esame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Libri di </a:t>
            </a:r>
            <a:r>
              <a:rPr lang="it-IT" dirty="0" smtClean="0"/>
              <a:t>testo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Ulteriori informazioni utili </a:t>
            </a:r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3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Programma d’esame</a:t>
            </a:r>
            <a:endParaRPr lang="en-US" sz="3200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533150" y="6290928"/>
            <a:ext cx="5113420" cy="1134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785472"/>
              </p:ext>
            </p:extLst>
          </p:nvPr>
        </p:nvGraphicFramePr>
        <p:xfrm>
          <a:off x="441158" y="1016786"/>
          <a:ext cx="11309684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4842">
                  <a:extLst>
                    <a:ext uri="{9D8B030D-6E8A-4147-A177-3AD203B41FA5}">
                      <a16:colId xmlns:a16="http://schemas.microsoft.com/office/drawing/2014/main" val="2475597604"/>
                    </a:ext>
                  </a:extLst>
                </a:gridCol>
                <a:gridCol w="5654842">
                  <a:extLst>
                    <a:ext uri="{9D8B030D-6E8A-4147-A177-3AD203B41FA5}">
                      <a16:colId xmlns:a16="http://schemas.microsoft.com/office/drawing/2014/main" val="3350287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Argomenti e moduli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Testi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224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Primo modulo- </a:t>
                      </a:r>
                      <a:r>
                        <a:rPr lang="it-IT" sz="1800" b="1" dirty="0" smtClean="0"/>
                        <a:t>conoscenze preliminari </a:t>
                      </a:r>
                      <a:r>
                        <a:rPr lang="it-IT" sz="1800" dirty="0" smtClean="0"/>
                        <a:t>della disciplina: evoluzione storica e concettuale della Psicologia e metodo scientifico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err="1" smtClean="0"/>
                        <a:t>Feldman</a:t>
                      </a:r>
                      <a:r>
                        <a:rPr lang="it-IT" sz="1800" dirty="0" smtClean="0"/>
                        <a:t> (2021) «Psicologia generale», Capitolo 1 (introduzione alla psicologia: la storia e i metodi </a:t>
                      </a:r>
                      <a:endParaRPr lang="en-US" sz="1800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614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Secondo modulo- trattazione dei principali studi e teorie che si sono occupati dei </a:t>
                      </a:r>
                      <a:r>
                        <a:rPr lang="it-IT" sz="1800" b="1" dirty="0" smtClean="0"/>
                        <a:t>temi classici e distintivi </a:t>
                      </a:r>
                      <a:r>
                        <a:rPr lang="it-IT" sz="1800" dirty="0" smtClean="0"/>
                        <a:t>della disciplina, in particolare: sensazione e percezione, con particolare riferimento alla psicologia della Gestalt, apprendimento, memoria, pensiero, emozioni, personalità, psicologia positiva e benessere.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err="1" smtClean="0"/>
                        <a:t>Feldman</a:t>
                      </a:r>
                      <a:r>
                        <a:rPr lang="it-IT" sz="1800" dirty="0" smtClean="0"/>
                        <a:t> (2021) «Psicologia generale», Capitoli 3(sensazione e percezione), 5 (apprendimento), 6 (memoria), 7 (pensiero), 11 (emozioni), 12 (personalità), 13 (psicologia positiva e benessere)</a:t>
                      </a:r>
                      <a:endParaRPr lang="en-US" sz="1800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627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Terzo modulo- </a:t>
                      </a:r>
                      <a:r>
                        <a:rPr lang="it-IT" sz="1800" b="1" dirty="0" smtClean="0"/>
                        <a:t>contenuti utili alla professione </a:t>
                      </a:r>
                      <a:r>
                        <a:rPr lang="it-IT" sz="1800" dirty="0" smtClean="0"/>
                        <a:t>dell'educatore: </a:t>
                      </a:r>
                      <a:r>
                        <a:rPr lang="it-IT" dirty="0" smtClean="0"/>
                        <a:t>approfondimento della psicologia positiva e delle emozioni. L'umorismo, individuato dalla psicologia positiva come una virtù ed incarnato nella </a:t>
                      </a:r>
                      <a:r>
                        <a:rPr lang="it-IT" dirty="0" err="1" smtClean="0"/>
                        <a:t>clownterapia</a:t>
                      </a:r>
                      <a:r>
                        <a:rPr lang="it-IT" dirty="0" smtClean="0"/>
                        <a:t>, è uno strumento capace di istituire relazioni umane efficaci e di cura, di promuovere il benessere psicologico, di rafforzare la parte sana e promuovere le emozioni positive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it-IT" sz="1800" dirty="0" smtClean="0"/>
                        <a:t>A</a:t>
                      </a:r>
                      <a:r>
                        <a:rPr lang="it-IT" sz="1800" dirty="0" smtClean="0"/>
                        <a:t>. Dionigi, P. </a:t>
                      </a:r>
                      <a:r>
                        <a:rPr lang="it-IT" sz="1800" dirty="0" err="1" smtClean="0"/>
                        <a:t>Gremigni</a:t>
                      </a:r>
                      <a:r>
                        <a:rPr lang="it-IT" sz="1800" dirty="0" smtClean="0"/>
                        <a:t> (a cura di) «La </a:t>
                      </a:r>
                      <a:r>
                        <a:rPr lang="it-IT" sz="1800" dirty="0" err="1" smtClean="0"/>
                        <a:t>clownterapia</a:t>
                      </a:r>
                      <a:r>
                        <a:rPr lang="it-IT" sz="1800" dirty="0" smtClean="0"/>
                        <a:t>. Teorie e pratiche» Carocci, Roma, 2014</a:t>
                      </a:r>
                      <a:endParaRPr lang="en-US" sz="1800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08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78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0"/>
            <a:ext cx="11808809" cy="1325563"/>
          </a:xfrm>
        </p:spPr>
        <p:txBody>
          <a:bodyPr>
            <a:normAutofit/>
          </a:bodyPr>
          <a:lstStyle/>
          <a:p>
            <a:pPr algn="ctr"/>
            <a:r>
              <a:rPr lang="it-IT" sz="2200" b="1" dirty="0" smtClean="0"/>
              <a:t>Testo «Psicologia generale», R.S. </a:t>
            </a:r>
            <a:r>
              <a:rPr lang="it-IT" sz="2200" b="1" dirty="0" err="1" smtClean="0"/>
              <a:t>Feldman</a:t>
            </a:r>
            <a:r>
              <a:rPr lang="it-IT" sz="2200" b="1" dirty="0" smtClean="0"/>
              <a:t>, G. Amoretti, M.R. Ciceri. </a:t>
            </a:r>
            <a:r>
              <a:rPr lang="it-IT" sz="2200" b="1" dirty="0" err="1" smtClean="0"/>
              <a:t>McGraw</a:t>
            </a:r>
            <a:r>
              <a:rPr lang="it-IT" sz="2200" b="1" dirty="0" smtClean="0"/>
              <a:t> Hill, Milano, </a:t>
            </a:r>
            <a:r>
              <a:rPr lang="it-IT" sz="3000" b="1" dirty="0" smtClean="0">
                <a:solidFill>
                  <a:srgbClr val="FF0000"/>
                </a:solidFill>
              </a:rPr>
              <a:t>2021*</a:t>
            </a:r>
            <a:r>
              <a:rPr lang="it-IT" sz="2200" b="1" dirty="0" smtClean="0"/>
              <a:t>  </a:t>
            </a:r>
            <a:endParaRPr lang="en-US" sz="2200" b="1" dirty="0"/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45935" y="1150169"/>
            <a:ext cx="53558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t-IT" sz="2200" dirty="0" smtClean="0"/>
              <a:t>Versione ridotta (e prezzo ridotto): include SOLO i capitoli oggetto del programma. Fornisce un codice per accedere alla piattaforma Connect e </a:t>
            </a:r>
            <a:r>
              <a:rPr lang="it-IT" sz="2200" dirty="0" err="1" smtClean="0"/>
              <a:t>Smartbook</a:t>
            </a:r>
            <a:r>
              <a:rPr lang="it-IT" sz="2200" dirty="0" smtClean="0"/>
              <a:t>, </a:t>
            </a:r>
            <a:r>
              <a:rPr lang="it-IT" sz="2200" dirty="0"/>
              <a:t>che lo studente può usare in autonomia per esercitazioni</a:t>
            </a:r>
            <a:endParaRPr lang="en-US" sz="2200" dirty="0"/>
          </a:p>
          <a:p>
            <a:pPr algn="just"/>
            <a:endParaRPr lang="en-US" sz="2200" dirty="0"/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5827594" y="1150169"/>
            <a:ext cx="6120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t-IT" sz="2200" dirty="0" smtClean="0"/>
              <a:t>Versione estesa: oltre ai capitoli oggetto del programma, include ulteriori capitoli utili per approfondire la disciplina. Fornisce un codice per accedere alla piattaforma Connect e </a:t>
            </a:r>
            <a:r>
              <a:rPr lang="it-IT" sz="2200" dirty="0" err="1" smtClean="0"/>
              <a:t>Smartbook</a:t>
            </a:r>
            <a:r>
              <a:rPr lang="it-IT" sz="2200" dirty="0" smtClean="0"/>
              <a:t>, che lo studente può usare in autonomia per esercitazioni</a:t>
            </a:r>
            <a:endParaRPr lang="en-US" sz="2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266" y="2420259"/>
            <a:ext cx="6720398" cy="392534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696" y="4246495"/>
            <a:ext cx="4012094" cy="1126973"/>
          </a:xfrm>
          <a:prstGeom prst="rect">
            <a:avLst/>
          </a:prstGeom>
        </p:spPr>
      </p:pic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48" y="4435783"/>
            <a:ext cx="3531781" cy="1171883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82" y="2501193"/>
            <a:ext cx="2186065" cy="2902687"/>
          </a:xfrm>
          <a:prstGeom prst="rect">
            <a:avLst/>
          </a:prstGeom>
        </p:spPr>
      </p:pic>
      <p:sp>
        <p:nvSpPr>
          <p:cNvPr id="8" name="Ovale 7"/>
          <p:cNvSpPr/>
          <p:nvPr/>
        </p:nvSpPr>
        <p:spPr>
          <a:xfrm>
            <a:off x="660898" y="3329821"/>
            <a:ext cx="800100" cy="2666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/>
          <p:cNvCxnSpPr/>
          <p:nvPr/>
        </p:nvCxnSpPr>
        <p:spPr>
          <a:xfrm flipV="1">
            <a:off x="1486601" y="3285614"/>
            <a:ext cx="1739187" cy="1860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3225788" y="3079004"/>
            <a:ext cx="1217186" cy="39268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NB: verificare l’anno accademico</a:t>
            </a:r>
            <a:endParaRPr lang="it-IT" sz="1000" dirty="0"/>
          </a:p>
        </p:txBody>
      </p:sp>
      <p:sp>
        <p:nvSpPr>
          <p:cNvPr id="18" name="Rettangolo 17"/>
          <p:cNvSpPr/>
          <p:nvPr/>
        </p:nvSpPr>
        <p:spPr>
          <a:xfrm>
            <a:off x="472882" y="6192254"/>
            <a:ext cx="11719118" cy="50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*</a:t>
            </a:r>
            <a:r>
              <a:rPr lang="it-IT" dirty="0" smtClean="0"/>
              <a:t>Per l’acquisto, attenersi </a:t>
            </a:r>
            <a:r>
              <a:rPr lang="it-IT" dirty="0" smtClean="0"/>
              <a:t>all’edizione</a:t>
            </a:r>
            <a:r>
              <a:rPr lang="it-IT" dirty="0"/>
              <a:t> </a:t>
            </a:r>
            <a:r>
              <a:rPr lang="it-IT" dirty="0" smtClean="0"/>
              <a:t>del 2021,</a:t>
            </a:r>
            <a:r>
              <a:rPr lang="it-IT" dirty="0" smtClean="0"/>
              <a:t> </a:t>
            </a:r>
            <a:r>
              <a:rPr lang="it-IT" dirty="0" smtClean="0"/>
              <a:t>quella precedente è  fuori commercio. Se lo studente ha a disposizione l’edizione precedente (2017) può comunque utilizzarla, rispettando il programma attuale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07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1722" y="952168"/>
            <a:ext cx="10515600" cy="5384464"/>
          </a:xfrm>
        </p:spPr>
        <p:txBody>
          <a:bodyPr>
            <a:normAutofit/>
          </a:bodyPr>
          <a:lstStyle/>
          <a:p>
            <a:r>
              <a:rPr lang="it-IT" sz="2200" b="1" dirty="0"/>
              <a:t>Testi </a:t>
            </a:r>
            <a:r>
              <a:rPr lang="it-IT" sz="2200" b="1" dirty="0" smtClean="0"/>
              <a:t>Adottati:</a:t>
            </a:r>
          </a:p>
          <a:p>
            <a:pPr marL="0" indent="0">
              <a:buNone/>
            </a:pPr>
            <a:r>
              <a:rPr lang="it-IT" sz="2200" dirty="0" smtClean="0"/>
              <a:t> </a:t>
            </a:r>
          </a:p>
          <a:p>
            <a:r>
              <a:rPr lang="it-IT" sz="2200" dirty="0" smtClean="0"/>
              <a:t>R.S</a:t>
            </a:r>
            <a:r>
              <a:rPr lang="it-IT" sz="2200" dirty="0"/>
              <a:t>. </a:t>
            </a:r>
            <a:r>
              <a:rPr lang="it-IT" sz="2200" dirty="0" err="1"/>
              <a:t>Feldman</a:t>
            </a:r>
            <a:r>
              <a:rPr lang="it-IT" sz="2200" dirty="0"/>
              <a:t>, G. Amoretti, M.R. Ciceri </a:t>
            </a:r>
            <a:r>
              <a:rPr lang="it-IT" sz="2200" i="1" dirty="0"/>
              <a:t>Psicologia Generale</a:t>
            </a:r>
            <a:r>
              <a:rPr lang="it-IT" sz="2200" dirty="0"/>
              <a:t> </a:t>
            </a:r>
            <a:r>
              <a:rPr lang="it-IT" sz="2200" dirty="0" err="1"/>
              <a:t>McGraw</a:t>
            </a:r>
            <a:r>
              <a:rPr lang="it-IT" sz="2200" dirty="0"/>
              <a:t> Hill, Milano, 2021 </a:t>
            </a:r>
            <a:r>
              <a:rPr lang="it-IT" sz="2200" b="1" dirty="0"/>
              <a:t>»</a:t>
            </a:r>
            <a:r>
              <a:rPr lang="it-IT" sz="2200" dirty="0"/>
              <a:t> Pagine/Capitoli: Capitoli:1 ("Introduzione alla </a:t>
            </a:r>
            <a:r>
              <a:rPr lang="it-IT" sz="2200" dirty="0" err="1"/>
              <a:t>psicologia:la</a:t>
            </a:r>
            <a:r>
              <a:rPr lang="it-IT" sz="2200" dirty="0"/>
              <a:t> storia e i metodi"), 3 ("Sensazione e percezione"), 5 ("Apprendimento"), 6 ("Memoria"), 7 ("Pensiero"), 11 ("Emozioni"), 12 ("Personalità"), 13 ("Psicologia positiva e benessere") in totale circa 260 pagine </a:t>
            </a:r>
          </a:p>
          <a:p>
            <a:r>
              <a:rPr lang="it-IT" sz="2200" dirty="0" smtClean="0"/>
              <a:t>A</a:t>
            </a:r>
            <a:r>
              <a:rPr lang="it-IT" sz="2200" dirty="0"/>
              <a:t>. Dionigi, P. </a:t>
            </a:r>
            <a:r>
              <a:rPr lang="it-IT" sz="2200" dirty="0" err="1"/>
              <a:t>Gremigni</a:t>
            </a:r>
            <a:r>
              <a:rPr lang="it-IT" sz="2200" dirty="0"/>
              <a:t> (a cura di) </a:t>
            </a:r>
            <a:r>
              <a:rPr lang="it-IT" sz="2200" i="1" dirty="0"/>
              <a:t>La </a:t>
            </a:r>
            <a:r>
              <a:rPr lang="it-IT" sz="2200" i="1" dirty="0" err="1"/>
              <a:t>clownterapia</a:t>
            </a:r>
            <a:r>
              <a:rPr lang="it-IT" sz="2200" i="1" dirty="0"/>
              <a:t>. Teorie e pratiche</a:t>
            </a:r>
            <a:r>
              <a:rPr lang="it-IT" sz="2200" dirty="0"/>
              <a:t> Carocci, Roma, 2014 </a:t>
            </a:r>
            <a:r>
              <a:rPr lang="it-IT" sz="2200" b="1" dirty="0"/>
              <a:t>»</a:t>
            </a:r>
            <a:r>
              <a:rPr lang="it-IT" sz="2200" dirty="0"/>
              <a:t> Pagine/Capitoli: integralmente (227 pagine bibliografia inclusa, formato pagina ridotto</a:t>
            </a:r>
            <a:r>
              <a:rPr lang="it-IT" sz="2200" dirty="0" smtClean="0"/>
              <a:t>)</a:t>
            </a:r>
          </a:p>
          <a:p>
            <a:endParaRPr lang="it-IT" sz="2200" dirty="0"/>
          </a:p>
          <a:p>
            <a:r>
              <a:rPr lang="it-IT" sz="2200" b="1" dirty="0" smtClean="0"/>
              <a:t>Testo consigliato per approfondimenti:</a:t>
            </a:r>
          </a:p>
          <a:p>
            <a:r>
              <a:rPr lang="it-IT" sz="2200" dirty="0"/>
              <a:t>I. </a:t>
            </a:r>
            <a:r>
              <a:rPr lang="it-IT" sz="2200" dirty="0" err="1"/>
              <a:t>Boniwell</a:t>
            </a:r>
            <a:r>
              <a:rPr lang="it-IT" sz="2200" dirty="0"/>
              <a:t> </a:t>
            </a:r>
            <a:r>
              <a:rPr lang="it-IT" sz="2200" i="1" dirty="0"/>
              <a:t>La scienza della felicità. Introduzione alla psicologia positiva</a:t>
            </a:r>
            <a:r>
              <a:rPr lang="it-IT" sz="2200" dirty="0"/>
              <a:t> Il Mulino, Bologna, </a:t>
            </a:r>
            <a:r>
              <a:rPr lang="it-IT" sz="2200" dirty="0" smtClean="0"/>
              <a:t>2015.</a:t>
            </a:r>
            <a:endParaRPr lang="it-IT" sz="2200" dirty="0" smtClean="0"/>
          </a:p>
          <a:p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val="396805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0163" y="1330037"/>
            <a:ext cx="10328564" cy="3380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smtClean="0"/>
              <a:t>Ulteriori </a:t>
            </a:r>
            <a:r>
              <a:rPr lang="it-IT" sz="2200" b="1" dirty="0"/>
              <a:t>informazioni </a:t>
            </a:r>
            <a:r>
              <a:rPr lang="it-IT" sz="2200" b="1" dirty="0" smtClean="0"/>
              <a:t>utili:</a:t>
            </a:r>
          </a:p>
          <a:p>
            <a:endParaRPr lang="it-IT" sz="2200" dirty="0" smtClean="0"/>
          </a:p>
          <a:p>
            <a:r>
              <a:rPr lang="it-IT" sz="2200" dirty="0" smtClean="0"/>
              <a:t>Non sono previste prove </a:t>
            </a:r>
            <a:r>
              <a:rPr lang="it-IT" sz="2200" dirty="0" smtClean="0"/>
              <a:t>intermedie.</a:t>
            </a:r>
          </a:p>
          <a:p>
            <a:pPr marL="0" indent="0">
              <a:buNone/>
            </a:pPr>
            <a:endParaRPr lang="it-IT" sz="2200" dirty="0" smtClean="0"/>
          </a:p>
          <a:p>
            <a:r>
              <a:rPr lang="it-IT" sz="2200" dirty="0" smtClean="0"/>
              <a:t>L’esame finale consisterà in una prova scritta, come indicato nella pagina della </a:t>
            </a:r>
            <a:r>
              <a:rPr lang="it-IT" sz="2200" dirty="0" smtClean="0"/>
              <a:t>docente.</a:t>
            </a:r>
          </a:p>
          <a:p>
            <a:pPr marL="0" indent="0">
              <a:buNone/>
            </a:pPr>
            <a:endParaRPr lang="it-IT" sz="2200" dirty="0" smtClean="0"/>
          </a:p>
          <a:p>
            <a:r>
              <a:rPr lang="it-IT" sz="2200" dirty="0" smtClean="0"/>
              <a:t>Il ricevimento studenti si svolge in presenza, on line o via telefono il martedì dalle 14 alle 16, previo APPUNTAMENTO da prendere via email. </a:t>
            </a:r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val="1884319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555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Psicologia generale (AL e MZ)</vt:lpstr>
      <vt:lpstr>Programma d’esame</vt:lpstr>
      <vt:lpstr>Testo «Psicologia generale», R.S. Feldman, G. Amoretti, M.R. Ciceri. McGraw Hill, Milano, 2021* 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user1</dc:creator>
  <cp:lastModifiedBy>user1</cp:lastModifiedBy>
  <cp:revision>24</cp:revision>
  <dcterms:created xsi:type="dcterms:W3CDTF">2020-09-23T07:56:30Z</dcterms:created>
  <dcterms:modified xsi:type="dcterms:W3CDTF">2022-09-14T14:17:41Z</dcterms:modified>
</cp:coreProperties>
</file>