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44"/>
  </p:notesMasterIdLst>
  <p:sldIdLst>
    <p:sldId id="257" r:id="rId2"/>
    <p:sldId id="258" r:id="rId3"/>
    <p:sldId id="270" r:id="rId4"/>
    <p:sldId id="264" r:id="rId5"/>
    <p:sldId id="267" r:id="rId6"/>
    <p:sldId id="262" r:id="rId7"/>
    <p:sldId id="268" r:id="rId8"/>
    <p:sldId id="265" r:id="rId9"/>
    <p:sldId id="315" r:id="rId10"/>
    <p:sldId id="278" r:id="rId11"/>
    <p:sldId id="276" r:id="rId12"/>
    <p:sldId id="281" r:id="rId13"/>
    <p:sldId id="277" r:id="rId14"/>
    <p:sldId id="275" r:id="rId15"/>
    <p:sldId id="280" r:id="rId16"/>
    <p:sldId id="316" r:id="rId17"/>
    <p:sldId id="279" r:id="rId18"/>
    <p:sldId id="317" r:id="rId19"/>
    <p:sldId id="318" r:id="rId20"/>
    <p:sldId id="314" r:id="rId21"/>
    <p:sldId id="294" r:id="rId22"/>
    <p:sldId id="271" r:id="rId23"/>
    <p:sldId id="295" r:id="rId24"/>
    <p:sldId id="274" r:id="rId25"/>
    <p:sldId id="297" r:id="rId26"/>
    <p:sldId id="298" r:id="rId27"/>
    <p:sldId id="299" r:id="rId28"/>
    <p:sldId id="300" r:id="rId29"/>
    <p:sldId id="301" r:id="rId30"/>
    <p:sldId id="302" r:id="rId31"/>
    <p:sldId id="303" r:id="rId32"/>
    <p:sldId id="304" r:id="rId33"/>
    <p:sldId id="305" r:id="rId34"/>
    <p:sldId id="306" r:id="rId35"/>
    <p:sldId id="307" r:id="rId36"/>
    <p:sldId id="308" r:id="rId37"/>
    <p:sldId id="310" r:id="rId38"/>
    <p:sldId id="311" r:id="rId39"/>
    <p:sldId id="312" r:id="rId40"/>
    <p:sldId id="313" r:id="rId41"/>
    <p:sldId id="261" r:id="rId42"/>
    <p:sldId id="273"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92"/>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999AE7-8CF5-2E41-81E8-9B865090F1D5}" type="datetimeFigureOut">
              <a:rPr lang="it-IT" smtClean="0"/>
              <a:t>30/11/2022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F6322-823F-C14B-87E4-EA833B1AC6E8}" type="slidenum">
              <a:rPr lang="it-IT" smtClean="0"/>
              <a:t>‹N›</a:t>
            </a:fld>
            <a:endParaRPr lang="it-IT"/>
          </a:p>
        </p:txBody>
      </p:sp>
    </p:spTree>
    <p:extLst>
      <p:ext uri="{BB962C8B-B14F-4D97-AF65-F5344CB8AC3E}">
        <p14:creationId xmlns:p14="http://schemas.microsoft.com/office/powerpoint/2010/main" val="1712316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F0A7DD6-712B-1A47-BD16-6E7C4519AAD8}"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3724996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E98D0CD9-5CA3-664E-B951-B1457FE6133F}"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206116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45CF092-0FEC-AB4F-A764-B2B1440485EF}"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5EFB34-78C2-0B4F-B227-2A05A40E184C}"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3002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CAA79B6B-7857-8F4A-A51A-AF3094757536}" type="datetime1">
              <a:rPr lang="it-IT" smtClean="0"/>
              <a:t>30/11/2022</a:t>
            </a:fld>
            <a:endParaRPr lang="it-IT"/>
          </a:p>
        </p:txBody>
      </p:sp>
      <p:sp>
        <p:nvSpPr>
          <p:cNvPr id="6" name="Footer Placeholder 5"/>
          <p:cNvSpPr>
            <a:spLocks noGrp="1"/>
          </p:cNvSpPr>
          <p:nvPr>
            <p:ph type="ftr" sz="quarter" idx="11"/>
          </p:nvPr>
        </p:nvSpPr>
        <p:spPr/>
        <p:txBody>
          <a:bodyPr/>
          <a:lstStyle/>
          <a:p>
            <a:r>
              <a:rPr lang="it-IT"/>
              <a:t>Riso_29_11_22</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1041482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31DB71BD-F7EA-154F-9643-059DD96F79CC}" type="datetime1">
              <a:rPr lang="it-IT" smtClean="0"/>
              <a:t>30/11/2022</a:t>
            </a:fld>
            <a:endParaRPr lang="it-IT"/>
          </a:p>
        </p:txBody>
      </p:sp>
      <p:sp>
        <p:nvSpPr>
          <p:cNvPr id="6" name="Footer Placeholder 5"/>
          <p:cNvSpPr>
            <a:spLocks noGrp="1"/>
          </p:cNvSpPr>
          <p:nvPr>
            <p:ph type="ftr" sz="quarter" idx="11"/>
          </p:nvPr>
        </p:nvSpPr>
        <p:spPr/>
        <p:txBody>
          <a:bodyPr/>
          <a:lstStyle/>
          <a:p>
            <a:r>
              <a:rPr lang="it-IT"/>
              <a:t>Riso_29_11_22</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5EFB34-78C2-0B4F-B227-2A05A40E184C}"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5109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CB810EE0-25E6-A84F-AF43-973562CB292B}" type="datetime1">
              <a:rPr lang="it-IT" smtClean="0"/>
              <a:t>30/11/2022</a:t>
            </a:fld>
            <a:endParaRPr lang="it-IT"/>
          </a:p>
        </p:txBody>
      </p:sp>
      <p:sp>
        <p:nvSpPr>
          <p:cNvPr id="6" name="Footer Placeholder 5"/>
          <p:cNvSpPr>
            <a:spLocks noGrp="1"/>
          </p:cNvSpPr>
          <p:nvPr>
            <p:ph type="ftr" sz="quarter" idx="11"/>
          </p:nvPr>
        </p:nvSpPr>
        <p:spPr/>
        <p:txBody>
          <a:bodyPr/>
          <a:lstStyle/>
          <a:p>
            <a:r>
              <a:rPr lang="it-IT"/>
              <a:t>Riso_29_11_22</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1095958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2D9AAB6-DA23-EC40-A65A-15414F4647FC}"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1406294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09D5997-446D-3E40-B2E9-0C4DEC379525}"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3664631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DA289C6-7A6F-E341-BA1E-9623E8327B5B}"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4000604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05DD4F2-3640-0544-A8BC-BCFBEE544F9D}" type="datetime1">
              <a:rPr lang="it-IT" smtClean="0"/>
              <a:t>30/11/2022</a:t>
            </a:fld>
            <a:endParaRPr lang="it-IT"/>
          </a:p>
        </p:txBody>
      </p:sp>
      <p:sp>
        <p:nvSpPr>
          <p:cNvPr id="5" name="Footer Placeholder 4"/>
          <p:cNvSpPr>
            <a:spLocks noGrp="1"/>
          </p:cNvSpPr>
          <p:nvPr>
            <p:ph type="ftr" sz="quarter" idx="11"/>
          </p:nvPr>
        </p:nvSpPr>
        <p:spPr/>
        <p:txBody>
          <a:bodyPr/>
          <a:lstStyle/>
          <a:p>
            <a:r>
              <a:rPr lang="it-IT"/>
              <a:t>Riso_29_11_22</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345825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E7DE97A-4224-B447-9759-DADD85B6DC3F}" type="datetime1">
              <a:rPr lang="it-IT" smtClean="0"/>
              <a:t>30/11/2022</a:t>
            </a:fld>
            <a:endParaRPr lang="it-IT"/>
          </a:p>
        </p:txBody>
      </p:sp>
      <p:sp>
        <p:nvSpPr>
          <p:cNvPr id="6" name="Footer Placeholder 5"/>
          <p:cNvSpPr>
            <a:spLocks noGrp="1"/>
          </p:cNvSpPr>
          <p:nvPr>
            <p:ph type="ftr" sz="quarter" idx="11"/>
          </p:nvPr>
        </p:nvSpPr>
        <p:spPr/>
        <p:txBody>
          <a:bodyPr/>
          <a:lstStyle/>
          <a:p>
            <a:r>
              <a:rPr lang="it-IT"/>
              <a:t>Riso_29_11_22</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353951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275A13D-5FCB-6F4C-8C67-FD062E50E476}" type="datetime1">
              <a:rPr lang="it-IT" smtClean="0"/>
              <a:t>30/11/2022</a:t>
            </a:fld>
            <a:endParaRPr lang="it-IT"/>
          </a:p>
        </p:txBody>
      </p:sp>
      <p:sp>
        <p:nvSpPr>
          <p:cNvPr id="8" name="Footer Placeholder 7"/>
          <p:cNvSpPr>
            <a:spLocks noGrp="1"/>
          </p:cNvSpPr>
          <p:nvPr>
            <p:ph type="ftr" sz="quarter" idx="11"/>
          </p:nvPr>
        </p:nvSpPr>
        <p:spPr/>
        <p:txBody>
          <a:bodyPr/>
          <a:lstStyle/>
          <a:p>
            <a:r>
              <a:rPr lang="it-IT"/>
              <a:t>Riso_29_11_22</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2387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8BE7BCA-EF50-2E41-A51E-BF6B8E2ADF24}" type="datetime1">
              <a:rPr lang="it-IT" smtClean="0"/>
              <a:t>30/11/2022</a:t>
            </a:fld>
            <a:endParaRPr lang="it-IT"/>
          </a:p>
        </p:txBody>
      </p:sp>
      <p:sp>
        <p:nvSpPr>
          <p:cNvPr id="4" name="Footer Placeholder 3"/>
          <p:cNvSpPr>
            <a:spLocks noGrp="1"/>
          </p:cNvSpPr>
          <p:nvPr>
            <p:ph type="ftr" sz="quarter" idx="11"/>
          </p:nvPr>
        </p:nvSpPr>
        <p:spPr/>
        <p:txBody>
          <a:bodyPr/>
          <a:lstStyle/>
          <a:p>
            <a:r>
              <a:rPr lang="it-IT"/>
              <a:t>Riso_29_11_22</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161005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B1913-C735-0A4F-BEE7-93966F23A105}" type="datetime1">
              <a:rPr lang="it-IT" smtClean="0"/>
              <a:t>30/11/2022</a:t>
            </a:fld>
            <a:endParaRPr lang="it-IT"/>
          </a:p>
        </p:txBody>
      </p:sp>
      <p:sp>
        <p:nvSpPr>
          <p:cNvPr id="3" name="Footer Placeholder 2"/>
          <p:cNvSpPr>
            <a:spLocks noGrp="1"/>
          </p:cNvSpPr>
          <p:nvPr>
            <p:ph type="ftr" sz="quarter" idx="11"/>
          </p:nvPr>
        </p:nvSpPr>
        <p:spPr/>
        <p:txBody>
          <a:bodyPr/>
          <a:lstStyle/>
          <a:p>
            <a:r>
              <a:rPr lang="it-IT"/>
              <a:t>Riso_29_11_22</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2484688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E21C075-2086-6B44-B996-AA5003BAE3F0}" type="datetime1">
              <a:rPr lang="it-IT" smtClean="0"/>
              <a:t>30/11/2022</a:t>
            </a:fld>
            <a:endParaRPr lang="it-IT"/>
          </a:p>
        </p:txBody>
      </p:sp>
      <p:sp>
        <p:nvSpPr>
          <p:cNvPr id="6" name="Footer Placeholder 5"/>
          <p:cNvSpPr>
            <a:spLocks noGrp="1"/>
          </p:cNvSpPr>
          <p:nvPr>
            <p:ph type="ftr" sz="quarter" idx="11"/>
          </p:nvPr>
        </p:nvSpPr>
        <p:spPr/>
        <p:txBody>
          <a:bodyPr/>
          <a:lstStyle/>
          <a:p>
            <a:r>
              <a:rPr lang="it-IT"/>
              <a:t>Riso_29_11_22</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707940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DEF4400-03D4-6447-9D65-6CBD97EB8A23}" type="datetime1">
              <a:rPr lang="it-IT" smtClean="0"/>
              <a:t>30/11/2022</a:t>
            </a:fld>
            <a:endParaRPr lang="it-IT"/>
          </a:p>
        </p:txBody>
      </p:sp>
      <p:sp>
        <p:nvSpPr>
          <p:cNvPr id="6" name="Footer Placeholder 5"/>
          <p:cNvSpPr>
            <a:spLocks noGrp="1"/>
          </p:cNvSpPr>
          <p:nvPr>
            <p:ph type="ftr" sz="quarter" idx="11"/>
          </p:nvPr>
        </p:nvSpPr>
        <p:spPr/>
        <p:txBody>
          <a:bodyPr/>
          <a:lstStyle/>
          <a:p>
            <a:r>
              <a:rPr lang="it-IT"/>
              <a:t>Riso_29_11_22</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5EFB34-78C2-0B4F-B227-2A05A40E184C}" type="slidenum">
              <a:rPr lang="it-IT" smtClean="0"/>
              <a:t>‹N›</a:t>
            </a:fld>
            <a:endParaRPr lang="it-IT"/>
          </a:p>
        </p:txBody>
      </p:sp>
    </p:spTree>
    <p:extLst>
      <p:ext uri="{BB962C8B-B14F-4D97-AF65-F5344CB8AC3E}">
        <p14:creationId xmlns:p14="http://schemas.microsoft.com/office/powerpoint/2010/main" val="3823378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3796122-F4CB-7F48-A494-EA1836C3A715}" type="datetime1">
              <a:rPr lang="it-IT" smtClean="0"/>
              <a:t>30/11/2022</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it-IT"/>
              <a:t>Riso_29_11_22</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5EFB34-78C2-0B4F-B227-2A05A40E184C}" type="slidenum">
              <a:rPr lang="it-IT" smtClean="0"/>
              <a:t>‹N›</a:t>
            </a:fld>
            <a:endParaRPr lang="it-IT"/>
          </a:p>
        </p:txBody>
      </p:sp>
    </p:spTree>
    <p:extLst>
      <p:ext uri="{BB962C8B-B14F-4D97-AF65-F5344CB8AC3E}">
        <p14:creationId xmlns:p14="http://schemas.microsoft.com/office/powerpoint/2010/main" val="14310837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augustinus.it/italiano/cdd/cdd_16_note.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augustinus.it/italiano/discorsi/discorso_217_note.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augustinus.it/italiano/discorsi/discorso_226_note.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12B7A6-CF7B-2842-9884-1AEE8355CF79}"/>
              </a:ext>
            </a:extLst>
          </p:cNvPr>
          <p:cNvSpPr>
            <a:spLocks noGrp="1"/>
          </p:cNvSpPr>
          <p:nvPr>
            <p:ph type="ctrTitle"/>
          </p:nvPr>
        </p:nvSpPr>
        <p:spPr/>
        <p:txBody>
          <a:bodyPr/>
          <a:lstStyle/>
          <a:p>
            <a:r>
              <a:rPr lang="it-IT" dirty="0"/>
              <a:t>Riso e filosofia </a:t>
            </a:r>
          </a:p>
        </p:txBody>
      </p:sp>
      <p:sp>
        <p:nvSpPr>
          <p:cNvPr id="3" name="Sottotitolo 2">
            <a:extLst>
              <a:ext uri="{FF2B5EF4-FFF2-40B4-BE49-F238E27FC236}">
                <a16:creationId xmlns:a16="http://schemas.microsoft.com/office/drawing/2014/main" id="{C5B93F25-E79B-A44B-98D0-EC74690D3383}"/>
              </a:ext>
            </a:extLst>
          </p:cNvPr>
          <p:cNvSpPr>
            <a:spLocks noGrp="1"/>
          </p:cNvSpPr>
          <p:nvPr>
            <p:ph type="subTitle" idx="1"/>
          </p:nvPr>
        </p:nvSpPr>
        <p:spPr/>
        <p:txBody>
          <a:bodyPr/>
          <a:lstStyle/>
          <a:p>
            <a:r>
              <a:rPr lang="it-IT" dirty="0"/>
              <a:t>Filosofia: tra derisione e riso</a:t>
            </a:r>
          </a:p>
        </p:txBody>
      </p:sp>
      <p:sp>
        <p:nvSpPr>
          <p:cNvPr id="4" name="Segnaposto piè di pagina 3">
            <a:extLst>
              <a:ext uri="{FF2B5EF4-FFF2-40B4-BE49-F238E27FC236}">
                <a16:creationId xmlns:a16="http://schemas.microsoft.com/office/drawing/2014/main" id="{5C3F2F90-BC76-8C4D-BEE4-731BA9D62E64}"/>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8462C482-AB80-8840-AD53-A7C6325BF0CA}"/>
              </a:ext>
            </a:extLst>
          </p:cNvPr>
          <p:cNvSpPr>
            <a:spLocks noGrp="1"/>
          </p:cNvSpPr>
          <p:nvPr>
            <p:ph type="sldNum" sz="quarter" idx="12"/>
          </p:nvPr>
        </p:nvSpPr>
        <p:spPr/>
        <p:txBody>
          <a:bodyPr/>
          <a:lstStyle/>
          <a:p>
            <a:fld id="{1EA0DE77-A5F1-C243-940E-1A84361B9423}" type="slidenum">
              <a:rPr lang="it-IT" smtClean="0"/>
              <a:pPr/>
              <a:t>1</a:t>
            </a:fld>
            <a:endParaRPr lang="it-IT"/>
          </a:p>
        </p:txBody>
      </p:sp>
    </p:spTree>
    <p:extLst>
      <p:ext uri="{BB962C8B-B14F-4D97-AF65-F5344CB8AC3E}">
        <p14:creationId xmlns:p14="http://schemas.microsoft.com/office/powerpoint/2010/main" val="190091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F043A4-675C-DE43-A349-E5A77EAF77F8}"/>
              </a:ext>
            </a:extLst>
          </p:cNvPr>
          <p:cNvSpPr>
            <a:spLocks noGrp="1"/>
          </p:cNvSpPr>
          <p:nvPr>
            <p:ph type="title"/>
          </p:nvPr>
        </p:nvSpPr>
        <p:spPr>
          <a:xfrm>
            <a:off x="728420" y="542441"/>
            <a:ext cx="10625380" cy="759417"/>
          </a:xfrm>
        </p:spPr>
        <p:txBody>
          <a:bodyPr>
            <a:normAutofit/>
          </a:bodyPr>
          <a:lstStyle/>
          <a:p>
            <a:r>
              <a:rPr lang="it-IT" sz="2800" dirty="0"/>
              <a:t>Agostino (354-430): il riso è dell’Amore: tra attività e passività </a:t>
            </a:r>
          </a:p>
        </p:txBody>
      </p:sp>
      <p:sp>
        <p:nvSpPr>
          <p:cNvPr id="3" name="Segnaposto contenuto 2">
            <a:extLst>
              <a:ext uri="{FF2B5EF4-FFF2-40B4-BE49-F238E27FC236}">
                <a16:creationId xmlns:a16="http://schemas.microsoft.com/office/drawing/2014/main" id="{878E8A17-86EF-0D41-9A8B-AAB0CEDC33F7}"/>
              </a:ext>
            </a:extLst>
          </p:cNvPr>
          <p:cNvSpPr>
            <a:spLocks noGrp="1"/>
          </p:cNvSpPr>
          <p:nvPr>
            <p:ph idx="1"/>
          </p:nvPr>
        </p:nvSpPr>
        <p:spPr>
          <a:xfrm>
            <a:off x="728420" y="1301858"/>
            <a:ext cx="10625380" cy="4875105"/>
          </a:xfrm>
        </p:spPr>
        <p:txBody>
          <a:bodyPr>
            <a:normAutofit fontScale="47500" lnSpcReduction="20000"/>
          </a:bodyPr>
          <a:lstStyle/>
          <a:p>
            <a:pPr marL="514350" indent="-514350">
              <a:buFont typeface="+mj-lt"/>
              <a:buAutoNum type="arabicPeriod"/>
            </a:pPr>
            <a:r>
              <a:rPr lang="it-IT" dirty="0"/>
              <a:t>Il riso è in potere dell’Amore</a:t>
            </a:r>
          </a:p>
          <a:p>
            <a:pPr marL="457200" lvl="1" indent="0">
              <a:buNone/>
            </a:pPr>
            <a:r>
              <a:rPr lang="it-IT" u="sng" dirty="0"/>
              <a:t>1.1. Dio che ha il potere di ridere: </a:t>
            </a:r>
          </a:p>
          <a:p>
            <a:pPr marL="1371600" lvl="2" indent="-457200">
              <a:buFont typeface="+mj-lt"/>
              <a:buAutoNum type="arabicPeriod"/>
            </a:pPr>
            <a:r>
              <a:rPr lang="it-IT" dirty="0"/>
              <a:t>Non è qualcosa di malvagio, né di perfido, o contrario al bene, lo ha in potere il Bene stesso, anzi l’amore. </a:t>
            </a:r>
          </a:p>
          <a:p>
            <a:pPr marL="1371600" lvl="2" indent="-457200">
              <a:buFont typeface="+mj-lt"/>
              <a:buAutoNum type="arabicPeriod"/>
            </a:pPr>
            <a:r>
              <a:rPr lang="it-IT" dirty="0"/>
              <a:t>Evitare le immagini antropomorfizzate di Dio: dio non ride facendo smorfie. Riso che assume un carattere spirituale </a:t>
            </a:r>
          </a:p>
          <a:p>
            <a:pPr marL="1371600" lvl="2" indent="-457200">
              <a:buFont typeface="+mj-lt"/>
              <a:buAutoNum type="arabicPeriod"/>
            </a:pPr>
            <a:r>
              <a:rPr lang="it-IT" dirty="0"/>
              <a:t>Associato alla prescienza di Dio e quindi alla possibilità di mettere in relazione il presente con il futuro. </a:t>
            </a:r>
          </a:p>
          <a:p>
            <a:pPr marL="514350" indent="-514350">
              <a:buFont typeface="+mj-lt"/>
              <a:buAutoNum type="arabicPeriod"/>
            </a:pPr>
            <a:r>
              <a:rPr lang="it-IT" dirty="0"/>
              <a:t>Ridere, piangere, sperare</a:t>
            </a:r>
          </a:p>
          <a:p>
            <a:pPr marL="457200" lvl="1" indent="0">
              <a:buNone/>
            </a:pPr>
            <a:r>
              <a:rPr lang="it-IT" u="sng" dirty="0"/>
              <a:t>2.1. Piangere oggi per ridere domani: </a:t>
            </a:r>
          </a:p>
          <a:p>
            <a:pPr marL="457200" lvl="1" indent="0">
              <a:buNone/>
            </a:pPr>
            <a:r>
              <a:rPr lang="it-IT" dirty="0"/>
              <a:t>	2.1.1 Il riso dei saggi e dei sapienti (</a:t>
            </a:r>
            <a:r>
              <a:rPr lang="it-IT" i="1" dirty="0"/>
              <a:t>Contro il Manicheo Secondino</a:t>
            </a:r>
            <a:r>
              <a:rPr lang="it-IT" dirty="0"/>
              <a:t>)</a:t>
            </a:r>
          </a:p>
          <a:p>
            <a:pPr marL="457200" lvl="1" indent="0">
              <a:buNone/>
            </a:pPr>
            <a:r>
              <a:rPr lang="it-IT" dirty="0"/>
              <a:t>	2.1.2 Ridere dell’insensato: gli dei pagani (</a:t>
            </a:r>
            <a:r>
              <a:rPr lang="it-IT" i="1" dirty="0"/>
              <a:t>Lettera 2 a Zenobio</a:t>
            </a:r>
            <a:r>
              <a:rPr lang="it-IT" dirty="0"/>
              <a:t>)</a:t>
            </a:r>
          </a:p>
          <a:p>
            <a:pPr marL="457200" lvl="1" indent="0">
              <a:buNone/>
            </a:pPr>
            <a:r>
              <a:rPr lang="it-IT" dirty="0"/>
              <a:t>	2.1.3 Il riso e la speranza: in questo senso c’è un riso è proprio di chi si apre, di chi ha fede e proprio per questo spera, al contrario piange di chi ripiega in se stesso e di-spera. </a:t>
            </a:r>
          </a:p>
          <a:p>
            <a:pPr marL="457200" lvl="1" indent="0">
              <a:buNone/>
            </a:pPr>
            <a:r>
              <a:rPr lang="it-IT" u="sng" dirty="0"/>
              <a:t>2.2. Piangere prima e ridere dopo: </a:t>
            </a:r>
          </a:p>
          <a:p>
            <a:pPr marL="1371600" lvl="2" indent="-457200">
              <a:buFont typeface="+mj-lt"/>
              <a:buAutoNum type="arabicPeriod"/>
            </a:pPr>
            <a:r>
              <a:rPr lang="it-IT" dirty="0"/>
              <a:t>Infanzia è pianto</a:t>
            </a:r>
          </a:p>
          <a:p>
            <a:pPr marL="1371600" lvl="2" indent="-457200">
              <a:buFont typeface="+mj-lt"/>
              <a:buAutoNum type="arabicPeriod"/>
            </a:pPr>
            <a:r>
              <a:rPr lang="it-IT" dirty="0"/>
              <a:t>Autonomia è riso </a:t>
            </a:r>
          </a:p>
          <a:p>
            <a:pPr marL="1371600" lvl="2" indent="-457200">
              <a:buFont typeface="+mj-lt"/>
              <a:buAutoNum type="arabicPeriod"/>
            </a:pPr>
            <a:r>
              <a:rPr lang="it-IT" dirty="0"/>
              <a:t>Non è tra le cose migliori dell’essere umano (periodo giovanile – neoplatonismo)</a:t>
            </a:r>
          </a:p>
          <a:p>
            <a:pPr marL="457200" lvl="1" indent="0">
              <a:buNone/>
            </a:pPr>
            <a:r>
              <a:rPr lang="it-IT" u="sng" dirty="0"/>
              <a:t>2.3. Ridere oggi è piangere domani: </a:t>
            </a:r>
          </a:p>
          <a:p>
            <a:pPr marL="457200" lvl="1" indent="0">
              <a:buNone/>
            </a:pPr>
            <a:r>
              <a:rPr lang="it-IT" dirty="0"/>
              <a:t>	2.3.1. Ridere del Salvatore</a:t>
            </a:r>
          </a:p>
          <a:p>
            <a:pPr marL="1371600" lvl="2" indent="-457200">
              <a:buFont typeface="+mj-lt"/>
              <a:buAutoNum type="arabicPeriod"/>
            </a:pPr>
            <a:r>
              <a:rPr lang="it-IT" dirty="0"/>
              <a:t>Scelta di coloro che hanno deriso Gesù </a:t>
            </a:r>
          </a:p>
          <a:p>
            <a:pPr marL="1371600" lvl="2" indent="-457200">
              <a:buFont typeface="+mj-lt"/>
              <a:buAutoNum type="arabicPeriod"/>
            </a:pPr>
            <a:r>
              <a:rPr lang="it-IT" dirty="0"/>
              <a:t>Il momento più alto della rivelazione di Cristo: la condanna e la crocifissione i soldati </a:t>
            </a:r>
            <a:r>
              <a:rPr lang="it-IT" i="1" dirty="0"/>
              <a:t>lo derisero. </a:t>
            </a:r>
          </a:p>
          <a:p>
            <a:pPr marL="1371600" lvl="2" indent="-457200">
              <a:buFont typeface="+mj-lt"/>
              <a:buAutoNum type="arabicPeriod"/>
            </a:pPr>
            <a:r>
              <a:rPr lang="it-IT" dirty="0"/>
              <a:t>Un Dio che non solo ride, ma si lascia deridere rinunciando al potere della rivelazione. </a:t>
            </a:r>
          </a:p>
          <a:p>
            <a:pPr marL="1371600" lvl="2" indent="-457200">
              <a:buFont typeface="+mj-lt"/>
              <a:buAutoNum type="arabicPeriod"/>
            </a:pPr>
            <a:r>
              <a:rPr lang="it-IT" dirty="0"/>
              <a:t>Cristo è il Verbo, fatto carne, venuto ad abitare in mezzo a noi: tragico e comico si toccano in un unico evento. Qui il riso è non senso. </a:t>
            </a:r>
          </a:p>
          <a:p>
            <a:pPr marL="457200" lvl="1" indent="0">
              <a:buNone/>
            </a:pPr>
            <a:r>
              <a:rPr lang="it-IT" dirty="0"/>
              <a:t>	2.3.2. Ridere della dottrina del Salvatore </a:t>
            </a:r>
          </a:p>
        </p:txBody>
      </p:sp>
      <p:sp>
        <p:nvSpPr>
          <p:cNvPr id="4" name="Segnaposto piè di pagina 3">
            <a:extLst>
              <a:ext uri="{FF2B5EF4-FFF2-40B4-BE49-F238E27FC236}">
                <a16:creationId xmlns:a16="http://schemas.microsoft.com/office/drawing/2014/main" id="{D8F6615A-0A9A-2A4E-9717-ADAC9792646B}"/>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E66E7EC1-80FB-0445-BF10-CAF5F518E34B}"/>
              </a:ext>
            </a:extLst>
          </p:cNvPr>
          <p:cNvSpPr>
            <a:spLocks noGrp="1"/>
          </p:cNvSpPr>
          <p:nvPr>
            <p:ph type="sldNum" sz="quarter" idx="12"/>
          </p:nvPr>
        </p:nvSpPr>
        <p:spPr/>
        <p:txBody>
          <a:bodyPr/>
          <a:lstStyle/>
          <a:p>
            <a:fld id="{1EA0DE77-A5F1-C243-940E-1A84361B9423}" type="slidenum">
              <a:rPr lang="it-IT" smtClean="0"/>
              <a:pPr/>
              <a:t>10</a:t>
            </a:fld>
            <a:endParaRPr lang="it-IT"/>
          </a:p>
        </p:txBody>
      </p:sp>
    </p:spTree>
    <p:extLst>
      <p:ext uri="{BB962C8B-B14F-4D97-AF65-F5344CB8AC3E}">
        <p14:creationId xmlns:p14="http://schemas.microsoft.com/office/powerpoint/2010/main" val="3243302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565A8-5598-F64A-A189-E9EEBA74E811}"/>
              </a:ext>
            </a:extLst>
          </p:cNvPr>
          <p:cNvSpPr>
            <a:spLocks noGrp="1"/>
          </p:cNvSpPr>
          <p:nvPr>
            <p:ph type="title"/>
          </p:nvPr>
        </p:nvSpPr>
        <p:spPr/>
        <p:txBody>
          <a:bodyPr/>
          <a:lstStyle/>
          <a:p>
            <a:pPr marL="514350" indent="-514350">
              <a:buFont typeface="+mj-lt"/>
              <a:buAutoNum type="arabicPeriod"/>
            </a:pPr>
            <a:r>
              <a:rPr lang="it-IT" dirty="0"/>
              <a:t>Il riso è in potere dell’Amore</a:t>
            </a:r>
          </a:p>
        </p:txBody>
      </p:sp>
      <p:sp>
        <p:nvSpPr>
          <p:cNvPr id="3" name="Segnaposto contenuto 2">
            <a:extLst>
              <a:ext uri="{FF2B5EF4-FFF2-40B4-BE49-F238E27FC236}">
                <a16:creationId xmlns:a16="http://schemas.microsoft.com/office/drawing/2014/main" id="{22CA197F-7B01-2C4A-95C4-9E6956779F51}"/>
              </a:ext>
            </a:extLst>
          </p:cNvPr>
          <p:cNvSpPr>
            <a:spLocks noGrp="1"/>
          </p:cNvSpPr>
          <p:nvPr>
            <p:ph idx="1"/>
          </p:nvPr>
        </p:nvSpPr>
        <p:spPr/>
        <p:txBody>
          <a:bodyPr>
            <a:normAutofit lnSpcReduction="10000"/>
          </a:bodyPr>
          <a:lstStyle/>
          <a:p>
            <a:pPr marL="0" indent="0" algn="just">
              <a:buNone/>
            </a:pPr>
            <a:r>
              <a:rPr lang="it-IT" i="1" dirty="0"/>
              <a:t>Esposizione sui Salmi (Salmo 2)</a:t>
            </a:r>
          </a:p>
          <a:p>
            <a:pPr algn="just"/>
            <a:r>
              <a:rPr lang="it-IT" b="1" dirty="0"/>
              <a:t>3. </a:t>
            </a:r>
            <a:r>
              <a:rPr lang="it-IT" dirty="0"/>
              <a:t>[v 4.] </a:t>
            </a:r>
            <a:r>
              <a:rPr lang="it-IT" b="1" i="1" dirty="0"/>
              <a:t>Colui che abita nei cieli ride</a:t>
            </a:r>
            <a:r>
              <a:rPr lang="it-IT" b="1" dirty="0"/>
              <a:t> </a:t>
            </a:r>
            <a:r>
              <a:rPr lang="it-IT" b="1" i="1" dirty="0"/>
              <a:t>di loro, e il Signore li</a:t>
            </a:r>
            <a:r>
              <a:rPr lang="it-IT" b="1" dirty="0"/>
              <a:t> </a:t>
            </a:r>
            <a:r>
              <a:rPr lang="it-IT" b="1" i="1" dirty="0"/>
              <a:t>schernisce</a:t>
            </a:r>
            <a:r>
              <a:rPr lang="it-IT" i="1" dirty="0"/>
              <a:t>. </a:t>
            </a:r>
            <a:r>
              <a:rPr lang="it-IT" dirty="0"/>
              <a:t>Il concetto è ripetuto: infatti al posto di </a:t>
            </a:r>
            <a:r>
              <a:rPr lang="it-IT" i="1" dirty="0"/>
              <a:t>colui che</a:t>
            </a:r>
            <a:r>
              <a:rPr lang="it-IT" dirty="0"/>
              <a:t> </a:t>
            </a:r>
            <a:r>
              <a:rPr lang="it-IT" i="1" dirty="0"/>
              <a:t>abita nei cieli, </a:t>
            </a:r>
            <a:r>
              <a:rPr lang="it-IT" dirty="0"/>
              <a:t>successivamente sta scritto </a:t>
            </a:r>
            <a:r>
              <a:rPr lang="it-IT" i="1" dirty="0"/>
              <a:t>Signore</a:t>
            </a:r>
            <a:r>
              <a:rPr lang="it-IT" dirty="0"/>
              <a:t>, ed al posto di </a:t>
            </a:r>
            <a:r>
              <a:rPr lang="it-IT" i="1" dirty="0"/>
              <a:t>ride</a:t>
            </a:r>
            <a:r>
              <a:rPr lang="it-IT" dirty="0"/>
              <a:t>, leggiamo poi </a:t>
            </a:r>
            <a:r>
              <a:rPr lang="it-IT" i="1" dirty="0"/>
              <a:t>schernisce. </a:t>
            </a:r>
            <a:r>
              <a:rPr lang="it-IT" dirty="0"/>
              <a:t>Tuttavia, niente di tutto questo deve essere inteso in senso carnale, come se Dio ridesse con la bocca o facesse sberleffi con il naso; dobbiamo piuttosto intendere che si riferisce a quella forza che Dio dà ai suoi santi, affinché essi, vedendo gli eventi futuri, cioè il nome di Cristo e la sua potenza che si estenderà sulle genti a venire e conquisterà tutte le nazioni, comprendano che i persecutori hanno tramato cose vane. </a:t>
            </a:r>
            <a:r>
              <a:rPr lang="it-IT" b="1" dirty="0"/>
              <a:t>E questa forza per cui son preconosciute tali cose è appunto il ridere e lo schernire di Dio. </a:t>
            </a:r>
            <a:r>
              <a:rPr lang="it-IT" b="1" i="1" dirty="0"/>
              <a:t>Colui che abita nei cieli ride di loro. </a:t>
            </a:r>
            <a:r>
              <a:rPr lang="it-IT" dirty="0"/>
              <a:t>Se per cieli intendiamo le anime dei santi, è per mezzo di queste che Dio, conoscendo con esattezza il futuro, riderà e si farà beffe di costoro.</a:t>
            </a:r>
          </a:p>
        </p:txBody>
      </p:sp>
      <p:sp>
        <p:nvSpPr>
          <p:cNvPr id="4" name="Segnaposto piè di pagina 3">
            <a:extLst>
              <a:ext uri="{FF2B5EF4-FFF2-40B4-BE49-F238E27FC236}">
                <a16:creationId xmlns:a16="http://schemas.microsoft.com/office/drawing/2014/main" id="{F7B6D4EA-55F2-F842-9254-C7ACF20B63DE}"/>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A437E885-8CD4-6B48-AD1E-DB01D132EE7F}"/>
              </a:ext>
            </a:extLst>
          </p:cNvPr>
          <p:cNvSpPr>
            <a:spLocks noGrp="1"/>
          </p:cNvSpPr>
          <p:nvPr>
            <p:ph type="sldNum" sz="quarter" idx="12"/>
          </p:nvPr>
        </p:nvSpPr>
        <p:spPr/>
        <p:txBody>
          <a:bodyPr/>
          <a:lstStyle/>
          <a:p>
            <a:fld id="{1EA0DE77-A5F1-C243-940E-1A84361B9423}" type="slidenum">
              <a:rPr lang="it-IT" smtClean="0"/>
              <a:pPr/>
              <a:t>11</a:t>
            </a:fld>
            <a:endParaRPr lang="it-IT"/>
          </a:p>
        </p:txBody>
      </p:sp>
    </p:spTree>
    <p:extLst>
      <p:ext uri="{BB962C8B-B14F-4D97-AF65-F5344CB8AC3E}">
        <p14:creationId xmlns:p14="http://schemas.microsoft.com/office/powerpoint/2010/main" val="1213798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2CE412-3F88-CE49-9EEE-32C0F893FDF9}"/>
              </a:ext>
            </a:extLst>
          </p:cNvPr>
          <p:cNvSpPr>
            <a:spLocks noGrp="1"/>
          </p:cNvSpPr>
          <p:nvPr>
            <p:ph type="title"/>
          </p:nvPr>
        </p:nvSpPr>
        <p:spPr/>
        <p:txBody>
          <a:bodyPr/>
          <a:lstStyle/>
          <a:p>
            <a:r>
              <a:rPr lang="it-IT" dirty="0"/>
              <a:t>Promessa e sorriso</a:t>
            </a:r>
          </a:p>
        </p:txBody>
      </p:sp>
      <p:sp>
        <p:nvSpPr>
          <p:cNvPr id="3" name="Segnaposto contenuto 2">
            <a:extLst>
              <a:ext uri="{FF2B5EF4-FFF2-40B4-BE49-F238E27FC236}">
                <a16:creationId xmlns:a16="http://schemas.microsoft.com/office/drawing/2014/main" id="{13433BD6-5F36-A940-8D22-C674C547AA30}"/>
              </a:ext>
            </a:extLst>
          </p:cNvPr>
          <p:cNvSpPr>
            <a:spLocks noGrp="1"/>
          </p:cNvSpPr>
          <p:nvPr>
            <p:ph idx="1"/>
          </p:nvPr>
        </p:nvSpPr>
        <p:spPr/>
        <p:txBody>
          <a:bodyPr>
            <a:normAutofit fontScale="92500"/>
          </a:bodyPr>
          <a:lstStyle/>
          <a:p>
            <a:pPr algn="just"/>
            <a:r>
              <a:rPr lang="it-IT" b="1" dirty="0"/>
              <a:t>Fede di Abramo nel sacrificio di Isacco.</a:t>
            </a:r>
            <a:br>
              <a:rPr lang="it-IT" b="1" dirty="0"/>
            </a:br>
            <a:r>
              <a:rPr lang="it-IT" b="1" dirty="0"/>
              <a:t>31.</a:t>
            </a:r>
            <a:r>
              <a:rPr lang="it-IT" dirty="0"/>
              <a:t> Dopo questi avvenimenti nacque secondo la promessa ad Abramo un figlio da </a:t>
            </a:r>
            <a:r>
              <a:rPr lang="it-IT" dirty="0" err="1"/>
              <a:t>Sarra</a:t>
            </a:r>
            <a:r>
              <a:rPr lang="it-IT" dirty="0"/>
              <a:t>, lo chiamò </a:t>
            </a:r>
            <a:r>
              <a:rPr lang="it-IT" b="1" dirty="0"/>
              <a:t>Isacco che si traduce "Sorriso". </a:t>
            </a:r>
            <a:r>
              <a:rPr lang="it-IT" dirty="0"/>
              <a:t>Infatti aveva sorriso il padre quando gli fu promesso perché rimase sorpreso dalla gioia; aveva sorriso la madre quando dai tre uomini gli era stato di nuovo promesso perché dubitava per la gioia. L'angelo la rimproverò che quel sorriso, pur suggerito dalla gioia, non era indice di fede piena, fu quindi dal medesimo angelo confermata nella fede. Da questo fatto il figlio ebbe il nome. </a:t>
            </a:r>
            <a:r>
              <a:rPr lang="it-IT" b="1" dirty="0" err="1"/>
              <a:t>Sarra</a:t>
            </a:r>
            <a:r>
              <a:rPr lang="it-IT" b="1" dirty="0"/>
              <a:t> precisò che quel sorriso non era volto a deridere un disonore ma ad esaltare una gioia. Infatti, nato Isacco e chiamato con quel nome, disse: </a:t>
            </a:r>
            <a:r>
              <a:rPr lang="it-IT" b="1" i="1" dirty="0"/>
              <a:t>Il Signore mi ha donato la gioia di ridere, chiunque verrà a saperlo, sorriderà con me</a:t>
            </a:r>
            <a:r>
              <a:rPr lang="it-IT" dirty="0"/>
              <a:t> </a:t>
            </a:r>
            <a:r>
              <a:rPr lang="it-IT" u="sng" baseline="30000" dirty="0">
                <a:hlinkClick r:id="rId2"/>
              </a:rPr>
              <a:t>119</a:t>
            </a:r>
            <a:r>
              <a:rPr lang="it-IT" dirty="0"/>
              <a:t>.</a:t>
            </a:r>
            <a:r>
              <a:rPr lang="it-IT" i="1" dirty="0"/>
              <a:t> </a:t>
            </a:r>
            <a:r>
              <a:rPr lang="it-IT" dirty="0"/>
              <a:t>Ma dopo un po' di tempo la schiava venne allontanata da casa assieme al figlio e nel fatto secondo l'Apostolo sono simboleggiate le due Alleanze, l'Antica e la Nuova, e </a:t>
            </a:r>
            <a:r>
              <a:rPr lang="it-IT" dirty="0" err="1"/>
              <a:t>Sarra</a:t>
            </a:r>
            <a:r>
              <a:rPr lang="it-IT" dirty="0"/>
              <a:t> è allegoria della città dell'alto, cioè della città di Dio </a:t>
            </a:r>
            <a:r>
              <a:rPr lang="it-IT" u="sng" baseline="30000" dirty="0">
                <a:hlinkClick r:id="rId2"/>
              </a:rPr>
              <a:t>120</a:t>
            </a:r>
            <a:r>
              <a:rPr lang="it-IT" dirty="0"/>
              <a:t>.</a:t>
            </a:r>
          </a:p>
        </p:txBody>
      </p:sp>
      <p:sp>
        <p:nvSpPr>
          <p:cNvPr id="4" name="Segnaposto piè di pagina 3">
            <a:extLst>
              <a:ext uri="{FF2B5EF4-FFF2-40B4-BE49-F238E27FC236}">
                <a16:creationId xmlns:a16="http://schemas.microsoft.com/office/drawing/2014/main" id="{CD06265B-BAF4-BE4A-B8B2-C9CD34781992}"/>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9E25DBD6-296A-5146-951D-B0838895F84E}"/>
              </a:ext>
            </a:extLst>
          </p:cNvPr>
          <p:cNvSpPr>
            <a:spLocks noGrp="1"/>
          </p:cNvSpPr>
          <p:nvPr>
            <p:ph type="sldNum" sz="quarter" idx="12"/>
          </p:nvPr>
        </p:nvSpPr>
        <p:spPr/>
        <p:txBody>
          <a:bodyPr/>
          <a:lstStyle/>
          <a:p>
            <a:fld id="{1EA0DE77-A5F1-C243-940E-1A84361B9423}" type="slidenum">
              <a:rPr lang="it-IT" smtClean="0"/>
              <a:pPr/>
              <a:t>12</a:t>
            </a:fld>
            <a:endParaRPr lang="it-IT"/>
          </a:p>
        </p:txBody>
      </p:sp>
    </p:spTree>
    <p:extLst>
      <p:ext uri="{BB962C8B-B14F-4D97-AF65-F5344CB8AC3E}">
        <p14:creationId xmlns:p14="http://schemas.microsoft.com/office/powerpoint/2010/main" val="4037312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3ABA79-A04A-0849-9F9C-BBC2DA9DBE6C}"/>
              </a:ext>
            </a:extLst>
          </p:cNvPr>
          <p:cNvSpPr>
            <a:spLocks noGrp="1"/>
          </p:cNvSpPr>
          <p:nvPr>
            <p:ph type="title"/>
          </p:nvPr>
        </p:nvSpPr>
        <p:spPr/>
        <p:txBody>
          <a:bodyPr>
            <a:normAutofit/>
          </a:bodyPr>
          <a:lstStyle/>
          <a:p>
            <a:pPr marL="457200"/>
            <a:r>
              <a:rPr lang="it-IT" sz="2400" dirty="0"/>
              <a:t>2.1.1 Il riso dei saggi e dei sapienti 	</a:t>
            </a:r>
            <a:br>
              <a:rPr lang="it-IT" sz="2400" dirty="0"/>
            </a:br>
            <a:r>
              <a:rPr lang="it-IT" sz="2400" dirty="0"/>
              <a:t>2.1.2 Ridere dell’insensato: gli dei pagani</a:t>
            </a:r>
          </a:p>
        </p:txBody>
      </p:sp>
      <p:sp>
        <p:nvSpPr>
          <p:cNvPr id="3" name="Segnaposto contenuto 2">
            <a:extLst>
              <a:ext uri="{FF2B5EF4-FFF2-40B4-BE49-F238E27FC236}">
                <a16:creationId xmlns:a16="http://schemas.microsoft.com/office/drawing/2014/main" id="{A978EFD3-E4FE-C34C-B386-7F9F63B88938}"/>
              </a:ext>
            </a:extLst>
          </p:cNvPr>
          <p:cNvSpPr>
            <a:spLocks noGrp="1"/>
          </p:cNvSpPr>
          <p:nvPr>
            <p:ph idx="1"/>
          </p:nvPr>
        </p:nvSpPr>
        <p:spPr/>
        <p:txBody>
          <a:bodyPr>
            <a:normAutofit fontScale="92500" lnSpcReduction="20000"/>
          </a:bodyPr>
          <a:lstStyle/>
          <a:p>
            <a:pPr marL="0" indent="0" algn="just">
              <a:buNone/>
            </a:pPr>
            <a:r>
              <a:rPr lang="it-IT" i="1" dirty="0"/>
              <a:t>Contro il Manicheo Secondino</a:t>
            </a:r>
          </a:p>
          <a:p>
            <a:pPr marL="0" indent="0" algn="just">
              <a:buNone/>
            </a:pPr>
            <a:r>
              <a:rPr lang="it-IT" dirty="0"/>
              <a:t>4. Certo </a:t>
            </a:r>
            <a:r>
              <a:rPr lang="it-IT" b="1" dirty="0"/>
              <a:t>è proprio dei saggi </a:t>
            </a:r>
            <a:r>
              <a:rPr lang="it-IT" dirty="0"/>
              <a:t>sopportare l’uno e l’altro rischio, </a:t>
            </a:r>
            <a:r>
              <a:rPr lang="it-IT" b="1" dirty="0"/>
              <a:t>ridere</a:t>
            </a:r>
            <a:r>
              <a:rPr lang="it-IT" dirty="0"/>
              <a:t> di </a:t>
            </a:r>
            <a:r>
              <a:rPr lang="it-IT" b="1" dirty="0"/>
              <a:t>entrambi e tendere solo a ciò che procura beatitudine, a ciò che genera la vita</a:t>
            </a:r>
            <a:r>
              <a:rPr lang="it-IT" dirty="0"/>
              <a:t>.</a:t>
            </a:r>
          </a:p>
          <a:p>
            <a:pPr marL="0" indent="0" algn="just">
              <a:buNone/>
            </a:pPr>
            <a:endParaRPr lang="it-IT" i="1" dirty="0"/>
          </a:p>
          <a:p>
            <a:pPr marL="0" indent="0" algn="just">
              <a:buNone/>
            </a:pPr>
            <a:r>
              <a:rPr lang="it-IT" i="1" dirty="0"/>
              <a:t>Lettera 2 a Zenobio </a:t>
            </a:r>
          </a:p>
          <a:p>
            <a:pPr marL="0" indent="0" algn="just">
              <a:buNone/>
            </a:pPr>
            <a:r>
              <a:rPr lang="it-IT" dirty="0"/>
              <a:t>Se poi tu hai una tale forza d'animo da poter riconoscere questa trappola e ridere di coloro che vi sono incappati, sei davvero grande e diverso. </a:t>
            </a:r>
          </a:p>
          <a:p>
            <a:pPr marL="0" indent="0" algn="just">
              <a:buNone/>
            </a:pPr>
            <a:r>
              <a:rPr lang="it-IT" i="1" dirty="0"/>
              <a:t/>
            </a:r>
            <a:br>
              <a:rPr lang="it-IT" i="1" dirty="0"/>
            </a:br>
            <a:r>
              <a:rPr lang="it-IT" i="1" dirty="0"/>
              <a:t>La città di Dio VII</a:t>
            </a:r>
          </a:p>
          <a:p>
            <a:pPr marL="0" indent="0" algn="just">
              <a:buNone/>
            </a:pPr>
            <a:r>
              <a:rPr lang="it-IT" dirty="0"/>
              <a:t>4. </a:t>
            </a:r>
            <a:r>
              <a:rPr lang="it-IT" b="1" dirty="0"/>
              <a:t>Ci vien proprio da ridere </a:t>
            </a:r>
            <a:r>
              <a:rPr lang="it-IT" dirty="0"/>
              <a:t>quando vediamo, secondo i modelli dell'immaginazione umana, gli </a:t>
            </a:r>
            <a:r>
              <a:rPr lang="it-IT" dirty="0" err="1"/>
              <a:t>dèi</a:t>
            </a:r>
            <a:r>
              <a:rPr lang="it-IT" dirty="0"/>
              <a:t> assegnati a scompartimenti di lavoro come gli esattori al minuto e come gli artigiani nel quartiere degli argentieri, in cui un vasetto per riuscire perfetto passa per le mani di molti artigiani, quando potrebbe esser condotto a termine da uno solo che fosse abile in tutto.</a:t>
            </a:r>
          </a:p>
        </p:txBody>
      </p:sp>
      <p:sp>
        <p:nvSpPr>
          <p:cNvPr id="4" name="Segnaposto piè di pagina 3">
            <a:extLst>
              <a:ext uri="{FF2B5EF4-FFF2-40B4-BE49-F238E27FC236}">
                <a16:creationId xmlns:a16="http://schemas.microsoft.com/office/drawing/2014/main" id="{B8523D89-0BEE-F944-9AFF-C590984D45FE}"/>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B8D600C7-CCD0-C147-86FA-A241A132A0BE}"/>
              </a:ext>
            </a:extLst>
          </p:cNvPr>
          <p:cNvSpPr>
            <a:spLocks noGrp="1"/>
          </p:cNvSpPr>
          <p:nvPr>
            <p:ph type="sldNum" sz="quarter" idx="12"/>
          </p:nvPr>
        </p:nvSpPr>
        <p:spPr/>
        <p:txBody>
          <a:bodyPr/>
          <a:lstStyle/>
          <a:p>
            <a:fld id="{1EA0DE77-A5F1-C243-940E-1A84361B9423}" type="slidenum">
              <a:rPr lang="it-IT" smtClean="0"/>
              <a:pPr/>
              <a:t>13</a:t>
            </a:fld>
            <a:endParaRPr lang="it-IT"/>
          </a:p>
        </p:txBody>
      </p:sp>
    </p:spTree>
    <p:extLst>
      <p:ext uri="{BB962C8B-B14F-4D97-AF65-F5344CB8AC3E}">
        <p14:creationId xmlns:p14="http://schemas.microsoft.com/office/powerpoint/2010/main" val="60208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20333E-022F-5D4B-AA8E-6C9D92871F52}"/>
              </a:ext>
            </a:extLst>
          </p:cNvPr>
          <p:cNvSpPr>
            <a:spLocks noGrp="1"/>
          </p:cNvSpPr>
          <p:nvPr>
            <p:ph type="title"/>
          </p:nvPr>
        </p:nvSpPr>
        <p:spPr/>
        <p:txBody>
          <a:bodyPr/>
          <a:lstStyle/>
          <a:p>
            <a:r>
              <a:rPr lang="it-IT" dirty="0"/>
              <a:t>2.2. Piangere prima e ridere dopo</a:t>
            </a:r>
          </a:p>
        </p:txBody>
      </p:sp>
      <p:sp>
        <p:nvSpPr>
          <p:cNvPr id="3" name="Segnaposto contenuto 2">
            <a:extLst>
              <a:ext uri="{FF2B5EF4-FFF2-40B4-BE49-F238E27FC236}">
                <a16:creationId xmlns:a16="http://schemas.microsoft.com/office/drawing/2014/main" id="{9F72D629-7E46-1B4A-9CD0-B2A5DC45B518}"/>
              </a:ext>
            </a:extLst>
          </p:cNvPr>
          <p:cNvSpPr>
            <a:spLocks noGrp="1"/>
          </p:cNvSpPr>
          <p:nvPr>
            <p:ph idx="1"/>
          </p:nvPr>
        </p:nvSpPr>
        <p:spPr/>
        <p:txBody>
          <a:bodyPr>
            <a:normAutofit fontScale="55000" lnSpcReduction="20000"/>
          </a:bodyPr>
          <a:lstStyle/>
          <a:p>
            <a:pPr algn="just"/>
            <a:r>
              <a:rPr lang="it-IT" sz="3600" b="1" dirty="0"/>
              <a:t>L’uomo prima piange e poi ride</a:t>
            </a:r>
          </a:p>
          <a:p>
            <a:pPr lvl="1" algn="just"/>
            <a:endParaRPr lang="it-IT" sz="3600" b="1" dirty="0"/>
          </a:p>
          <a:p>
            <a:pPr lvl="1" algn="just"/>
            <a:r>
              <a:rPr lang="it-IT" sz="3600" b="1" dirty="0"/>
              <a:t>Prima non è autonomo e poi lo diviene</a:t>
            </a:r>
          </a:p>
          <a:p>
            <a:pPr lvl="1" algn="just"/>
            <a:r>
              <a:rPr lang="it-IT" sz="3600" b="1" dirty="0"/>
              <a:t>Prima ha bisogno è in stato di necessità poi è in grado di provvedere da sé </a:t>
            </a:r>
          </a:p>
          <a:p>
            <a:pPr algn="just"/>
            <a:endParaRPr lang="it-IT" b="1" dirty="0"/>
          </a:p>
          <a:p>
            <a:pPr algn="just"/>
            <a:r>
              <a:rPr lang="it-IT" b="1" dirty="0"/>
              <a:t>Discorso 150</a:t>
            </a:r>
          </a:p>
          <a:p>
            <a:pPr algn="just"/>
            <a:r>
              <a:rPr lang="it-IT" b="1" dirty="0"/>
              <a:t>1.</a:t>
            </a:r>
            <a:r>
              <a:rPr lang="it-IT" dirty="0"/>
              <a:t> 1. Durante la lettura, avete ascoltato l'Apostolo; anzi l'abbiamo ascoltato tutti; egli ci diceva: </a:t>
            </a:r>
            <a:r>
              <a:rPr lang="it-IT" i="1" dirty="0"/>
              <a:t>Vigilate attentamente sulla vostra condotta, comportandovi non da stolti, ma da uomini saggi, profittando del tempo presente, perché i giorni sono cattivi</a:t>
            </a:r>
            <a:r>
              <a:rPr lang="it-IT" dirty="0"/>
              <a:t> </a:t>
            </a:r>
            <a:r>
              <a:rPr lang="it-IT" u="sng" baseline="30000" dirty="0">
                <a:hlinkClick r:id="rId2"/>
              </a:rPr>
              <a:t>1</a:t>
            </a:r>
            <a:r>
              <a:rPr lang="it-IT" dirty="0"/>
              <a:t>. Due cose, fratelli, rendono cattivi i giorni: la malizia e la miseria. Si conducono giorni cattivi a causa della malizia di uomini e della miseria di uomini. Del resto, per quanto riguarda il trascorrere delle ore, questi giorni sono secondo un ordine; si ripetono, costituiscono il tempo; il sole sorge, il sole tramonta, passano i giorni. Se gli uomini non s'infastidiscono, a chi danno fastidio i giorni? Quindi, come ho detto, due cose rendono cattivi i giorni: la miseria di uomini e la malizia di uomini. Ma, la miseria, gli uomini l'hanno in comune; la malizia non dev'essere loro comune. Infatti da che Adamo peccò e fu cacciato dal paradiso, non vi sono stati altro che giorni cattivi. Domandiamo a questi bimbi neonati perché cominciano dal pianto e non possono ridere. L'uomo nasce e immediatamente piange; dopo non so quanti giorni, sorride. Quando nascendo piangeva, era profeta della sua sventura; le lacrime infatti attestano la miseria. Non parla ancora e già profetizza. Che cosa profetizza? Che per l'avvenire si troverà nella fatica o nel timore. E, se vivrà rettamente e sarà giusto, posto certamente in mezzo alle tentazioni, sarà sempre nel timore.</a:t>
            </a:r>
          </a:p>
        </p:txBody>
      </p:sp>
      <p:sp>
        <p:nvSpPr>
          <p:cNvPr id="4" name="Segnaposto piè di pagina 3">
            <a:extLst>
              <a:ext uri="{FF2B5EF4-FFF2-40B4-BE49-F238E27FC236}">
                <a16:creationId xmlns:a16="http://schemas.microsoft.com/office/drawing/2014/main" id="{903F62A5-07BE-9F44-8DA2-2A9685CBDBDC}"/>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B061240B-3AF9-6541-892A-C288471465FF}"/>
              </a:ext>
            </a:extLst>
          </p:cNvPr>
          <p:cNvSpPr>
            <a:spLocks noGrp="1"/>
          </p:cNvSpPr>
          <p:nvPr>
            <p:ph type="sldNum" sz="quarter" idx="12"/>
          </p:nvPr>
        </p:nvSpPr>
        <p:spPr/>
        <p:txBody>
          <a:bodyPr/>
          <a:lstStyle/>
          <a:p>
            <a:fld id="{1EA0DE77-A5F1-C243-940E-1A84361B9423}" type="slidenum">
              <a:rPr lang="it-IT" smtClean="0"/>
              <a:pPr/>
              <a:t>14</a:t>
            </a:fld>
            <a:endParaRPr lang="it-IT"/>
          </a:p>
        </p:txBody>
      </p:sp>
    </p:spTree>
    <p:extLst>
      <p:ext uri="{BB962C8B-B14F-4D97-AF65-F5344CB8AC3E}">
        <p14:creationId xmlns:p14="http://schemas.microsoft.com/office/powerpoint/2010/main" val="2460259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49488E-749E-F04B-B473-40BE86C2321C}"/>
              </a:ext>
            </a:extLst>
          </p:cNvPr>
          <p:cNvSpPr>
            <a:spLocks noGrp="1"/>
          </p:cNvSpPr>
          <p:nvPr>
            <p:ph type="title"/>
          </p:nvPr>
        </p:nvSpPr>
        <p:spPr/>
        <p:txBody>
          <a:bodyPr>
            <a:normAutofit fontScale="90000"/>
          </a:bodyPr>
          <a:lstStyle/>
          <a:p>
            <a:r>
              <a:rPr lang="it-IT" dirty="0"/>
              <a:t>Non è tra le cose migliori dell’essere umano</a:t>
            </a:r>
            <a:br>
              <a:rPr lang="it-IT" dirty="0"/>
            </a:br>
            <a:endParaRPr lang="it-IT" dirty="0"/>
          </a:p>
        </p:txBody>
      </p:sp>
      <p:sp>
        <p:nvSpPr>
          <p:cNvPr id="3" name="Segnaposto contenuto 2">
            <a:extLst>
              <a:ext uri="{FF2B5EF4-FFF2-40B4-BE49-F238E27FC236}">
                <a16:creationId xmlns:a16="http://schemas.microsoft.com/office/drawing/2014/main" id="{0F29C76D-3571-BA49-A359-5D152C79431A}"/>
              </a:ext>
            </a:extLst>
          </p:cNvPr>
          <p:cNvSpPr>
            <a:spLocks noGrp="1"/>
          </p:cNvSpPr>
          <p:nvPr>
            <p:ph idx="1"/>
          </p:nvPr>
        </p:nvSpPr>
        <p:spPr/>
        <p:txBody>
          <a:bodyPr/>
          <a:lstStyle/>
          <a:p>
            <a:pPr marL="0" indent="0" algn="just">
              <a:buNone/>
            </a:pPr>
            <a:r>
              <a:rPr lang="it-IT" i="1" dirty="0"/>
              <a:t>De libero arbitrio I, 8. 18</a:t>
            </a:r>
          </a:p>
          <a:p>
            <a:pPr algn="just"/>
            <a:r>
              <a:rPr lang="it-IT" dirty="0"/>
              <a:t>Ogni </a:t>
            </a:r>
            <a:r>
              <a:rPr lang="it-IT" b="1" dirty="0"/>
              <a:t>attività della vita del bruto </a:t>
            </a:r>
            <a:r>
              <a:rPr lang="it-IT" dirty="0"/>
              <a:t>consiste appunto nel </a:t>
            </a:r>
            <a:r>
              <a:rPr lang="it-IT" b="1" dirty="0"/>
              <a:t>tendere alle soddisfazioni fisiologiche e nell'eliminare il bisogno</a:t>
            </a:r>
            <a:r>
              <a:rPr lang="it-IT" dirty="0"/>
              <a:t>. Vi sono </a:t>
            </a:r>
            <a:r>
              <a:rPr lang="it-IT" b="1" dirty="0"/>
              <a:t>altre manifestazioni</a:t>
            </a:r>
            <a:r>
              <a:rPr lang="it-IT" dirty="0"/>
              <a:t> che non sembrano spettare alle bestie, ma anche </a:t>
            </a:r>
            <a:r>
              <a:rPr lang="it-IT" b="1" dirty="0"/>
              <a:t>nell'uomo non sono le più elevate, come scherzare e ridere</a:t>
            </a:r>
            <a:r>
              <a:rPr lang="it-IT" dirty="0"/>
              <a:t>. Sono cose umane, ma le giudica infime chi secondo ragione giudica la natura umana. </a:t>
            </a:r>
          </a:p>
        </p:txBody>
      </p:sp>
      <p:sp>
        <p:nvSpPr>
          <p:cNvPr id="4" name="Segnaposto piè di pagina 3">
            <a:extLst>
              <a:ext uri="{FF2B5EF4-FFF2-40B4-BE49-F238E27FC236}">
                <a16:creationId xmlns:a16="http://schemas.microsoft.com/office/drawing/2014/main" id="{9DE28880-1EB2-4642-B8D9-59E78A8330DE}"/>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3F15682E-6118-3141-9562-A9B4AB82048A}"/>
              </a:ext>
            </a:extLst>
          </p:cNvPr>
          <p:cNvSpPr>
            <a:spLocks noGrp="1"/>
          </p:cNvSpPr>
          <p:nvPr>
            <p:ph type="sldNum" sz="quarter" idx="12"/>
          </p:nvPr>
        </p:nvSpPr>
        <p:spPr/>
        <p:txBody>
          <a:bodyPr/>
          <a:lstStyle/>
          <a:p>
            <a:fld id="{1EA0DE77-A5F1-C243-940E-1A84361B9423}" type="slidenum">
              <a:rPr lang="it-IT" smtClean="0"/>
              <a:pPr/>
              <a:t>15</a:t>
            </a:fld>
            <a:endParaRPr lang="it-IT"/>
          </a:p>
        </p:txBody>
      </p:sp>
    </p:spTree>
    <p:extLst>
      <p:ext uri="{BB962C8B-B14F-4D97-AF65-F5344CB8AC3E}">
        <p14:creationId xmlns:p14="http://schemas.microsoft.com/office/powerpoint/2010/main" val="3159721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11D161-9F3E-464C-8FCE-85826C6C3FD8}"/>
              </a:ext>
            </a:extLst>
          </p:cNvPr>
          <p:cNvSpPr>
            <a:spLocks noGrp="1"/>
          </p:cNvSpPr>
          <p:nvPr>
            <p:ph type="title"/>
          </p:nvPr>
        </p:nvSpPr>
        <p:spPr/>
        <p:txBody>
          <a:bodyPr>
            <a:normAutofit fontScale="90000"/>
          </a:bodyPr>
          <a:lstStyle/>
          <a:p>
            <a:r>
              <a:rPr lang="it-IT" dirty="0"/>
              <a:t/>
            </a:r>
            <a:br>
              <a:rPr lang="it-IT" dirty="0"/>
            </a:br>
            <a:r>
              <a:rPr lang="it-IT" dirty="0"/>
              <a:t/>
            </a:r>
            <a:br>
              <a:rPr lang="it-IT" dirty="0"/>
            </a:br>
            <a:r>
              <a:rPr lang="it-IT" dirty="0"/>
              <a:t>2.3.1. Ridere del Salvatore</a:t>
            </a:r>
            <a:br>
              <a:rPr lang="it-IT" dirty="0"/>
            </a:br>
            <a:r>
              <a:rPr lang="it-IT" dirty="0"/>
              <a:t/>
            </a:r>
            <a:br>
              <a:rPr lang="it-IT" dirty="0"/>
            </a:br>
            <a:endParaRPr lang="it-IT" dirty="0"/>
          </a:p>
        </p:txBody>
      </p:sp>
      <p:sp>
        <p:nvSpPr>
          <p:cNvPr id="3" name="Segnaposto contenuto 2">
            <a:extLst>
              <a:ext uri="{FF2B5EF4-FFF2-40B4-BE49-F238E27FC236}">
                <a16:creationId xmlns:a16="http://schemas.microsoft.com/office/drawing/2014/main" id="{F7CF3531-040D-0349-8CDD-6B4910183053}"/>
              </a:ext>
            </a:extLst>
          </p:cNvPr>
          <p:cNvSpPr>
            <a:spLocks noGrp="1"/>
          </p:cNvSpPr>
          <p:nvPr>
            <p:ph idx="1"/>
          </p:nvPr>
        </p:nvSpPr>
        <p:spPr/>
        <p:txBody>
          <a:bodyPr>
            <a:normAutofit fontScale="77500" lnSpcReduction="20000"/>
          </a:bodyPr>
          <a:lstStyle/>
          <a:p>
            <a:pPr algn="just"/>
            <a:r>
              <a:rPr lang="it-IT" b="1" dirty="0"/>
              <a:t>Discorso 175</a:t>
            </a:r>
          </a:p>
          <a:p>
            <a:pPr algn="just"/>
            <a:r>
              <a:rPr lang="it-IT" b="1" dirty="0"/>
              <a:t>2.</a:t>
            </a:r>
            <a:r>
              <a:rPr lang="it-IT" dirty="0"/>
              <a:t> 2. Sono ammalati in modo assai grave quelli che </a:t>
            </a:r>
            <a:r>
              <a:rPr lang="it-IT" b="1" dirty="0"/>
              <a:t>delirano a causa delle febbri</a:t>
            </a:r>
            <a:r>
              <a:rPr lang="it-IT" dirty="0"/>
              <a:t>. Quelli </a:t>
            </a:r>
            <a:r>
              <a:rPr lang="it-IT" b="1" dirty="0"/>
              <a:t>ridono</a:t>
            </a:r>
            <a:r>
              <a:rPr lang="it-IT" dirty="0"/>
              <a:t> e i </a:t>
            </a:r>
            <a:r>
              <a:rPr lang="it-IT" b="1" dirty="0"/>
              <a:t>sani piangono</a:t>
            </a:r>
            <a:r>
              <a:rPr lang="it-IT" dirty="0"/>
              <a:t>. </a:t>
            </a:r>
            <a:r>
              <a:rPr lang="it-IT" b="1" dirty="0"/>
              <a:t>Ride infatti chi è in preda al delirio, ma non è sano</a:t>
            </a:r>
            <a:r>
              <a:rPr lang="it-IT" dirty="0"/>
              <a:t>. Ma ancora: chi è di mente sana, compiange il pazzo che ride. Anzitutto, se presenti queste due questioni: Che è meglio, ridere o piangere? Chi è che non scelga per sé di ridere? Infine, a motivo del dolore salutare della penitenza, il Signore ha posto nel pianto il dolore, nel riso la ricompensa. Come? Quando afferma nel Vangelo: </a:t>
            </a:r>
            <a:r>
              <a:rPr lang="it-IT" b="1" i="1" dirty="0"/>
              <a:t>Beati coloro che piangono, perché rideranno</a:t>
            </a:r>
            <a:r>
              <a:rPr lang="it-IT" dirty="0"/>
              <a:t> </a:t>
            </a:r>
            <a:r>
              <a:rPr lang="it-IT" u="sng" baseline="30000" dirty="0">
                <a:hlinkClick r:id="rId2"/>
              </a:rPr>
              <a:t>6</a:t>
            </a:r>
            <a:r>
              <a:rPr lang="it-IT" dirty="0"/>
              <a:t>. </a:t>
            </a:r>
            <a:r>
              <a:rPr lang="it-IT" b="1" dirty="0"/>
              <a:t>Quindi nel pianto è il dolore, nel riso è il premio della sapienza.</a:t>
            </a:r>
            <a:r>
              <a:rPr lang="it-IT" dirty="0"/>
              <a:t> Ha </a:t>
            </a:r>
            <a:r>
              <a:rPr lang="it-IT" b="1" dirty="0"/>
              <a:t>messo il riso al posto della gioia</a:t>
            </a:r>
            <a:r>
              <a:rPr lang="it-IT" dirty="0"/>
              <a:t>, non trattandosi di un </a:t>
            </a:r>
            <a:r>
              <a:rPr lang="it-IT" b="1" dirty="0"/>
              <a:t>ridere sguaiato, ma di esultanza. </a:t>
            </a:r>
            <a:r>
              <a:rPr lang="it-IT" dirty="0"/>
              <a:t>Pertanto se presenti queste due cose e chiedi quale sia la migliore di esse, ridere o piangere, ogni uomo non vuole piangere e vuole ridere. Ancora: se confronti persone e persone, che cosa è meglio: che rida il demente o che pianga il sano? L'uomo sceglie per sé la sanità con il pianto, piuttosto che il riso con la demenza. Ha tanto valore la sanità mentale da preferirsi anche unita al pianto. Così, costoro che si ritenevano sani, avevano un'infermità molto più grave e disperata; ed a causa della stessa infermità, per la quale erano fuori di sé, percuotevano anche il Medico. E' dir poco " percuotevano ": dirò tutto; non solo percuotevano, ma uccidevano addirittura. Eppure egli anche quando era messo a morte era medico, veniva percosso e curava; soffriva il folle, né abbandonava l'infermo; veniva afferrato, legato, schiaffeggiato, era colpito con la canna, </a:t>
            </a:r>
            <a:r>
              <a:rPr lang="it-IT" b="1" dirty="0"/>
              <a:t>lo si derideva ed insultava</a:t>
            </a:r>
            <a:r>
              <a:rPr lang="it-IT" dirty="0"/>
              <a:t>. Infine veniva giudicato, era condannato, sospeso alla croce e tutt'intorno si gridava contro di lui; ed era il Medico.</a:t>
            </a:r>
          </a:p>
          <a:p>
            <a:pPr algn="just"/>
            <a:endParaRPr lang="it-IT" dirty="0"/>
          </a:p>
        </p:txBody>
      </p:sp>
      <p:sp>
        <p:nvSpPr>
          <p:cNvPr id="5" name="Segnaposto piè di pagina 4">
            <a:extLst>
              <a:ext uri="{FF2B5EF4-FFF2-40B4-BE49-F238E27FC236}">
                <a16:creationId xmlns:a16="http://schemas.microsoft.com/office/drawing/2014/main" id="{A4581B3F-DD07-B94F-888F-A36E72666D59}"/>
              </a:ext>
            </a:extLst>
          </p:cNvPr>
          <p:cNvSpPr>
            <a:spLocks noGrp="1"/>
          </p:cNvSpPr>
          <p:nvPr>
            <p:ph type="ftr" sz="quarter" idx="11"/>
          </p:nvPr>
        </p:nvSpPr>
        <p:spPr/>
        <p:txBody>
          <a:bodyPr/>
          <a:lstStyle/>
          <a:p>
            <a:r>
              <a:rPr lang="it-IT"/>
              <a:t>Riso_29_11_22</a:t>
            </a:r>
          </a:p>
        </p:txBody>
      </p:sp>
      <p:sp>
        <p:nvSpPr>
          <p:cNvPr id="6" name="Segnaposto numero diapositiva 5">
            <a:extLst>
              <a:ext uri="{FF2B5EF4-FFF2-40B4-BE49-F238E27FC236}">
                <a16:creationId xmlns:a16="http://schemas.microsoft.com/office/drawing/2014/main" id="{BA088DEC-2D10-8243-8BA0-60AB02D87F4D}"/>
              </a:ext>
            </a:extLst>
          </p:cNvPr>
          <p:cNvSpPr>
            <a:spLocks noGrp="1"/>
          </p:cNvSpPr>
          <p:nvPr>
            <p:ph type="sldNum" sz="quarter" idx="12"/>
          </p:nvPr>
        </p:nvSpPr>
        <p:spPr/>
        <p:txBody>
          <a:bodyPr/>
          <a:lstStyle/>
          <a:p>
            <a:fld id="{1EA0DE77-A5F1-C243-940E-1A84361B9423}" type="slidenum">
              <a:rPr lang="it-IT" smtClean="0"/>
              <a:pPr/>
              <a:t>16</a:t>
            </a:fld>
            <a:endParaRPr lang="it-IT"/>
          </a:p>
        </p:txBody>
      </p:sp>
    </p:spTree>
    <p:extLst>
      <p:ext uri="{BB962C8B-B14F-4D97-AF65-F5344CB8AC3E}">
        <p14:creationId xmlns:p14="http://schemas.microsoft.com/office/powerpoint/2010/main" val="3654422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8C9923-7CE1-584C-B3FF-8F2B88B4957F}"/>
              </a:ext>
            </a:extLst>
          </p:cNvPr>
          <p:cNvSpPr>
            <a:spLocks noGrp="1"/>
          </p:cNvSpPr>
          <p:nvPr>
            <p:ph type="title"/>
          </p:nvPr>
        </p:nvSpPr>
        <p:spPr/>
        <p:txBody>
          <a:bodyPr/>
          <a:lstStyle/>
          <a:p>
            <a:r>
              <a:rPr lang="it-IT" dirty="0"/>
              <a:t>2.3.2. Ridere della dottrina del Salvatore</a:t>
            </a:r>
          </a:p>
        </p:txBody>
      </p:sp>
      <p:sp>
        <p:nvSpPr>
          <p:cNvPr id="3" name="Segnaposto contenuto 2">
            <a:extLst>
              <a:ext uri="{FF2B5EF4-FFF2-40B4-BE49-F238E27FC236}">
                <a16:creationId xmlns:a16="http://schemas.microsoft.com/office/drawing/2014/main" id="{E0F91967-F6AC-4C45-AD10-E488F3E867CE}"/>
              </a:ext>
            </a:extLst>
          </p:cNvPr>
          <p:cNvSpPr>
            <a:spLocks noGrp="1"/>
          </p:cNvSpPr>
          <p:nvPr>
            <p:ph idx="1"/>
          </p:nvPr>
        </p:nvSpPr>
        <p:spPr/>
        <p:txBody>
          <a:bodyPr>
            <a:normAutofit/>
          </a:bodyPr>
          <a:lstStyle/>
          <a:p>
            <a:pPr marL="0" indent="0" algn="just">
              <a:buNone/>
            </a:pPr>
            <a:r>
              <a:rPr lang="it-IT" i="1" dirty="0"/>
              <a:t>Discorso 114/B</a:t>
            </a:r>
          </a:p>
          <a:p>
            <a:pPr algn="just"/>
            <a:r>
              <a:rPr lang="it-IT" b="1" dirty="0"/>
              <a:t>11.</a:t>
            </a:r>
            <a:r>
              <a:rPr lang="it-IT" dirty="0"/>
              <a:t> Ma quali ricchi? Ecco tutto d'un tratto saltar fuori uno straccione, non so chi, e</a:t>
            </a:r>
            <a:r>
              <a:rPr lang="it-IT" b="1" dirty="0"/>
              <a:t> mettersi a ridere quando io dicevo che il ricco non entra nel regno dei cieli. " Io al contrario - sghignazzava - sì che ci entrerò: saranno questi cenci a procurarmelo. Non ci entreranno invece quelli che ci maltrattano, che ci opprimono ". </a:t>
            </a:r>
            <a:r>
              <a:rPr lang="it-IT" dirty="0"/>
              <a:t>È vero che questi tali non ci entreranno, ma anche tu </a:t>
            </a:r>
            <a:r>
              <a:rPr lang="it-IT" dirty="0" err="1"/>
              <a:t>guàrdati</a:t>
            </a:r>
            <a:r>
              <a:rPr lang="it-IT" dirty="0"/>
              <a:t> meglio attorno per vedere se ci entrerai o meno. Che dirai se, essendo povero, sei smanioso di possedere?, se sei oppresso dalla miseria ma ardi di cupidigia? Se fossi un povero di questo genere, non potresti ovviamente dire che non hai voluto essere ricco ma che non lo hai potuto. </a:t>
            </a:r>
          </a:p>
          <a:p>
            <a:endParaRPr lang="it-IT" dirty="0"/>
          </a:p>
        </p:txBody>
      </p:sp>
      <p:sp>
        <p:nvSpPr>
          <p:cNvPr id="4" name="Segnaposto piè di pagina 3">
            <a:extLst>
              <a:ext uri="{FF2B5EF4-FFF2-40B4-BE49-F238E27FC236}">
                <a16:creationId xmlns:a16="http://schemas.microsoft.com/office/drawing/2014/main" id="{B696465D-577A-3645-8714-28952000CB84}"/>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91225D6D-A3C7-9242-9E72-083DACDB2E93}"/>
              </a:ext>
            </a:extLst>
          </p:cNvPr>
          <p:cNvSpPr>
            <a:spLocks noGrp="1"/>
          </p:cNvSpPr>
          <p:nvPr>
            <p:ph type="sldNum" sz="quarter" idx="12"/>
          </p:nvPr>
        </p:nvSpPr>
        <p:spPr/>
        <p:txBody>
          <a:bodyPr/>
          <a:lstStyle/>
          <a:p>
            <a:fld id="{1EA0DE77-A5F1-C243-940E-1A84361B9423}" type="slidenum">
              <a:rPr lang="it-IT" smtClean="0"/>
              <a:pPr/>
              <a:t>17</a:t>
            </a:fld>
            <a:endParaRPr lang="it-IT"/>
          </a:p>
        </p:txBody>
      </p:sp>
    </p:spTree>
    <p:extLst>
      <p:ext uri="{BB962C8B-B14F-4D97-AF65-F5344CB8AC3E}">
        <p14:creationId xmlns:p14="http://schemas.microsoft.com/office/powerpoint/2010/main" val="1109329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riso e la distanza</a:t>
            </a:r>
          </a:p>
        </p:txBody>
      </p:sp>
      <p:sp>
        <p:nvSpPr>
          <p:cNvPr id="3" name="Segnaposto contenuto 2"/>
          <p:cNvSpPr>
            <a:spLocks noGrp="1"/>
          </p:cNvSpPr>
          <p:nvPr>
            <p:ph idx="1"/>
          </p:nvPr>
        </p:nvSpPr>
        <p:spPr/>
        <p:txBody>
          <a:bodyPr>
            <a:normAutofit/>
          </a:bodyPr>
          <a:lstStyle/>
          <a:p>
            <a:pPr algn="just"/>
            <a:r>
              <a:rPr lang="it-IT" dirty="0"/>
              <a:t>“Il riso solleva dalla difficoltà di essere se stessi, </a:t>
            </a:r>
            <a:r>
              <a:rPr lang="it-IT" b="1" dirty="0"/>
              <a:t>offrendo una distanza </a:t>
            </a:r>
            <a:r>
              <a:rPr lang="it-IT" dirty="0"/>
              <a:t>gioiosa dagli eventi insegnando a tollerare l’ineluttabile, almeno provvisoriamente”. </a:t>
            </a:r>
          </a:p>
          <a:p>
            <a:pPr algn="just"/>
            <a:r>
              <a:rPr lang="it-IT" dirty="0"/>
              <a:t>“Quello che colpisce noi stessi, oppure coinvolge un nostro familiare, non ci diverte: il </a:t>
            </a:r>
            <a:r>
              <a:rPr lang="it-IT" b="1" dirty="0"/>
              <a:t>riso impone la distanza” . </a:t>
            </a:r>
          </a:p>
          <a:p>
            <a:pPr algn="just"/>
            <a:r>
              <a:rPr lang="it-IT" b="1" dirty="0"/>
              <a:t>“L’umorismo è una presa di distanza critica e attiva nei confronti del mondo, un modo sottile di soppesarlo e pensarlo”(D.  Le Breton, </a:t>
            </a:r>
            <a:r>
              <a:rPr lang="it-IT" b="1" i="1" dirty="0"/>
              <a:t>Antropologia dell’homo </a:t>
            </a:r>
            <a:r>
              <a:rPr lang="it-IT" b="1" i="1" dirty="0" err="1"/>
              <a:t>ridens</a:t>
            </a:r>
            <a:r>
              <a:rPr lang="it-IT" b="1" dirty="0"/>
              <a:t>). </a:t>
            </a:r>
          </a:p>
        </p:txBody>
      </p:sp>
      <p:sp>
        <p:nvSpPr>
          <p:cNvPr id="5" name="Segnaposto piè di pagina 4"/>
          <p:cNvSpPr>
            <a:spLocks noGrp="1"/>
          </p:cNvSpPr>
          <p:nvPr>
            <p:ph type="ftr" sz="quarter" idx="11"/>
          </p:nvPr>
        </p:nvSpPr>
        <p:spPr/>
        <p:txBody>
          <a:bodyPr/>
          <a:lstStyle/>
          <a:p>
            <a:r>
              <a:rPr lang="it-IT"/>
              <a:t>Riso_29_11_22</a:t>
            </a:r>
          </a:p>
        </p:txBody>
      </p:sp>
      <p:sp>
        <p:nvSpPr>
          <p:cNvPr id="4" name="Segnaposto numero diapositiva 3"/>
          <p:cNvSpPr>
            <a:spLocks noGrp="1"/>
          </p:cNvSpPr>
          <p:nvPr>
            <p:ph type="sldNum" sz="quarter" idx="12"/>
          </p:nvPr>
        </p:nvSpPr>
        <p:spPr/>
        <p:txBody>
          <a:bodyPr/>
          <a:lstStyle/>
          <a:p>
            <a:fld id="{A1541519-6A8C-4F97-B34D-8CAA5255C6F9}" type="slidenum">
              <a:rPr lang="it-IT" smtClean="0"/>
              <a:pPr/>
              <a:t>18</a:t>
            </a:fld>
            <a:endParaRPr lang="it-IT"/>
          </a:p>
        </p:txBody>
      </p:sp>
    </p:spTree>
    <p:extLst>
      <p:ext uri="{BB962C8B-B14F-4D97-AF65-F5344CB8AC3E}">
        <p14:creationId xmlns:p14="http://schemas.microsoft.com/office/powerpoint/2010/main" val="628591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Henri </a:t>
            </a:r>
            <a:r>
              <a:rPr lang="it-IT" dirty="0" err="1"/>
              <a:t>Bergson</a:t>
            </a:r>
            <a:r>
              <a:rPr lang="it-IT" dirty="0"/>
              <a:t>: i principi del comico</a:t>
            </a:r>
          </a:p>
        </p:txBody>
      </p:sp>
      <p:sp>
        <p:nvSpPr>
          <p:cNvPr id="3" name="Segnaposto contenuto 2"/>
          <p:cNvSpPr>
            <a:spLocks noGrp="1"/>
          </p:cNvSpPr>
          <p:nvPr>
            <p:ph idx="1"/>
          </p:nvPr>
        </p:nvSpPr>
        <p:spPr/>
        <p:txBody>
          <a:bodyPr>
            <a:normAutofit/>
          </a:bodyPr>
          <a:lstStyle/>
          <a:p>
            <a:pPr algn="just"/>
            <a:r>
              <a:rPr lang="it-IT" dirty="0"/>
              <a:t>1. "</a:t>
            </a:r>
            <a:r>
              <a:rPr lang="it-IT" b="1" dirty="0"/>
              <a:t>Non vi è nulla di comico al di fuori di ciò che è propriamente umano</a:t>
            </a:r>
            <a:r>
              <a:rPr lang="it-IT" dirty="0"/>
              <a:t>" (ivi, p.4).  </a:t>
            </a:r>
          </a:p>
          <a:p>
            <a:pPr algn="just"/>
            <a:r>
              <a:rPr lang="it-IT" dirty="0"/>
              <a:t>2. Per ridere di una piccola disgrazia altrui </a:t>
            </a:r>
            <a:r>
              <a:rPr lang="it-IT" b="1" dirty="0"/>
              <a:t>dobbiamo far tacere per un attimo la pietà e la simpatia, e porci come semplici spettatori</a:t>
            </a:r>
            <a:r>
              <a:rPr lang="it-IT" dirty="0"/>
              <a:t>: "</a:t>
            </a:r>
            <a:r>
              <a:rPr lang="it-IT" b="1" dirty="0"/>
              <a:t>il comico esige dunque, per produrre tutto il suo effetto, qualcosa come un'anestesia momentanea del cuore</a:t>
            </a:r>
            <a:r>
              <a:rPr lang="it-IT" altLang="it-IT" dirty="0"/>
              <a:t>”</a:t>
            </a:r>
            <a:r>
              <a:rPr lang="it-IT" dirty="0"/>
              <a:t> (ivi, pp. 5-6). </a:t>
            </a:r>
          </a:p>
          <a:p>
            <a:pPr algn="just"/>
            <a:r>
              <a:rPr lang="it-IT" dirty="0"/>
              <a:t>3. "Il riso, - commenta </a:t>
            </a:r>
            <a:r>
              <a:rPr lang="it-IT" dirty="0" err="1"/>
              <a:t>Bergson</a:t>
            </a:r>
            <a:r>
              <a:rPr lang="it-IT" dirty="0"/>
              <a:t> - [...] cela sempre un pensiero nascosto di </a:t>
            </a:r>
            <a:r>
              <a:rPr lang="it-IT" b="1" dirty="0"/>
              <a:t>intesa</a:t>
            </a:r>
            <a:r>
              <a:rPr lang="it-IT" dirty="0"/>
              <a:t>, direi quasi di </a:t>
            </a:r>
            <a:r>
              <a:rPr lang="it-IT" b="1" dirty="0"/>
              <a:t>complicità, con altre persone che ridono, reali o immaginarie che siano"</a:t>
            </a:r>
            <a:r>
              <a:rPr lang="it-IT" dirty="0"/>
              <a:t> (ivi, p.6).</a:t>
            </a:r>
          </a:p>
          <a:p>
            <a:endParaRPr lang="it-IT" dirty="0"/>
          </a:p>
          <a:p>
            <a:endParaRPr lang="it-IT" dirty="0"/>
          </a:p>
        </p:txBody>
      </p:sp>
      <p:sp>
        <p:nvSpPr>
          <p:cNvPr id="5" name="Segnaposto piè di pagina 4"/>
          <p:cNvSpPr>
            <a:spLocks noGrp="1"/>
          </p:cNvSpPr>
          <p:nvPr>
            <p:ph type="ftr" sz="quarter" idx="11"/>
          </p:nvPr>
        </p:nvSpPr>
        <p:spPr/>
        <p:txBody>
          <a:bodyPr/>
          <a:lstStyle/>
          <a:p>
            <a:r>
              <a:rPr lang="it-IT"/>
              <a:t>Riso_29_11_22</a:t>
            </a:r>
          </a:p>
        </p:txBody>
      </p:sp>
      <p:sp>
        <p:nvSpPr>
          <p:cNvPr id="4" name="Segnaposto numero diapositiva 3"/>
          <p:cNvSpPr>
            <a:spLocks noGrp="1"/>
          </p:cNvSpPr>
          <p:nvPr>
            <p:ph type="sldNum" sz="quarter" idx="12"/>
          </p:nvPr>
        </p:nvSpPr>
        <p:spPr/>
        <p:txBody>
          <a:bodyPr/>
          <a:lstStyle/>
          <a:p>
            <a:fld id="{A1541519-6A8C-4F97-B34D-8CAA5255C6F9}" type="slidenum">
              <a:rPr lang="it-IT" smtClean="0"/>
              <a:pPr/>
              <a:t>19</a:t>
            </a:fld>
            <a:endParaRPr lang="it-IT"/>
          </a:p>
        </p:txBody>
      </p:sp>
    </p:spTree>
    <p:extLst>
      <p:ext uri="{BB962C8B-B14F-4D97-AF65-F5344CB8AC3E}">
        <p14:creationId xmlns:p14="http://schemas.microsoft.com/office/powerpoint/2010/main" val="4267070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EA8C9D-5849-EB42-B69E-E33864102316}"/>
              </a:ext>
            </a:extLst>
          </p:cNvPr>
          <p:cNvSpPr>
            <a:spLocks noGrp="1"/>
          </p:cNvSpPr>
          <p:nvPr>
            <p:ph type="title"/>
          </p:nvPr>
        </p:nvSpPr>
        <p:spPr/>
        <p:txBody>
          <a:bodyPr/>
          <a:lstStyle/>
          <a:p>
            <a:r>
              <a:rPr lang="it-IT" dirty="0"/>
              <a:t>Filosofia: tra derisione e riso</a:t>
            </a:r>
          </a:p>
        </p:txBody>
      </p:sp>
      <p:sp>
        <p:nvSpPr>
          <p:cNvPr id="3" name="Segnaposto contenuto 2">
            <a:extLst>
              <a:ext uri="{FF2B5EF4-FFF2-40B4-BE49-F238E27FC236}">
                <a16:creationId xmlns:a16="http://schemas.microsoft.com/office/drawing/2014/main" id="{031F3A22-FB1B-1D40-8B0A-AB7B56B3788D}"/>
              </a:ext>
            </a:extLst>
          </p:cNvPr>
          <p:cNvSpPr>
            <a:spLocks noGrp="1"/>
          </p:cNvSpPr>
          <p:nvPr>
            <p:ph idx="1"/>
          </p:nvPr>
        </p:nvSpPr>
        <p:spPr/>
        <p:txBody>
          <a:bodyPr>
            <a:normAutofit fontScale="92500" lnSpcReduction="10000"/>
          </a:bodyPr>
          <a:lstStyle/>
          <a:p>
            <a:r>
              <a:rPr lang="it-IT" dirty="0"/>
              <a:t>Essere derisi non mette in discussione il valore </a:t>
            </a:r>
          </a:p>
          <a:p>
            <a:pPr lvl="1"/>
            <a:r>
              <a:rPr lang="it-IT" dirty="0"/>
              <a:t>Talete: l’irriverente ridere </a:t>
            </a:r>
            <a:r>
              <a:rPr lang="it-IT" i="1" dirty="0"/>
              <a:t>sulla</a:t>
            </a:r>
            <a:r>
              <a:rPr lang="it-IT" dirty="0"/>
              <a:t> filosofia </a:t>
            </a:r>
          </a:p>
          <a:p>
            <a:pPr lvl="1"/>
            <a:r>
              <a:rPr lang="it-IT" dirty="0"/>
              <a:t>Socrate: ridere con la filosofia</a:t>
            </a:r>
          </a:p>
          <a:p>
            <a:endParaRPr lang="it-IT" dirty="0"/>
          </a:p>
          <a:p>
            <a:r>
              <a:rPr lang="it-IT" dirty="0"/>
              <a:t>Agostino: ridere è da sani di mente. Il Medico deriso</a:t>
            </a:r>
          </a:p>
          <a:p>
            <a:pPr lvl="1"/>
            <a:r>
              <a:rPr lang="it-IT" dirty="0"/>
              <a:t>Il riso è in potere dell’Amore</a:t>
            </a:r>
          </a:p>
          <a:p>
            <a:pPr lvl="1"/>
            <a:r>
              <a:rPr lang="it-IT" dirty="0"/>
              <a:t>Ridere, piangere, sperare</a:t>
            </a:r>
          </a:p>
          <a:p>
            <a:pPr marL="457200" lvl="1" indent="0">
              <a:buNone/>
            </a:pPr>
            <a:endParaRPr lang="it-IT" dirty="0"/>
          </a:p>
          <a:p>
            <a:r>
              <a:rPr lang="it-IT" dirty="0" err="1"/>
              <a:t>Plessner</a:t>
            </a:r>
            <a:r>
              <a:rPr lang="it-IT" dirty="0"/>
              <a:t>: Ridere come capacità fondamentale dell’essere umano</a:t>
            </a:r>
          </a:p>
          <a:p>
            <a:pPr lvl="1"/>
            <a:r>
              <a:rPr lang="it-IT" dirty="0"/>
              <a:t>Essere capaci di entrare in relazione</a:t>
            </a:r>
          </a:p>
          <a:p>
            <a:pPr lvl="1"/>
            <a:r>
              <a:rPr lang="it-IT" dirty="0"/>
              <a:t>Espressioni gestuali della gioia e del solletico</a:t>
            </a:r>
          </a:p>
        </p:txBody>
      </p:sp>
      <p:sp>
        <p:nvSpPr>
          <p:cNvPr id="5" name="Segnaposto piè di pagina 4">
            <a:extLst>
              <a:ext uri="{FF2B5EF4-FFF2-40B4-BE49-F238E27FC236}">
                <a16:creationId xmlns:a16="http://schemas.microsoft.com/office/drawing/2014/main" id="{AD37AB9A-947A-CF47-A4CB-A841D562EC00}"/>
              </a:ext>
            </a:extLst>
          </p:cNvPr>
          <p:cNvSpPr>
            <a:spLocks noGrp="1"/>
          </p:cNvSpPr>
          <p:nvPr>
            <p:ph type="ftr" sz="quarter" idx="11"/>
          </p:nvPr>
        </p:nvSpPr>
        <p:spPr/>
        <p:txBody>
          <a:bodyPr/>
          <a:lstStyle/>
          <a:p>
            <a:r>
              <a:rPr lang="it-IT"/>
              <a:t>Riso_29_11_22</a:t>
            </a:r>
          </a:p>
        </p:txBody>
      </p:sp>
      <p:sp>
        <p:nvSpPr>
          <p:cNvPr id="6" name="Segnaposto numero diapositiva 5">
            <a:extLst>
              <a:ext uri="{FF2B5EF4-FFF2-40B4-BE49-F238E27FC236}">
                <a16:creationId xmlns:a16="http://schemas.microsoft.com/office/drawing/2014/main" id="{4AAF3DEB-A10D-4E4A-9A3E-5C28127E8DCE}"/>
              </a:ext>
            </a:extLst>
          </p:cNvPr>
          <p:cNvSpPr>
            <a:spLocks noGrp="1"/>
          </p:cNvSpPr>
          <p:nvPr>
            <p:ph type="sldNum" sz="quarter" idx="12"/>
          </p:nvPr>
        </p:nvSpPr>
        <p:spPr/>
        <p:txBody>
          <a:bodyPr/>
          <a:lstStyle/>
          <a:p>
            <a:fld id="{1EA0DE77-A5F1-C243-940E-1A84361B9423}" type="slidenum">
              <a:rPr lang="it-IT" smtClean="0"/>
              <a:pPr/>
              <a:t>2</a:t>
            </a:fld>
            <a:endParaRPr lang="it-IT"/>
          </a:p>
        </p:txBody>
      </p:sp>
    </p:spTree>
    <p:extLst>
      <p:ext uri="{BB962C8B-B14F-4D97-AF65-F5344CB8AC3E}">
        <p14:creationId xmlns:p14="http://schemas.microsoft.com/office/powerpoint/2010/main" val="354084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F058F0-9A05-104F-AF60-26132063C417}"/>
              </a:ext>
            </a:extLst>
          </p:cNvPr>
          <p:cNvSpPr>
            <a:spLocks noGrp="1"/>
          </p:cNvSpPr>
          <p:nvPr>
            <p:ph type="title"/>
          </p:nvPr>
        </p:nvSpPr>
        <p:spPr/>
        <p:txBody>
          <a:bodyPr>
            <a:normAutofit fontScale="90000"/>
          </a:bodyPr>
          <a:lstStyle/>
          <a:p>
            <a:r>
              <a:rPr lang="it-IT" dirty="0" err="1"/>
              <a:t>Plessner</a:t>
            </a:r>
            <a:r>
              <a:rPr lang="it-IT" dirty="0"/>
              <a:t>: Ridere come capacità fondamentale dell’essere umano</a:t>
            </a:r>
            <a:br>
              <a:rPr lang="it-IT" dirty="0"/>
            </a:br>
            <a:endParaRPr lang="it-IT" dirty="0"/>
          </a:p>
        </p:txBody>
      </p:sp>
      <p:sp>
        <p:nvSpPr>
          <p:cNvPr id="3" name="Segnaposto piè di pagina 2">
            <a:extLst>
              <a:ext uri="{FF2B5EF4-FFF2-40B4-BE49-F238E27FC236}">
                <a16:creationId xmlns:a16="http://schemas.microsoft.com/office/drawing/2014/main" id="{E7DF25FF-E6DC-7647-874B-B41D8BD22B8E}"/>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182E560E-D046-3A49-8080-B793C5D7BF2F}"/>
              </a:ext>
            </a:extLst>
          </p:cNvPr>
          <p:cNvSpPr>
            <a:spLocks noGrp="1"/>
          </p:cNvSpPr>
          <p:nvPr>
            <p:ph type="sldNum" sz="quarter" idx="12"/>
          </p:nvPr>
        </p:nvSpPr>
        <p:spPr/>
        <p:txBody>
          <a:bodyPr/>
          <a:lstStyle/>
          <a:p>
            <a:fld id="{1EA0DE77-A5F1-C243-940E-1A84361B9423}" type="slidenum">
              <a:rPr lang="it-IT" smtClean="0"/>
              <a:pPr/>
              <a:t>20</a:t>
            </a:fld>
            <a:endParaRPr lang="it-IT"/>
          </a:p>
        </p:txBody>
      </p:sp>
      <p:pic>
        <p:nvPicPr>
          <p:cNvPr id="6" name="Immagine 5">
            <a:extLst>
              <a:ext uri="{FF2B5EF4-FFF2-40B4-BE49-F238E27FC236}">
                <a16:creationId xmlns:a16="http://schemas.microsoft.com/office/drawing/2014/main" id="{59F55F31-A193-BD4D-B487-57A2D7CFCEE9}"/>
              </a:ext>
            </a:extLst>
          </p:cNvPr>
          <p:cNvPicPr>
            <a:picLocks noChangeAspect="1"/>
          </p:cNvPicPr>
          <p:nvPr/>
        </p:nvPicPr>
        <p:blipFill>
          <a:blip r:embed="rId2"/>
          <a:stretch>
            <a:fillRect/>
          </a:stretch>
        </p:blipFill>
        <p:spPr>
          <a:xfrm>
            <a:off x="4340678" y="2663162"/>
            <a:ext cx="2400300" cy="3378200"/>
          </a:xfrm>
          <a:prstGeom prst="rect">
            <a:avLst/>
          </a:prstGeom>
        </p:spPr>
      </p:pic>
    </p:spTree>
    <p:extLst>
      <p:ext uri="{BB962C8B-B14F-4D97-AF65-F5344CB8AC3E}">
        <p14:creationId xmlns:p14="http://schemas.microsoft.com/office/powerpoint/2010/main" val="2142676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FEB714-DD50-894A-966A-4BE622766C71}"/>
              </a:ext>
            </a:extLst>
          </p:cNvPr>
          <p:cNvSpPr>
            <a:spLocks noGrp="1"/>
          </p:cNvSpPr>
          <p:nvPr>
            <p:ph type="title"/>
          </p:nvPr>
        </p:nvSpPr>
        <p:spPr>
          <a:xfrm>
            <a:off x="677334" y="451512"/>
            <a:ext cx="8923866" cy="1105825"/>
          </a:xfrm>
        </p:spPr>
        <p:txBody>
          <a:bodyPr wrap="square" numCol="1" anchor="t" anchorCtr="0" compatLnSpc="1">
            <a:prstTxWarp prst="textNoShape">
              <a:avLst/>
            </a:prstTxWarp>
            <a:normAutofit fontScale="90000"/>
          </a:bodyPr>
          <a:lstStyle/>
          <a:p>
            <a:pPr eaLnBrk="1" hangingPunct="1"/>
            <a:r>
              <a:rPr lang="it-IT" altLang="it-IT" sz="4100" dirty="0">
                <a:ea typeface="ＭＳ Ｐゴシック" panose="020B0600070205080204" pitchFamily="34" charset="-128"/>
              </a:rPr>
              <a:t>Il carattere espressivo del riso e del pianto </a:t>
            </a:r>
            <a:br>
              <a:rPr lang="it-IT" altLang="it-IT" sz="4100" dirty="0">
                <a:ea typeface="ＭＳ Ｐゴシック" panose="020B0600070205080204" pitchFamily="34" charset="-128"/>
              </a:rPr>
            </a:br>
            <a:endParaRPr lang="it-IT" altLang="it-IT" sz="4100" dirty="0">
              <a:ea typeface="ＭＳ Ｐゴシック" panose="020B0600070205080204" pitchFamily="34" charset="-128"/>
            </a:endParaRPr>
          </a:p>
        </p:txBody>
      </p:sp>
      <p:sp>
        <p:nvSpPr>
          <p:cNvPr id="17410" name="Segnaposto contenuto 2">
            <a:extLst>
              <a:ext uri="{FF2B5EF4-FFF2-40B4-BE49-F238E27FC236}">
                <a16:creationId xmlns:a16="http://schemas.microsoft.com/office/drawing/2014/main" id="{6BC6E427-CADB-BA40-8EF8-258A1002DCC2}"/>
              </a:ext>
            </a:extLst>
          </p:cNvPr>
          <p:cNvSpPr>
            <a:spLocks noGrp="1"/>
          </p:cNvSpPr>
          <p:nvPr>
            <p:ph idx="1"/>
          </p:nvPr>
        </p:nvSpPr>
        <p:spPr/>
        <p:txBody>
          <a:bodyPr>
            <a:normAutofit/>
          </a:bodyPr>
          <a:lstStyle/>
          <a:p>
            <a:pPr algn="just" eaLnBrk="1" hangingPunct="1"/>
            <a:r>
              <a:rPr lang="it-IT" altLang="it-IT">
                <a:ea typeface="ＭＳ Ｐゴシック" panose="020B0600070205080204" pitchFamily="34" charset="-128"/>
              </a:rPr>
              <a:t>Nelle interpretazioni della gestualità che prendono come punto di vista l’azione, </a:t>
            </a:r>
            <a:r>
              <a:rPr lang="it-IT" altLang="it-IT" b="1">
                <a:ea typeface="ＭＳ Ｐゴシック" panose="020B0600070205080204" pitchFamily="34" charset="-128"/>
              </a:rPr>
              <a:t>il riso e il pianto giocano un ruolo insignificante.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a:p>
            <a:pPr algn="just" eaLnBrk="1" hangingPunct="1"/>
            <a:r>
              <a:rPr lang="it-IT" altLang="it-IT">
                <a:ea typeface="ＭＳ Ｐゴシック" panose="020B0600070205080204" pitchFamily="34" charset="-128"/>
              </a:rPr>
              <a:t>Il presentarsi</a:t>
            </a:r>
            <a:r>
              <a:rPr lang="it-IT" altLang="it-IT" b="1">
                <a:ea typeface="ＭＳ Ｐゴシック" panose="020B0600070205080204" pitchFamily="34" charset="-128"/>
              </a:rPr>
              <a:t> dell’immagine mimica </a:t>
            </a:r>
            <a:r>
              <a:rPr lang="it-IT" altLang="it-IT">
                <a:ea typeface="ＭＳ Ｐゴシック" panose="020B0600070205080204" pitchFamily="34" charset="-128"/>
              </a:rPr>
              <a:t>rappresenta</a:t>
            </a:r>
            <a:r>
              <a:rPr lang="it-IT" altLang="it-IT" b="1">
                <a:ea typeface="ＭＳ Ｐゴシック" panose="020B0600070205080204" pitchFamily="34" charset="-128"/>
              </a:rPr>
              <a:t> solo un dettaglio dell’intero complesso espressivo che si mostra nel processo globale del riso e del pianto. </a:t>
            </a:r>
            <a:endParaRPr lang="it-IT" altLang="it-IT">
              <a:ea typeface="ＭＳ Ｐゴシック" panose="020B0600070205080204" pitchFamily="34" charset="-128"/>
            </a:endParaRPr>
          </a:p>
          <a:p>
            <a:pPr algn="just" eaLnBrk="1" hangingPunct="1">
              <a:buFont typeface="Arial" panose="020B0604020202020204" pitchFamily="34" charset="0"/>
              <a:buNone/>
            </a:pPr>
            <a:endParaRPr lang="it-IT" altLang="it-IT">
              <a:ea typeface="ＭＳ Ｐゴシック" panose="020B0600070205080204" pitchFamily="34" charset="-128"/>
            </a:endParaRPr>
          </a:p>
          <a:p>
            <a:pPr algn="just" eaLnBrk="1" hangingPunct="1"/>
            <a:r>
              <a:rPr lang="it-IT" altLang="it-IT" b="1">
                <a:ea typeface="ＭＳ Ｐゴシック" panose="020B0600070205080204" pitchFamily="34" charset="-128"/>
              </a:rPr>
              <a:t>Nel riso e nel pianto manca un passaggio dall’interno all’esterno. </a:t>
            </a:r>
            <a:endParaRPr lang="it-IT" altLang="it-IT">
              <a:ea typeface="ＭＳ Ｐゴシック" panose="020B0600070205080204" pitchFamily="34" charset="-128"/>
            </a:endParaRPr>
          </a:p>
          <a:p>
            <a:pPr eaLnBrk="1" hangingPunct="1"/>
            <a:r>
              <a:rPr lang="it-IT" altLang="it-IT" b="1">
                <a:ea typeface="ＭＳ Ｐゴシック" panose="020B0600070205080204" pitchFamily="34" charset="-128"/>
              </a:rPr>
              <a:t>L’uomo può ridere o piangere solo se si consegna a essi: </a:t>
            </a:r>
            <a:r>
              <a:rPr lang="it-IT" altLang="it-IT" b="1" i="1">
                <a:ea typeface="ＭＳ Ｐゴシック" panose="020B0600070205080204" pitchFamily="34" charset="-128"/>
              </a:rPr>
              <a:t>si abbandona al riso, si lascia andare al pianto. </a:t>
            </a:r>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1D7E0E4F-A605-4947-ACA6-E3D9234A190D}"/>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0C1B0214-9B7E-044C-8D61-A80E6B5EBB98}"/>
              </a:ext>
            </a:extLst>
          </p:cNvPr>
          <p:cNvSpPr>
            <a:spLocks noGrp="1"/>
          </p:cNvSpPr>
          <p:nvPr>
            <p:ph type="sldNum" sz="quarter" idx="12"/>
          </p:nvPr>
        </p:nvSpPr>
        <p:spPr/>
        <p:txBody>
          <a:bodyPr/>
          <a:lstStyle/>
          <a:p>
            <a:fld id="{1EA0DE77-A5F1-C243-940E-1A84361B9423}" type="slidenum">
              <a:rPr lang="it-IT" smtClean="0"/>
              <a:pPr/>
              <a:t>21</a:t>
            </a:fld>
            <a:endParaRPr lang="it-IT"/>
          </a:p>
        </p:txBody>
      </p:sp>
    </p:spTree>
    <p:extLst>
      <p:ext uri="{BB962C8B-B14F-4D97-AF65-F5344CB8AC3E}">
        <p14:creationId xmlns:p14="http://schemas.microsoft.com/office/powerpoint/2010/main" val="3208582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wrap="square" numCol="1" anchorCtr="0" compatLnSpc="1">
            <a:prstTxWarp prst="textNoShape">
              <a:avLst/>
            </a:prstTxWarp>
          </a:bodyPr>
          <a:lstStyle/>
          <a:p>
            <a:pPr eaLnBrk="1" hangingPunct="1"/>
            <a:r>
              <a:rPr lang="it-IT"/>
              <a:t>Totalità </a:t>
            </a:r>
          </a:p>
        </p:txBody>
      </p:sp>
      <p:sp>
        <p:nvSpPr>
          <p:cNvPr id="47106" name="Segnaposto contenuto 2"/>
          <p:cNvSpPr>
            <a:spLocks noGrp="1"/>
          </p:cNvSpPr>
          <p:nvPr>
            <p:ph idx="1"/>
          </p:nvPr>
        </p:nvSpPr>
        <p:spPr/>
        <p:txBody>
          <a:bodyPr>
            <a:normAutofit/>
          </a:bodyPr>
          <a:lstStyle/>
          <a:p>
            <a:pPr algn="just" eaLnBrk="1" hangingPunct="1"/>
            <a:r>
              <a:rPr lang="it-IT"/>
              <a:t>Concepire il riso e il pianto come forme espressive significa partire dall</a:t>
            </a:r>
            <a:r>
              <a:rPr lang="it-IT" altLang="it-IT"/>
              <a:t>’</a:t>
            </a:r>
            <a:r>
              <a:rPr lang="it-IT"/>
              <a:t>uomo come totalità, e non dal particolare – come il corpo, l</a:t>
            </a:r>
            <a:r>
              <a:rPr lang="it-IT" altLang="it-IT"/>
              <a:t>’</a:t>
            </a:r>
            <a:r>
              <a:rPr lang="it-IT"/>
              <a:t>anima, lo spirito, l legame sociale – che si lascia separare dalla totalità quasi fosse qualcosa di autonomo. </a:t>
            </a:r>
          </a:p>
          <a:p>
            <a:pPr algn="just" eaLnBrk="1" hangingPunct="1"/>
            <a:r>
              <a:rPr lang="it-IT"/>
              <a:t>Per noi l</a:t>
            </a:r>
            <a:r>
              <a:rPr lang="it-IT" altLang="it-IT"/>
              <a:t>’</a:t>
            </a:r>
            <a:r>
              <a:rPr lang="it-IT"/>
              <a:t>uomo come totalità, vale a dire il nostro simile, è accessibili, come noi stessi lo siamo nella connessione del comportamento e delle relazioni con noi stessi e con l</a:t>
            </a:r>
            <a:r>
              <a:rPr lang="it-IT" altLang="it-IT"/>
              <a:t>’</a:t>
            </a:r>
            <a:r>
              <a:rPr lang="it-IT"/>
              <a:t>ambiente. </a:t>
            </a:r>
          </a:p>
          <a:p>
            <a:pPr algn="just" eaLnBrk="1" hangingPunct="1"/>
            <a:r>
              <a:rPr lang="it-IT"/>
              <a:t>Le forme espressive sono perciò forme del comportamento verso l</a:t>
            </a:r>
            <a:r>
              <a:rPr lang="it-IT" altLang="it-IT"/>
              <a:t>’</a:t>
            </a:r>
            <a:r>
              <a:rPr lang="it-IT"/>
              <a:t>altro, verso se stessi, verso le cose e gli avvenimenti, verso tutto ciò che può toccare l</a:t>
            </a:r>
            <a:r>
              <a:rPr lang="it-IT" altLang="it-IT"/>
              <a:t>’</a:t>
            </a:r>
            <a:r>
              <a:rPr lang="it-IT"/>
              <a:t>uomo. </a:t>
            </a:r>
          </a:p>
        </p:txBody>
      </p:sp>
      <p:sp>
        <p:nvSpPr>
          <p:cNvPr id="4" name="Segnaposto piè di pagina 3"/>
          <p:cNvSpPr>
            <a:spLocks noGrp="1"/>
          </p:cNvSpPr>
          <p:nvPr>
            <p:ph type="ftr" sz="quarter" idx="11"/>
          </p:nvPr>
        </p:nvSpPr>
        <p:spPr/>
        <p:txBody>
          <a:bodyPr/>
          <a:lstStyle/>
          <a:p>
            <a:pPr>
              <a:defRPr/>
            </a:pPr>
            <a:r>
              <a:rPr lang="it-IT"/>
              <a:t>Riso_29_11_22</a:t>
            </a:r>
          </a:p>
        </p:txBody>
      </p:sp>
      <p:sp>
        <p:nvSpPr>
          <p:cNvPr id="5" name="Segnaposto numero diapositiva 4"/>
          <p:cNvSpPr>
            <a:spLocks noGrp="1"/>
          </p:cNvSpPr>
          <p:nvPr>
            <p:ph type="sldNum" sz="quarter" idx="12"/>
          </p:nvPr>
        </p:nvSpPr>
        <p:spPr/>
        <p:txBody>
          <a:bodyPr/>
          <a:lstStyle/>
          <a:p>
            <a:fld id="{A1541519-6A8C-4F97-B34D-8CAA5255C6F9}" type="slidenum">
              <a:rPr lang="it-IT" smtClean="0"/>
              <a:pPr/>
              <a:t>22</a:t>
            </a:fld>
            <a:endParaRPr lang="it-IT"/>
          </a:p>
        </p:txBody>
      </p:sp>
    </p:spTree>
    <p:extLst>
      <p:ext uri="{BB962C8B-B14F-4D97-AF65-F5344CB8AC3E}">
        <p14:creationId xmlns:p14="http://schemas.microsoft.com/office/powerpoint/2010/main" val="27325203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25C204-2F0E-5F4D-8422-F341816B0C32}"/>
              </a:ext>
            </a:extLst>
          </p:cNvPr>
          <p:cNvSpPr>
            <a:spLocks noGrp="1"/>
          </p:cNvSpPr>
          <p:nvPr>
            <p:ph type="title"/>
          </p:nvPr>
        </p:nvSpPr>
        <p:spPr/>
        <p:txBody>
          <a:bodyPr/>
          <a:lstStyle/>
          <a:p>
            <a:pPr>
              <a:defRPr/>
            </a:pPr>
            <a:r>
              <a:rPr lang="it-IT" dirty="0">
                <a:ea typeface="+mj-ea"/>
                <a:cs typeface="+mj-cs"/>
              </a:rPr>
              <a:t>Perdita di controllo complessivo</a:t>
            </a:r>
          </a:p>
        </p:txBody>
      </p:sp>
      <p:sp>
        <p:nvSpPr>
          <p:cNvPr id="24578" name="Segnaposto contenuto 2">
            <a:extLst>
              <a:ext uri="{FF2B5EF4-FFF2-40B4-BE49-F238E27FC236}">
                <a16:creationId xmlns:a16="http://schemas.microsoft.com/office/drawing/2014/main" id="{1B92DF56-74A1-484D-ABD1-5E923361228A}"/>
              </a:ext>
            </a:extLst>
          </p:cNvPr>
          <p:cNvSpPr>
            <a:spLocks noGrp="1"/>
          </p:cNvSpPr>
          <p:nvPr>
            <p:ph idx="1"/>
          </p:nvPr>
        </p:nvSpPr>
        <p:spPr/>
        <p:txBody>
          <a:bodyPr/>
          <a:lstStyle/>
          <a:p>
            <a:pPr algn="just" eaLnBrk="1" hangingPunct="1"/>
            <a:r>
              <a:rPr lang="it-IT" altLang="it-IT" b="1">
                <a:ea typeface="ＭＳ Ｐゴシック" panose="020B0600070205080204" pitchFamily="34" charset="-128"/>
              </a:rPr>
              <a:t>Nel riso e nel pianto accade il contrario: la trasparenza corporeo-spirituale raggiunge in essi il livello più basso; i processi corporei si emancipano e l’uomo viene scosso, colpito, spossato. Egli ha perduto il rapporto con la sua esistenza fisica, la quale gli si sottrae, facendo di lui, in un certo senso, ciò che vuole” p. 110.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a:p>
            <a:pPr algn="just" eaLnBrk="1" hangingPunct="1"/>
            <a:r>
              <a:rPr lang="it-IT" altLang="it-IT">
                <a:ea typeface="ＭＳ Ｐゴシック" panose="020B0600070205080204" pitchFamily="34" charset="-128"/>
              </a:rPr>
              <a:t>Contrariamente alla gestualità dell’espressione mimica, il </a:t>
            </a:r>
            <a:r>
              <a:rPr lang="it-IT" altLang="it-IT" i="1">
                <a:ea typeface="ＭＳ Ｐゴシック" panose="020B0600070205080204" pitchFamily="34" charset="-128"/>
              </a:rPr>
              <a:t>genus </a:t>
            </a:r>
            <a:r>
              <a:rPr lang="it-IT" altLang="it-IT">
                <a:ea typeface="ＭＳ Ｐゴシック" panose="020B0600070205080204" pitchFamily="34" charset="-128"/>
              </a:rPr>
              <a:t>del riso e del pianto si </a:t>
            </a:r>
            <a:r>
              <a:rPr lang="it-IT" altLang="it-IT" b="1">
                <a:ea typeface="ＭＳ Ｐゴシック" panose="020B0600070205080204" pitchFamily="34" charset="-128"/>
              </a:rPr>
              <a:t>presenta come una modalità di manifestazione nella quale ha valore espressivo la </a:t>
            </a:r>
            <a:r>
              <a:rPr lang="it-IT" altLang="it-IT" b="1" i="1">
                <a:ea typeface="ＭＳ Ｐゴシック" panose="020B0600070205080204" pitchFamily="34" charset="-128"/>
              </a:rPr>
              <a:t>perdita del controllo complessivo.</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89EAC553-9A3D-B242-BA33-498587DBD8BF}"/>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B77B07D0-49CF-A241-B9E3-26063255606E}"/>
              </a:ext>
            </a:extLst>
          </p:cNvPr>
          <p:cNvSpPr>
            <a:spLocks noGrp="1"/>
          </p:cNvSpPr>
          <p:nvPr>
            <p:ph type="sldNum" sz="quarter" idx="12"/>
          </p:nvPr>
        </p:nvSpPr>
        <p:spPr/>
        <p:txBody>
          <a:bodyPr/>
          <a:lstStyle/>
          <a:p>
            <a:fld id="{1EA0DE77-A5F1-C243-940E-1A84361B9423}" type="slidenum">
              <a:rPr lang="it-IT" smtClean="0"/>
              <a:pPr/>
              <a:t>23</a:t>
            </a:fld>
            <a:endParaRPr lang="it-IT"/>
          </a:p>
        </p:txBody>
      </p:sp>
    </p:spTree>
    <p:extLst>
      <p:ext uri="{BB962C8B-B14F-4D97-AF65-F5344CB8AC3E}">
        <p14:creationId xmlns:p14="http://schemas.microsoft.com/office/powerpoint/2010/main" val="4090693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180E56-DC2F-DF44-BFDD-8D272153A258}"/>
              </a:ext>
            </a:extLst>
          </p:cNvPr>
          <p:cNvSpPr>
            <a:spLocks noGrp="1"/>
          </p:cNvSpPr>
          <p:nvPr>
            <p:ph type="title"/>
          </p:nvPr>
        </p:nvSpPr>
        <p:spPr/>
        <p:txBody>
          <a:bodyPr/>
          <a:lstStyle/>
          <a:p>
            <a:pPr>
              <a:defRPr/>
            </a:pPr>
            <a:r>
              <a:rPr lang="it-IT" dirty="0">
                <a:ea typeface="+mj-ea"/>
                <a:cs typeface="+mj-cs"/>
              </a:rPr>
              <a:t>Differenze tra riso e pianto</a:t>
            </a:r>
          </a:p>
        </p:txBody>
      </p:sp>
      <p:sp>
        <p:nvSpPr>
          <p:cNvPr id="3" name="Segnaposto contenuto 2">
            <a:extLst>
              <a:ext uri="{FF2B5EF4-FFF2-40B4-BE49-F238E27FC236}">
                <a16:creationId xmlns:a16="http://schemas.microsoft.com/office/drawing/2014/main" id="{59096EC6-8CA2-4641-9C14-61D7D134488D}"/>
              </a:ext>
            </a:extLst>
          </p:cNvPr>
          <p:cNvSpPr>
            <a:spLocks noGrp="1"/>
          </p:cNvSpPr>
          <p:nvPr>
            <p:ph idx="1"/>
          </p:nvPr>
        </p:nvSpPr>
        <p:spPr>
          <a:xfrm>
            <a:off x="677334" y="1404257"/>
            <a:ext cx="8596668" cy="4637105"/>
          </a:xfrm>
        </p:spPr>
        <p:txBody>
          <a:bodyPr>
            <a:normAutofit fontScale="92500" lnSpcReduction="10000"/>
          </a:bodyPr>
          <a:lstStyle/>
          <a:p>
            <a:pPr algn="just" eaLnBrk="1" hangingPunct="1">
              <a:lnSpc>
                <a:spcPct val="80000"/>
              </a:lnSpc>
            </a:pPr>
            <a:r>
              <a:rPr lang="it-IT" altLang="it-IT" sz="2000" dirty="0">
                <a:ea typeface="ＭＳ Ｐゴシック" panose="020B0600070205080204" pitchFamily="34" charset="-128"/>
              </a:rPr>
              <a:t>Cominciano a delinearsi </a:t>
            </a:r>
            <a:r>
              <a:rPr lang="it-IT" altLang="it-IT" sz="2000" b="1" dirty="0">
                <a:ea typeface="ＭＳ Ｐゴシック" panose="020B0600070205080204" pitchFamily="34" charset="-128"/>
              </a:rPr>
              <a:t>le differenze</a:t>
            </a:r>
            <a:r>
              <a:rPr lang="it-IT" altLang="it-IT" sz="2000" dirty="0">
                <a:ea typeface="ＭＳ Ｐゴシック" panose="020B0600070205080204" pitchFamily="34" charset="-128"/>
              </a:rPr>
              <a:t> tra il riso e il pianto</a:t>
            </a:r>
            <a:endParaRPr lang="it-IT" altLang="it-IT" sz="1500" dirty="0">
              <a:ea typeface="ＭＳ Ｐゴシック" panose="020B0600070205080204" pitchFamily="34" charset="-128"/>
            </a:endParaRPr>
          </a:p>
          <a:p>
            <a:pPr algn="just" eaLnBrk="1" hangingPunct="1">
              <a:lnSpc>
                <a:spcPct val="80000"/>
              </a:lnSpc>
            </a:pPr>
            <a:endParaRPr lang="it-IT" altLang="it-IT" sz="1500" dirty="0">
              <a:ea typeface="ＭＳ Ｐゴシック" panose="020B0600070205080204" pitchFamily="34" charset="-128"/>
            </a:endParaRPr>
          </a:p>
          <a:p>
            <a:pPr lvl="1" algn="just" eaLnBrk="1" hangingPunct="1">
              <a:lnSpc>
                <a:spcPct val="80000"/>
              </a:lnSpc>
            </a:pPr>
            <a:r>
              <a:rPr lang="it-IT" altLang="it-IT" sz="1700" b="1" u="sng" dirty="0">
                <a:ea typeface="ＭＳ Ｐゴシック" panose="020B0600070205080204" pitchFamily="34" charset="-128"/>
              </a:rPr>
              <a:t>Nel pianto </a:t>
            </a:r>
            <a:r>
              <a:rPr lang="it-IT" altLang="it-IT" sz="1700" b="1" dirty="0">
                <a:ea typeface="ＭＳ Ｐゴシック" panose="020B0600070205080204" pitchFamily="34" charset="-128"/>
              </a:rPr>
              <a:t>le lacrime adempiono alla funzione di autoaffermazione, ma il singhiozzo, il lamento, il sospiro da soli non sono sufficienti alla espressione.</a:t>
            </a:r>
            <a:endParaRPr lang="it-IT" altLang="it-IT" sz="1400" dirty="0">
              <a:ea typeface="ＭＳ Ｐゴシック" panose="020B0600070205080204" pitchFamily="34" charset="-128"/>
            </a:endParaRPr>
          </a:p>
          <a:p>
            <a:pPr algn="just" eaLnBrk="1" hangingPunct="1">
              <a:lnSpc>
                <a:spcPct val="80000"/>
              </a:lnSpc>
            </a:pPr>
            <a:endParaRPr lang="it-IT" altLang="it-IT" sz="1500" dirty="0">
              <a:ea typeface="ＭＳ Ｐゴシック" panose="020B0600070205080204" pitchFamily="34" charset="-128"/>
            </a:endParaRPr>
          </a:p>
          <a:p>
            <a:pPr lvl="1" algn="just" eaLnBrk="1" hangingPunct="1">
              <a:lnSpc>
                <a:spcPct val="80000"/>
              </a:lnSpc>
            </a:pPr>
            <a:r>
              <a:rPr lang="it-IT" altLang="it-IT" sz="1700" b="1" dirty="0">
                <a:ea typeface="ＭＳ Ｐゴシック" panose="020B0600070205080204" pitchFamily="34" charset="-128"/>
              </a:rPr>
              <a:t>Si può </a:t>
            </a:r>
            <a:r>
              <a:rPr lang="it-IT" altLang="it-IT" sz="1700" b="1" u="sng" dirty="0">
                <a:ea typeface="ＭＳ Ｐゴシック" panose="020B0600070205080204" pitchFamily="34" charset="-128"/>
              </a:rPr>
              <a:t>ridere e piangere </a:t>
            </a:r>
            <a:r>
              <a:rPr lang="it-IT" altLang="it-IT" sz="1700" b="1" dirty="0">
                <a:ea typeface="ＭＳ Ｐゴシック" panose="020B0600070205080204" pitchFamily="34" charset="-128"/>
              </a:rPr>
              <a:t>sulla base di </a:t>
            </a:r>
            <a:r>
              <a:rPr lang="it-IT" altLang="it-IT" sz="1700" b="1" u="sng" dirty="0">
                <a:ea typeface="ＭＳ Ｐゴシック" panose="020B0600070205080204" pitchFamily="34" charset="-128"/>
              </a:rPr>
              <a:t>motivi diversi e imparagonabili</a:t>
            </a:r>
            <a:r>
              <a:rPr lang="it-IT" altLang="it-IT" sz="1700" b="1" dirty="0">
                <a:ea typeface="ＭＳ Ｐゴシック" panose="020B0600070205080204" pitchFamily="34" charset="-128"/>
              </a:rPr>
              <a:t>.</a:t>
            </a:r>
            <a:endParaRPr lang="it-IT" altLang="it-IT" sz="1400" dirty="0">
              <a:ea typeface="ＭＳ Ｐゴシック" panose="020B0600070205080204" pitchFamily="34" charset="-128"/>
            </a:endParaRPr>
          </a:p>
          <a:p>
            <a:pPr algn="just" eaLnBrk="1" hangingPunct="1">
              <a:lnSpc>
                <a:spcPct val="80000"/>
              </a:lnSpc>
            </a:pPr>
            <a:endParaRPr lang="it-IT" altLang="it-IT" sz="1500" dirty="0">
              <a:ea typeface="ＭＳ Ｐゴシック" panose="020B0600070205080204" pitchFamily="34" charset="-128"/>
            </a:endParaRPr>
          </a:p>
          <a:p>
            <a:pPr lvl="1" algn="just" eaLnBrk="1" hangingPunct="1">
              <a:lnSpc>
                <a:spcPct val="80000"/>
              </a:lnSpc>
            </a:pPr>
            <a:r>
              <a:rPr lang="it-IT" altLang="it-IT" sz="1700" b="1" u="sng" dirty="0">
                <a:ea typeface="ＭＳ Ｐゴシック" panose="020B0600070205080204" pitchFamily="34" charset="-128"/>
              </a:rPr>
              <a:t>Scena comica e imbarazzo dicono di situazioni diverse da cui però può scaturire il riso </a:t>
            </a:r>
            <a:endParaRPr lang="it-IT" altLang="it-IT" sz="1400" dirty="0">
              <a:ea typeface="ＭＳ Ｐゴシック" panose="020B0600070205080204" pitchFamily="34" charset="-128"/>
            </a:endParaRPr>
          </a:p>
          <a:p>
            <a:pPr algn="just" eaLnBrk="1" hangingPunct="1">
              <a:lnSpc>
                <a:spcPct val="80000"/>
              </a:lnSpc>
            </a:pPr>
            <a:endParaRPr lang="it-IT" altLang="it-IT" sz="1500" dirty="0">
              <a:ea typeface="ＭＳ Ｐゴシック" panose="020B0600070205080204" pitchFamily="34" charset="-128"/>
            </a:endParaRPr>
          </a:p>
          <a:p>
            <a:pPr lvl="1" algn="just" eaLnBrk="1" hangingPunct="1">
              <a:lnSpc>
                <a:spcPct val="80000"/>
              </a:lnSpc>
            </a:pPr>
            <a:r>
              <a:rPr lang="it-IT" altLang="it-IT" sz="1700" b="1" u="sng" dirty="0">
                <a:ea typeface="ＭＳ Ｐゴシック" panose="020B0600070205080204" pitchFamily="34" charset="-128"/>
              </a:rPr>
              <a:t>Oppure si può provare dolore, ma anche pentimento devozione o piacere e si piange. </a:t>
            </a:r>
            <a:endParaRPr lang="it-IT" altLang="it-IT" sz="1400" dirty="0">
              <a:ea typeface="ＭＳ Ｐゴシック" panose="020B0600070205080204" pitchFamily="34" charset="-128"/>
            </a:endParaRPr>
          </a:p>
          <a:p>
            <a:pPr algn="just" eaLnBrk="1" hangingPunct="1">
              <a:lnSpc>
                <a:spcPct val="80000"/>
              </a:lnSpc>
            </a:pPr>
            <a:endParaRPr lang="it-IT" altLang="it-IT" sz="1500" dirty="0">
              <a:ea typeface="ＭＳ Ｐゴシック" panose="020B0600070205080204" pitchFamily="34" charset="-128"/>
            </a:endParaRPr>
          </a:p>
          <a:p>
            <a:pPr algn="just" eaLnBrk="1" hangingPunct="1">
              <a:lnSpc>
                <a:spcPct val="80000"/>
              </a:lnSpc>
            </a:pPr>
            <a:r>
              <a:rPr lang="it-IT" altLang="it-IT" sz="2000" dirty="0">
                <a:ea typeface="ＭＳ Ｐゴシック" panose="020B0600070205080204" pitchFamily="34" charset="-128"/>
              </a:rPr>
              <a:t>Raramente e solo occasionalmente si è cercato di gettare un ponte tra la struttura dei motivi e le corrispondenti reazioni espressive per studiare anche motivi tra loro molto lontani e soprattutto per considerare uniformemente il riso e il pianto. </a:t>
            </a:r>
            <a:endParaRPr lang="it-IT" altLang="it-IT" sz="1500" dirty="0">
              <a:ea typeface="ＭＳ Ｐゴシック" panose="020B0600070205080204" pitchFamily="34" charset="-128"/>
            </a:endParaRPr>
          </a:p>
          <a:p>
            <a:pPr algn="just" eaLnBrk="1" hangingPunct="1">
              <a:lnSpc>
                <a:spcPct val="80000"/>
              </a:lnSpc>
            </a:pPr>
            <a:endParaRPr lang="it-IT" altLang="it-IT" sz="1900" dirty="0">
              <a:ea typeface="ＭＳ Ｐゴシック" panose="020B0600070205080204" pitchFamily="34" charset="-128"/>
            </a:endParaRPr>
          </a:p>
        </p:txBody>
      </p:sp>
      <p:sp>
        <p:nvSpPr>
          <p:cNvPr id="4" name="Segnaposto piè di pagina 3">
            <a:extLst>
              <a:ext uri="{FF2B5EF4-FFF2-40B4-BE49-F238E27FC236}">
                <a16:creationId xmlns:a16="http://schemas.microsoft.com/office/drawing/2014/main" id="{7179E48B-B7E2-5C48-B748-E80042D13429}"/>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6F8B4059-898A-9A49-8D44-5E523C351F0C}"/>
              </a:ext>
            </a:extLst>
          </p:cNvPr>
          <p:cNvSpPr>
            <a:spLocks noGrp="1"/>
          </p:cNvSpPr>
          <p:nvPr>
            <p:ph type="sldNum" sz="quarter" idx="12"/>
          </p:nvPr>
        </p:nvSpPr>
        <p:spPr/>
        <p:txBody>
          <a:bodyPr/>
          <a:lstStyle/>
          <a:p>
            <a:fld id="{1EA0DE77-A5F1-C243-940E-1A84361B9423}" type="slidenum">
              <a:rPr lang="it-IT" smtClean="0"/>
              <a:pPr/>
              <a:t>24</a:t>
            </a:fld>
            <a:endParaRPr lang="it-IT"/>
          </a:p>
        </p:txBody>
      </p:sp>
    </p:spTree>
    <p:extLst>
      <p:ext uri="{BB962C8B-B14F-4D97-AF65-F5344CB8AC3E}">
        <p14:creationId xmlns:p14="http://schemas.microsoft.com/office/powerpoint/2010/main" val="2231613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2DDF5C-FEA2-7C4D-8F4A-E8450BAD31E8}"/>
              </a:ext>
            </a:extLst>
          </p:cNvPr>
          <p:cNvSpPr>
            <a:spLocks noGrp="1"/>
          </p:cNvSpPr>
          <p:nvPr>
            <p:ph type="title"/>
          </p:nvPr>
        </p:nvSpPr>
        <p:spPr/>
        <p:txBody>
          <a:bodyPr/>
          <a:lstStyle/>
          <a:p>
            <a:pPr algn="just">
              <a:defRPr/>
            </a:pPr>
            <a:r>
              <a:rPr lang="it-IT" sz="2400" dirty="0"/>
              <a:t>Espressioni gestuali della gioia e del solletico </a:t>
            </a:r>
            <a:br>
              <a:rPr lang="it-IT" sz="2400" dirty="0"/>
            </a:br>
            <a:endParaRPr lang="it-IT" sz="2400" dirty="0"/>
          </a:p>
        </p:txBody>
      </p:sp>
      <p:sp>
        <p:nvSpPr>
          <p:cNvPr id="27650" name="Segnaposto contenuto 2">
            <a:extLst>
              <a:ext uri="{FF2B5EF4-FFF2-40B4-BE49-F238E27FC236}">
                <a16:creationId xmlns:a16="http://schemas.microsoft.com/office/drawing/2014/main" id="{022D14A9-D9AB-E042-8D2F-08DB86DE5535}"/>
              </a:ext>
            </a:extLst>
          </p:cNvPr>
          <p:cNvSpPr>
            <a:spLocks noGrp="1"/>
          </p:cNvSpPr>
          <p:nvPr>
            <p:ph idx="1"/>
          </p:nvPr>
        </p:nvSpPr>
        <p:spPr/>
        <p:txBody>
          <a:bodyPr/>
          <a:lstStyle/>
          <a:p>
            <a:pPr algn="just" eaLnBrk="1" hangingPunct="1"/>
            <a:r>
              <a:rPr lang="it-IT" altLang="it-IT" sz="2400" dirty="0">
                <a:ea typeface="ＭＳ Ｐゴシック" panose="020B0600070205080204" pitchFamily="34" charset="-128"/>
              </a:rPr>
              <a:t>La tesi per cui il riso si distingue dagli atti gestuali e </a:t>
            </a:r>
            <a:r>
              <a:rPr lang="it-IT" altLang="it-IT" sz="2400" b="1" dirty="0">
                <a:ea typeface="ＭＳ Ｐゴシック" panose="020B0600070205080204" pitchFamily="34" charset="-128"/>
              </a:rPr>
              <a:t>corrisponde al motivo senza ricevere da esso un’impronta può essere messo in discussione da 2 possibilità di suscitarlo: </a:t>
            </a:r>
            <a:endParaRPr lang="it-IT" altLang="it-IT" sz="1800" dirty="0">
              <a:ea typeface="ＭＳ Ｐゴシック" panose="020B0600070205080204" pitchFamily="34" charset="-128"/>
            </a:endParaRPr>
          </a:p>
          <a:p>
            <a:pPr lvl="1" algn="just" eaLnBrk="1" hangingPunct="1"/>
            <a:r>
              <a:rPr lang="it-IT" altLang="it-IT" b="1" u="sng" dirty="0">
                <a:ea typeface="ＭＳ Ｐゴシック" panose="020B0600070205080204" pitchFamily="34" charset="-128"/>
              </a:rPr>
              <a:t>Gioia e il solletico</a:t>
            </a:r>
            <a:r>
              <a:rPr lang="it-IT" altLang="it-IT" b="1" dirty="0">
                <a:ea typeface="ＭＳ Ｐゴシック" panose="020B0600070205080204" pitchFamily="34" charset="-128"/>
              </a:rPr>
              <a:t>: </a:t>
            </a:r>
            <a:r>
              <a:rPr lang="it-IT" altLang="it-IT" dirty="0">
                <a:ea typeface="ＭＳ Ｐゴシック" panose="020B0600070205080204" pitchFamily="34" charset="-128"/>
              </a:rPr>
              <a:t>in entrambi i casi</a:t>
            </a:r>
            <a:r>
              <a:rPr lang="it-IT" altLang="it-IT" b="1" dirty="0">
                <a:ea typeface="ＭＳ Ｐゴシック" panose="020B0600070205080204" pitchFamily="34" charset="-128"/>
              </a:rPr>
              <a:t> il </a:t>
            </a:r>
            <a:r>
              <a:rPr lang="it-IT" altLang="it-IT" dirty="0">
                <a:ea typeface="ＭＳ Ｐゴシック" panose="020B0600070205080204" pitchFamily="34" charset="-128"/>
              </a:rPr>
              <a:t>riso sembra un autentico</a:t>
            </a:r>
            <a:r>
              <a:rPr lang="it-IT" altLang="it-IT" b="1" dirty="0">
                <a:ea typeface="ＭＳ Ｐゴシック" panose="020B0600070205080204" pitchFamily="34" charset="-128"/>
              </a:rPr>
              <a:t> atto di espressione gestuale </a:t>
            </a:r>
            <a:r>
              <a:rPr lang="it-IT" altLang="it-IT" dirty="0">
                <a:ea typeface="ＭＳ Ｐゴシック" panose="020B0600070205080204" pitchFamily="34" charset="-128"/>
              </a:rPr>
              <a:t>marcato, in maniera sempre diversa,</a:t>
            </a:r>
            <a:r>
              <a:rPr lang="it-IT" altLang="it-IT" b="1" dirty="0">
                <a:ea typeface="ＭＳ Ｐゴシック" panose="020B0600070205080204" pitchFamily="34" charset="-128"/>
              </a:rPr>
              <a:t> da uno stato interiore. </a:t>
            </a:r>
            <a:endParaRPr lang="it-IT" altLang="it-IT" sz="1800" dirty="0">
              <a:ea typeface="ＭＳ Ｐゴシック" panose="020B0600070205080204" pitchFamily="34" charset="-128"/>
            </a:endParaRPr>
          </a:p>
          <a:p>
            <a:pPr lvl="1" algn="just" eaLnBrk="1" hangingPunct="1"/>
            <a:endParaRPr lang="it-IT" altLang="it-IT" b="1" u="sng" dirty="0">
              <a:ea typeface="ＭＳ Ｐゴシック" panose="020B0600070205080204" pitchFamily="34" charset="-128"/>
            </a:endParaRPr>
          </a:p>
          <a:p>
            <a:pPr lvl="1" algn="just" eaLnBrk="1" hangingPunct="1"/>
            <a:r>
              <a:rPr lang="it-IT" altLang="it-IT" b="1" u="sng" dirty="0">
                <a:ea typeface="ＭＳ Ｐゴシック" panose="020B0600070205080204" pitchFamily="34" charset="-128"/>
              </a:rPr>
              <a:t>Ci si deve chiedere se l’espressione gestuale della disposizione gioiosa sia vero riso e a cosa si riferisca</a:t>
            </a:r>
            <a:r>
              <a:rPr lang="it-IT" altLang="it-IT" b="1" dirty="0">
                <a:ea typeface="ＭＳ Ｐゴシック" panose="020B0600070205080204" pitchFamily="34" charset="-128"/>
              </a:rPr>
              <a:t>. Dal momento che non è affatto certo che ciò per cui si gioisce rappresenti la base a partire da cui si ride. </a:t>
            </a:r>
            <a:endParaRPr lang="it-IT" altLang="it-IT" sz="1600" dirty="0">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51A2BE4E-003F-DA4F-9811-9381180A23B5}"/>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8D38C4F8-8E3A-C047-9E16-3C19BCF40092}"/>
              </a:ext>
            </a:extLst>
          </p:cNvPr>
          <p:cNvSpPr>
            <a:spLocks noGrp="1"/>
          </p:cNvSpPr>
          <p:nvPr>
            <p:ph type="sldNum" sz="quarter" idx="12"/>
          </p:nvPr>
        </p:nvSpPr>
        <p:spPr/>
        <p:txBody>
          <a:bodyPr/>
          <a:lstStyle/>
          <a:p>
            <a:fld id="{1EA0DE77-A5F1-C243-940E-1A84361B9423}" type="slidenum">
              <a:rPr lang="it-IT" smtClean="0"/>
              <a:pPr/>
              <a:t>25</a:t>
            </a:fld>
            <a:endParaRPr lang="it-IT"/>
          </a:p>
        </p:txBody>
      </p:sp>
      <p:pic>
        <p:nvPicPr>
          <p:cNvPr id="27651" name="Immagine 2">
            <a:extLst>
              <a:ext uri="{FF2B5EF4-FFF2-40B4-BE49-F238E27FC236}">
                <a16:creationId xmlns:a16="http://schemas.microsoft.com/office/drawing/2014/main" id="{0F074ECB-A69E-7240-AC1D-25650992E5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65794" y="5259195"/>
            <a:ext cx="184785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73198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81E6F3-5C50-444D-BE59-A0CC53964E8C}"/>
              </a:ext>
            </a:extLst>
          </p:cNvPr>
          <p:cNvSpPr>
            <a:spLocks noGrp="1"/>
          </p:cNvSpPr>
          <p:nvPr>
            <p:ph type="title"/>
          </p:nvPr>
        </p:nvSpPr>
        <p:spPr/>
        <p:txBody>
          <a:bodyPr/>
          <a:lstStyle/>
          <a:p>
            <a:pPr>
              <a:defRPr/>
            </a:pPr>
            <a:r>
              <a:rPr lang="it-IT" dirty="0">
                <a:ea typeface="+mj-ea"/>
                <a:cs typeface="+mj-cs"/>
              </a:rPr>
              <a:t>Solletico </a:t>
            </a:r>
          </a:p>
        </p:txBody>
      </p:sp>
      <p:sp>
        <p:nvSpPr>
          <p:cNvPr id="3" name="Segnaposto contenuto 2">
            <a:extLst>
              <a:ext uri="{FF2B5EF4-FFF2-40B4-BE49-F238E27FC236}">
                <a16:creationId xmlns:a16="http://schemas.microsoft.com/office/drawing/2014/main" id="{1BF4B1E1-DD18-0245-B1AA-08CA6E030220}"/>
              </a:ext>
            </a:extLst>
          </p:cNvPr>
          <p:cNvSpPr>
            <a:spLocks noGrp="1"/>
          </p:cNvSpPr>
          <p:nvPr>
            <p:ph idx="1"/>
          </p:nvPr>
        </p:nvSpPr>
        <p:spPr/>
        <p:txBody>
          <a:bodyPr>
            <a:normAutofit fontScale="92500" lnSpcReduction="20000"/>
          </a:bodyPr>
          <a:lstStyle/>
          <a:p>
            <a:pPr eaLnBrk="1" hangingPunct="1">
              <a:lnSpc>
                <a:spcPct val="80000"/>
              </a:lnSpc>
            </a:pPr>
            <a:r>
              <a:rPr lang="it-IT" altLang="it-IT" sz="2000" b="1">
                <a:ea typeface="ＭＳ Ｐゴシック" panose="020B0600070205080204" pitchFamily="34" charset="-128"/>
              </a:rPr>
              <a:t>Il solletico, al contrario </a:t>
            </a:r>
            <a:r>
              <a:rPr lang="it-IT" altLang="it-IT" sz="2000">
                <a:ea typeface="ＭＳ Ｐゴシック" panose="020B0600070205080204" pitchFamily="34" charset="-128"/>
              </a:rPr>
              <a:t>è uno stato ben preciso, sensibilmente definibile e rappresentabile come </a:t>
            </a:r>
            <a:r>
              <a:rPr lang="it-IT" altLang="it-IT" sz="2000" b="1">
                <a:ea typeface="ＭＳ Ｐゴシック" panose="020B0600070205080204" pitchFamily="34" charset="-128"/>
              </a:rPr>
              <a:t>un </a:t>
            </a:r>
            <a:r>
              <a:rPr lang="it-IT" altLang="it-IT" sz="2000" b="1" i="1">
                <a:ea typeface="ＭＳ Ｐゴシック" panose="020B0600070205080204" pitchFamily="34" charset="-128"/>
              </a:rPr>
              <a:t>modus </a:t>
            </a:r>
            <a:r>
              <a:rPr lang="it-IT" altLang="it-IT" sz="2000" b="1">
                <a:ea typeface="ＭＳ Ｐゴシック" panose="020B0600070205080204" pitchFamily="34" charset="-128"/>
              </a:rPr>
              <a:t> di stimolazione che rimane alla superficie. </a:t>
            </a:r>
            <a:endParaRPr lang="it-IT" altLang="it-IT" sz="1700">
              <a:ea typeface="ＭＳ Ｐゴシック" panose="020B0600070205080204" pitchFamily="34" charset="-128"/>
            </a:endParaRPr>
          </a:p>
          <a:p>
            <a:pPr eaLnBrk="1" hangingPunct="1">
              <a:lnSpc>
                <a:spcPct val="80000"/>
              </a:lnSpc>
            </a:pPr>
            <a:endParaRPr lang="it-IT" altLang="it-IT" sz="17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Il solletico fa pensare ad un rapporto di stimolo-reazione, ovvero un riflesso, </a:t>
            </a:r>
            <a:r>
              <a:rPr lang="it-IT" altLang="it-IT" sz="2000">
                <a:ea typeface="ＭＳ Ｐゴシック" panose="020B0600070205080204" pitchFamily="34" charset="-128"/>
              </a:rPr>
              <a:t>ipotesi subito messa da parte perché ci si porrebbe subito la domanda se sia vero riso.</a:t>
            </a:r>
            <a:endParaRPr lang="it-IT" altLang="it-IT" sz="17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Il solletico </a:t>
            </a:r>
            <a:r>
              <a:rPr lang="it-IT" altLang="it-IT" sz="2000">
                <a:ea typeface="ＭＳ Ｐゴシック" panose="020B0600070205080204" pitchFamily="34" charset="-128"/>
              </a:rPr>
              <a:t>è uno stato di stimolazione</a:t>
            </a:r>
            <a:r>
              <a:rPr lang="it-IT" altLang="it-IT" sz="2000" b="1">
                <a:ea typeface="ＭＳ Ｐゴシック" panose="020B0600070205080204" pitchFamily="34" charset="-128"/>
              </a:rPr>
              <a:t> ambivalente gradevole e sgradevole. </a:t>
            </a:r>
            <a:endParaRPr lang="it-IT" altLang="it-IT" sz="20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Non è l’intensità dello stimolo o dell’impressione a decidere, ma l’ambivalenza, che però può avere luogo in modi molto diversi e non è legata alla zona della sensazione fisica. </a:t>
            </a:r>
            <a:endParaRPr lang="it-IT" altLang="it-IT" sz="2000">
              <a:ea typeface="ＭＳ Ｐゴシック" panose="020B0600070205080204" pitchFamily="34" charset="-128"/>
            </a:endParaRPr>
          </a:p>
          <a:p>
            <a:pPr lvl="1" eaLnBrk="1" hangingPunct="1">
              <a:lnSpc>
                <a:spcPct val="80000"/>
              </a:lnSpc>
            </a:pPr>
            <a:r>
              <a:rPr lang="it-IT" altLang="it-IT" sz="1900" b="1">
                <a:ea typeface="ＭＳ Ｐゴシック" panose="020B0600070205080204" pitchFamily="34" charset="-128"/>
              </a:rPr>
              <a:t>Il ridacchiare </a:t>
            </a:r>
            <a:r>
              <a:rPr lang="it-IT" altLang="it-IT" sz="1900">
                <a:ea typeface="ＭＳ Ｐゴシック" panose="020B0600070205080204" pitchFamily="34" charset="-128"/>
              </a:rPr>
              <a:t>può diventare un </a:t>
            </a:r>
            <a:r>
              <a:rPr lang="it-IT" altLang="it-IT" sz="1900" b="1">
                <a:ea typeface="ＭＳ Ｐゴシック" panose="020B0600070205080204" pitchFamily="34" charset="-128"/>
              </a:rPr>
              <a:t>autentico riso </a:t>
            </a:r>
            <a:r>
              <a:rPr lang="it-IT" altLang="it-IT" sz="1900">
                <a:ea typeface="ＭＳ Ｐゴシック" panose="020B0600070205080204" pitchFamily="34" charset="-128"/>
              </a:rPr>
              <a:t>se l’uomo </a:t>
            </a:r>
            <a:r>
              <a:rPr lang="it-IT" altLang="it-IT" sz="1900" b="1">
                <a:ea typeface="ＭＳ Ｐゴシック" panose="020B0600070205080204" pitchFamily="34" charset="-128"/>
              </a:rPr>
              <a:t>trova comica la propria suscettibilità al solletico. </a:t>
            </a:r>
            <a:endParaRPr lang="it-IT" altLang="it-IT" sz="1700">
              <a:ea typeface="ＭＳ Ｐゴシック" panose="020B0600070205080204" pitchFamily="34" charset="-128"/>
            </a:endParaRPr>
          </a:p>
          <a:p>
            <a:pPr lvl="1" eaLnBrk="1" hangingPunct="1">
              <a:lnSpc>
                <a:spcPct val="80000"/>
              </a:lnSpc>
            </a:pPr>
            <a:r>
              <a:rPr lang="it-IT" altLang="it-IT" sz="1900">
                <a:ea typeface="ＭＳ Ｐゴシック" panose="020B0600070205080204" pitchFamily="34" charset="-128"/>
              </a:rPr>
              <a:t>Nel</a:t>
            </a:r>
            <a:r>
              <a:rPr lang="it-IT" altLang="it-IT" sz="1900" b="1">
                <a:ea typeface="ＭＳ Ｐゴシック" panose="020B0600070205080204" pitchFamily="34" charset="-128"/>
              </a:rPr>
              <a:t> solletico </a:t>
            </a:r>
            <a:r>
              <a:rPr lang="it-IT" altLang="it-IT" sz="1900">
                <a:ea typeface="ＭＳ Ｐゴシック" panose="020B0600070205080204" pitchFamily="34" charset="-128"/>
              </a:rPr>
              <a:t>siamo</a:t>
            </a:r>
            <a:r>
              <a:rPr lang="it-IT" altLang="it-IT" sz="1900" b="1">
                <a:ea typeface="ＭＳ Ｐゴシック" panose="020B0600070205080204" pitchFamily="34" charset="-128"/>
              </a:rPr>
              <a:t> consegnati a uno stato di stimolazione che non si trova in un rapporto adeguato né con la causa scatenante, né con noi stessi. </a:t>
            </a:r>
            <a:endParaRPr lang="it-IT" altLang="it-IT" sz="1500">
              <a:ea typeface="ＭＳ Ｐゴシック" panose="020B0600070205080204" pitchFamily="34" charset="-128"/>
            </a:endParaRPr>
          </a:p>
        </p:txBody>
      </p:sp>
      <p:sp>
        <p:nvSpPr>
          <p:cNvPr id="4" name="Segnaposto piè di pagina 3">
            <a:extLst>
              <a:ext uri="{FF2B5EF4-FFF2-40B4-BE49-F238E27FC236}">
                <a16:creationId xmlns:a16="http://schemas.microsoft.com/office/drawing/2014/main" id="{E0953709-89E8-CB43-9082-868F1F3AB373}"/>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9D21112C-870D-A043-9C92-833C142C6CF2}"/>
              </a:ext>
            </a:extLst>
          </p:cNvPr>
          <p:cNvSpPr>
            <a:spLocks noGrp="1"/>
          </p:cNvSpPr>
          <p:nvPr>
            <p:ph type="sldNum" sz="quarter" idx="12"/>
          </p:nvPr>
        </p:nvSpPr>
        <p:spPr/>
        <p:txBody>
          <a:bodyPr/>
          <a:lstStyle/>
          <a:p>
            <a:fld id="{1EA0DE77-A5F1-C243-940E-1A84361B9423}" type="slidenum">
              <a:rPr lang="it-IT" smtClean="0"/>
              <a:pPr/>
              <a:t>26</a:t>
            </a:fld>
            <a:endParaRPr lang="it-IT"/>
          </a:p>
        </p:txBody>
      </p:sp>
    </p:spTree>
    <p:extLst>
      <p:ext uri="{BB962C8B-B14F-4D97-AF65-F5344CB8AC3E}">
        <p14:creationId xmlns:p14="http://schemas.microsoft.com/office/powerpoint/2010/main" val="19630095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7BB494-0EEE-0448-8CE6-B908FCED69C5}"/>
              </a:ext>
            </a:extLst>
          </p:cNvPr>
          <p:cNvSpPr>
            <a:spLocks noGrp="1"/>
          </p:cNvSpPr>
          <p:nvPr>
            <p:ph type="title"/>
          </p:nvPr>
        </p:nvSpPr>
        <p:spPr/>
        <p:txBody>
          <a:bodyPr/>
          <a:lstStyle/>
          <a:p>
            <a:pPr>
              <a:defRPr/>
            </a:pPr>
            <a:r>
              <a:rPr lang="it-IT" dirty="0">
                <a:ea typeface="+mj-ea"/>
                <a:cs typeface="+mj-cs"/>
              </a:rPr>
              <a:t>Giubilo </a:t>
            </a:r>
          </a:p>
        </p:txBody>
      </p:sp>
      <p:sp>
        <p:nvSpPr>
          <p:cNvPr id="3" name="Segnaposto contenuto 2">
            <a:extLst>
              <a:ext uri="{FF2B5EF4-FFF2-40B4-BE49-F238E27FC236}">
                <a16:creationId xmlns:a16="http://schemas.microsoft.com/office/drawing/2014/main" id="{F13033C8-7888-644D-B316-E3D848D71A12}"/>
              </a:ext>
            </a:extLst>
          </p:cNvPr>
          <p:cNvSpPr>
            <a:spLocks noGrp="1"/>
          </p:cNvSpPr>
          <p:nvPr>
            <p:ph idx="1"/>
          </p:nvPr>
        </p:nvSpPr>
        <p:spPr/>
        <p:txBody>
          <a:bodyPr>
            <a:normAutofit fontScale="92500" lnSpcReduction="20000"/>
          </a:bodyPr>
          <a:lstStyle/>
          <a:p>
            <a:pPr eaLnBrk="1" hangingPunct="1">
              <a:lnSpc>
                <a:spcPct val="80000"/>
              </a:lnSpc>
            </a:pPr>
            <a:r>
              <a:rPr lang="it-IT" altLang="it-IT" sz="2000">
                <a:ea typeface="ＭＳ Ｐゴシック" panose="020B0600070205080204" pitchFamily="34" charset="-128"/>
              </a:rPr>
              <a:t>Secondo </a:t>
            </a:r>
            <a:r>
              <a:rPr lang="it-IT" altLang="it-IT" sz="2000" b="1">
                <a:ea typeface="ＭＳ Ｐゴシック" panose="020B0600070205080204" pitchFamily="34" charset="-128"/>
              </a:rPr>
              <a:t>l’opinione generale il riso appartiene alla gioia, alla letizia, alla gaiezza, all’allegria, all’ilarità. </a:t>
            </a:r>
            <a:endParaRPr lang="it-IT" altLang="it-IT" sz="2000">
              <a:ea typeface="ＭＳ Ｐゴシック" panose="020B0600070205080204" pitchFamily="34" charset="-128"/>
            </a:endParaRPr>
          </a:p>
          <a:p>
            <a:pPr eaLnBrk="1" hangingPunct="1">
              <a:lnSpc>
                <a:spcPct val="80000"/>
              </a:lnSpc>
            </a:pPr>
            <a:endParaRPr lang="it-IT" altLang="it-IT" sz="20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Chi vive uno stato positivo perché ha ricevuto una buona notizia, che è piacevolmente sorpreso da un dono inaspettato o chi è allegro e di buon umore perché ha potuto sottrarsi alla grigia monotonia delle preoccupazioni quotidiane può ridere. </a:t>
            </a:r>
            <a:endParaRPr lang="it-IT" altLang="it-IT" sz="2000">
              <a:ea typeface="ＭＳ Ｐゴシック" panose="020B0600070205080204" pitchFamily="34" charset="-128"/>
            </a:endParaRPr>
          </a:p>
          <a:p>
            <a:pPr eaLnBrk="1" hangingPunct="1">
              <a:lnSpc>
                <a:spcPct val="80000"/>
              </a:lnSpc>
            </a:pPr>
            <a:endParaRPr lang="it-IT" altLang="it-IT" sz="20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Ma questo suo </a:t>
            </a:r>
            <a:r>
              <a:rPr lang="it-IT" altLang="it-IT" sz="2000" b="1" u="sng">
                <a:ea typeface="ＭＳ Ｐゴシック" panose="020B0600070205080204" pitchFamily="34" charset="-128"/>
              </a:rPr>
              <a:t>riso è il giubilo</a:t>
            </a:r>
            <a:r>
              <a:rPr lang="it-IT" altLang="it-IT" sz="2000" b="1">
                <a:ea typeface="ＭＳ Ｐゴシック" panose="020B0600070205080204" pitchFamily="34" charset="-128"/>
              </a:rPr>
              <a:t>. </a:t>
            </a:r>
            <a:endParaRPr lang="it-IT" altLang="it-IT" sz="2000">
              <a:ea typeface="ＭＳ Ｐゴシック" panose="020B0600070205080204" pitchFamily="34" charset="-128"/>
            </a:endParaRPr>
          </a:p>
          <a:p>
            <a:pPr eaLnBrk="1" hangingPunct="1">
              <a:lnSpc>
                <a:spcPct val="80000"/>
              </a:lnSpc>
            </a:pPr>
            <a:endParaRPr lang="it-IT" altLang="it-IT" sz="20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Se però si è aspettato a lungo con apprensione e segretamente allora l’espressione di gioia sarà totalmente diversa. Se abbiamo ancor la forza di poter gioire essa ci sopraffà e ci condurrà alle lacrime. </a:t>
            </a:r>
            <a:endParaRPr lang="it-IT" altLang="it-IT" sz="2000">
              <a:ea typeface="ＭＳ Ｐゴシック" panose="020B0600070205080204" pitchFamily="34" charset="-128"/>
            </a:endParaRPr>
          </a:p>
          <a:p>
            <a:pPr eaLnBrk="1" hangingPunct="1">
              <a:lnSpc>
                <a:spcPct val="80000"/>
              </a:lnSpc>
            </a:pPr>
            <a:endParaRPr lang="it-IT" altLang="it-IT" sz="20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Il giubilo è l’espressione gestuale della esplosione dinanzi alle felicità. </a:t>
            </a:r>
            <a:endParaRPr lang="it-IT" altLang="it-IT" sz="2000">
              <a:ea typeface="ＭＳ Ｐゴシック" panose="020B0600070205080204" pitchFamily="34" charset="-128"/>
            </a:endParaRPr>
          </a:p>
          <a:p>
            <a:pPr eaLnBrk="1" hangingPunct="1">
              <a:lnSpc>
                <a:spcPct val="80000"/>
              </a:lnSpc>
            </a:pPr>
            <a:endParaRPr lang="it-IT" altLang="it-IT" sz="2000">
              <a:ea typeface="ＭＳ Ｐゴシック" panose="020B0600070205080204" pitchFamily="34" charset="-128"/>
            </a:endParaRPr>
          </a:p>
          <a:p>
            <a:pPr eaLnBrk="1" hangingPunct="1">
              <a:lnSpc>
                <a:spcPct val="80000"/>
              </a:lnSpc>
            </a:pPr>
            <a:endParaRPr lang="it-IT" altLang="it-IT" sz="2000">
              <a:ea typeface="ＭＳ Ｐゴシック" panose="020B0600070205080204" pitchFamily="34" charset="-128"/>
            </a:endParaRPr>
          </a:p>
        </p:txBody>
      </p:sp>
      <p:sp>
        <p:nvSpPr>
          <p:cNvPr id="4" name="Segnaposto piè di pagina 3">
            <a:extLst>
              <a:ext uri="{FF2B5EF4-FFF2-40B4-BE49-F238E27FC236}">
                <a16:creationId xmlns:a16="http://schemas.microsoft.com/office/drawing/2014/main" id="{1C7DEF2B-8F1D-0543-ADC0-073B9A577366}"/>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22720AFA-F8B3-004F-8BEE-8D40980F7DBE}"/>
              </a:ext>
            </a:extLst>
          </p:cNvPr>
          <p:cNvSpPr>
            <a:spLocks noGrp="1"/>
          </p:cNvSpPr>
          <p:nvPr>
            <p:ph type="sldNum" sz="quarter" idx="12"/>
          </p:nvPr>
        </p:nvSpPr>
        <p:spPr/>
        <p:txBody>
          <a:bodyPr/>
          <a:lstStyle/>
          <a:p>
            <a:fld id="{1EA0DE77-A5F1-C243-940E-1A84361B9423}" type="slidenum">
              <a:rPr lang="it-IT" smtClean="0"/>
              <a:pPr/>
              <a:t>27</a:t>
            </a:fld>
            <a:endParaRPr lang="it-IT"/>
          </a:p>
        </p:txBody>
      </p:sp>
    </p:spTree>
    <p:extLst>
      <p:ext uri="{BB962C8B-B14F-4D97-AF65-F5344CB8AC3E}">
        <p14:creationId xmlns:p14="http://schemas.microsoft.com/office/powerpoint/2010/main" val="32166327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0ECB80-0CE4-2542-BBA5-CFE4059A801C}"/>
              </a:ext>
            </a:extLst>
          </p:cNvPr>
          <p:cNvSpPr>
            <a:spLocks noGrp="1"/>
          </p:cNvSpPr>
          <p:nvPr>
            <p:ph type="title"/>
          </p:nvPr>
        </p:nvSpPr>
        <p:spPr/>
        <p:txBody>
          <a:bodyPr/>
          <a:lstStyle/>
          <a:p>
            <a:pPr>
              <a:defRPr/>
            </a:pPr>
            <a:r>
              <a:rPr lang="it-IT" sz="2400" dirty="0"/>
              <a:t>Gioco </a:t>
            </a:r>
          </a:p>
        </p:txBody>
      </p:sp>
      <p:sp>
        <p:nvSpPr>
          <p:cNvPr id="3" name="Segnaposto contenuto 2">
            <a:extLst>
              <a:ext uri="{FF2B5EF4-FFF2-40B4-BE49-F238E27FC236}">
                <a16:creationId xmlns:a16="http://schemas.microsoft.com/office/drawing/2014/main" id="{30545B66-7BCE-AC4B-9EEE-DC12B4DBB57C}"/>
              </a:ext>
            </a:extLst>
          </p:cNvPr>
          <p:cNvSpPr>
            <a:spLocks noGrp="1"/>
          </p:cNvSpPr>
          <p:nvPr>
            <p:ph idx="1"/>
          </p:nvPr>
        </p:nvSpPr>
        <p:spPr/>
        <p:txBody>
          <a:bodyPr>
            <a:normAutofit fontScale="92500" lnSpcReduction="20000"/>
          </a:bodyPr>
          <a:lstStyle/>
          <a:p>
            <a:pPr algn="just" eaLnBrk="1" hangingPunct="1">
              <a:lnSpc>
                <a:spcPct val="90000"/>
              </a:lnSpc>
            </a:pPr>
            <a:r>
              <a:rPr lang="it-IT" altLang="it-IT" sz="2000">
                <a:ea typeface="ＭＳ Ｐゴシック" panose="020B0600070205080204" pitchFamily="34" charset="-128"/>
              </a:rPr>
              <a:t>Il </a:t>
            </a:r>
            <a:r>
              <a:rPr lang="it-IT" altLang="it-IT" sz="2000" b="1">
                <a:ea typeface="ＭＳ Ｐゴシック" panose="020B0600070205080204" pitchFamily="34" charset="-128"/>
              </a:rPr>
              <a:t>gioco</a:t>
            </a:r>
            <a:r>
              <a:rPr lang="it-IT" altLang="it-IT" sz="2000">
                <a:ea typeface="ＭＳ Ｐゴシック" panose="020B0600070205080204" pitchFamily="34" charset="-128"/>
              </a:rPr>
              <a:t> ha un </a:t>
            </a:r>
            <a:r>
              <a:rPr lang="it-IT" altLang="it-IT" sz="2000" b="1">
                <a:ea typeface="ＭＳ Ｐゴシック" panose="020B0600070205080204" pitchFamily="34" charset="-128"/>
              </a:rPr>
              <a:t>rapporto particolare con il riso</a:t>
            </a:r>
            <a:r>
              <a:rPr lang="it-IT" altLang="it-IT" sz="2000">
                <a:ea typeface="ＭＳ Ｐゴシック" panose="020B0600070205080204" pitchFamily="34" charset="-128"/>
              </a:rPr>
              <a:t>. </a:t>
            </a:r>
          </a:p>
          <a:p>
            <a:pPr algn="just" eaLnBrk="1" hangingPunct="1">
              <a:lnSpc>
                <a:spcPct val="90000"/>
              </a:lnSpc>
            </a:pPr>
            <a:r>
              <a:rPr lang="it-IT" altLang="it-IT" sz="2000">
                <a:ea typeface="ＭＳ Ｐゴシック" panose="020B0600070205080204" pitchFamily="34" charset="-128"/>
              </a:rPr>
              <a:t>Di che gioco parliamo, non quello delle carte o giochi da tavolo in cui si misurano </a:t>
            </a:r>
            <a:r>
              <a:rPr lang="it-IT" altLang="it-IT" sz="2000" b="1">
                <a:ea typeface="ＭＳ Ｐゴシック" panose="020B0600070205080204" pitchFamily="34" charset="-128"/>
              </a:rPr>
              <a:t>abilità e attenzione. </a:t>
            </a:r>
            <a:endParaRPr lang="it-IT" altLang="it-IT" sz="2000">
              <a:ea typeface="ＭＳ Ｐゴシック" panose="020B0600070205080204" pitchFamily="34" charset="-128"/>
            </a:endParaRPr>
          </a:p>
          <a:p>
            <a:pPr algn="just" eaLnBrk="1" hangingPunct="1">
              <a:lnSpc>
                <a:spcPct val="90000"/>
              </a:lnSpc>
            </a:pPr>
            <a:endParaRPr lang="it-IT" altLang="it-IT" sz="2000">
              <a:ea typeface="ＭＳ Ｐゴシック" panose="020B0600070205080204" pitchFamily="34" charset="-128"/>
            </a:endParaRPr>
          </a:p>
          <a:p>
            <a:pPr algn="just" eaLnBrk="1" hangingPunct="1">
              <a:lnSpc>
                <a:spcPct val="90000"/>
              </a:lnSpc>
            </a:pPr>
            <a:r>
              <a:rPr lang="it-IT" altLang="it-IT" sz="2000" b="1">
                <a:ea typeface="ＭＳ Ｐゴシック" panose="020B0600070205080204" pitchFamily="34" charset="-128"/>
              </a:rPr>
              <a:t>I giochi dei bambini quelli del rapporto con l’ambiente e con gli altri. </a:t>
            </a:r>
            <a:endParaRPr lang="it-IT" altLang="it-IT" sz="2000">
              <a:ea typeface="ＭＳ Ｐゴシック" panose="020B0600070205080204" pitchFamily="34" charset="-128"/>
            </a:endParaRPr>
          </a:p>
          <a:p>
            <a:pPr algn="just" eaLnBrk="1" hangingPunct="1">
              <a:lnSpc>
                <a:spcPct val="90000"/>
              </a:lnSpc>
            </a:pPr>
            <a:endParaRPr lang="it-IT" altLang="it-IT" sz="2000">
              <a:ea typeface="ＭＳ Ｐゴシック" panose="020B0600070205080204" pitchFamily="34" charset="-128"/>
            </a:endParaRPr>
          </a:p>
          <a:p>
            <a:pPr algn="just" eaLnBrk="1" hangingPunct="1">
              <a:lnSpc>
                <a:spcPct val="90000"/>
              </a:lnSpc>
            </a:pPr>
            <a:r>
              <a:rPr lang="it-IT" altLang="it-IT" sz="2000" b="1" u="sng">
                <a:ea typeface="ＭＳ Ｐゴシック" panose="020B0600070205080204" pitchFamily="34" charset="-128"/>
              </a:rPr>
              <a:t>Come accade che il gioco in quanto tale provochi il riso?</a:t>
            </a:r>
            <a:endParaRPr lang="it-IT" altLang="it-IT" sz="2000">
              <a:ea typeface="ＭＳ Ｐゴシック" panose="020B0600070205080204" pitchFamily="34" charset="-128"/>
            </a:endParaRPr>
          </a:p>
          <a:p>
            <a:pPr lvl="1" algn="just" eaLnBrk="1" hangingPunct="1">
              <a:lnSpc>
                <a:spcPct val="90000"/>
              </a:lnSpc>
            </a:pPr>
            <a:r>
              <a:rPr lang="it-IT" altLang="it-IT" sz="1900" b="1">
                <a:ea typeface="ＭＳ Ｐゴシック" panose="020B0600070205080204" pitchFamily="34" charset="-128"/>
              </a:rPr>
              <a:t> </a:t>
            </a:r>
            <a:r>
              <a:rPr lang="it-IT" altLang="it-IT" sz="1900">
                <a:ea typeface="ＭＳ Ｐゴシック" panose="020B0600070205080204" pitchFamily="34" charset="-128"/>
              </a:rPr>
              <a:t>La risposta si ottiene attraverso </a:t>
            </a:r>
            <a:r>
              <a:rPr lang="it-IT" altLang="it-IT" sz="1900" b="1" u="sng">
                <a:ea typeface="ＭＳ Ｐゴシック" panose="020B0600070205080204" pitchFamily="34" charset="-128"/>
              </a:rPr>
              <a:t>quell’ambivalenza che abbiamo incontrato sinora in una forma molto accentuata nel prurito. </a:t>
            </a:r>
            <a:endParaRPr lang="it-IT" altLang="it-IT" sz="1500">
              <a:ea typeface="ＭＳ Ｐゴシック" panose="020B0600070205080204" pitchFamily="34" charset="-128"/>
            </a:endParaRPr>
          </a:p>
          <a:p>
            <a:pPr algn="just" eaLnBrk="1" hangingPunct="1">
              <a:lnSpc>
                <a:spcPct val="90000"/>
              </a:lnSpc>
            </a:pPr>
            <a:endParaRPr lang="it-IT" altLang="it-IT" sz="1700">
              <a:ea typeface="ＭＳ Ｐゴシック" panose="020B0600070205080204" pitchFamily="34" charset="-128"/>
            </a:endParaRPr>
          </a:p>
          <a:p>
            <a:pPr algn="just" eaLnBrk="1" hangingPunct="1">
              <a:lnSpc>
                <a:spcPct val="90000"/>
              </a:lnSpc>
            </a:pPr>
            <a:r>
              <a:rPr lang="it-IT" altLang="it-IT" b="1" u="sng">
                <a:ea typeface="ＭＳ Ｐゴシック" panose="020B0600070205080204" pitchFamily="34" charset="-128"/>
              </a:rPr>
              <a:t>Essa può determinare il carattere di una situazione che percepiamo come oscillante, poiché al contempo dipendente dalla nostra disponibilità e capacità creativa, e bizzarramente autonoma. </a:t>
            </a:r>
            <a:endParaRPr lang="it-IT" altLang="it-IT" sz="2000">
              <a:ea typeface="ＭＳ Ｐゴシック" panose="020B0600070205080204" pitchFamily="34" charset="-128"/>
            </a:endParaRPr>
          </a:p>
        </p:txBody>
      </p:sp>
      <p:sp>
        <p:nvSpPr>
          <p:cNvPr id="4" name="Segnaposto piè di pagina 3">
            <a:extLst>
              <a:ext uri="{FF2B5EF4-FFF2-40B4-BE49-F238E27FC236}">
                <a16:creationId xmlns:a16="http://schemas.microsoft.com/office/drawing/2014/main" id="{C0CF27D5-9597-F04C-A334-C17757F69F6A}"/>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B356E8AF-EE6E-F541-BD88-E882F9DB6B41}"/>
              </a:ext>
            </a:extLst>
          </p:cNvPr>
          <p:cNvSpPr>
            <a:spLocks noGrp="1"/>
          </p:cNvSpPr>
          <p:nvPr>
            <p:ph type="sldNum" sz="quarter" idx="12"/>
          </p:nvPr>
        </p:nvSpPr>
        <p:spPr/>
        <p:txBody>
          <a:bodyPr/>
          <a:lstStyle/>
          <a:p>
            <a:fld id="{1EA0DE77-A5F1-C243-940E-1A84361B9423}" type="slidenum">
              <a:rPr lang="it-IT" smtClean="0"/>
              <a:pPr/>
              <a:t>28</a:t>
            </a:fld>
            <a:endParaRPr lang="it-IT"/>
          </a:p>
        </p:txBody>
      </p:sp>
    </p:spTree>
    <p:extLst>
      <p:ext uri="{BB962C8B-B14F-4D97-AF65-F5344CB8AC3E}">
        <p14:creationId xmlns:p14="http://schemas.microsoft.com/office/powerpoint/2010/main" val="20034101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733EAB-BFA0-4D4F-9401-00B261434F9E}"/>
              </a:ext>
            </a:extLst>
          </p:cNvPr>
          <p:cNvSpPr>
            <a:spLocks noGrp="1"/>
          </p:cNvSpPr>
          <p:nvPr>
            <p:ph type="title"/>
          </p:nvPr>
        </p:nvSpPr>
        <p:spPr/>
        <p:txBody>
          <a:bodyPr/>
          <a:lstStyle/>
          <a:p>
            <a:pPr>
              <a:defRPr/>
            </a:pPr>
            <a:r>
              <a:rPr lang="it-IT" dirty="0">
                <a:ea typeface="+mj-ea"/>
                <a:cs typeface="+mj-cs"/>
              </a:rPr>
              <a:t>Giocare </a:t>
            </a:r>
          </a:p>
        </p:txBody>
      </p:sp>
      <p:sp>
        <p:nvSpPr>
          <p:cNvPr id="3" name="Segnaposto contenuto 2">
            <a:extLst>
              <a:ext uri="{FF2B5EF4-FFF2-40B4-BE49-F238E27FC236}">
                <a16:creationId xmlns:a16="http://schemas.microsoft.com/office/drawing/2014/main" id="{8C907864-C8D7-464D-9650-5E4EF60A0852}"/>
              </a:ext>
            </a:extLst>
          </p:cNvPr>
          <p:cNvSpPr>
            <a:spLocks noGrp="1"/>
          </p:cNvSpPr>
          <p:nvPr>
            <p:ph idx="1"/>
          </p:nvPr>
        </p:nvSpPr>
        <p:spPr/>
        <p:txBody>
          <a:bodyPr>
            <a:normAutofit fontScale="92500" lnSpcReduction="20000"/>
          </a:bodyPr>
          <a:lstStyle/>
          <a:p>
            <a:pPr eaLnBrk="1" hangingPunct="1">
              <a:lnSpc>
                <a:spcPct val="80000"/>
              </a:lnSpc>
            </a:pPr>
            <a:r>
              <a:rPr lang="it-IT" altLang="it-IT" sz="2000" b="1">
                <a:ea typeface="ＭＳ Ｐゴシック" panose="020B0600070205080204" pitchFamily="34" charset="-128"/>
              </a:rPr>
              <a:t>Giocare </a:t>
            </a:r>
            <a:r>
              <a:rPr lang="it-IT" altLang="it-IT" sz="2000">
                <a:ea typeface="ＭＳ Ｐゴシック" panose="020B0600070205080204" pitchFamily="34" charset="-128"/>
              </a:rPr>
              <a:t>è dunque per l’uomo</a:t>
            </a:r>
            <a:r>
              <a:rPr lang="it-IT" altLang="it-IT" sz="2000" b="1">
                <a:ea typeface="ＭＳ Ｐゴシック" panose="020B0600070205080204" pitchFamily="34" charset="-128"/>
              </a:rPr>
              <a:t> tenersi a metà in una doppia prospettiva. </a:t>
            </a:r>
            <a:endParaRPr lang="it-IT" altLang="it-IT" sz="1500">
              <a:ea typeface="ＭＳ Ｐゴシック" panose="020B0600070205080204" pitchFamily="34" charset="-128"/>
            </a:endParaRPr>
          </a:p>
          <a:p>
            <a:pPr lvl="1" eaLnBrk="1" hangingPunct="1">
              <a:lnSpc>
                <a:spcPct val="80000"/>
              </a:lnSpc>
            </a:pPr>
            <a:r>
              <a:rPr lang="it-IT" altLang="it-IT" sz="1700">
                <a:ea typeface="ＭＳ Ｐゴシック" panose="020B0600070205080204" pitchFamily="34" charset="-128"/>
              </a:rPr>
              <a:t>Per un verso gli riesce solo quando</a:t>
            </a:r>
            <a:r>
              <a:rPr lang="it-IT" altLang="it-IT" sz="1700" b="1">
                <a:ea typeface="ＭＳ Ｐゴシック" panose="020B0600070205080204" pitchFamily="34" charset="-128"/>
              </a:rPr>
              <a:t> nasconde la realtà continuamente presente, in quanto essa traspare continuamente entro la chiusa sfera del gioco. </a:t>
            </a:r>
            <a:endParaRPr lang="it-IT" altLang="it-IT" sz="1400">
              <a:ea typeface="ＭＳ Ｐゴシック" panose="020B0600070205080204" pitchFamily="34" charset="-128"/>
            </a:endParaRPr>
          </a:p>
          <a:p>
            <a:pPr eaLnBrk="1" hangingPunct="1">
              <a:lnSpc>
                <a:spcPct val="80000"/>
              </a:lnSpc>
            </a:pPr>
            <a:endParaRPr lang="it-IT" altLang="it-IT" sz="1500">
              <a:ea typeface="ＭＳ Ｐゴシック" panose="020B0600070205080204" pitchFamily="34" charset="-128"/>
            </a:endParaRPr>
          </a:p>
          <a:p>
            <a:pPr lvl="1" eaLnBrk="1" hangingPunct="1">
              <a:lnSpc>
                <a:spcPct val="80000"/>
              </a:lnSpc>
            </a:pPr>
            <a:r>
              <a:rPr lang="it-IT" altLang="it-IT" sz="1700">
                <a:ea typeface="ＭＳ Ｐゴシック" panose="020B0600070205080204" pitchFamily="34" charset="-128"/>
              </a:rPr>
              <a:t>Per l’altro</a:t>
            </a:r>
            <a:r>
              <a:rPr lang="it-IT" altLang="it-IT" sz="1700" b="1">
                <a:ea typeface="ＭＳ Ｐゴシック" panose="020B0600070205080204" pitchFamily="34" charset="-128"/>
              </a:rPr>
              <a:t> si mantiene in essa solo attraverso la tutela del labile stato intermedio di un vincolo continuamente rinnovato, al contempo reciproco e contradditorio, poiché consistente in un vincolare e in un essere vincolato. All’ambivalenza di questo duplice essere intermedio l’uomo reagisce con il riso. </a:t>
            </a:r>
            <a:endParaRPr lang="it-IT" altLang="it-IT" sz="1400">
              <a:ea typeface="ＭＳ Ｐゴシック" panose="020B0600070205080204" pitchFamily="34" charset="-128"/>
            </a:endParaRPr>
          </a:p>
          <a:p>
            <a:pPr eaLnBrk="1" hangingPunct="1">
              <a:lnSpc>
                <a:spcPct val="80000"/>
              </a:lnSpc>
            </a:pPr>
            <a:endParaRPr lang="it-IT" altLang="it-IT" sz="1500">
              <a:ea typeface="ＭＳ Ｐゴシック" panose="020B0600070205080204" pitchFamily="34" charset="-128"/>
            </a:endParaRPr>
          </a:p>
          <a:p>
            <a:pPr eaLnBrk="1" hangingPunct="1">
              <a:lnSpc>
                <a:spcPct val="80000"/>
              </a:lnSpc>
            </a:pPr>
            <a:r>
              <a:rPr lang="it-IT" altLang="it-IT" sz="2000">
                <a:ea typeface="ＭＳ Ｐゴシック" panose="020B0600070205080204" pitchFamily="34" charset="-128"/>
              </a:rPr>
              <a:t>Giocare rende felici perché alleggerisce. Il gioco crea l’opportunità di situazioni solleticanti, di emozioni ed è fonte delle più diverse fonti di comicità.</a:t>
            </a:r>
            <a:endParaRPr lang="it-IT" altLang="it-IT" sz="1500">
              <a:ea typeface="ＭＳ Ｐゴシック" panose="020B0600070205080204" pitchFamily="34" charset="-128"/>
            </a:endParaRPr>
          </a:p>
          <a:p>
            <a:pPr eaLnBrk="1" hangingPunct="1">
              <a:lnSpc>
                <a:spcPct val="80000"/>
              </a:lnSpc>
            </a:pPr>
            <a:endParaRPr lang="it-IT" altLang="it-IT" sz="1500">
              <a:ea typeface="ＭＳ Ｐゴシック" panose="020B0600070205080204" pitchFamily="34" charset="-128"/>
            </a:endParaRPr>
          </a:p>
          <a:p>
            <a:pPr eaLnBrk="1" hangingPunct="1">
              <a:lnSpc>
                <a:spcPct val="80000"/>
              </a:lnSpc>
            </a:pPr>
            <a:r>
              <a:rPr lang="it-IT" altLang="it-IT" sz="2000" b="1">
                <a:ea typeface="ＭＳ Ｐゴシック" panose="020B0600070205080204" pitchFamily="34" charset="-128"/>
              </a:rPr>
              <a:t>Il gioco</a:t>
            </a:r>
            <a:r>
              <a:rPr lang="it-IT" altLang="it-IT" sz="2000">
                <a:ea typeface="ＭＳ Ｐゴシック" panose="020B0600070205080204" pitchFamily="34" charset="-128"/>
              </a:rPr>
              <a:t> crea l’opportunità </a:t>
            </a:r>
            <a:r>
              <a:rPr lang="it-IT" altLang="it-IT" sz="2000" b="1">
                <a:ea typeface="ＭＳ Ｐゴシック" panose="020B0600070205080204" pitchFamily="34" charset="-128"/>
              </a:rPr>
              <a:t>di situazioni sollecitanti</a:t>
            </a:r>
            <a:r>
              <a:rPr lang="it-IT" altLang="it-IT" sz="2000">
                <a:ea typeface="ＭＳ Ｐゴシック" panose="020B0600070205080204" pitchFamily="34" charset="-128"/>
              </a:rPr>
              <a:t>, di emozioni ed è infine una fonte delle più diverse forme di comicità. </a:t>
            </a:r>
            <a:endParaRPr lang="it-IT" altLang="it-IT" sz="1500">
              <a:ea typeface="ＭＳ Ｐゴシック" panose="020B0600070205080204" pitchFamily="34" charset="-128"/>
            </a:endParaRPr>
          </a:p>
          <a:p>
            <a:pPr eaLnBrk="1" hangingPunct="1">
              <a:lnSpc>
                <a:spcPct val="80000"/>
              </a:lnSpc>
            </a:pPr>
            <a:endParaRPr lang="it-IT" altLang="it-IT" sz="1900">
              <a:ea typeface="ＭＳ Ｐゴシック" panose="020B0600070205080204" pitchFamily="34" charset="-128"/>
            </a:endParaRPr>
          </a:p>
        </p:txBody>
      </p:sp>
      <p:sp>
        <p:nvSpPr>
          <p:cNvPr id="4" name="Segnaposto piè di pagina 3">
            <a:extLst>
              <a:ext uri="{FF2B5EF4-FFF2-40B4-BE49-F238E27FC236}">
                <a16:creationId xmlns:a16="http://schemas.microsoft.com/office/drawing/2014/main" id="{9BC11B0C-9DA7-124F-84AE-85B198D64E34}"/>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808BD829-B3DA-AB4F-97B0-CFA98F5C6F72}"/>
              </a:ext>
            </a:extLst>
          </p:cNvPr>
          <p:cNvSpPr>
            <a:spLocks noGrp="1"/>
          </p:cNvSpPr>
          <p:nvPr>
            <p:ph type="sldNum" sz="quarter" idx="12"/>
          </p:nvPr>
        </p:nvSpPr>
        <p:spPr/>
        <p:txBody>
          <a:bodyPr/>
          <a:lstStyle/>
          <a:p>
            <a:fld id="{1EA0DE77-A5F1-C243-940E-1A84361B9423}" type="slidenum">
              <a:rPr lang="it-IT" smtClean="0"/>
              <a:pPr/>
              <a:t>29</a:t>
            </a:fld>
            <a:endParaRPr lang="it-IT"/>
          </a:p>
        </p:txBody>
      </p:sp>
    </p:spTree>
    <p:extLst>
      <p:ext uri="{BB962C8B-B14F-4D97-AF65-F5344CB8AC3E}">
        <p14:creationId xmlns:p14="http://schemas.microsoft.com/office/powerpoint/2010/main" val="178610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B22687-807F-074B-BACC-5AB8D866009D}"/>
              </a:ext>
            </a:extLst>
          </p:cNvPr>
          <p:cNvSpPr>
            <a:spLocks noGrp="1"/>
          </p:cNvSpPr>
          <p:nvPr>
            <p:ph type="title"/>
          </p:nvPr>
        </p:nvSpPr>
        <p:spPr/>
        <p:txBody>
          <a:bodyPr>
            <a:normAutofit/>
          </a:bodyPr>
          <a:lstStyle/>
          <a:p>
            <a:r>
              <a:rPr lang="it-IT" dirty="0"/>
              <a:t>Sul comico</a:t>
            </a:r>
          </a:p>
        </p:txBody>
      </p:sp>
      <p:sp>
        <p:nvSpPr>
          <p:cNvPr id="3" name="Segnaposto contenuto 2">
            <a:extLst>
              <a:ext uri="{FF2B5EF4-FFF2-40B4-BE49-F238E27FC236}">
                <a16:creationId xmlns:a16="http://schemas.microsoft.com/office/drawing/2014/main" id="{1FAE8FEB-2245-6C4C-AC02-C4932E8D4427}"/>
              </a:ext>
            </a:extLst>
          </p:cNvPr>
          <p:cNvSpPr>
            <a:spLocks noGrp="1"/>
          </p:cNvSpPr>
          <p:nvPr>
            <p:ph idx="1"/>
          </p:nvPr>
        </p:nvSpPr>
        <p:spPr/>
        <p:txBody>
          <a:bodyPr/>
          <a:lstStyle/>
          <a:p>
            <a:pPr algn="just"/>
            <a:r>
              <a:rPr lang="it-IT" dirty="0"/>
              <a:t>Tre considerazioni: </a:t>
            </a:r>
          </a:p>
          <a:p>
            <a:pPr lvl="1" algn="just"/>
            <a:r>
              <a:rPr lang="it-IT" b="1" dirty="0"/>
              <a:t>Il comico è un fatto eminentemente sociale e comunitario</a:t>
            </a:r>
            <a:r>
              <a:rPr lang="it-IT" dirty="0"/>
              <a:t>, come tale declinato in modalità culturali e storiche volta a volta differenti.</a:t>
            </a:r>
          </a:p>
          <a:p>
            <a:pPr lvl="1" algn="just"/>
            <a:r>
              <a:rPr lang="it-IT" b="1" dirty="0"/>
              <a:t>Il comico esige la rappresentazione</a:t>
            </a:r>
            <a:r>
              <a:rPr lang="it-IT" dirty="0"/>
              <a:t> cioè una sorta di contemplazione immaginativa, ovvero un atto di </a:t>
            </a:r>
            <a:r>
              <a:rPr lang="it-IT" b="1" dirty="0"/>
              <a:t>derealizzazione</a:t>
            </a:r>
            <a:r>
              <a:rPr lang="it-IT" dirty="0"/>
              <a:t> dell’evento e del suo o dei suoi attori. </a:t>
            </a:r>
          </a:p>
          <a:p>
            <a:pPr lvl="1" algn="just"/>
            <a:r>
              <a:rPr lang="it-IT" b="1" dirty="0"/>
              <a:t>Il comico richiede una base linguistica</a:t>
            </a:r>
          </a:p>
          <a:p>
            <a:pPr marL="457200" lvl="1" indent="0" algn="r">
              <a:buNone/>
            </a:pPr>
            <a:r>
              <a:rPr lang="it-IT" dirty="0"/>
              <a:t>(C. Sini, </a:t>
            </a:r>
            <a:r>
              <a:rPr lang="it-IT" i="1" dirty="0"/>
              <a:t>Il comico e la vita») </a:t>
            </a:r>
            <a:r>
              <a:rPr lang="it-IT" dirty="0"/>
              <a:t> </a:t>
            </a:r>
          </a:p>
        </p:txBody>
      </p:sp>
      <p:sp>
        <p:nvSpPr>
          <p:cNvPr id="4" name="Segnaposto piè di pagina 3">
            <a:extLst>
              <a:ext uri="{FF2B5EF4-FFF2-40B4-BE49-F238E27FC236}">
                <a16:creationId xmlns:a16="http://schemas.microsoft.com/office/drawing/2014/main" id="{EE1F19C0-B531-8D4D-8D9A-F67E76EB549B}"/>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16813AB5-1E35-904C-A475-D0E1580A6ECC}"/>
              </a:ext>
            </a:extLst>
          </p:cNvPr>
          <p:cNvSpPr>
            <a:spLocks noGrp="1"/>
          </p:cNvSpPr>
          <p:nvPr>
            <p:ph type="sldNum" sz="quarter" idx="12"/>
          </p:nvPr>
        </p:nvSpPr>
        <p:spPr/>
        <p:txBody>
          <a:bodyPr/>
          <a:lstStyle/>
          <a:p>
            <a:fld id="{1EA0DE77-A5F1-C243-940E-1A84361B9423}" type="slidenum">
              <a:rPr lang="it-IT" smtClean="0"/>
              <a:pPr/>
              <a:t>3</a:t>
            </a:fld>
            <a:endParaRPr lang="it-IT"/>
          </a:p>
        </p:txBody>
      </p:sp>
    </p:spTree>
    <p:extLst>
      <p:ext uri="{BB962C8B-B14F-4D97-AF65-F5344CB8AC3E}">
        <p14:creationId xmlns:p14="http://schemas.microsoft.com/office/powerpoint/2010/main" val="6999722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73BA2E-278D-454F-8715-222864FDA9D0}"/>
              </a:ext>
            </a:extLst>
          </p:cNvPr>
          <p:cNvSpPr>
            <a:spLocks noGrp="1"/>
          </p:cNvSpPr>
          <p:nvPr>
            <p:ph type="title"/>
          </p:nvPr>
        </p:nvSpPr>
        <p:spPr/>
        <p:txBody>
          <a:bodyPr wrap="square" numCol="1" anchorCtr="0" compatLnSpc="1">
            <a:prstTxWarp prst="textNoShape">
              <a:avLst/>
            </a:prstTxWarp>
          </a:bodyPr>
          <a:lstStyle/>
          <a:p>
            <a:pPr eaLnBrk="1" hangingPunct="1"/>
            <a:r>
              <a:rPr lang="it-IT" altLang="it-IT" sz="2400" dirty="0">
                <a:ea typeface="ＭＳ Ｐゴシック" panose="020B0600070205080204" pitchFamily="34" charset="-128"/>
              </a:rPr>
              <a:t>Comicità </a:t>
            </a:r>
          </a:p>
        </p:txBody>
      </p:sp>
      <p:sp>
        <p:nvSpPr>
          <p:cNvPr id="32770" name="Segnaposto contenuto 2">
            <a:extLst>
              <a:ext uri="{FF2B5EF4-FFF2-40B4-BE49-F238E27FC236}">
                <a16:creationId xmlns:a16="http://schemas.microsoft.com/office/drawing/2014/main" id="{A2440DE4-E9BF-BD4D-8B6F-1613EFD267B1}"/>
              </a:ext>
            </a:extLst>
          </p:cNvPr>
          <p:cNvSpPr>
            <a:spLocks noGrp="1"/>
          </p:cNvSpPr>
          <p:nvPr>
            <p:ph idx="1"/>
          </p:nvPr>
        </p:nvSpPr>
        <p:spPr/>
        <p:txBody>
          <a:bodyPr/>
          <a:lstStyle/>
          <a:p>
            <a:pPr algn="just" eaLnBrk="1" hangingPunct="1"/>
            <a:r>
              <a:rPr lang="it-IT" altLang="it-IT" b="1">
                <a:ea typeface="ＭＳ Ｐゴシック" panose="020B0600070205080204" pitchFamily="34" charset="-128"/>
              </a:rPr>
              <a:t>Il riso ha luogo per le varie forme del fenomeno comico, per l’aspetto e il comportamento comico, per le cose e i movimenti comici, per la comicità delle situazioni, delle parole, del carattere, nella vita quotidiana come nell’arte, ed esercita su di noi la sua coercizione, naturalmente a seconda della nostra suscettibilità.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83FFA355-9C04-0440-883F-F6D9E6709F05}"/>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E0BCC12D-9B82-DD4B-892E-2F5A96668FD3}"/>
              </a:ext>
            </a:extLst>
          </p:cNvPr>
          <p:cNvSpPr>
            <a:spLocks noGrp="1"/>
          </p:cNvSpPr>
          <p:nvPr>
            <p:ph type="sldNum" sz="quarter" idx="12"/>
          </p:nvPr>
        </p:nvSpPr>
        <p:spPr/>
        <p:txBody>
          <a:bodyPr/>
          <a:lstStyle/>
          <a:p>
            <a:fld id="{1EA0DE77-A5F1-C243-940E-1A84361B9423}" type="slidenum">
              <a:rPr lang="it-IT" smtClean="0"/>
              <a:pPr/>
              <a:t>30</a:t>
            </a:fld>
            <a:endParaRPr lang="it-IT"/>
          </a:p>
        </p:txBody>
      </p:sp>
      <p:pic>
        <p:nvPicPr>
          <p:cNvPr id="32771" name="Immagine 2">
            <a:extLst>
              <a:ext uri="{FF2B5EF4-FFF2-40B4-BE49-F238E27FC236}">
                <a16:creationId xmlns:a16="http://schemas.microsoft.com/office/drawing/2014/main" id="{1AA7A412-916D-DA43-8956-E619C48448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57700" y="4052888"/>
            <a:ext cx="38227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7603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30AD65-0645-584F-88A1-9A8500DFB351}"/>
              </a:ext>
            </a:extLst>
          </p:cNvPr>
          <p:cNvSpPr>
            <a:spLocks noGrp="1"/>
          </p:cNvSpPr>
          <p:nvPr>
            <p:ph type="title"/>
          </p:nvPr>
        </p:nvSpPr>
        <p:spPr/>
        <p:txBody>
          <a:bodyPr/>
          <a:lstStyle/>
          <a:p>
            <a:pPr>
              <a:defRPr/>
            </a:pPr>
            <a:r>
              <a:rPr lang="it-IT" sz="2400" dirty="0"/>
              <a:t>ESSENZA DEL COMICO </a:t>
            </a:r>
          </a:p>
        </p:txBody>
      </p:sp>
      <p:sp>
        <p:nvSpPr>
          <p:cNvPr id="33794" name="Segnaposto contenuto 2">
            <a:extLst>
              <a:ext uri="{FF2B5EF4-FFF2-40B4-BE49-F238E27FC236}">
                <a16:creationId xmlns:a16="http://schemas.microsoft.com/office/drawing/2014/main" id="{5C24E999-6B52-4C44-8EE5-63302DCE099B}"/>
              </a:ext>
            </a:extLst>
          </p:cNvPr>
          <p:cNvSpPr>
            <a:spLocks noGrp="1"/>
          </p:cNvSpPr>
          <p:nvPr>
            <p:ph idx="1"/>
          </p:nvPr>
        </p:nvSpPr>
        <p:spPr/>
        <p:txBody>
          <a:bodyPr/>
          <a:lstStyle/>
          <a:p>
            <a:pPr algn="just" eaLnBrk="1" hangingPunct="1"/>
            <a:r>
              <a:rPr lang="it-IT" altLang="it-IT" b="1">
                <a:ea typeface="ＭＳ Ｐゴシック" panose="020B0600070205080204" pitchFamily="34" charset="-128"/>
              </a:rPr>
              <a:t>La conoscenza degli sforzi passati non ci dispensa dal nostro, di lasciare che l’essenza del comico si mostri in modo vitale attraverso gli esempi</a:t>
            </a:r>
            <a:r>
              <a:rPr lang="it-IT" altLang="it-IT">
                <a:ea typeface="ＭＳ Ｐゴシック" panose="020B0600070205080204" pitchFamily="34" charset="-128"/>
              </a:rPr>
              <a:t>. </a:t>
            </a:r>
          </a:p>
          <a:p>
            <a:pPr algn="just" eaLnBrk="1" hangingPunct="1"/>
            <a:endParaRPr lang="it-IT" altLang="it-IT">
              <a:ea typeface="ＭＳ Ｐゴシック" panose="020B0600070205080204" pitchFamily="34" charset="-128"/>
            </a:endParaRPr>
          </a:p>
          <a:p>
            <a:pPr algn="just" eaLnBrk="1" hangingPunct="1"/>
            <a:r>
              <a:rPr lang="it-IT" altLang="it-IT">
                <a:ea typeface="ＭＳ Ｐゴシック" panose="020B0600070205080204" pitchFamily="34" charset="-128"/>
              </a:rPr>
              <a:t>Analisi dell’opera di Bergson dedicata al comico: secondo Bergson </a:t>
            </a:r>
            <a:r>
              <a:rPr lang="it-IT" altLang="it-IT" b="1">
                <a:ea typeface="ＭＳ Ｐゴシック" panose="020B0600070205080204" pitchFamily="34" charset="-128"/>
              </a:rPr>
              <a:t>l’abito del comico è determinato dalla sfera umana.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a:p>
            <a:pPr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60BE3D72-800C-F146-899B-4E79CB0857B9}"/>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078B76FB-AE61-D245-A6E6-6E3020F0AA2F}"/>
              </a:ext>
            </a:extLst>
          </p:cNvPr>
          <p:cNvSpPr>
            <a:spLocks noGrp="1"/>
          </p:cNvSpPr>
          <p:nvPr>
            <p:ph type="sldNum" sz="quarter" idx="12"/>
          </p:nvPr>
        </p:nvSpPr>
        <p:spPr/>
        <p:txBody>
          <a:bodyPr/>
          <a:lstStyle/>
          <a:p>
            <a:fld id="{1EA0DE77-A5F1-C243-940E-1A84361B9423}" type="slidenum">
              <a:rPr lang="it-IT" smtClean="0"/>
              <a:pPr/>
              <a:t>31</a:t>
            </a:fld>
            <a:endParaRPr lang="it-IT"/>
          </a:p>
        </p:txBody>
      </p:sp>
      <p:pic>
        <p:nvPicPr>
          <p:cNvPr id="33795" name="Immagine 3">
            <a:extLst>
              <a:ext uri="{FF2B5EF4-FFF2-40B4-BE49-F238E27FC236}">
                <a16:creationId xmlns:a16="http://schemas.microsoft.com/office/drawing/2014/main" id="{8596AE9E-7048-164E-B777-2A21A696BBF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32275" y="4584700"/>
            <a:ext cx="4470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79385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A19770-0E59-7643-B4B4-FF12C0594128}"/>
              </a:ext>
            </a:extLst>
          </p:cNvPr>
          <p:cNvSpPr>
            <a:spLocks noGrp="1"/>
          </p:cNvSpPr>
          <p:nvPr>
            <p:ph type="title"/>
          </p:nvPr>
        </p:nvSpPr>
        <p:spPr/>
        <p:txBody>
          <a:bodyPr/>
          <a:lstStyle/>
          <a:p>
            <a:pPr>
              <a:defRPr/>
            </a:pPr>
            <a:r>
              <a:rPr lang="it-IT" dirty="0" err="1">
                <a:ea typeface="+mj-ea"/>
                <a:cs typeface="+mj-cs"/>
              </a:rPr>
              <a:t>Plessner</a:t>
            </a:r>
            <a:r>
              <a:rPr lang="it-IT" dirty="0">
                <a:ea typeface="+mj-ea"/>
                <a:cs typeface="+mj-cs"/>
              </a:rPr>
              <a:t> lettore di </a:t>
            </a:r>
            <a:r>
              <a:rPr lang="it-IT" dirty="0" err="1">
                <a:ea typeface="+mj-ea"/>
                <a:cs typeface="+mj-cs"/>
              </a:rPr>
              <a:t>Bergson</a:t>
            </a:r>
            <a:endParaRPr lang="it-IT" dirty="0">
              <a:ea typeface="+mj-ea"/>
              <a:cs typeface="+mj-cs"/>
            </a:endParaRPr>
          </a:p>
        </p:txBody>
      </p:sp>
      <p:sp>
        <p:nvSpPr>
          <p:cNvPr id="3" name="Segnaposto contenuto 2">
            <a:extLst>
              <a:ext uri="{FF2B5EF4-FFF2-40B4-BE49-F238E27FC236}">
                <a16:creationId xmlns:a16="http://schemas.microsoft.com/office/drawing/2014/main" id="{E52C927C-23D2-E144-9D56-DF3077C1EBBE}"/>
              </a:ext>
            </a:extLst>
          </p:cNvPr>
          <p:cNvSpPr>
            <a:spLocks noGrp="1"/>
          </p:cNvSpPr>
          <p:nvPr>
            <p:ph idx="1"/>
          </p:nvPr>
        </p:nvSpPr>
        <p:spPr/>
        <p:txBody>
          <a:bodyPr>
            <a:normAutofit fontScale="85000" lnSpcReduction="20000"/>
          </a:bodyPr>
          <a:lstStyle/>
          <a:p>
            <a:pPr algn="just" eaLnBrk="1" hangingPunct="1"/>
            <a:r>
              <a:rPr lang="it-IT" altLang="it-IT" sz="2000" b="1">
                <a:ea typeface="ＭＳ Ｐゴシック" panose="020B0600070205080204" pitchFamily="34" charset="-128"/>
              </a:rPr>
              <a:t>L’analisi del comico effettuata da Bergson, in tutte le variazioni della comicità delle situazioni, delle parole, del carattere, raggiunge il fenomeno centrale, rinvenuto già nelle forme e nei movimenti comici, di una vitalità che al contempo dà l’impressione di un certo meccanismo.</a:t>
            </a:r>
            <a:endParaRPr lang="it-IT" altLang="it-IT" sz="2000">
              <a:ea typeface="ＭＳ Ｐゴシック" panose="020B0600070205080204" pitchFamily="34" charset="-128"/>
            </a:endParaRPr>
          </a:p>
          <a:p>
            <a:pPr algn="just" eaLnBrk="1" hangingPunct="1">
              <a:buFont typeface="Arial" panose="020B0604020202020204" pitchFamily="34" charset="0"/>
              <a:buNone/>
            </a:pPr>
            <a:endParaRPr lang="it-IT" altLang="it-IT" sz="2000">
              <a:ea typeface="ＭＳ Ｐゴシック" panose="020B0600070205080204" pitchFamily="34" charset="-128"/>
            </a:endParaRPr>
          </a:p>
          <a:p>
            <a:pPr algn="just" eaLnBrk="1" hangingPunct="1"/>
            <a:r>
              <a:rPr lang="it-IT" altLang="it-IT" sz="2000">
                <a:ea typeface="ＭＳ Ｐゴシック" panose="020B0600070205080204" pitchFamily="34" charset="-128"/>
              </a:rPr>
              <a:t>Si insiste più che altro sul </a:t>
            </a:r>
            <a:r>
              <a:rPr lang="it-IT" altLang="it-IT" sz="2000" b="1">
                <a:ea typeface="ＭＳ Ｐゴシック" panose="020B0600070205080204" pitchFamily="34" charset="-128"/>
              </a:rPr>
              <a:t>contrasto di senso che al contempo si rappresenta e si vuole accolto </a:t>
            </a:r>
            <a:r>
              <a:rPr lang="it-IT" altLang="it-IT" sz="2000" b="1" i="1">
                <a:ea typeface="ＭＳ Ｐゴシック" panose="020B0600070205080204" pitchFamily="34" charset="-128"/>
              </a:rPr>
              <a:t>come una unità</a:t>
            </a:r>
            <a:r>
              <a:rPr lang="it-IT" altLang="it-IT" sz="2000" b="1">
                <a:ea typeface="ＭＳ Ｐゴシック" panose="020B0600070205080204" pitchFamily="34" charset="-128"/>
              </a:rPr>
              <a:t>. </a:t>
            </a:r>
            <a:endParaRPr lang="it-IT" altLang="it-IT" sz="2000">
              <a:ea typeface="ＭＳ Ｐゴシック" panose="020B0600070205080204" pitchFamily="34" charset="-128"/>
            </a:endParaRPr>
          </a:p>
          <a:p>
            <a:pPr algn="just" eaLnBrk="1" hangingPunct="1"/>
            <a:endParaRPr lang="it-IT" altLang="it-IT" sz="2000">
              <a:ea typeface="ＭＳ Ｐゴシック" panose="020B0600070205080204" pitchFamily="34" charset="-128"/>
            </a:endParaRPr>
          </a:p>
          <a:p>
            <a:pPr algn="just" eaLnBrk="1" hangingPunct="1"/>
            <a:r>
              <a:rPr lang="it-IT" altLang="it-IT" sz="2000" b="1">
                <a:ea typeface="ＭＳ Ｐゴシック" panose="020B0600070205080204" pitchFamily="34" charset="-128"/>
              </a:rPr>
              <a:t>Tutto ciò che è sproporzionato ha un effetto oltremodo comico</a:t>
            </a:r>
            <a:r>
              <a:rPr lang="it-IT" altLang="it-IT" sz="2000">
                <a:ea typeface="ＭＳ Ｐゴシック" panose="020B0600070205080204" pitchFamily="34" charset="-128"/>
              </a:rPr>
              <a:t> , dimostrandosi una unità di sensi opposti.</a:t>
            </a:r>
          </a:p>
          <a:p>
            <a:pPr algn="just" eaLnBrk="1" hangingPunct="1"/>
            <a:endParaRPr lang="it-IT" altLang="it-IT" sz="2000">
              <a:ea typeface="ＭＳ Ｐゴシック" panose="020B0600070205080204" pitchFamily="34" charset="-128"/>
            </a:endParaRPr>
          </a:p>
          <a:p>
            <a:pPr algn="just" eaLnBrk="1" hangingPunct="1"/>
            <a:r>
              <a:rPr lang="it-IT" altLang="it-IT" sz="2000">
                <a:ea typeface="ＭＳ Ｐゴシック" panose="020B0600070205080204" pitchFamily="34" charset="-128"/>
              </a:rPr>
              <a:t>La limitazione della comicità alla sfera umana non significa che ridiamo solo sull’uomo e che troviamo comico soltanto l’uomo. </a:t>
            </a:r>
          </a:p>
          <a:p>
            <a:pPr algn="just" eaLnBrk="1" hangingPunct="1"/>
            <a:endParaRPr lang="it-IT" altLang="it-IT" sz="2000">
              <a:ea typeface="ＭＳ Ｐゴシック" panose="020B0600070205080204" pitchFamily="34" charset="-128"/>
            </a:endParaRPr>
          </a:p>
        </p:txBody>
      </p:sp>
      <p:sp>
        <p:nvSpPr>
          <p:cNvPr id="4" name="Segnaposto piè di pagina 3">
            <a:extLst>
              <a:ext uri="{FF2B5EF4-FFF2-40B4-BE49-F238E27FC236}">
                <a16:creationId xmlns:a16="http://schemas.microsoft.com/office/drawing/2014/main" id="{B7FB4BFC-2D75-C144-9D23-45F9A5DC9320}"/>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C94CDF90-2B22-E043-892C-169929D7AD77}"/>
              </a:ext>
            </a:extLst>
          </p:cNvPr>
          <p:cNvSpPr>
            <a:spLocks noGrp="1"/>
          </p:cNvSpPr>
          <p:nvPr>
            <p:ph type="sldNum" sz="quarter" idx="12"/>
          </p:nvPr>
        </p:nvSpPr>
        <p:spPr/>
        <p:txBody>
          <a:bodyPr/>
          <a:lstStyle/>
          <a:p>
            <a:fld id="{1EA0DE77-A5F1-C243-940E-1A84361B9423}" type="slidenum">
              <a:rPr lang="it-IT" smtClean="0"/>
              <a:pPr/>
              <a:t>32</a:t>
            </a:fld>
            <a:endParaRPr lang="it-IT"/>
          </a:p>
        </p:txBody>
      </p:sp>
    </p:spTree>
    <p:extLst>
      <p:ext uri="{BB962C8B-B14F-4D97-AF65-F5344CB8AC3E}">
        <p14:creationId xmlns:p14="http://schemas.microsoft.com/office/powerpoint/2010/main" val="35943698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BA5FDD-6C95-E843-A7AE-81DB5B04EE5D}"/>
              </a:ext>
            </a:extLst>
          </p:cNvPr>
          <p:cNvSpPr>
            <a:spLocks noGrp="1"/>
          </p:cNvSpPr>
          <p:nvPr>
            <p:ph type="title"/>
          </p:nvPr>
        </p:nvSpPr>
        <p:spPr/>
        <p:txBody>
          <a:bodyPr/>
          <a:lstStyle/>
          <a:p>
            <a:pPr>
              <a:defRPr/>
            </a:pPr>
            <a:r>
              <a:rPr lang="it-IT" dirty="0" err="1">
                <a:ea typeface="+mj-ea"/>
                <a:cs typeface="+mj-cs"/>
              </a:rPr>
              <a:t>Plessner</a:t>
            </a:r>
            <a:r>
              <a:rPr lang="it-IT" dirty="0">
                <a:ea typeface="+mj-ea"/>
                <a:cs typeface="+mj-cs"/>
              </a:rPr>
              <a:t> critico di </a:t>
            </a:r>
            <a:r>
              <a:rPr lang="it-IT" dirty="0" err="1">
                <a:ea typeface="+mj-ea"/>
                <a:cs typeface="+mj-cs"/>
              </a:rPr>
              <a:t>Bergson</a:t>
            </a:r>
            <a:r>
              <a:rPr lang="it-IT" dirty="0">
                <a:ea typeface="+mj-ea"/>
                <a:cs typeface="+mj-cs"/>
              </a:rPr>
              <a:t> </a:t>
            </a:r>
          </a:p>
        </p:txBody>
      </p:sp>
      <p:sp>
        <p:nvSpPr>
          <p:cNvPr id="35842" name="Segnaposto contenuto 2">
            <a:extLst>
              <a:ext uri="{FF2B5EF4-FFF2-40B4-BE49-F238E27FC236}">
                <a16:creationId xmlns:a16="http://schemas.microsoft.com/office/drawing/2014/main" id="{4024CBDD-9D40-4147-A328-356607C15EB9}"/>
              </a:ext>
            </a:extLst>
          </p:cNvPr>
          <p:cNvSpPr>
            <a:spLocks noGrp="1"/>
          </p:cNvSpPr>
          <p:nvPr>
            <p:ph idx="1"/>
          </p:nvPr>
        </p:nvSpPr>
        <p:spPr/>
        <p:txBody>
          <a:bodyPr>
            <a:normAutofit/>
          </a:bodyPr>
          <a:lstStyle/>
          <a:p>
            <a:pPr algn="just" eaLnBrk="1" hangingPunct="1"/>
            <a:r>
              <a:rPr lang="it-IT" altLang="it-IT">
                <a:ea typeface="ＭＳ Ｐゴシック" panose="020B0600070205080204" pitchFamily="34" charset="-128"/>
              </a:rPr>
              <a:t>La </a:t>
            </a:r>
            <a:r>
              <a:rPr lang="it-IT" altLang="it-IT" b="1">
                <a:ea typeface="ＭＳ Ｐゴシック" panose="020B0600070205080204" pitchFamily="34" charset="-128"/>
              </a:rPr>
              <a:t>comicità degli animali </a:t>
            </a:r>
            <a:r>
              <a:rPr lang="it-IT" altLang="it-IT" b="1" u="sng">
                <a:ea typeface="ＭＳ Ｐゴシック" panose="020B0600070205080204" pitchFamily="34" charset="-128"/>
              </a:rPr>
              <a:t>non è fondata sull’analogia</a:t>
            </a:r>
            <a:r>
              <a:rPr lang="it-IT" altLang="it-IT">
                <a:ea typeface="ＭＳ Ｐゴシック" panose="020B0600070205080204" pitchFamily="34" charset="-128"/>
              </a:rPr>
              <a:t> più o meno consapevole con l’uomo, </a:t>
            </a:r>
            <a:r>
              <a:rPr lang="it-IT" altLang="it-IT" b="1" u="sng">
                <a:ea typeface="ＭＳ Ｐゴシック" panose="020B0600070205080204" pitchFamily="34" charset="-128"/>
              </a:rPr>
              <a:t>ma sul conflitto tra</a:t>
            </a:r>
            <a:r>
              <a:rPr lang="it-IT" altLang="it-IT">
                <a:ea typeface="ＭＳ Ｐゴシック" panose="020B0600070205080204" pitchFamily="34" charset="-128"/>
              </a:rPr>
              <a:t> </a:t>
            </a:r>
            <a:r>
              <a:rPr lang="it-IT" altLang="it-IT" b="1" u="sng">
                <a:ea typeface="ＭＳ Ｐゴシック" panose="020B0600070205080204" pitchFamily="34" charset="-128"/>
              </a:rPr>
              <a:t>una idea o una norma, che accostiamo al fenomeno nella nostra immaginazione </a:t>
            </a:r>
            <a:r>
              <a:rPr lang="it-IT" altLang="it-IT" b="1">
                <a:ea typeface="ＭＳ Ｐゴシック" panose="020B0600070205080204" pitchFamily="34" charset="-128"/>
              </a:rPr>
              <a:t>alla luce della quale ci appare immediatamente la</a:t>
            </a:r>
            <a:r>
              <a:rPr lang="it-IT" altLang="it-IT" b="1" u="sng">
                <a:ea typeface="ＭＳ Ｐゴシック" panose="020B0600070205080204" pitchFamily="34" charset="-128"/>
              </a:rPr>
              <a:t> forma animale </a:t>
            </a:r>
            <a:r>
              <a:rPr lang="it-IT" altLang="it-IT">
                <a:ea typeface="ＭＳ Ｐゴシック" panose="020B0600070205080204" pitchFamily="34" charset="-128"/>
              </a:rPr>
              <a:t>e il rispettivo</a:t>
            </a:r>
            <a:r>
              <a:rPr lang="it-IT" altLang="it-IT" b="1" u="sng">
                <a:ea typeface="ＭＳ Ｐゴシック" panose="020B0600070205080204" pitchFamily="34" charset="-128"/>
              </a:rPr>
              <a:t> genere animale.</a:t>
            </a:r>
          </a:p>
          <a:p>
            <a:pPr algn="just" eaLnBrk="1" hangingPunct="1"/>
            <a:endParaRPr lang="it-IT" altLang="it-IT">
              <a:ea typeface="ＭＳ Ｐゴシック" panose="020B0600070205080204" pitchFamily="34" charset="-128"/>
            </a:endParaRPr>
          </a:p>
          <a:p>
            <a:pPr algn="just" eaLnBrk="1" hangingPunct="1"/>
            <a:r>
              <a:rPr lang="it-IT" altLang="it-IT">
                <a:ea typeface="ＭＳ Ｐゴシック" panose="020B0600070205080204" pitchFamily="34" charset="-128"/>
              </a:rPr>
              <a:t>In realtà in natura diversamente da mondo umano tutto deve essere così com’è. </a:t>
            </a:r>
          </a:p>
          <a:p>
            <a:pPr algn="just" eaLnBrk="1" hangingPunct="1"/>
            <a:endParaRPr lang="it-IT" altLang="it-IT">
              <a:ea typeface="ＭＳ Ｐゴシック" panose="020B0600070205080204" pitchFamily="34" charset="-128"/>
            </a:endParaRPr>
          </a:p>
          <a:p>
            <a:pPr algn="just" eaLnBrk="1" hangingPunct="1"/>
            <a:r>
              <a:rPr lang="it-IT" altLang="it-IT">
                <a:ea typeface="ＭＳ Ｐゴシック" panose="020B0600070205080204" pitchFamily="34" charset="-128"/>
              </a:rPr>
              <a:t>Alcuni </a:t>
            </a:r>
            <a:r>
              <a:rPr lang="it-IT" altLang="it-IT" b="1">
                <a:ea typeface="ＭＳ Ｐゴシック" panose="020B0600070205080204" pitchFamily="34" charset="-128"/>
              </a:rPr>
              <a:t>animali sembrano portare in sé quel tipico contrasto che suscita il riso.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E4D4AFD8-C7D4-544D-A5B5-5819883DB8EE}"/>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19846A64-5F79-E346-AEF5-01E25D63D4A5}"/>
              </a:ext>
            </a:extLst>
          </p:cNvPr>
          <p:cNvSpPr>
            <a:spLocks noGrp="1"/>
          </p:cNvSpPr>
          <p:nvPr>
            <p:ph type="sldNum" sz="quarter" idx="12"/>
          </p:nvPr>
        </p:nvSpPr>
        <p:spPr/>
        <p:txBody>
          <a:bodyPr/>
          <a:lstStyle/>
          <a:p>
            <a:fld id="{1EA0DE77-A5F1-C243-940E-1A84361B9423}" type="slidenum">
              <a:rPr lang="it-IT" smtClean="0"/>
              <a:pPr/>
              <a:t>33</a:t>
            </a:fld>
            <a:endParaRPr lang="it-IT"/>
          </a:p>
        </p:txBody>
      </p:sp>
    </p:spTree>
    <p:extLst>
      <p:ext uri="{BB962C8B-B14F-4D97-AF65-F5344CB8AC3E}">
        <p14:creationId xmlns:p14="http://schemas.microsoft.com/office/powerpoint/2010/main" val="26065292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74F1DA-3098-6B4E-8617-B9E1F363826A}"/>
              </a:ext>
            </a:extLst>
          </p:cNvPr>
          <p:cNvSpPr>
            <a:spLocks noGrp="1"/>
          </p:cNvSpPr>
          <p:nvPr>
            <p:ph type="title"/>
          </p:nvPr>
        </p:nvSpPr>
        <p:spPr/>
        <p:txBody>
          <a:bodyPr wrap="square" numCol="1" anchorCtr="0" compatLnSpc="1">
            <a:prstTxWarp prst="textNoShape">
              <a:avLst/>
            </a:prstTxWarp>
          </a:bodyPr>
          <a:lstStyle/>
          <a:p>
            <a:pPr eaLnBrk="1" hangingPunct="1"/>
            <a:r>
              <a:rPr lang="it-IT" altLang="it-IT">
                <a:ea typeface="ＭＳ Ｐゴシック" panose="020B0600070205080204" pitchFamily="34" charset="-128"/>
              </a:rPr>
              <a:t>Comicità umana</a:t>
            </a:r>
          </a:p>
        </p:txBody>
      </p:sp>
      <p:sp>
        <p:nvSpPr>
          <p:cNvPr id="36866" name="Segnaposto contenuto 2">
            <a:extLst>
              <a:ext uri="{FF2B5EF4-FFF2-40B4-BE49-F238E27FC236}">
                <a16:creationId xmlns:a16="http://schemas.microsoft.com/office/drawing/2014/main" id="{10E1ACFA-46AC-1942-B081-318E05EDADB5}"/>
              </a:ext>
            </a:extLst>
          </p:cNvPr>
          <p:cNvSpPr>
            <a:spLocks noGrp="1"/>
          </p:cNvSpPr>
          <p:nvPr>
            <p:ph idx="1"/>
          </p:nvPr>
        </p:nvSpPr>
        <p:spPr/>
        <p:txBody>
          <a:bodyPr/>
          <a:lstStyle/>
          <a:p>
            <a:pPr algn="just" eaLnBrk="1" hangingPunct="1"/>
            <a:r>
              <a:rPr lang="it-IT" altLang="it-IT" b="1" u="sng">
                <a:ea typeface="ＭＳ Ｐゴシック" panose="020B0600070205080204" pitchFamily="34" charset="-128"/>
              </a:rPr>
              <a:t>Comico in senso proprio è soltanto l’uomo, in quanto appartiene contemporaneamente a molteplici piani esistenziali.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a:p>
            <a:pPr algn="just" eaLnBrk="1" hangingPunct="1"/>
            <a:r>
              <a:rPr lang="it-IT" altLang="it-IT" b="1">
                <a:ea typeface="ＭＳ Ｐゴシック" panose="020B0600070205080204" pitchFamily="34" charset="-128"/>
              </a:rPr>
              <a:t>L’intreccio della sua esistenza individuale con quella sociale, della sua persona morale con il carattere e il tipo condizionati dal corpo e dall’anima, della sua spiritualità con la corporeità apre sempre nuove </a:t>
            </a:r>
            <a:r>
              <a:rPr lang="it-IT" altLang="it-IT" b="1" i="1">
                <a:ea typeface="ＭＳ Ｐゴシック" panose="020B0600070205080204" pitchFamily="34" charset="-128"/>
              </a:rPr>
              <a:t>chances</a:t>
            </a:r>
            <a:r>
              <a:rPr lang="it-IT" altLang="it-IT" b="1">
                <a:ea typeface="ＭＳ Ｐゴシック" panose="020B0600070205080204" pitchFamily="34" charset="-128"/>
              </a:rPr>
              <a:t> alla collisione con qualche norma.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99A35C58-DA3A-634D-B732-62DE64129712}"/>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48BADA70-AE0E-2043-9396-1EBC68893F24}"/>
              </a:ext>
            </a:extLst>
          </p:cNvPr>
          <p:cNvSpPr>
            <a:spLocks noGrp="1"/>
          </p:cNvSpPr>
          <p:nvPr>
            <p:ph type="sldNum" sz="quarter" idx="12"/>
          </p:nvPr>
        </p:nvSpPr>
        <p:spPr/>
        <p:txBody>
          <a:bodyPr/>
          <a:lstStyle/>
          <a:p>
            <a:fld id="{1EA0DE77-A5F1-C243-940E-1A84361B9423}" type="slidenum">
              <a:rPr lang="it-IT" smtClean="0"/>
              <a:pPr/>
              <a:t>34</a:t>
            </a:fld>
            <a:endParaRPr lang="it-IT"/>
          </a:p>
        </p:txBody>
      </p:sp>
    </p:spTree>
    <p:extLst>
      <p:ext uri="{BB962C8B-B14F-4D97-AF65-F5344CB8AC3E}">
        <p14:creationId xmlns:p14="http://schemas.microsoft.com/office/powerpoint/2010/main" val="8456427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B2836B-3B36-C041-BC4D-74D5F64D49B9}"/>
              </a:ext>
            </a:extLst>
          </p:cNvPr>
          <p:cNvSpPr>
            <a:spLocks noGrp="1"/>
          </p:cNvSpPr>
          <p:nvPr>
            <p:ph type="title"/>
          </p:nvPr>
        </p:nvSpPr>
        <p:spPr/>
        <p:txBody>
          <a:bodyPr wrap="square" numCol="1" anchorCtr="0" compatLnSpc="1">
            <a:prstTxWarp prst="textNoShape">
              <a:avLst/>
            </a:prstTxWarp>
          </a:bodyPr>
          <a:lstStyle/>
          <a:p>
            <a:pPr eaLnBrk="1" hangingPunct="1"/>
            <a:r>
              <a:rPr lang="it-IT" altLang="it-IT">
                <a:ea typeface="ＭＳ Ｐゴシック" panose="020B0600070205080204" pitchFamily="34" charset="-128"/>
              </a:rPr>
              <a:t>Comicità non è un gesto sociale</a:t>
            </a:r>
          </a:p>
        </p:txBody>
      </p:sp>
      <p:sp>
        <p:nvSpPr>
          <p:cNvPr id="37890" name="Segnaposto contenuto 2">
            <a:extLst>
              <a:ext uri="{FF2B5EF4-FFF2-40B4-BE49-F238E27FC236}">
                <a16:creationId xmlns:a16="http://schemas.microsoft.com/office/drawing/2014/main" id="{FA1643CC-1888-3246-B3ED-AFDF1A6B57A7}"/>
              </a:ext>
            </a:extLst>
          </p:cNvPr>
          <p:cNvSpPr>
            <a:spLocks noGrp="1"/>
          </p:cNvSpPr>
          <p:nvPr>
            <p:ph idx="1"/>
          </p:nvPr>
        </p:nvSpPr>
        <p:spPr/>
        <p:txBody>
          <a:bodyPr/>
          <a:lstStyle/>
          <a:p>
            <a:pPr algn="just" eaLnBrk="1" hangingPunct="1"/>
            <a:r>
              <a:rPr lang="it-IT" altLang="it-IT" b="1" u="sng">
                <a:ea typeface="ＭＳ Ｐゴシック" panose="020B0600070205080204" pitchFamily="34" charset="-128"/>
              </a:rPr>
              <a:t>La comicità non ha origine dall’essere sociale</a:t>
            </a:r>
            <a:r>
              <a:rPr lang="it-IT" altLang="it-IT" b="1">
                <a:ea typeface="ＭＳ Ｐゴシック" panose="020B0600070205080204" pitchFamily="34" charset="-128"/>
              </a:rPr>
              <a:t> e non è funzionale a esso, </a:t>
            </a:r>
            <a:r>
              <a:rPr lang="it-IT" altLang="it-IT" b="1" u="sng">
                <a:ea typeface="ＭＳ Ｐゴシック" panose="020B0600070205080204" pitchFamily="34" charset="-128"/>
              </a:rPr>
              <a:t>anche se nell’ambito dell’esistenza sociale mostra appieno la sua ricchezza.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a:p>
            <a:pPr algn="just" eaLnBrk="1" hangingPunct="1"/>
            <a:r>
              <a:rPr lang="it-IT" altLang="it-IT" b="1">
                <a:ea typeface="ＭＳ Ｐゴシック" panose="020B0600070205080204" pitchFamily="34" charset="-128"/>
              </a:rPr>
              <a:t>La </a:t>
            </a:r>
            <a:r>
              <a:rPr lang="it-IT" altLang="it-IT" b="1" u="sng">
                <a:ea typeface="ＭＳ Ｐゴシック" panose="020B0600070205080204" pitchFamily="34" charset="-128"/>
              </a:rPr>
              <a:t>comicità sta interamente dal lato dell’oggetto,</a:t>
            </a:r>
            <a:r>
              <a:rPr lang="it-IT" altLang="it-IT" b="1">
                <a:ea typeface="ＭＳ Ｐゴシック" panose="020B0600070205080204" pitchFamily="34" charset="-128"/>
              </a:rPr>
              <a:t> della situazione del carattere di ciò che ci sta di fronte (di cui io stesso faccio parte quando mi trovo comico). È una qualità del suo fenomeno. </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27A35618-56DD-D142-938B-C7D119174CE5}"/>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D57AF1D9-918A-4341-9732-5FFB1C53F0D5}"/>
              </a:ext>
            </a:extLst>
          </p:cNvPr>
          <p:cNvSpPr>
            <a:spLocks noGrp="1"/>
          </p:cNvSpPr>
          <p:nvPr>
            <p:ph type="sldNum" sz="quarter" idx="12"/>
          </p:nvPr>
        </p:nvSpPr>
        <p:spPr/>
        <p:txBody>
          <a:bodyPr/>
          <a:lstStyle/>
          <a:p>
            <a:fld id="{1EA0DE77-A5F1-C243-940E-1A84361B9423}" type="slidenum">
              <a:rPr lang="it-IT" smtClean="0"/>
              <a:pPr/>
              <a:t>35</a:t>
            </a:fld>
            <a:endParaRPr lang="it-IT"/>
          </a:p>
        </p:txBody>
      </p:sp>
    </p:spTree>
    <p:extLst>
      <p:ext uri="{BB962C8B-B14F-4D97-AF65-F5344CB8AC3E}">
        <p14:creationId xmlns:p14="http://schemas.microsoft.com/office/powerpoint/2010/main" val="3120585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49262F-AFFD-5244-9B1E-6999DFFE6B74}"/>
              </a:ext>
            </a:extLst>
          </p:cNvPr>
          <p:cNvSpPr>
            <a:spLocks noGrp="1"/>
          </p:cNvSpPr>
          <p:nvPr>
            <p:ph type="title"/>
          </p:nvPr>
        </p:nvSpPr>
        <p:spPr/>
        <p:txBody>
          <a:bodyPr/>
          <a:lstStyle/>
          <a:p>
            <a:pPr eaLnBrk="1" hangingPunct="1">
              <a:defRPr/>
            </a:pPr>
            <a:r>
              <a:rPr lang="it-IT" dirty="0"/>
              <a:t>Il motto di spirito</a:t>
            </a:r>
          </a:p>
        </p:txBody>
      </p:sp>
      <p:sp>
        <p:nvSpPr>
          <p:cNvPr id="38914" name="Segnaposto contenuto 2">
            <a:extLst>
              <a:ext uri="{FF2B5EF4-FFF2-40B4-BE49-F238E27FC236}">
                <a16:creationId xmlns:a16="http://schemas.microsoft.com/office/drawing/2014/main" id="{6C81E60A-BCF3-3741-A379-04324DAB8A1A}"/>
              </a:ext>
            </a:extLst>
          </p:cNvPr>
          <p:cNvSpPr>
            <a:spLocks noGrp="1"/>
          </p:cNvSpPr>
          <p:nvPr>
            <p:ph idx="1"/>
          </p:nvPr>
        </p:nvSpPr>
        <p:spPr/>
        <p:txBody>
          <a:bodyPr/>
          <a:lstStyle/>
          <a:p>
            <a:pPr algn="just" eaLnBrk="1" hangingPunct="1"/>
            <a:r>
              <a:rPr lang="it-IT" altLang="it-IT" b="1" u="sng">
                <a:ea typeface="ＭＳ Ｐゴシック" panose="020B0600070205080204" pitchFamily="34" charset="-128"/>
              </a:rPr>
              <a:t>Arguzia</a:t>
            </a:r>
            <a:r>
              <a:rPr lang="it-IT" altLang="it-IT">
                <a:ea typeface="ＭＳ Ｐゴシック" panose="020B0600070205080204" pitchFamily="34" charset="-128"/>
              </a:rPr>
              <a:t> intesa come forma espressiva viene spesso considerata come una </a:t>
            </a:r>
            <a:r>
              <a:rPr lang="it-IT" altLang="it-IT" b="1">
                <a:ea typeface="ＭＳ Ｐゴシック" panose="020B0600070205080204" pitchFamily="34" charset="-128"/>
              </a:rPr>
              <a:t>sottospecie di comicità</a:t>
            </a:r>
            <a:r>
              <a:rPr lang="it-IT" altLang="it-IT">
                <a:ea typeface="ＭＳ Ｐゴシック" panose="020B0600070205080204" pitchFamily="34" charset="-128"/>
              </a:rPr>
              <a:t>. </a:t>
            </a:r>
          </a:p>
          <a:p>
            <a:pPr algn="just" eaLnBrk="1" hangingPunct="1"/>
            <a:endParaRPr lang="it-IT" altLang="it-IT">
              <a:ea typeface="ＭＳ Ｐゴシック" panose="020B0600070205080204" pitchFamily="34" charset="-128"/>
            </a:endParaRPr>
          </a:p>
          <a:p>
            <a:pPr algn="just" eaLnBrk="1" hangingPunct="1"/>
            <a:r>
              <a:rPr lang="it-IT" altLang="it-IT" b="1" u="sng">
                <a:ea typeface="ＭＳ Ｐゴシック" panose="020B0600070205080204" pitchFamily="34" charset="-128"/>
              </a:rPr>
              <a:t>Un tipo di manifestazione in cui è insita la forza produttiva e comunicativa della comicità.</a:t>
            </a:r>
            <a:endParaRPr lang="it-IT" altLang="it-IT">
              <a:ea typeface="ＭＳ Ｐゴシック" panose="020B0600070205080204" pitchFamily="34" charset="-128"/>
            </a:endParaRPr>
          </a:p>
          <a:p>
            <a:pPr algn="just"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443A3C0C-565B-7945-8FEB-A3F6EA041B69}"/>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C9274F61-41A8-2846-B95B-77E47CC8196F}"/>
              </a:ext>
            </a:extLst>
          </p:cNvPr>
          <p:cNvSpPr>
            <a:spLocks noGrp="1"/>
          </p:cNvSpPr>
          <p:nvPr>
            <p:ph type="sldNum" sz="quarter" idx="12"/>
          </p:nvPr>
        </p:nvSpPr>
        <p:spPr/>
        <p:txBody>
          <a:bodyPr/>
          <a:lstStyle/>
          <a:p>
            <a:fld id="{1EA0DE77-A5F1-C243-940E-1A84361B9423}" type="slidenum">
              <a:rPr lang="it-IT" smtClean="0"/>
              <a:pPr/>
              <a:t>36</a:t>
            </a:fld>
            <a:endParaRPr lang="it-IT"/>
          </a:p>
        </p:txBody>
      </p:sp>
      <p:pic>
        <p:nvPicPr>
          <p:cNvPr id="38915" name="Immagine 3">
            <a:extLst>
              <a:ext uri="{FF2B5EF4-FFF2-40B4-BE49-F238E27FC236}">
                <a16:creationId xmlns:a16="http://schemas.microsoft.com/office/drawing/2014/main" id="{002C465B-859D-4A4F-8FBD-C4440663A8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12000" y="3927475"/>
            <a:ext cx="2268538"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Immagine 4">
            <a:extLst>
              <a:ext uri="{FF2B5EF4-FFF2-40B4-BE49-F238E27FC236}">
                <a16:creationId xmlns:a16="http://schemas.microsoft.com/office/drawing/2014/main" id="{9FA58042-6B4B-1C47-BFDB-00300DC83E6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17738" y="4060825"/>
            <a:ext cx="469900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62554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F01E48-1566-2545-A259-77AD70EAA2B3}"/>
              </a:ext>
            </a:extLst>
          </p:cNvPr>
          <p:cNvSpPr>
            <a:spLocks noGrp="1"/>
          </p:cNvSpPr>
          <p:nvPr>
            <p:ph type="title"/>
          </p:nvPr>
        </p:nvSpPr>
        <p:spPr/>
        <p:txBody>
          <a:bodyPr/>
          <a:lstStyle/>
          <a:p>
            <a:pPr eaLnBrk="1" hangingPunct="1">
              <a:defRPr/>
            </a:pPr>
            <a:r>
              <a:rPr lang="it-IT" dirty="0"/>
              <a:t>Effetto comico </a:t>
            </a:r>
          </a:p>
        </p:txBody>
      </p:sp>
      <p:sp>
        <p:nvSpPr>
          <p:cNvPr id="40962" name="Segnaposto contenuto 2">
            <a:extLst>
              <a:ext uri="{FF2B5EF4-FFF2-40B4-BE49-F238E27FC236}">
                <a16:creationId xmlns:a16="http://schemas.microsoft.com/office/drawing/2014/main" id="{B12DEF80-3872-C94A-B83B-E6BE9595E0D5}"/>
              </a:ext>
            </a:extLst>
          </p:cNvPr>
          <p:cNvSpPr>
            <a:spLocks noGrp="1"/>
          </p:cNvSpPr>
          <p:nvPr>
            <p:ph idx="1"/>
          </p:nvPr>
        </p:nvSpPr>
        <p:spPr/>
        <p:txBody>
          <a:bodyPr/>
          <a:lstStyle/>
          <a:p>
            <a:pPr eaLnBrk="1" hangingPunct="1"/>
            <a:r>
              <a:rPr lang="it-IT" altLang="it-IT" sz="2400">
                <a:ea typeface="ＭＳ Ｐゴシック" panose="020B0600070205080204" pitchFamily="34" charset="-128"/>
              </a:rPr>
              <a:t>Riflettere sulla</a:t>
            </a:r>
            <a:r>
              <a:rPr lang="it-IT" altLang="it-IT" sz="2400" b="1">
                <a:ea typeface="ＭＳ Ｐゴシック" panose="020B0600070205080204" pitchFamily="34" charset="-128"/>
              </a:rPr>
              <a:t> peculiarità dell’espressione linguistica e </a:t>
            </a:r>
            <a:r>
              <a:rPr lang="it-IT" altLang="it-IT" sz="2400">
                <a:ea typeface="ＭＳ Ｐゴシック" panose="020B0600070205080204" pitchFamily="34" charset="-128"/>
              </a:rPr>
              <a:t>chiedersi quali specifici </a:t>
            </a:r>
            <a:r>
              <a:rPr lang="it-IT" altLang="it-IT" sz="2400" b="1">
                <a:ea typeface="ＭＳ Ｐゴシック" panose="020B0600070205080204" pitchFamily="34" charset="-128"/>
              </a:rPr>
              <a:t>fenomeni del riso ne derivino al di là dell’effetto comico per giungere al </a:t>
            </a:r>
            <a:r>
              <a:rPr lang="it-IT" altLang="it-IT" sz="2400" b="1" u="sng">
                <a:ea typeface="ＭＳ Ｐゴシック" panose="020B0600070205080204" pitchFamily="34" charset="-128"/>
              </a:rPr>
              <a:t>motto di spirito: </a:t>
            </a:r>
            <a:endParaRPr lang="it-IT" altLang="it-IT" sz="1800">
              <a:ea typeface="ＭＳ Ｐゴシック" panose="020B0600070205080204" pitchFamily="34" charset="-128"/>
            </a:endParaRPr>
          </a:p>
          <a:p>
            <a:pPr eaLnBrk="1" hangingPunct="1"/>
            <a:endParaRPr lang="it-IT" altLang="it-IT" sz="1800">
              <a:ea typeface="ＭＳ Ｐゴシック" panose="020B0600070205080204" pitchFamily="34" charset="-128"/>
            </a:endParaRPr>
          </a:p>
          <a:p>
            <a:pPr lvl="1" eaLnBrk="1" hangingPunct="1"/>
            <a:r>
              <a:rPr lang="it-IT" altLang="it-IT" b="1" u="sng">
                <a:ea typeface="ＭＳ Ｐゴシック" panose="020B0600070205080204" pitchFamily="34" charset="-128"/>
              </a:rPr>
              <a:t>Comico è quando qualcuno cade nelle trappole del linguaggio e inciampa nelle proprie gambe. </a:t>
            </a:r>
            <a:endParaRPr lang="it-IT" altLang="it-IT" sz="1600">
              <a:ea typeface="ＭＳ Ｐゴシック" panose="020B0600070205080204" pitchFamily="34" charset="-128"/>
            </a:endParaRPr>
          </a:p>
          <a:p>
            <a:pPr eaLnBrk="1" hangingPunct="1"/>
            <a:endParaRPr lang="it-IT" altLang="it-IT" b="1">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34EA53BC-ACEF-1141-B970-43C5296EA662}"/>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EDDDB9D0-75BB-DC4A-BE4F-5323025547E3}"/>
              </a:ext>
            </a:extLst>
          </p:cNvPr>
          <p:cNvSpPr>
            <a:spLocks noGrp="1"/>
          </p:cNvSpPr>
          <p:nvPr>
            <p:ph type="sldNum" sz="quarter" idx="12"/>
          </p:nvPr>
        </p:nvSpPr>
        <p:spPr/>
        <p:txBody>
          <a:bodyPr/>
          <a:lstStyle/>
          <a:p>
            <a:fld id="{1EA0DE77-A5F1-C243-940E-1A84361B9423}" type="slidenum">
              <a:rPr lang="it-IT" smtClean="0"/>
              <a:pPr/>
              <a:t>37</a:t>
            </a:fld>
            <a:endParaRPr lang="it-IT"/>
          </a:p>
        </p:txBody>
      </p:sp>
      <p:pic>
        <p:nvPicPr>
          <p:cNvPr id="40963" name="Immagine 4">
            <a:extLst>
              <a:ext uri="{FF2B5EF4-FFF2-40B4-BE49-F238E27FC236}">
                <a16:creationId xmlns:a16="http://schemas.microsoft.com/office/drawing/2014/main" id="{C033A5A0-30F1-104E-9F4A-BE7613EC22A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88993" y="4598295"/>
            <a:ext cx="2030867" cy="2032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82336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2CD52F-5AE7-4C4C-A75C-98FEFD9CB0AC}"/>
              </a:ext>
            </a:extLst>
          </p:cNvPr>
          <p:cNvSpPr>
            <a:spLocks noGrp="1"/>
          </p:cNvSpPr>
          <p:nvPr>
            <p:ph type="title"/>
          </p:nvPr>
        </p:nvSpPr>
        <p:spPr/>
        <p:txBody>
          <a:bodyPr/>
          <a:lstStyle/>
          <a:p>
            <a:pPr eaLnBrk="1" hangingPunct="1">
              <a:defRPr/>
            </a:pPr>
            <a:r>
              <a:rPr lang="it-IT" dirty="0"/>
              <a:t>Doppio senso: suono delle parole</a:t>
            </a:r>
          </a:p>
        </p:txBody>
      </p:sp>
      <p:sp>
        <p:nvSpPr>
          <p:cNvPr id="41986" name="Segnaposto contenuto 2">
            <a:extLst>
              <a:ext uri="{FF2B5EF4-FFF2-40B4-BE49-F238E27FC236}">
                <a16:creationId xmlns:a16="http://schemas.microsoft.com/office/drawing/2014/main" id="{B5DD8ED7-7F95-E647-A029-51FF70DC2938}"/>
              </a:ext>
            </a:extLst>
          </p:cNvPr>
          <p:cNvSpPr>
            <a:spLocks noGrp="1"/>
          </p:cNvSpPr>
          <p:nvPr>
            <p:ph idx="1"/>
          </p:nvPr>
        </p:nvSpPr>
        <p:spPr/>
        <p:txBody>
          <a:bodyPr/>
          <a:lstStyle/>
          <a:p>
            <a:pPr lvl="1" eaLnBrk="1" hangingPunct="1"/>
            <a:r>
              <a:rPr lang="it-IT" altLang="it-IT" b="1">
                <a:ea typeface="ＭＳ Ｐゴシック" panose="020B0600070205080204" pitchFamily="34" charset="-128"/>
              </a:rPr>
              <a:t>La comicità si sviluppa o dall’articolazione e dalla composizione delle frasi, o dal tono delle parole, o dal significato, o dall’atto di parlare, ma in ogni caso resta comicità </a:t>
            </a:r>
            <a:endParaRPr lang="it-IT" altLang="it-IT" sz="1600">
              <a:ea typeface="ＭＳ Ｐゴシック" panose="020B0600070205080204" pitchFamily="34" charset="-128"/>
            </a:endParaRPr>
          </a:p>
          <a:p>
            <a:pPr eaLnBrk="1" hangingPunct="1"/>
            <a:endParaRPr lang="it-IT" altLang="it-IT" sz="1800">
              <a:ea typeface="ＭＳ Ｐゴシック" panose="020B0600070205080204" pitchFamily="34" charset="-128"/>
            </a:endParaRPr>
          </a:p>
          <a:p>
            <a:pPr lvl="1" eaLnBrk="1" hangingPunct="1"/>
            <a:r>
              <a:rPr lang="it-IT" altLang="it-IT" b="1" u="sng">
                <a:ea typeface="ＭＳ Ｐゴシック" panose="020B0600070205080204" pitchFamily="34" charset="-128"/>
              </a:rPr>
              <a:t>Il motto di spirito</a:t>
            </a:r>
            <a:r>
              <a:rPr lang="it-IT" altLang="it-IT" b="1">
                <a:ea typeface="ＭＳ Ｐゴシック" panose="020B0600070205080204" pitchFamily="34" charset="-128"/>
              </a:rPr>
              <a:t>: basato sul suono o sul senso delle parole obbediscono ad un altro principio. </a:t>
            </a:r>
            <a:endParaRPr lang="it-IT" altLang="it-IT" sz="1600">
              <a:ea typeface="ＭＳ Ｐゴシック" panose="020B0600070205080204" pitchFamily="34" charset="-128"/>
            </a:endParaRPr>
          </a:p>
          <a:p>
            <a:pPr eaLnBrk="1" hangingPunct="1"/>
            <a:endParaRPr lang="it-IT" altLang="it-IT" sz="1800">
              <a:ea typeface="ＭＳ Ｐゴシック" panose="020B0600070205080204" pitchFamily="34" charset="-128"/>
            </a:endParaRPr>
          </a:p>
          <a:p>
            <a:pPr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FBD96DBA-84F1-D841-B901-30311723C917}"/>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9B9464BE-C8F1-F54C-AB98-5E1CEDEE6801}"/>
              </a:ext>
            </a:extLst>
          </p:cNvPr>
          <p:cNvSpPr>
            <a:spLocks noGrp="1"/>
          </p:cNvSpPr>
          <p:nvPr>
            <p:ph type="sldNum" sz="quarter" idx="12"/>
          </p:nvPr>
        </p:nvSpPr>
        <p:spPr/>
        <p:txBody>
          <a:bodyPr/>
          <a:lstStyle/>
          <a:p>
            <a:fld id="{1EA0DE77-A5F1-C243-940E-1A84361B9423}" type="slidenum">
              <a:rPr lang="it-IT" smtClean="0"/>
              <a:pPr/>
              <a:t>38</a:t>
            </a:fld>
            <a:endParaRPr lang="it-IT"/>
          </a:p>
        </p:txBody>
      </p:sp>
      <p:pic>
        <p:nvPicPr>
          <p:cNvPr id="41987" name="Immagine 3">
            <a:extLst>
              <a:ext uri="{FF2B5EF4-FFF2-40B4-BE49-F238E27FC236}">
                <a16:creationId xmlns:a16="http://schemas.microsoft.com/office/drawing/2014/main" id="{3ED4BC06-57F6-104E-BA15-54675BB0FAF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4314" y="3935414"/>
            <a:ext cx="3559175" cy="246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7091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1BB589-B915-A540-8D1E-DB115615C800}"/>
              </a:ext>
            </a:extLst>
          </p:cNvPr>
          <p:cNvSpPr>
            <a:spLocks noGrp="1"/>
          </p:cNvSpPr>
          <p:nvPr>
            <p:ph type="title"/>
          </p:nvPr>
        </p:nvSpPr>
        <p:spPr/>
        <p:txBody>
          <a:bodyPr/>
          <a:lstStyle/>
          <a:p>
            <a:pPr eaLnBrk="1" hangingPunct="1">
              <a:defRPr/>
            </a:pPr>
            <a:r>
              <a:rPr lang="it-IT" dirty="0"/>
              <a:t>Effetto rallegrante</a:t>
            </a:r>
          </a:p>
        </p:txBody>
      </p:sp>
      <p:sp>
        <p:nvSpPr>
          <p:cNvPr id="43010" name="Segnaposto contenuto 2">
            <a:extLst>
              <a:ext uri="{FF2B5EF4-FFF2-40B4-BE49-F238E27FC236}">
                <a16:creationId xmlns:a16="http://schemas.microsoft.com/office/drawing/2014/main" id="{870AD583-64C3-284F-B858-DE614164C6E6}"/>
              </a:ext>
            </a:extLst>
          </p:cNvPr>
          <p:cNvSpPr>
            <a:spLocks noGrp="1"/>
          </p:cNvSpPr>
          <p:nvPr>
            <p:ph idx="1"/>
          </p:nvPr>
        </p:nvSpPr>
        <p:spPr/>
        <p:txBody>
          <a:bodyPr/>
          <a:lstStyle/>
          <a:p>
            <a:pPr eaLnBrk="1" hangingPunct="1"/>
            <a:r>
              <a:rPr lang="it-IT" altLang="it-IT" dirty="0">
                <a:ea typeface="ＭＳ Ｐゴシック" panose="020B0600070205080204" pitchFamily="34" charset="-128"/>
              </a:rPr>
              <a:t>A prescindere che sia superficiale o profonda</a:t>
            </a:r>
            <a:r>
              <a:rPr lang="it-IT" altLang="it-IT" b="1" dirty="0">
                <a:ea typeface="ＭＳ Ｐゴシック" panose="020B0600070205080204" pitchFamily="34" charset="-128"/>
              </a:rPr>
              <a:t>, la comicità non ha un effetto finale, è priva di un fulcro o di un perno dal quale provenga l’effetto rallegrante anche quando si svolge nell’abito del significato delle parole.  </a:t>
            </a:r>
            <a:endParaRPr lang="it-IT" altLang="it-IT" dirty="0">
              <a:ea typeface="ＭＳ Ｐゴシック" panose="020B0600070205080204" pitchFamily="34" charset="-128"/>
            </a:endParaRPr>
          </a:p>
          <a:p>
            <a:pPr eaLnBrk="1" hangingPunct="1"/>
            <a:endParaRPr lang="it-IT" altLang="it-IT" dirty="0">
              <a:ea typeface="ＭＳ Ｐゴシック" panose="020B0600070205080204" pitchFamily="34" charset="-128"/>
            </a:endParaRPr>
          </a:p>
          <a:p>
            <a:pPr eaLnBrk="1" hangingPunct="1"/>
            <a:r>
              <a:rPr lang="it-IT" altLang="it-IT" dirty="0">
                <a:ea typeface="ＭＳ Ｐゴシック" panose="020B0600070205080204" pitchFamily="34" charset="-128"/>
              </a:rPr>
              <a:t>Gli sbagli nell’suo di </a:t>
            </a:r>
            <a:r>
              <a:rPr lang="it-IT" altLang="it-IT" b="1" dirty="0">
                <a:ea typeface="ＭＳ Ｐゴシック" panose="020B0600070205080204" pitchFamily="34" charset="-128"/>
              </a:rPr>
              <a:t>vocaboli stranieri</a:t>
            </a:r>
            <a:r>
              <a:rPr lang="it-IT" altLang="it-IT" dirty="0">
                <a:ea typeface="ＭＳ Ｐゴシック" panose="020B0600070205080204" pitchFamily="34" charset="-128"/>
              </a:rPr>
              <a:t> hanno un </a:t>
            </a:r>
            <a:r>
              <a:rPr lang="it-IT" altLang="it-IT" b="1" dirty="0">
                <a:ea typeface="ＭＳ Ｐゴシック" panose="020B0600070205080204" pitchFamily="34" charset="-128"/>
              </a:rPr>
              <a:t>effetto comico</a:t>
            </a:r>
            <a:r>
              <a:rPr lang="it-IT" altLang="it-IT" dirty="0">
                <a:ea typeface="ＭＳ Ｐゴシック" panose="020B0600070205080204" pitchFamily="34" charset="-128"/>
              </a:rPr>
              <a:t> quando </a:t>
            </a:r>
            <a:r>
              <a:rPr lang="it-IT" altLang="it-IT" b="1" dirty="0">
                <a:ea typeface="ＭＳ Ｐゴシック" panose="020B0600070205080204" pitchFamily="34" charset="-128"/>
              </a:rPr>
              <a:t>la somiglianza fonetica nonostante la diversità del significato, causa un equivoco. </a:t>
            </a:r>
            <a:endParaRPr lang="it-IT" altLang="it-IT" dirty="0">
              <a:ea typeface="ＭＳ Ｐゴシック" panose="020B0600070205080204" pitchFamily="34" charset="-128"/>
            </a:endParaRPr>
          </a:p>
          <a:p>
            <a:pPr eaLnBrk="1" hangingPunct="1"/>
            <a:endParaRPr lang="it-IT" altLang="it-IT" dirty="0">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C0027E90-D4F5-D14C-98C3-BF2D0C34EE95}"/>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C693EDB9-07C4-7949-932C-212C52CBC371}"/>
              </a:ext>
            </a:extLst>
          </p:cNvPr>
          <p:cNvSpPr>
            <a:spLocks noGrp="1"/>
          </p:cNvSpPr>
          <p:nvPr>
            <p:ph type="sldNum" sz="quarter" idx="12"/>
          </p:nvPr>
        </p:nvSpPr>
        <p:spPr/>
        <p:txBody>
          <a:bodyPr/>
          <a:lstStyle/>
          <a:p>
            <a:fld id="{1EA0DE77-A5F1-C243-940E-1A84361B9423}" type="slidenum">
              <a:rPr lang="it-IT" smtClean="0"/>
              <a:pPr/>
              <a:t>39</a:t>
            </a:fld>
            <a:endParaRPr lang="it-IT"/>
          </a:p>
        </p:txBody>
      </p:sp>
      <p:pic>
        <p:nvPicPr>
          <p:cNvPr id="43011" name="Immagine 3">
            <a:extLst>
              <a:ext uri="{FF2B5EF4-FFF2-40B4-BE49-F238E27FC236}">
                <a16:creationId xmlns:a16="http://schemas.microsoft.com/office/drawing/2014/main" id="{ABC56BBB-880C-0B47-86FC-A7082751845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62690" y="4903560"/>
            <a:ext cx="1409442" cy="1408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987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5859B8-543B-AA42-AC89-B0A5DF65A451}"/>
              </a:ext>
            </a:extLst>
          </p:cNvPr>
          <p:cNvSpPr>
            <a:spLocks noGrp="1"/>
          </p:cNvSpPr>
          <p:nvPr>
            <p:ph type="title"/>
          </p:nvPr>
        </p:nvSpPr>
        <p:spPr/>
        <p:txBody>
          <a:bodyPr>
            <a:normAutofit/>
          </a:bodyPr>
          <a:lstStyle/>
          <a:p>
            <a:pPr lvl="1"/>
            <a:r>
              <a:rPr lang="it-IT" sz="2400" dirty="0">
                <a:solidFill>
                  <a:srgbClr val="92D050"/>
                </a:solidFill>
                <a:latin typeface="+mj-lt"/>
              </a:rPr>
              <a:t>Talete: l’irriverente ridere </a:t>
            </a:r>
            <a:r>
              <a:rPr lang="it-IT" sz="2400" i="1" dirty="0">
                <a:solidFill>
                  <a:srgbClr val="92D050"/>
                </a:solidFill>
                <a:latin typeface="+mj-lt"/>
              </a:rPr>
              <a:t>sul</a:t>
            </a:r>
            <a:r>
              <a:rPr lang="it-IT" sz="2400" dirty="0">
                <a:solidFill>
                  <a:srgbClr val="92D050"/>
                </a:solidFill>
                <a:latin typeface="+mj-lt"/>
              </a:rPr>
              <a:t> filosofo</a:t>
            </a:r>
          </a:p>
        </p:txBody>
      </p:sp>
      <p:sp>
        <p:nvSpPr>
          <p:cNvPr id="3" name="Segnaposto contenuto 2">
            <a:extLst>
              <a:ext uri="{FF2B5EF4-FFF2-40B4-BE49-F238E27FC236}">
                <a16:creationId xmlns:a16="http://schemas.microsoft.com/office/drawing/2014/main" id="{88D0FCFE-E4FC-FE48-A252-0542C236D8F1}"/>
              </a:ext>
            </a:extLst>
          </p:cNvPr>
          <p:cNvSpPr>
            <a:spLocks noGrp="1"/>
          </p:cNvSpPr>
          <p:nvPr>
            <p:ph idx="1"/>
          </p:nvPr>
        </p:nvSpPr>
        <p:spPr/>
        <p:txBody>
          <a:bodyPr/>
          <a:lstStyle/>
          <a:p>
            <a:r>
              <a:rPr lang="it-IT" dirty="0"/>
              <a:t>«Talete, mentre stava scrutando le stelle e guardava in alto cadde in un pozzo. Allora </a:t>
            </a:r>
            <a:r>
              <a:rPr lang="it-IT" b="1" dirty="0"/>
              <a:t>una servetta di Tracia</a:t>
            </a:r>
            <a:r>
              <a:rPr lang="it-IT" dirty="0"/>
              <a:t>, garbata e graziosa, </a:t>
            </a:r>
            <a:r>
              <a:rPr lang="it-IT" b="1" dirty="0"/>
              <a:t>rise</a:t>
            </a:r>
            <a:r>
              <a:rPr lang="it-IT" dirty="0"/>
              <a:t> dicendogli che si dava un gran da fare a conoscere le cose del cielo, ma le cose che gli stavano dappresso, davanti ai piedi, gli rimanevano nascoste» (Platone, </a:t>
            </a:r>
            <a:r>
              <a:rPr lang="it-IT" i="1" dirty="0" err="1"/>
              <a:t>Teeteto</a:t>
            </a:r>
            <a:r>
              <a:rPr lang="it-IT" dirty="0"/>
              <a:t> 174 a).</a:t>
            </a:r>
          </a:p>
          <a:p>
            <a:r>
              <a:rPr lang="it-IT" dirty="0"/>
              <a:t>Riso sul soggetto</a:t>
            </a:r>
          </a:p>
          <a:p>
            <a:r>
              <a:rPr lang="it-IT" dirty="0"/>
              <a:t>Riso sull’oggetto del filosofare </a:t>
            </a:r>
          </a:p>
        </p:txBody>
      </p:sp>
      <p:sp>
        <p:nvSpPr>
          <p:cNvPr id="4" name="Segnaposto piè di pagina 3">
            <a:extLst>
              <a:ext uri="{FF2B5EF4-FFF2-40B4-BE49-F238E27FC236}">
                <a16:creationId xmlns:a16="http://schemas.microsoft.com/office/drawing/2014/main" id="{8F78AE9F-7BDB-A048-BA1C-949FA91F6E29}"/>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A16D4691-C4D3-0748-837B-3E25683685DB}"/>
              </a:ext>
            </a:extLst>
          </p:cNvPr>
          <p:cNvSpPr>
            <a:spLocks noGrp="1"/>
          </p:cNvSpPr>
          <p:nvPr>
            <p:ph type="sldNum" sz="quarter" idx="12"/>
          </p:nvPr>
        </p:nvSpPr>
        <p:spPr/>
        <p:txBody>
          <a:bodyPr/>
          <a:lstStyle/>
          <a:p>
            <a:fld id="{1EA0DE77-A5F1-C243-940E-1A84361B9423}" type="slidenum">
              <a:rPr lang="it-IT" smtClean="0"/>
              <a:pPr/>
              <a:t>4</a:t>
            </a:fld>
            <a:endParaRPr lang="it-IT"/>
          </a:p>
        </p:txBody>
      </p:sp>
    </p:spTree>
    <p:extLst>
      <p:ext uri="{BB962C8B-B14F-4D97-AF65-F5344CB8AC3E}">
        <p14:creationId xmlns:p14="http://schemas.microsoft.com/office/powerpoint/2010/main" val="41152445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FDBB94-497A-DC49-A54D-7682B9055258}"/>
              </a:ext>
            </a:extLst>
          </p:cNvPr>
          <p:cNvSpPr>
            <a:spLocks noGrp="1"/>
          </p:cNvSpPr>
          <p:nvPr>
            <p:ph type="title"/>
          </p:nvPr>
        </p:nvSpPr>
        <p:spPr/>
        <p:txBody>
          <a:bodyPr/>
          <a:lstStyle/>
          <a:p>
            <a:pPr eaLnBrk="1" hangingPunct="1">
              <a:defRPr/>
            </a:pPr>
            <a:r>
              <a:rPr lang="it-IT"/>
              <a:t>Alludere </a:t>
            </a:r>
          </a:p>
        </p:txBody>
      </p:sp>
      <p:sp>
        <p:nvSpPr>
          <p:cNvPr id="44034" name="Segnaposto contenuto 2">
            <a:extLst>
              <a:ext uri="{FF2B5EF4-FFF2-40B4-BE49-F238E27FC236}">
                <a16:creationId xmlns:a16="http://schemas.microsoft.com/office/drawing/2014/main" id="{70A38E57-9922-C248-AD88-A89FB7822996}"/>
              </a:ext>
            </a:extLst>
          </p:cNvPr>
          <p:cNvSpPr>
            <a:spLocks noGrp="1"/>
          </p:cNvSpPr>
          <p:nvPr>
            <p:ph idx="1"/>
          </p:nvPr>
        </p:nvSpPr>
        <p:spPr/>
        <p:txBody>
          <a:bodyPr>
            <a:normAutofit lnSpcReduction="10000"/>
          </a:bodyPr>
          <a:lstStyle/>
          <a:p>
            <a:pPr eaLnBrk="1" hangingPunct="1"/>
            <a:r>
              <a:rPr lang="it-IT" altLang="it-IT">
                <a:ea typeface="ＭＳ Ｐゴシック" panose="020B0600070205080204" pitchFamily="34" charset="-128"/>
              </a:rPr>
              <a:t>Alludere a qualcosa, accennare a qualcosa, parlare metaforicamente, dare a intendere, lasciare intravedere riguardo alle circostanze è possibile in</a:t>
            </a:r>
            <a:r>
              <a:rPr lang="it-IT" altLang="it-IT" b="1">
                <a:ea typeface="ＭＳ Ｐゴシック" panose="020B0600070205080204" pitchFamily="34" charset="-128"/>
              </a:rPr>
              <a:t> forme linguistiche tra loro differenti. </a:t>
            </a:r>
            <a:endParaRPr lang="it-IT" altLang="it-IT">
              <a:ea typeface="ＭＳ Ｐゴシック" panose="020B0600070205080204" pitchFamily="34" charset="-128"/>
            </a:endParaRPr>
          </a:p>
          <a:p>
            <a:pPr eaLnBrk="1" hangingPunct="1"/>
            <a:endParaRPr lang="it-IT" altLang="it-IT" b="1">
              <a:ea typeface="ＭＳ Ｐゴシック" panose="020B0600070205080204" pitchFamily="34" charset="-128"/>
            </a:endParaRPr>
          </a:p>
          <a:p>
            <a:pPr eaLnBrk="1" hangingPunct="1"/>
            <a:endParaRPr lang="it-IT" altLang="it-IT" b="1">
              <a:ea typeface="ＭＳ Ｐゴシック" panose="020B0600070205080204" pitchFamily="34" charset="-128"/>
            </a:endParaRPr>
          </a:p>
          <a:p>
            <a:pPr eaLnBrk="1" hangingPunct="1"/>
            <a:endParaRPr lang="it-IT" altLang="it-IT" b="1">
              <a:ea typeface="ＭＳ Ｐゴシック" panose="020B0600070205080204" pitchFamily="34" charset="-128"/>
            </a:endParaRPr>
          </a:p>
          <a:p>
            <a:pPr eaLnBrk="1" hangingPunct="1"/>
            <a:endParaRPr lang="it-IT" altLang="it-IT" b="1">
              <a:ea typeface="ＭＳ Ｐゴシック" panose="020B0600070205080204" pitchFamily="34" charset="-128"/>
            </a:endParaRPr>
          </a:p>
          <a:p>
            <a:pPr eaLnBrk="1" hangingPunct="1"/>
            <a:endParaRPr lang="it-IT" altLang="it-IT">
              <a:ea typeface="ＭＳ Ｐゴシック" panose="020B0600070205080204" pitchFamily="34" charset="-128"/>
            </a:endParaRPr>
          </a:p>
          <a:p>
            <a:pPr eaLnBrk="1" hangingPunct="1"/>
            <a:r>
              <a:rPr lang="it-IT" altLang="it-IT" b="1">
                <a:ea typeface="ＭＳ Ｐゴシック" panose="020B0600070205080204" pitchFamily="34" charset="-128"/>
              </a:rPr>
              <a:t>Nelle situazioni serie non ci servirà del doppio senso come mezzo a meno che esso non faccia parte dello stile, come forse nell’antica prassi oracolare greca. </a:t>
            </a:r>
            <a:endParaRPr lang="it-IT" altLang="it-IT">
              <a:ea typeface="ＭＳ Ｐゴシック" panose="020B0600070205080204" pitchFamily="34" charset="-128"/>
            </a:endParaRPr>
          </a:p>
          <a:p>
            <a:pPr eaLnBrk="1" hangingPunct="1"/>
            <a:endParaRPr lang="it-IT" altLang="it-IT">
              <a:ea typeface="ＭＳ Ｐゴシック" panose="020B0600070205080204" pitchFamily="34" charset="-128"/>
            </a:endParaRPr>
          </a:p>
        </p:txBody>
      </p:sp>
      <p:sp>
        <p:nvSpPr>
          <p:cNvPr id="3" name="Segnaposto piè di pagina 2">
            <a:extLst>
              <a:ext uri="{FF2B5EF4-FFF2-40B4-BE49-F238E27FC236}">
                <a16:creationId xmlns:a16="http://schemas.microsoft.com/office/drawing/2014/main" id="{0A5BFA3D-FBE7-154F-8D49-C8D8F5D5CD8D}"/>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3CFEB833-22ED-7F4D-8B44-E43A9F620C94}"/>
              </a:ext>
            </a:extLst>
          </p:cNvPr>
          <p:cNvSpPr>
            <a:spLocks noGrp="1"/>
          </p:cNvSpPr>
          <p:nvPr>
            <p:ph type="sldNum" sz="quarter" idx="12"/>
          </p:nvPr>
        </p:nvSpPr>
        <p:spPr/>
        <p:txBody>
          <a:bodyPr/>
          <a:lstStyle/>
          <a:p>
            <a:fld id="{1EA0DE77-A5F1-C243-940E-1A84361B9423}" type="slidenum">
              <a:rPr lang="it-IT" smtClean="0"/>
              <a:pPr/>
              <a:t>40</a:t>
            </a:fld>
            <a:endParaRPr lang="it-IT"/>
          </a:p>
        </p:txBody>
      </p:sp>
      <p:pic>
        <p:nvPicPr>
          <p:cNvPr id="44035" name="Immagine 3">
            <a:extLst>
              <a:ext uri="{FF2B5EF4-FFF2-40B4-BE49-F238E27FC236}">
                <a16:creationId xmlns:a16="http://schemas.microsoft.com/office/drawing/2014/main" id="{F3003829-28F3-3645-819A-0FBD3DE8CE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44989" y="3106739"/>
            <a:ext cx="2598737"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97638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3FDB6F-1A64-E24A-A168-BC2F25286ECE}"/>
              </a:ext>
            </a:extLst>
          </p:cNvPr>
          <p:cNvSpPr>
            <a:spLocks noGrp="1"/>
          </p:cNvSpPr>
          <p:nvPr>
            <p:ph type="title"/>
          </p:nvPr>
        </p:nvSpPr>
        <p:spPr/>
        <p:txBody>
          <a:bodyPr/>
          <a:lstStyle/>
          <a:p>
            <a:r>
              <a:rPr lang="it-IT" dirty="0"/>
              <a:t>Una seconda considerazione</a:t>
            </a:r>
          </a:p>
        </p:txBody>
      </p:sp>
      <p:sp>
        <p:nvSpPr>
          <p:cNvPr id="3" name="Segnaposto contenuto 2">
            <a:extLst>
              <a:ext uri="{FF2B5EF4-FFF2-40B4-BE49-F238E27FC236}">
                <a16:creationId xmlns:a16="http://schemas.microsoft.com/office/drawing/2014/main" id="{FE3C2D46-5A44-9A4B-B52B-CDB03CB03C43}"/>
              </a:ext>
            </a:extLst>
          </p:cNvPr>
          <p:cNvSpPr>
            <a:spLocks noGrp="1"/>
          </p:cNvSpPr>
          <p:nvPr>
            <p:ph idx="1"/>
          </p:nvPr>
        </p:nvSpPr>
        <p:spPr/>
        <p:txBody>
          <a:bodyPr>
            <a:normAutofit/>
          </a:bodyPr>
          <a:lstStyle/>
          <a:p>
            <a:pPr algn="just"/>
            <a:r>
              <a:rPr lang="it-IT" dirty="0"/>
              <a:t>Il riso libera, crea libertà e legame, fa valere differenze di contenuto, mette in movimento la differenza. </a:t>
            </a:r>
          </a:p>
          <a:p>
            <a:pPr algn="just"/>
            <a:r>
              <a:rPr lang="it-IT" dirty="0"/>
              <a:t>Chi ha una discussione si concentra soltanto sulle differenze, le nomina  si fissa su di esse l’accentua e ciò che separa, e che nella conversazione diventerà sempre più grande, più rilevante, più evidente</a:t>
            </a:r>
          </a:p>
          <a:p>
            <a:pPr algn="just"/>
            <a:r>
              <a:rPr lang="it-IT" b="1" dirty="0"/>
              <a:t>Ridere invece getta un ponte alleggerisce il pathos</a:t>
            </a:r>
            <a:r>
              <a:rPr lang="it-IT" dirty="0"/>
              <a:t>.</a:t>
            </a:r>
          </a:p>
          <a:p>
            <a:pPr algn="just"/>
            <a:r>
              <a:rPr lang="it-IT" dirty="0"/>
              <a:t>Ridere </a:t>
            </a:r>
            <a:r>
              <a:rPr lang="it-IT" b="1" dirty="0"/>
              <a:t>è solo uno dei ponti</a:t>
            </a:r>
            <a:r>
              <a:rPr lang="it-IT" dirty="0"/>
              <a:t>, troppo rari ma talvolta </a:t>
            </a:r>
            <a:r>
              <a:rPr lang="it-IT" b="1" dirty="0"/>
              <a:t>dolorosamente necessari</a:t>
            </a:r>
            <a:r>
              <a:rPr lang="it-IT" dirty="0"/>
              <a:t>, </a:t>
            </a:r>
            <a:r>
              <a:rPr lang="it-IT" b="1" dirty="0"/>
              <a:t>tra gli esseri umani </a:t>
            </a:r>
            <a:r>
              <a:rPr lang="it-IT" dirty="0"/>
              <a:t>che vivono nella pluralità, capace di </a:t>
            </a:r>
            <a:r>
              <a:rPr lang="it-IT" b="1" dirty="0"/>
              <a:t>preservare, insieme la distanza e la relazione.</a:t>
            </a:r>
          </a:p>
          <a:p>
            <a:endParaRPr lang="it-IT" b="1" dirty="0"/>
          </a:p>
        </p:txBody>
      </p:sp>
      <p:sp>
        <p:nvSpPr>
          <p:cNvPr id="4" name="Segnaposto piè di pagina 3">
            <a:extLst>
              <a:ext uri="{FF2B5EF4-FFF2-40B4-BE49-F238E27FC236}">
                <a16:creationId xmlns:a16="http://schemas.microsoft.com/office/drawing/2014/main" id="{30E9528A-8A60-164E-AE48-D0C12BB59B63}"/>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810AA17E-8A3B-6049-BC3D-461B58EFFB83}"/>
              </a:ext>
            </a:extLst>
          </p:cNvPr>
          <p:cNvSpPr>
            <a:spLocks noGrp="1"/>
          </p:cNvSpPr>
          <p:nvPr>
            <p:ph type="sldNum" sz="quarter" idx="12"/>
          </p:nvPr>
        </p:nvSpPr>
        <p:spPr/>
        <p:txBody>
          <a:bodyPr/>
          <a:lstStyle/>
          <a:p>
            <a:fld id="{1EA0DE77-A5F1-C243-940E-1A84361B9423}" type="slidenum">
              <a:rPr lang="it-IT" smtClean="0"/>
              <a:pPr/>
              <a:t>41</a:t>
            </a:fld>
            <a:endParaRPr lang="it-IT"/>
          </a:p>
        </p:txBody>
      </p:sp>
    </p:spTree>
    <p:extLst>
      <p:ext uri="{BB962C8B-B14F-4D97-AF65-F5344CB8AC3E}">
        <p14:creationId xmlns:p14="http://schemas.microsoft.com/office/powerpoint/2010/main" val="16478881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49E0C6-DD3A-8B46-9BAF-C6D98CC3161D}"/>
              </a:ext>
            </a:extLst>
          </p:cNvPr>
          <p:cNvSpPr>
            <a:spLocks noGrp="1"/>
          </p:cNvSpPr>
          <p:nvPr>
            <p:ph type="title"/>
          </p:nvPr>
        </p:nvSpPr>
        <p:spPr/>
        <p:txBody>
          <a:bodyPr/>
          <a:lstStyle/>
          <a:p>
            <a:r>
              <a:rPr lang="it-IT" dirty="0"/>
              <a:t>Considerazione finale</a:t>
            </a:r>
          </a:p>
        </p:txBody>
      </p:sp>
      <p:sp>
        <p:nvSpPr>
          <p:cNvPr id="3" name="Segnaposto contenuto 2">
            <a:extLst>
              <a:ext uri="{FF2B5EF4-FFF2-40B4-BE49-F238E27FC236}">
                <a16:creationId xmlns:a16="http://schemas.microsoft.com/office/drawing/2014/main" id="{73137C55-81E0-9948-90CB-C50A6852FDA9}"/>
              </a:ext>
            </a:extLst>
          </p:cNvPr>
          <p:cNvSpPr>
            <a:spLocks noGrp="1"/>
          </p:cNvSpPr>
          <p:nvPr>
            <p:ph idx="1"/>
          </p:nvPr>
        </p:nvSpPr>
        <p:spPr/>
        <p:txBody>
          <a:bodyPr>
            <a:normAutofit fontScale="85000" lnSpcReduction="20000"/>
          </a:bodyPr>
          <a:lstStyle/>
          <a:p>
            <a:r>
              <a:rPr lang="it-IT" dirty="0"/>
              <a:t>Dice Vladimir </a:t>
            </a:r>
            <a:r>
              <a:rPr lang="it-IT" dirty="0" err="1"/>
              <a:t>Jankélévitch</a:t>
            </a:r>
            <a:r>
              <a:rPr lang="it-IT" dirty="0"/>
              <a:t>: </a:t>
            </a:r>
          </a:p>
          <a:p>
            <a:pPr algn="ctr"/>
            <a:r>
              <a:rPr lang="it-IT" dirty="0"/>
              <a:t>«L’ironia, in se stessa, non è una parentesi né uno spazio isolato distaccabile in quel contesto generale del vissuto che chiamiamo la Serietà e che rappresenta anche la nostra totalità destinale…</a:t>
            </a:r>
            <a:r>
              <a:rPr lang="it-IT" b="1" dirty="0"/>
              <a:t>Chi oserebbe senza esporsi al ridicolo riservare la serietà per i giorni lavorativi e l’ironia per la domenica?» </a:t>
            </a:r>
            <a:r>
              <a:rPr lang="it-IT" dirty="0"/>
              <a:t>(V. </a:t>
            </a:r>
            <a:r>
              <a:rPr lang="it-IT" dirty="0" err="1"/>
              <a:t>Jankélévitch</a:t>
            </a:r>
            <a:r>
              <a:rPr lang="it-IT" dirty="0"/>
              <a:t>, </a:t>
            </a:r>
            <a:r>
              <a:rPr lang="it-IT" i="1" dirty="0"/>
              <a:t>L’ironia</a:t>
            </a:r>
            <a:r>
              <a:rPr lang="it-IT" dirty="0"/>
              <a:t>).</a:t>
            </a:r>
          </a:p>
          <a:p>
            <a:pPr algn="just"/>
            <a:r>
              <a:rPr lang="it-IT" dirty="0"/>
              <a:t>Ma anche Antonio Gramsci: </a:t>
            </a:r>
          </a:p>
          <a:p>
            <a:pPr algn="ctr"/>
            <a:r>
              <a:rPr lang="it-IT" dirty="0"/>
              <a:t>Il </a:t>
            </a:r>
            <a:r>
              <a:rPr lang="it-IT" b="1" dirty="0"/>
              <a:t>riso</a:t>
            </a:r>
            <a:r>
              <a:rPr lang="it-IT" dirty="0"/>
              <a:t> è l’esclusività per sua natura, e perciò quando scoppia spontaneo da una società, che non fa di esso il suo scopo, </a:t>
            </a:r>
            <a:r>
              <a:rPr lang="it-IT" b="1" dirty="0"/>
              <a:t>indica</a:t>
            </a:r>
            <a:r>
              <a:rPr lang="it-IT" dirty="0"/>
              <a:t> un </a:t>
            </a:r>
            <a:r>
              <a:rPr lang="it-IT" b="1" dirty="0"/>
              <a:t>grado superiore raggiunto nella comunione degli spiriti</a:t>
            </a:r>
            <a:r>
              <a:rPr lang="it-IT" dirty="0"/>
              <a:t>» (A. Gramsci, </a:t>
            </a:r>
            <a:r>
              <a:rPr lang="it-IT" i="1" dirty="0"/>
              <a:t>La smorfia più che il sorriso</a:t>
            </a:r>
            <a:r>
              <a:rPr lang="it-IT" dirty="0"/>
              <a:t>). </a:t>
            </a:r>
          </a:p>
          <a:p>
            <a:pPr algn="ctr"/>
            <a:r>
              <a:rPr lang="it-IT" dirty="0"/>
              <a:t>L’ironia, l’umorismo e il comico sono la nostra stessa vita, la trama del nostro tessuto grezzo che è il nostro stesso vivere, pensare, amare. </a:t>
            </a:r>
          </a:p>
          <a:p>
            <a:pPr algn="just"/>
            <a:r>
              <a:rPr lang="it-IT" dirty="0"/>
              <a:t>«Eccentrico verso l’ambiente e con lo sguardo rivolto a un mondo, l’uomo si trova tra serietà e no serietà, tra senso e non senso; si trova perciò dinanzi alla possibilità del loro insolubile ambiguo e contraddittorio legame, del quale non può venire a capo, da cui deve staccarsi e che invece lo tiene a sé vincolato» (H. </a:t>
            </a:r>
            <a:r>
              <a:rPr lang="it-IT" dirty="0" err="1"/>
              <a:t>Plessner</a:t>
            </a:r>
            <a:r>
              <a:rPr lang="it-IT" dirty="0"/>
              <a:t>, </a:t>
            </a:r>
            <a:r>
              <a:rPr lang="it-IT" i="1" dirty="0"/>
              <a:t>Il riso e il pianto</a:t>
            </a:r>
            <a:r>
              <a:rPr lang="it-IT" dirty="0"/>
              <a:t>). </a:t>
            </a:r>
          </a:p>
        </p:txBody>
      </p:sp>
      <p:sp>
        <p:nvSpPr>
          <p:cNvPr id="4" name="Segnaposto piè di pagina 3">
            <a:extLst>
              <a:ext uri="{FF2B5EF4-FFF2-40B4-BE49-F238E27FC236}">
                <a16:creationId xmlns:a16="http://schemas.microsoft.com/office/drawing/2014/main" id="{8147BD8C-1136-A344-9009-F739D04A89A3}"/>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77A89DC3-5E27-E645-A480-D6E45C19CA5F}"/>
              </a:ext>
            </a:extLst>
          </p:cNvPr>
          <p:cNvSpPr>
            <a:spLocks noGrp="1"/>
          </p:cNvSpPr>
          <p:nvPr>
            <p:ph type="sldNum" sz="quarter" idx="12"/>
          </p:nvPr>
        </p:nvSpPr>
        <p:spPr/>
        <p:txBody>
          <a:bodyPr/>
          <a:lstStyle/>
          <a:p>
            <a:fld id="{1EA0DE77-A5F1-C243-940E-1A84361B9423}" type="slidenum">
              <a:rPr lang="it-IT" smtClean="0"/>
              <a:pPr/>
              <a:t>42</a:t>
            </a:fld>
            <a:endParaRPr lang="it-IT"/>
          </a:p>
        </p:txBody>
      </p:sp>
    </p:spTree>
    <p:extLst>
      <p:ext uri="{BB962C8B-B14F-4D97-AF65-F5344CB8AC3E}">
        <p14:creationId xmlns:p14="http://schemas.microsoft.com/office/powerpoint/2010/main" val="2486666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BD73E6-86F1-9949-8A1B-3A5AC3E45D6D}"/>
              </a:ext>
            </a:extLst>
          </p:cNvPr>
          <p:cNvSpPr>
            <a:spLocks noGrp="1"/>
          </p:cNvSpPr>
          <p:nvPr>
            <p:ph type="title"/>
          </p:nvPr>
        </p:nvSpPr>
        <p:spPr/>
        <p:txBody>
          <a:bodyPr>
            <a:normAutofit/>
          </a:bodyPr>
          <a:lstStyle/>
          <a:p>
            <a:r>
              <a:rPr lang="it-IT" dirty="0"/>
              <a:t>Ridere </a:t>
            </a:r>
            <a:r>
              <a:rPr lang="it-IT" i="1" dirty="0"/>
              <a:t>della</a:t>
            </a:r>
            <a:r>
              <a:rPr lang="it-IT" dirty="0"/>
              <a:t> filosofia </a:t>
            </a:r>
          </a:p>
        </p:txBody>
      </p:sp>
      <p:sp>
        <p:nvSpPr>
          <p:cNvPr id="3" name="Segnaposto contenuto 2">
            <a:extLst>
              <a:ext uri="{FF2B5EF4-FFF2-40B4-BE49-F238E27FC236}">
                <a16:creationId xmlns:a16="http://schemas.microsoft.com/office/drawing/2014/main" id="{4C88D04E-17DF-174B-96E4-E21900247B1B}"/>
              </a:ext>
            </a:extLst>
          </p:cNvPr>
          <p:cNvSpPr>
            <a:spLocks noGrp="1"/>
          </p:cNvSpPr>
          <p:nvPr>
            <p:ph idx="1"/>
          </p:nvPr>
        </p:nvSpPr>
        <p:spPr/>
        <p:txBody>
          <a:bodyPr>
            <a:normAutofit fontScale="92500" lnSpcReduction="20000"/>
          </a:bodyPr>
          <a:lstStyle/>
          <a:p>
            <a:pPr algn="just"/>
            <a:r>
              <a:rPr lang="it-IT" dirty="0"/>
              <a:t>«Il riso </a:t>
            </a:r>
            <a:r>
              <a:rPr lang="it-IT" b="1" dirty="0"/>
              <a:t>di una servetta di Tracia </a:t>
            </a:r>
            <a:r>
              <a:rPr lang="it-IT" dirty="0"/>
              <a:t>può sembrare poca cosa, ma ha il vantaggio di concentrare in un attimo prorompente di verità la noia dell’argomentazione: perché l’argomento della servetta è forte della forza dei fatti, della forza di chi si attiene a quel mondo in cui il suo esistere singolarmente vive e si radica»</a:t>
            </a:r>
          </a:p>
          <a:p>
            <a:pPr algn="just"/>
            <a:r>
              <a:rPr lang="it-IT" dirty="0"/>
              <a:t>«Ride di ben altro. Ride della menzogna </a:t>
            </a:r>
            <a:r>
              <a:rPr lang="it-IT" dirty="0" err="1"/>
              <a:t>fondativa</a:t>
            </a:r>
            <a:r>
              <a:rPr lang="it-IT" dirty="0"/>
              <a:t> che la filosofia consegna al linguaggio d’Occidente, nel </a:t>
            </a:r>
            <a:r>
              <a:rPr lang="it-IT" b="1" dirty="0"/>
              <a:t>quale il verisimile generatosi dalla derealizzazione del vero, </a:t>
            </a:r>
            <a:r>
              <a:rPr lang="it-IT" dirty="0"/>
              <a:t>penetra in ogni luogo attecchisce, cresce ed occulta». </a:t>
            </a:r>
          </a:p>
          <a:p>
            <a:pPr algn="just"/>
            <a:r>
              <a:rPr lang="it-IT" b="1" dirty="0"/>
              <a:t>«Quell’antico riso femminile </a:t>
            </a:r>
            <a:r>
              <a:rPr lang="it-IT" dirty="0"/>
              <a:t>è allora un segno che </a:t>
            </a:r>
            <a:r>
              <a:rPr lang="it-IT" b="1" dirty="0"/>
              <a:t>da solo si strappa al contesto che lo vuole indice di ignoranza</a:t>
            </a:r>
            <a:r>
              <a:rPr lang="it-IT" dirty="0"/>
              <a:t>, solo si fa figura di un ordine simbolico femminile </a:t>
            </a:r>
            <a:r>
              <a:rPr lang="it-IT" b="1" u="sng" dirty="0"/>
              <a:t>chiara la forza di rivelare un pensiero dei filosofi </a:t>
            </a:r>
            <a:r>
              <a:rPr lang="it-IT" dirty="0"/>
              <a:t>la cui impalcatura menzognera rende passibile di clamorose cadute».</a:t>
            </a:r>
          </a:p>
          <a:p>
            <a:pPr algn="just"/>
            <a:r>
              <a:rPr lang="it-IT" dirty="0"/>
              <a:t>«Perché nessuna impalcatura concettuale cade tanto clamorosamente come davanti ad un riso immediato che ne spolpa in allegra risonanza le giunture». </a:t>
            </a:r>
          </a:p>
          <a:p>
            <a:pPr algn="r"/>
            <a:r>
              <a:rPr lang="it-IT" dirty="0"/>
              <a:t>(A. </a:t>
            </a:r>
            <a:r>
              <a:rPr lang="it-IT" dirty="0" err="1"/>
              <a:t>Cavarero</a:t>
            </a:r>
            <a:r>
              <a:rPr lang="it-IT" dirty="0"/>
              <a:t>, </a:t>
            </a:r>
            <a:r>
              <a:rPr lang="it-IT" i="1" dirty="0"/>
              <a:t>Nonostante Platone)</a:t>
            </a:r>
            <a:r>
              <a:rPr lang="it-IT" dirty="0"/>
              <a:t>.</a:t>
            </a:r>
          </a:p>
        </p:txBody>
      </p:sp>
      <p:sp>
        <p:nvSpPr>
          <p:cNvPr id="4" name="Segnaposto piè di pagina 3">
            <a:extLst>
              <a:ext uri="{FF2B5EF4-FFF2-40B4-BE49-F238E27FC236}">
                <a16:creationId xmlns:a16="http://schemas.microsoft.com/office/drawing/2014/main" id="{24FFC4F7-63B6-B24B-AE26-F10A2E97E9EB}"/>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98B0B074-64DB-804F-B1CF-39C974C29C62}"/>
              </a:ext>
            </a:extLst>
          </p:cNvPr>
          <p:cNvSpPr>
            <a:spLocks noGrp="1"/>
          </p:cNvSpPr>
          <p:nvPr>
            <p:ph type="sldNum" sz="quarter" idx="12"/>
          </p:nvPr>
        </p:nvSpPr>
        <p:spPr/>
        <p:txBody>
          <a:bodyPr/>
          <a:lstStyle/>
          <a:p>
            <a:fld id="{1EA0DE77-A5F1-C243-940E-1A84361B9423}" type="slidenum">
              <a:rPr lang="it-IT" smtClean="0"/>
              <a:pPr/>
              <a:t>5</a:t>
            </a:fld>
            <a:endParaRPr lang="it-IT"/>
          </a:p>
        </p:txBody>
      </p:sp>
    </p:spTree>
    <p:extLst>
      <p:ext uri="{BB962C8B-B14F-4D97-AF65-F5344CB8AC3E}">
        <p14:creationId xmlns:p14="http://schemas.microsoft.com/office/powerpoint/2010/main" val="371607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DD679D-31CB-A649-996A-602BC69A30CE}"/>
              </a:ext>
            </a:extLst>
          </p:cNvPr>
          <p:cNvSpPr>
            <a:spLocks noGrp="1"/>
          </p:cNvSpPr>
          <p:nvPr>
            <p:ph type="title"/>
          </p:nvPr>
        </p:nvSpPr>
        <p:spPr/>
        <p:txBody>
          <a:bodyPr/>
          <a:lstStyle/>
          <a:p>
            <a:r>
              <a:rPr lang="it-IT" dirty="0"/>
              <a:t>Un riso antico come riscatto dal nulla</a:t>
            </a:r>
          </a:p>
        </p:txBody>
      </p:sp>
      <p:sp>
        <p:nvSpPr>
          <p:cNvPr id="3" name="Segnaposto contenuto 2">
            <a:extLst>
              <a:ext uri="{FF2B5EF4-FFF2-40B4-BE49-F238E27FC236}">
                <a16:creationId xmlns:a16="http://schemas.microsoft.com/office/drawing/2014/main" id="{FC008AB3-675F-D449-B567-EF96D8B798BF}"/>
              </a:ext>
            </a:extLst>
          </p:cNvPr>
          <p:cNvSpPr>
            <a:spLocks noGrp="1"/>
          </p:cNvSpPr>
          <p:nvPr>
            <p:ph idx="1"/>
          </p:nvPr>
        </p:nvSpPr>
        <p:spPr/>
        <p:txBody>
          <a:bodyPr>
            <a:normAutofit/>
          </a:bodyPr>
          <a:lstStyle/>
          <a:p>
            <a:pPr algn="just"/>
            <a:r>
              <a:rPr lang="it-IT" dirty="0"/>
              <a:t>Così la </a:t>
            </a:r>
            <a:r>
              <a:rPr lang="it-IT" b="1" dirty="0"/>
              <a:t>caduta di Talete nel pozzo e il riso della servetta stanno insieme come un’unica ed elementare verità dei fatti</a:t>
            </a:r>
            <a:r>
              <a:rPr lang="it-IT" dirty="0"/>
              <a:t>, che si rivela nelle parole della servetta: «le cose ti stanno dappresso, e davanti ai piedi, ti rimangono nascoste». </a:t>
            </a:r>
          </a:p>
          <a:p>
            <a:pPr algn="just"/>
            <a:r>
              <a:rPr lang="it-IT" b="1" dirty="0"/>
              <a:t>Il riso </a:t>
            </a:r>
            <a:r>
              <a:rPr lang="it-IT" dirty="0"/>
              <a:t>mette a nudo il senso di un domandare che non può fare a meno della realtà dei fatti, è lì a unire a </a:t>
            </a:r>
            <a:r>
              <a:rPr lang="it-IT" b="1" dirty="0"/>
              <a:t>tenere insieme l’apertura all’infinito e la finitezza</a:t>
            </a:r>
            <a:r>
              <a:rPr lang="it-IT" dirty="0"/>
              <a:t>. </a:t>
            </a:r>
          </a:p>
          <a:p>
            <a:pPr algn="just"/>
            <a:r>
              <a:rPr lang="it-IT" b="1" dirty="0"/>
              <a:t>«Il riso antico che ancora riecheggia di voce femminile: riscattando </a:t>
            </a:r>
            <a:r>
              <a:rPr lang="it-IT" dirty="0"/>
              <a:t>ad un tono di liberatoria allegria quel senso</a:t>
            </a:r>
            <a:r>
              <a:rPr lang="it-IT" b="1" dirty="0"/>
              <a:t> della vita che la filosofia dell’eterno ha voluto relegare nella insopportabile angoscia di un divenire braccato dal nulla. </a:t>
            </a:r>
          </a:p>
        </p:txBody>
      </p:sp>
      <p:sp>
        <p:nvSpPr>
          <p:cNvPr id="4" name="Segnaposto piè di pagina 3">
            <a:extLst>
              <a:ext uri="{FF2B5EF4-FFF2-40B4-BE49-F238E27FC236}">
                <a16:creationId xmlns:a16="http://schemas.microsoft.com/office/drawing/2014/main" id="{E3D48EC2-83F6-B942-84DC-486E2ECF774E}"/>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D9AB52EC-968E-B84C-B6F0-20894DF997C8}"/>
              </a:ext>
            </a:extLst>
          </p:cNvPr>
          <p:cNvSpPr>
            <a:spLocks noGrp="1"/>
          </p:cNvSpPr>
          <p:nvPr>
            <p:ph type="sldNum" sz="quarter" idx="12"/>
          </p:nvPr>
        </p:nvSpPr>
        <p:spPr/>
        <p:txBody>
          <a:bodyPr/>
          <a:lstStyle/>
          <a:p>
            <a:fld id="{1EA0DE77-A5F1-C243-940E-1A84361B9423}" type="slidenum">
              <a:rPr lang="it-IT" smtClean="0"/>
              <a:pPr/>
              <a:t>6</a:t>
            </a:fld>
            <a:endParaRPr lang="it-IT"/>
          </a:p>
        </p:txBody>
      </p:sp>
    </p:spTree>
    <p:extLst>
      <p:ext uri="{BB962C8B-B14F-4D97-AF65-F5344CB8AC3E}">
        <p14:creationId xmlns:p14="http://schemas.microsoft.com/office/powerpoint/2010/main" val="833020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61AA97-2B54-9043-B149-3E0259E19410}"/>
              </a:ext>
            </a:extLst>
          </p:cNvPr>
          <p:cNvSpPr>
            <a:spLocks noGrp="1"/>
          </p:cNvSpPr>
          <p:nvPr>
            <p:ph type="title"/>
          </p:nvPr>
        </p:nvSpPr>
        <p:spPr/>
        <p:txBody>
          <a:bodyPr>
            <a:normAutofit/>
          </a:bodyPr>
          <a:lstStyle/>
          <a:p>
            <a:r>
              <a:rPr lang="it-IT" dirty="0"/>
              <a:t>Socrate: ridere con la filosofia</a:t>
            </a:r>
            <a:br>
              <a:rPr lang="it-IT" dirty="0"/>
            </a:br>
            <a:r>
              <a:rPr lang="it-IT" dirty="0"/>
              <a:t>(Aristofane, </a:t>
            </a:r>
            <a:r>
              <a:rPr lang="it-IT" i="1" dirty="0"/>
              <a:t>Le nuvole</a:t>
            </a:r>
            <a:r>
              <a:rPr lang="it-IT" dirty="0"/>
              <a:t>)</a:t>
            </a:r>
          </a:p>
        </p:txBody>
      </p:sp>
      <p:sp>
        <p:nvSpPr>
          <p:cNvPr id="3" name="Segnaposto contenuto 2">
            <a:extLst>
              <a:ext uri="{FF2B5EF4-FFF2-40B4-BE49-F238E27FC236}">
                <a16:creationId xmlns:a16="http://schemas.microsoft.com/office/drawing/2014/main" id="{EC5EFC0B-AF93-2D4C-A84D-6019BE06983C}"/>
              </a:ext>
            </a:extLst>
          </p:cNvPr>
          <p:cNvSpPr>
            <a:spLocks noGrp="1"/>
          </p:cNvSpPr>
          <p:nvPr>
            <p:ph idx="1"/>
          </p:nvPr>
        </p:nvSpPr>
        <p:spPr/>
        <p:txBody>
          <a:bodyPr>
            <a:normAutofit fontScale="47500" lnSpcReduction="20000"/>
          </a:bodyPr>
          <a:lstStyle/>
          <a:p>
            <a:r>
              <a:rPr lang="it-IT" dirty="0"/>
              <a:t>LESINA:</a:t>
            </a:r>
            <a:br>
              <a:rPr lang="it-IT" dirty="0"/>
            </a:br>
            <a:r>
              <a:rPr lang="it-IT" dirty="0"/>
              <a:t>E che ci caverò?</a:t>
            </a:r>
            <a:br>
              <a:rPr lang="it-IT" dirty="0"/>
            </a:br>
            <a:r>
              <a:rPr lang="it-IT" dirty="0"/>
              <a:t>SOCRATE:</a:t>
            </a:r>
            <a:br>
              <a:rPr lang="it-IT" dirty="0"/>
            </a:br>
            <a:r>
              <a:rPr lang="it-IT" dirty="0"/>
              <a:t>Diventerai nel favellare un fiore</a:t>
            </a:r>
            <a:br>
              <a:rPr lang="it-IT" dirty="0"/>
            </a:br>
            <a:r>
              <a:rPr lang="it-IT" dirty="0"/>
              <a:t>di farina, una lima, un campanello!</a:t>
            </a:r>
            <a:br>
              <a:rPr lang="it-IT" dirty="0"/>
            </a:br>
            <a:r>
              <a:rPr lang="it-IT" dirty="0"/>
              <a:t>Via, sta fermo!</a:t>
            </a:r>
            <a:br>
              <a:rPr lang="it-IT" dirty="0"/>
            </a:br>
            <a:r>
              <a:rPr lang="it-IT" dirty="0"/>
              <a:t>(Sparge su lui fior di farina)</a:t>
            </a:r>
            <a:br>
              <a:rPr lang="it-IT" dirty="0"/>
            </a:br>
            <a:r>
              <a:rPr lang="it-IT" dirty="0"/>
              <a:t>LESINA:</a:t>
            </a:r>
            <a:br>
              <a:rPr lang="it-IT" dirty="0"/>
            </a:br>
            <a:r>
              <a:rPr lang="it-IT" dirty="0"/>
              <a:t>Perdio, dici sul serio!</a:t>
            </a:r>
            <a:br>
              <a:rPr lang="it-IT" dirty="0"/>
            </a:br>
            <a:r>
              <a:rPr lang="it-IT" dirty="0"/>
              <a:t>Fior di farina, già sono, a momenti!</a:t>
            </a:r>
            <a:br>
              <a:rPr lang="it-IT" dirty="0"/>
            </a:br>
            <a:r>
              <a:rPr lang="it-IT" dirty="0"/>
              <a:t>SOCRATE:</a:t>
            </a:r>
            <a:br>
              <a:rPr lang="it-IT" dirty="0"/>
            </a:br>
            <a:r>
              <a:rPr lang="it-IT" dirty="0"/>
              <a:t>Or taci, e porgi orecchio - alla mia prece, o vecchio!</a:t>
            </a:r>
            <a:br>
              <a:rPr lang="it-IT" dirty="0"/>
            </a:br>
            <a:r>
              <a:rPr lang="it-IT" dirty="0"/>
              <a:t>(Solenne si volge al cielo)</a:t>
            </a:r>
            <a:br>
              <a:rPr lang="it-IT" dirty="0"/>
            </a:br>
            <a:r>
              <a:rPr lang="it-IT" dirty="0" err="1"/>
              <a:t>Aer</a:t>
            </a:r>
            <a:r>
              <a:rPr lang="it-IT" dirty="0"/>
              <a:t>, Signore immenso che in te sospesa tieni</a:t>
            </a:r>
            <a:br>
              <a:rPr lang="it-IT" dirty="0"/>
            </a:br>
            <a:r>
              <a:rPr lang="it-IT" dirty="0"/>
              <a:t>la terra: lucido Etra: dei tuoni e dei baleni</a:t>
            </a:r>
            <a:br>
              <a:rPr lang="it-IT" dirty="0"/>
            </a:br>
            <a:r>
              <a:rPr lang="it-IT" dirty="0"/>
              <a:t>Dee venerande, Nubi, levatevi, oh Signore,</a:t>
            </a:r>
            <a:br>
              <a:rPr lang="it-IT" dirty="0"/>
            </a:br>
            <a:r>
              <a:rPr lang="it-IT" dirty="0"/>
              <a:t>mostratevi, librate nel cielo, al pensatore!</a:t>
            </a:r>
            <a:br>
              <a:rPr lang="it-IT" dirty="0"/>
            </a:br>
            <a:r>
              <a:rPr lang="it-IT" dirty="0"/>
              <a:t>LESINA:</a:t>
            </a:r>
            <a:br>
              <a:rPr lang="it-IT" dirty="0"/>
            </a:br>
            <a:r>
              <a:rPr lang="it-IT" dirty="0"/>
              <a:t>Un momento, un momento! Dove trovar ricovero</a:t>
            </a:r>
            <a:br>
              <a:rPr lang="it-IT" dirty="0"/>
            </a:br>
            <a:r>
              <a:rPr lang="it-IT" dirty="0"/>
              <a:t>dall'acqua? Adesso addoppio questo cappotto. Ah povero</a:t>
            </a:r>
            <a:br>
              <a:rPr lang="it-IT" dirty="0"/>
            </a:br>
            <a:r>
              <a:rPr lang="it-IT" dirty="0"/>
              <a:t>me, vado a uscir di casa senza manco il berretto!</a:t>
            </a:r>
            <a:br>
              <a:rPr lang="it-IT" dirty="0"/>
            </a:br>
            <a:r>
              <a:rPr lang="it-IT" dirty="0"/>
              <a:t>SOCRATE:</a:t>
            </a:r>
            <a:br>
              <a:rPr lang="it-IT" dirty="0"/>
            </a:br>
            <a:r>
              <a:rPr lang="it-IT" dirty="0"/>
              <a:t>Venite, o venerande Nuvole, al suo cospetto!</a:t>
            </a:r>
            <a:br>
              <a:rPr lang="it-IT" dirty="0"/>
            </a:br>
            <a:r>
              <a:rPr lang="it-IT" dirty="0"/>
              <a:t>O che vostro soggiorno siano le nevicate</a:t>
            </a:r>
            <a:br>
              <a:rPr lang="it-IT" dirty="0"/>
            </a:br>
            <a:r>
              <a:rPr lang="it-IT" dirty="0"/>
              <a:t>sacre vette d'Olimpo, o che sacre intrecciate</a:t>
            </a:r>
            <a:br>
              <a:rPr lang="it-IT" dirty="0"/>
            </a:br>
            <a:r>
              <a:rPr lang="it-IT" dirty="0"/>
              <a:t>danze, del padre Oceano nei </a:t>
            </a:r>
            <a:r>
              <a:rPr lang="it-IT" dirty="0" err="1"/>
              <a:t>verzier</a:t>
            </a:r>
            <a:r>
              <a:rPr lang="it-IT" dirty="0"/>
              <a:t>', con le Ninfe,</a:t>
            </a:r>
            <a:br>
              <a:rPr lang="it-IT" dirty="0"/>
            </a:br>
            <a:r>
              <a:rPr lang="it-IT" dirty="0"/>
              <a:t>o con anfore d'oro attingiate le linfe</a:t>
            </a:r>
            <a:br>
              <a:rPr lang="it-IT" dirty="0"/>
            </a:br>
            <a:r>
              <a:rPr lang="it-IT" dirty="0"/>
              <a:t>alle foci del Nilo, o </a:t>
            </a:r>
            <a:r>
              <a:rPr lang="it-IT" dirty="0" err="1"/>
              <a:t>sovressa</a:t>
            </a:r>
            <a:r>
              <a:rPr lang="it-IT" dirty="0"/>
              <a:t> la cima</a:t>
            </a:r>
            <a:br>
              <a:rPr lang="it-IT" dirty="0"/>
            </a:br>
            <a:r>
              <a:rPr lang="it-IT" dirty="0"/>
              <a:t>scintillante di neve vi libriate del Mima,</a:t>
            </a:r>
            <a:br>
              <a:rPr lang="it-IT" dirty="0"/>
            </a:br>
            <a:r>
              <a:rPr lang="it-IT" dirty="0"/>
              <a:t>o nel gorgo </a:t>
            </a:r>
            <a:r>
              <a:rPr lang="it-IT" dirty="0" err="1"/>
              <a:t>Meòtide</a:t>
            </a:r>
            <a:r>
              <a:rPr lang="it-IT" dirty="0"/>
              <a:t>: date alle preci ascolto,</a:t>
            </a:r>
            <a:br>
              <a:rPr lang="it-IT" dirty="0"/>
            </a:br>
            <a:r>
              <a:rPr lang="it-IT" dirty="0"/>
              <a:t>gradite i </a:t>
            </a:r>
            <a:r>
              <a:rPr lang="it-IT" dirty="0" err="1"/>
              <a:t>sacrifizi</a:t>
            </a:r>
            <a:r>
              <a:rPr lang="it-IT" dirty="0"/>
              <a:t> con benevolo volto!</a:t>
            </a:r>
          </a:p>
        </p:txBody>
      </p:sp>
      <p:sp>
        <p:nvSpPr>
          <p:cNvPr id="4" name="Segnaposto piè di pagina 3">
            <a:extLst>
              <a:ext uri="{FF2B5EF4-FFF2-40B4-BE49-F238E27FC236}">
                <a16:creationId xmlns:a16="http://schemas.microsoft.com/office/drawing/2014/main" id="{A7C946EE-7FC9-DA40-9BE5-61B8D3E1550A}"/>
              </a:ext>
            </a:extLst>
          </p:cNvPr>
          <p:cNvSpPr>
            <a:spLocks noGrp="1"/>
          </p:cNvSpPr>
          <p:nvPr>
            <p:ph type="ftr" sz="quarter" idx="11"/>
          </p:nvPr>
        </p:nvSpPr>
        <p:spPr/>
        <p:txBody>
          <a:bodyPr/>
          <a:lstStyle/>
          <a:p>
            <a:r>
              <a:rPr lang="it-IT"/>
              <a:t>Riso_29_11_22</a:t>
            </a:r>
          </a:p>
        </p:txBody>
      </p:sp>
      <p:sp>
        <p:nvSpPr>
          <p:cNvPr id="6" name="Segnaposto numero diapositiva 5">
            <a:extLst>
              <a:ext uri="{FF2B5EF4-FFF2-40B4-BE49-F238E27FC236}">
                <a16:creationId xmlns:a16="http://schemas.microsoft.com/office/drawing/2014/main" id="{705DC6A7-62A1-FE4D-918B-DDC42E368C74}"/>
              </a:ext>
            </a:extLst>
          </p:cNvPr>
          <p:cNvSpPr>
            <a:spLocks noGrp="1"/>
          </p:cNvSpPr>
          <p:nvPr>
            <p:ph type="sldNum" sz="quarter" idx="12"/>
          </p:nvPr>
        </p:nvSpPr>
        <p:spPr/>
        <p:txBody>
          <a:bodyPr/>
          <a:lstStyle/>
          <a:p>
            <a:fld id="{1EA0DE77-A5F1-C243-940E-1A84361B9423}" type="slidenum">
              <a:rPr lang="it-IT" smtClean="0"/>
              <a:pPr/>
              <a:t>7</a:t>
            </a:fld>
            <a:endParaRPr lang="it-IT"/>
          </a:p>
        </p:txBody>
      </p:sp>
      <p:pic>
        <p:nvPicPr>
          <p:cNvPr id="5" name="Immagine 4">
            <a:extLst>
              <a:ext uri="{FF2B5EF4-FFF2-40B4-BE49-F238E27FC236}">
                <a16:creationId xmlns:a16="http://schemas.microsoft.com/office/drawing/2014/main" id="{B45FA6B6-5C63-1947-85C0-351878716B49}"/>
              </a:ext>
            </a:extLst>
          </p:cNvPr>
          <p:cNvPicPr>
            <a:picLocks noChangeAspect="1"/>
          </p:cNvPicPr>
          <p:nvPr/>
        </p:nvPicPr>
        <p:blipFill>
          <a:blip r:embed="rId2"/>
          <a:stretch>
            <a:fillRect/>
          </a:stretch>
        </p:blipFill>
        <p:spPr>
          <a:xfrm>
            <a:off x="8712569" y="453946"/>
            <a:ext cx="2590800" cy="3124200"/>
          </a:xfrm>
          <a:prstGeom prst="rect">
            <a:avLst/>
          </a:prstGeom>
        </p:spPr>
      </p:pic>
    </p:spTree>
    <p:extLst>
      <p:ext uri="{BB962C8B-B14F-4D97-AF65-F5344CB8AC3E}">
        <p14:creationId xmlns:p14="http://schemas.microsoft.com/office/powerpoint/2010/main" val="183230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9E67DA-1010-7047-9422-72D625A7B637}"/>
              </a:ext>
            </a:extLst>
          </p:cNvPr>
          <p:cNvSpPr>
            <a:spLocks noGrp="1"/>
          </p:cNvSpPr>
          <p:nvPr>
            <p:ph type="title"/>
          </p:nvPr>
        </p:nvSpPr>
        <p:spPr/>
        <p:txBody>
          <a:bodyPr/>
          <a:lstStyle/>
          <a:p>
            <a:r>
              <a:rPr lang="it-IT" dirty="0"/>
              <a:t>Una prima considerazione</a:t>
            </a:r>
          </a:p>
        </p:txBody>
      </p:sp>
      <p:sp>
        <p:nvSpPr>
          <p:cNvPr id="3" name="Segnaposto contenuto 2">
            <a:extLst>
              <a:ext uri="{FF2B5EF4-FFF2-40B4-BE49-F238E27FC236}">
                <a16:creationId xmlns:a16="http://schemas.microsoft.com/office/drawing/2014/main" id="{8C97ABB7-550A-7148-9132-D7DC4A48ADB6}"/>
              </a:ext>
            </a:extLst>
          </p:cNvPr>
          <p:cNvSpPr>
            <a:spLocks noGrp="1"/>
          </p:cNvSpPr>
          <p:nvPr>
            <p:ph idx="1"/>
          </p:nvPr>
        </p:nvSpPr>
        <p:spPr/>
        <p:txBody>
          <a:bodyPr>
            <a:normAutofit fontScale="92500" lnSpcReduction="10000"/>
          </a:bodyPr>
          <a:lstStyle/>
          <a:p>
            <a:pPr algn="just"/>
            <a:r>
              <a:rPr lang="it-IT" dirty="0"/>
              <a:t>Nel mettere in ridicolo il filosofo se ne coglie la profondità del pensiero e del suo essere maestro di vita. </a:t>
            </a:r>
          </a:p>
          <a:p>
            <a:pPr algn="just"/>
            <a:r>
              <a:rPr lang="it-IT" dirty="0"/>
              <a:t>Il riso definisce l’esistenza di </a:t>
            </a:r>
            <a:r>
              <a:rPr lang="it-IT" b="1" dirty="0"/>
              <a:t>due ordini </a:t>
            </a:r>
            <a:r>
              <a:rPr lang="it-IT" dirty="0"/>
              <a:t>che non si escludono ma si comprendono solo insieme. </a:t>
            </a:r>
          </a:p>
          <a:p>
            <a:pPr algn="just"/>
            <a:r>
              <a:rPr lang="it-IT" b="1" dirty="0"/>
              <a:t>L’alto non può stare senza il basso, come l’albero non può avere fronde senza le radici. </a:t>
            </a:r>
          </a:p>
          <a:p>
            <a:pPr algn="just"/>
            <a:r>
              <a:rPr lang="it-IT" dirty="0"/>
              <a:t>Il riso simbolicamente definisce un basso, la realtà dei fatti che non esclude l’altezza del pensiero, anzi è ciò che la rende possibile. </a:t>
            </a:r>
          </a:p>
          <a:p>
            <a:pPr algn="just"/>
            <a:r>
              <a:rPr lang="it-IT" dirty="0"/>
              <a:t>È realtà che si rende irriducibilmente presente con la sua finitezza inaggirabile e che si apre all’infinito. </a:t>
            </a:r>
          </a:p>
          <a:p>
            <a:pPr algn="just"/>
            <a:r>
              <a:rPr lang="it-IT" dirty="0"/>
              <a:t>«L’umorismo ha una singolare affinità con la morte o piuttosto con la finitezza» (I. </a:t>
            </a:r>
            <a:r>
              <a:rPr lang="it-IT" dirty="0" err="1"/>
              <a:t>Cusset</a:t>
            </a:r>
            <a:r>
              <a:rPr lang="it-IT" dirty="0"/>
              <a:t>, </a:t>
            </a:r>
            <a:r>
              <a:rPr lang="it-IT" i="1" dirty="0"/>
              <a:t>Pour un </a:t>
            </a:r>
            <a:r>
              <a:rPr lang="it-IT" i="1" dirty="0" err="1"/>
              <a:t>rire</a:t>
            </a:r>
            <a:r>
              <a:rPr lang="it-IT" i="1" dirty="0"/>
              <a:t> </a:t>
            </a:r>
            <a:r>
              <a:rPr lang="it-IT" i="1" dirty="0" err="1"/>
              <a:t>philosophique</a:t>
            </a:r>
            <a:r>
              <a:rPr lang="it-IT" dirty="0"/>
              <a:t>)</a:t>
            </a:r>
          </a:p>
        </p:txBody>
      </p:sp>
      <p:sp>
        <p:nvSpPr>
          <p:cNvPr id="4" name="Segnaposto piè di pagina 3">
            <a:extLst>
              <a:ext uri="{FF2B5EF4-FFF2-40B4-BE49-F238E27FC236}">
                <a16:creationId xmlns:a16="http://schemas.microsoft.com/office/drawing/2014/main" id="{3FC08AD8-B646-E14E-9AE3-F81229A9C0DA}"/>
              </a:ext>
            </a:extLst>
          </p:cNvPr>
          <p:cNvSpPr>
            <a:spLocks noGrp="1"/>
          </p:cNvSpPr>
          <p:nvPr>
            <p:ph type="ftr" sz="quarter" idx="11"/>
          </p:nvPr>
        </p:nvSpPr>
        <p:spPr/>
        <p:txBody>
          <a:bodyPr/>
          <a:lstStyle/>
          <a:p>
            <a:r>
              <a:rPr lang="it-IT"/>
              <a:t>Riso_29_11_22</a:t>
            </a:r>
          </a:p>
        </p:txBody>
      </p:sp>
      <p:sp>
        <p:nvSpPr>
          <p:cNvPr id="5" name="Segnaposto numero diapositiva 4">
            <a:extLst>
              <a:ext uri="{FF2B5EF4-FFF2-40B4-BE49-F238E27FC236}">
                <a16:creationId xmlns:a16="http://schemas.microsoft.com/office/drawing/2014/main" id="{74B692D5-A807-324B-B538-FB9582AEB91B}"/>
              </a:ext>
            </a:extLst>
          </p:cNvPr>
          <p:cNvSpPr>
            <a:spLocks noGrp="1"/>
          </p:cNvSpPr>
          <p:nvPr>
            <p:ph type="sldNum" sz="quarter" idx="12"/>
          </p:nvPr>
        </p:nvSpPr>
        <p:spPr/>
        <p:txBody>
          <a:bodyPr/>
          <a:lstStyle/>
          <a:p>
            <a:fld id="{1EA0DE77-A5F1-C243-940E-1A84361B9423}" type="slidenum">
              <a:rPr lang="it-IT" smtClean="0"/>
              <a:pPr/>
              <a:t>8</a:t>
            </a:fld>
            <a:endParaRPr lang="it-IT"/>
          </a:p>
        </p:txBody>
      </p:sp>
    </p:spTree>
    <p:extLst>
      <p:ext uri="{BB962C8B-B14F-4D97-AF65-F5344CB8AC3E}">
        <p14:creationId xmlns:p14="http://schemas.microsoft.com/office/powerpoint/2010/main" val="250964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593143-8A6A-D947-AD8E-945277C9808F}"/>
              </a:ext>
            </a:extLst>
          </p:cNvPr>
          <p:cNvSpPr>
            <a:spLocks noGrp="1"/>
          </p:cNvSpPr>
          <p:nvPr>
            <p:ph type="title"/>
          </p:nvPr>
        </p:nvSpPr>
        <p:spPr/>
        <p:txBody>
          <a:bodyPr/>
          <a:lstStyle/>
          <a:p>
            <a:pPr algn="ctr"/>
            <a:r>
              <a:rPr lang="it-IT" dirty="0"/>
              <a:t>Agostino: il riso è dell’Amore: tra attività e passività </a:t>
            </a:r>
          </a:p>
        </p:txBody>
      </p:sp>
      <p:sp>
        <p:nvSpPr>
          <p:cNvPr id="3" name="Segnaposto piè di pagina 2">
            <a:extLst>
              <a:ext uri="{FF2B5EF4-FFF2-40B4-BE49-F238E27FC236}">
                <a16:creationId xmlns:a16="http://schemas.microsoft.com/office/drawing/2014/main" id="{E96906DE-868A-F140-9301-322722F29E17}"/>
              </a:ext>
            </a:extLst>
          </p:cNvPr>
          <p:cNvSpPr>
            <a:spLocks noGrp="1"/>
          </p:cNvSpPr>
          <p:nvPr>
            <p:ph type="ftr" sz="quarter" idx="11"/>
          </p:nvPr>
        </p:nvSpPr>
        <p:spPr/>
        <p:txBody>
          <a:bodyPr/>
          <a:lstStyle/>
          <a:p>
            <a:r>
              <a:rPr lang="it-IT"/>
              <a:t>Riso_29_11_22</a:t>
            </a:r>
          </a:p>
        </p:txBody>
      </p:sp>
      <p:sp>
        <p:nvSpPr>
          <p:cNvPr id="4" name="Segnaposto numero diapositiva 3">
            <a:extLst>
              <a:ext uri="{FF2B5EF4-FFF2-40B4-BE49-F238E27FC236}">
                <a16:creationId xmlns:a16="http://schemas.microsoft.com/office/drawing/2014/main" id="{1EA34666-49A6-F649-8292-D86F62C872CF}"/>
              </a:ext>
            </a:extLst>
          </p:cNvPr>
          <p:cNvSpPr>
            <a:spLocks noGrp="1"/>
          </p:cNvSpPr>
          <p:nvPr>
            <p:ph type="sldNum" sz="quarter" idx="12"/>
          </p:nvPr>
        </p:nvSpPr>
        <p:spPr/>
        <p:txBody>
          <a:bodyPr/>
          <a:lstStyle/>
          <a:p>
            <a:fld id="{1EA0DE77-A5F1-C243-940E-1A84361B9423}" type="slidenum">
              <a:rPr lang="it-IT" smtClean="0"/>
              <a:pPr/>
              <a:t>9</a:t>
            </a:fld>
            <a:endParaRPr lang="it-IT"/>
          </a:p>
        </p:txBody>
      </p:sp>
      <p:pic>
        <p:nvPicPr>
          <p:cNvPr id="6" name="Immagine 5">
            <a:extLst>
              <a:ext uri="{FF2B5EF4-FFF2-40B4-BE49-F238E27FC236}">
                <a16:creationId xmlns:a16="http://schemas.microsoft.com/office/drawing/2014/main" id="{5D63913A-517F-F848-80CC-3E716A3BE02D}"/>
              </a:ext>
            </a:extLst>
          </p:cNvPr>
          <p:cNvPicPr>
            <a:picLocks noChangeAspect="1"/>
          </p:cNvPicPr>
          <p:nvPr/>
        </p:nvPicPr>
        <p:blipFill>
          <a:blip r:embed="rId2"/>
          <a:stretch>
            <a:fillRect/>
          </a:stretch>
        </p:blipFill>
        <p:spPr>
          <a:xfrm>
            <a:off x="3826318" y="2498062"/>
            <a:ext cx="2298700" cy="3543300"/>
          </a:xfrm>
          <a:prstGeom prst="rect">
            <a:avLst/>
          </a:prstGeom>
        </p:spPr>
      </p:pic>
    </p:spTree>
    <p:extLst>
      <p:ext uri="{BB962C8B-B14F-4D97-AF65-F5344CB8AC3E}">
        <p14:creationId xmlns:p14="http://schemas.microsoft.com/office/powerpoint/2010/main" val="4099253344"/>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TotalTime>
  <Words>3242</Words>
  <Application>Microsoft Office PowerPoint</Application>
  <PresentationFormat>Widescreen</PresentationFormat>
  <Paragraphs>322</Paragraphs>
  <Slides>42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42</vt:i4>
      </vt:variant>
    </vt:vector>
  </HeadingPairs>
  <TitlesOfParts>
    <vt:vector size="48" baseType="lpstr">
      <vt:lpstr>ＭＳ Ｐゴシック</vt:lpstr>
      <vt:lpstr>Arial</vt:lpstr>
      <vt:lpstr>Calibri</vt:lpstr>
      <vt:lpstr>Century Gothic</vt:lpstr>
      <vt:lpstr>Wingdings 3</vt:lpstr>
      <vt:lpstr>Filo</vt:lpstr>
      <vt:lpstr>Riso e filosofia </vt:lpstr>
      <vt:lpstr>Filosofia: tra derisione e riso</vt:lpstr>
      <vt:lpstr>Sul comico</vt:lpstr>
      <vt:lpstr>Talete: l’irriverente ridere sul filosofo</vt:lpstr>
      <vt:lpstr>Ridere della filosofia </vt:lpstr>
      <vt:lpstr>Un riso antico come riscatto dal nulla</vt:lpstr>
      <vt:lpstr>Socrate: ridere con la filosofia (Aristofane, Le nuvole)</vt:lpstr>
      <vt:lpstr>Una prima considerazione</vt:lpstr>
      <vt:lpstr>Agostino: il riso è dell’Amore: tra attività e passività </vt:lpstr>
      <vt:lpstr>Agostino (354-430): il riso è dell’Amore: tra attività e passività </vt:lpstr>
      <vt:lpstr>Il riso è in potere dell’Amore</vt:lpstr>
      <vt:lpstr>Promessa e sorriso</vt:lpstr>
      <vt:lpstr>2.1.1 Il riso dei saggi e dei sapienti   2.1.2 Ridere dell’insensato: gli dei pagani</vt:lpstr>
      <vt:lpstr>2.2. Piangere prima e ridere dopo</vt:lpstr>
      <vt:lpstr>Non è tra le cose migliori dell’essere umano </vt:lpstr>
      <vt:lpstr>  2.3.1. Ridere del Salvatore  </vt:lpstr>
      <vt:lpstr>2.3.2. Ridere della dottrina del Salvatore</vt:lpstr>
      <vt:lpstr>Il riso e la distanza</vt:lpstr>
      <vt:lpstr>Henri Bergson: i principi del comico</vt:lpstr>
      <vt:lpstr>Plessner: Ridere come capacità fondamentale dell’essere umano </vt:lpstr>
      <vt:lpstr>Il carattere espressivo del riso e del pianto  </vt:lpstr>
      <vt:lpstr>Totalità </vt:lpstr>
      <vt:lpstr>Perdita di controllo complessivo</vt:lpstr>
      <vt:lpstr>Differenze tra riso e pianto</vt:lpstr>
      <vt:lpstr>Espressioni gestuali della gioia e del solletico  </vt:lpstr>
      <vt:lpstr>Solletico </vt:lpstr>
      <vt:lpstr>Giubilo </vt:lpstr>
      <vt:lpstr>Gioco </vt:lpstr>
      <vt:lpstr>Giocare </vt:lpstr>
      <vt:lpstr>Comicità </vt:lpstr>
      <vt:lpstr>ESSENZA DEL COMICO </vt:lpstr>
      <vt:lpstr>Plessner lettore di Bergson</vt:lpstr>
      <vt:lpstr>Plessner critico di Bergson </vt:lpstr>
      <vt:lpstr>Comicità umana</vt:lpstr>
      <vt:lpstr>Comicità non è un gesto sociale</vt:lpstr>
      <vt:lpstr>Il motto di spirito</vt:lpstr>
      <vt:lpstr>Effetto comico </vt:lpstr>
      <vt:lpstr>Doppio senso: suono delle parole</vt:lpstr>
      <vt:lpstr>Effetto rallegrante</vt:lpstr>
      <vt:lpstr>Alludere </vt:lpstr>
      <vt:lpstr>Una seconda considerazione</vt:lpstr>
      <vt:lpstr>Considerazione finale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Riso e filosofia</dc:title>
  <dc:creator>donatella.pagliacci@unimc.it</dc:creator>
  <cp:lastModifiedBy>user1</cp:lastModifiedBy>
  <cp:revision>4</cp:revision>
  <cp:lastPrinted>2022-11-29T08:23:59Z</cp:lastPrinted>
  <dcterms:created xsi:type="dcterms:W3CDTF">2022-11-29T08:01:50Z</dcterms:created>
  <dcterms:modified xsi:type="dcterms:W3CDTF">2022-11-30T08:30:39Z</dcterms:modified>
</cp:coreProperties>
</file>