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1" r:id="rId14"/>
    <p:sldId id="272" r:id="rId15"/>
    <p:sldId id="273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7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2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6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97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2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9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6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86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8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80F5C-2BB6-44DF-BD79-0EDBD325C068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7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B2OegI6wv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24894"/>
          </a:xfrm>
        </p:spPr>
        <p:txBody>
          <a:bodyPr>
            <a:normAutofit/>
          </a:bodyPr>
          <a:lstStyle/>
          <a:p>
            <a:r>
              <a:rPr lang="it-IT" sz="3000" b="1" dirty="0" smtClean="0">
                <a:solidFill>
                  <a:srgbClr val="FF0000"/>
                </a:solidFill>
              </a:rPr>
              <a:t>La memoria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157899"/>
            <a:ext cx="9144000" cy="27987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Teoria dei 3 sistemi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Dalla memoria a breve termine alla memoria di lavoro e a una visione articolata della memoria a lungo termine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Teoria associativa della memoria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L’oblio: </a:t>
            </a:r>
            <a:r>
              <a:rPr lang="it-IT" dirty="0" smtClean="0"/>
              <a:t>perché </a:t>
            </a:r>
            <a:r>
              <a:rPr lang="it-IT" dirty="0"/>
              <a:t>dimentichiamo?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Costruttivismo e memoria: psicologia della testimonianza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41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Teoria dei modelli associativi interconnessi (2004)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it-IT" dirty="0" smtClean="0"/>
              <a:t>Vista la capacità di ricordare elementi molto particolareggiati dei contenuti della memoria a lungo termine (es. nella memoria episodica) viene avanzata la </a:t>
            </a:r>
            <a:r>
              <a:rPr lang="it-IT" b="1" dirty="0" smtClean="0"/>
              <a:t>teoria dei modelli associativi interconnessi secondo la quale:</a:t>
            </a:r>
          </a:p>
          <a:p>
            <a:pPr marL="457200" lvl="1" indent="0">
              <a:buNone/>
            </a:pPr>
            <a:endParaRPr lang="it-IT" b="1" dirty="0"/>
          </a:p>
          <a:p>
            <a:pPr lvl="1"/>
            <a:r>
              <a:rPr lang="it-IT" dirty="0" smtClean="0"/>
              <a:t>Le informazioni sono immagazzinate a lungo termine in modo </a:t>
            </a:r>
            <a:r>
              <a:rPr lang="it-IT" b="1" dirty="0" smtClean="0"/>
              <a:t>interconnesso</a:t>
            </a:r>
          </a:p>
          <a:p>
            <a:pPr lvl="1"/>
            <a:r>
              <a:rPr lang="it-IT" dirty="0" smtClean="0"/>
              <a:t>Quindi ricordare un’informazione permette di rievocare molte altre informazioni ad essa associate: </a:t>
            </a:r>
            <a:r>
              <a:rPr lang="it-IT" b="1" dirty="0" smtClean="0"/>
              <a:t>effetto </a:t>
            </a:r>
            <a:r>
              <a:rPr lang="it-IT" b="1" dirty="0" err="1" smtClean="0"/>
              <a:t>priming</a:t>
            </a:r>
            <a:r>
              <a:rPr lang="it-IT" b="1" dirty="0" smtClean="0"/>
              <a:t> </a:t>
            </a:r>
            <a:r>
              <a:rPr lang="it-IT" dirty="0" smtClean="0"/>
              <a:t>che funziona con</a:t>
            </a:r>
          </a:p>
          <a:p>
            <a:pPr lvl="2"/>
            <a:r>
              <a:rPr lang="it-IT" b="1" dirty="0" smtClean="0"/>
              <a:t>La memoria esplicita</a:t>
            </a:r>
          </a:p>
          <a:p>
            <a:pPr lvl="2"/>
            <a:r>
              <a:rPr lang="it-IT" b="1" dirty="0" smtClean="0"/>
              <a:t>La memoria implicita</a:t>
            </a:r>
            <a:endParaRPr lang="it-IT" dirty="0" smtClean="0"/>
          </a:p>
          <a:p>
            <a:pPr lvl="1"/>
            <a:r>
              <a:rPr lang="it-IT" b="1" dirty="0" err="1" smtClean="0"/>
              <a:t>Cue</a:t>
            </a:r>
            <a:r>
              <a:rPr lang="it-IT" b="1" dirty="0" smtClean="0"/>
              <a:t> di recupero </a:t>
            </a:r>
            <a:r>
              <a:rPr lang="it-IT" dirty="0" smtClean="0"/>
              <a:t>consente di recuperare un’informazione a partire da altre (es, un suono, un’emozione o  un odore fanno venire alla mente episodi o informazioni ad esso collegati)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8131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L’oblio: perché dimentichiamo?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pPr lvl="1"/>
            <a:r>
              <a:rPr lang="it-IT" b="1" dirty="0" smtClean="0"/>
              <a:t>Decadimento</a:t>
            </a:r>
            <a:r>
              <a:rPr lang="it-IT" dirty="0" smtClean="0"/>
              <a:t> dell’informazione a causa del </a:t>
            </a:r>
            <a:r>
              <a:rPr lang="it-IT" u="sng" dirty="0" smtClean="0"/>
              <a:t>mancato uso </a:t>
            </a:r>
            <a:r>
              <a:rPr lang="it-IT" dirty="0" smtClean="0"/>
              <a:t>della stessa per lungo tempo. Scompare anche la </a:t>
            </a:r>
            <a:r>
              <a:rPr lang="it-IT" u="sng" dirty="0" smtClean="0"/>
              <a:t>traccia </a:t>
            </a:r>
            <a:r>
              <a:rPr lang="it-IT" u="sng" dirty="0"/>
              <a:t>mnestica </a:t>
            </a:r>
            <a:r>
              <a:rPr lang="it-IT" dirty="0" smtClean="0"/>
              <a:t>(modificazione </a:t>
            </a:r>
            <a:r>
              <a:rPr lang="it-IT" dirty="0"/>
              <a:t>neurobiologica </a:t>
            </a:r>
            <a:r>
              <a:rPr lang="it-IT" dirty="0" smtClean="0"/>
              <a:t>nell’encefalo dovuta al processo di  memorizzazione dell’informazione) </a:t>
            </a:r>
            <a:r>
              <a:rPr lang="it-IT" dirty="0"/>
              <a:t>connessa </a:t>
            </a:r>
            <a:r>
              <a:rPr lang="it-IT" dirty="0" smtClean="0"/>
              <a:t>all’informazione </a:t>
            </a:r>
          </a:p>
          <a:p>
            <a:pPr marL="457200" lvl="1" indent="0">
              <a:buNone/>
            </a:pPr>
            <a:endParaRPr lang="it-IT" dirty="0" smtClean="0"/>
          </a:p>
          <a:p>
            <a:pPr lvl="1"/>
            <a:r>
              <a:rPr lang="it-IT" b="1" dirty="0" smtClean="0"/>
              <a:t>Interferenza</a:t>
            </a:r>
            <a:r>
              <a:rPr lang="it-IT" dirty="0" smtClean="0"/>
              <a:t> di altre informazioni memorizzate sull’informazione che non ricordiamo più e che quindi diventa inaccessibile</a:t>
            </a:r>
          </a:p>
          <a:p>
            <a:pPr lvl="2"/>
            <a:r>
              <a:rPr lang="it-IT" u="sng" dirty="0" smtClean="0"/>
              <a:t>Proattiva</a:t>
            </a:r>
            <a:r>
              <a:rPr lang="it-IT" dirty="0" smtClean="0"/>
              <a:t>: le info precedentemente acquisite disturbano le più recenti </a:t>
            </a:r>
          </a:p>
          <a:p>
            <a:pPr lvl="2"/>
            <a:r>
              <a:rPr lang="it-IT" u="sng" dirty="0" smtClean="0"/>
              <a:t>Retroattiva</a:t>
            </a:r>
            <a:r>
              <a:rPr lang="it-IT" dirty="0" smtClean="0"/>
              <a:t>: l’esposizione a info più recenti interferisce con le più vecchie</a:t>
            </a:r>
          </a:p>
          <a:p>
            <a:pPr marL="914400" lvl="2" indent="0">
              <a:buNone/>
            </a:pPr>
            <a:endParaRPr lang="it-IT" dirty="0" smtClean="0"/>
          </a:p>
          <a:p>
            <a:pPr lvl="1"/>
            <a:r>
              <a:rPr lang="it-IT" b="1" dirty="0" smtClean="0"/>
              <a:t>Insufficienza dei </a:t>
            </a:r>
            <a:r>
              <a:rPr lang="it-IT" b="1" dirty="0" err="1" smtClean="0"/>
              <a:t>cue</a:t>
            </a:r>
            <a:r>
              <a:rPr lang="it-IT" b="1" dirty="0" smtClean="0"/>
              <a:t> di recupero: </a:t>
            </a:r>
            <a:r>
              <a:rPr lang="it-IT" dirty="0" smtClean="0"/>
              <a:t>l’informazione è presente nella memoria a lungo termine ma i </a:t>
            </a:r>
            <a:r>
              <a:rPr lang="it-IT" dirty="0" err="1" smtClean="0"/>
              <a:t>cue</a:t>
            </a:r>
            <a:r>
              <a:rPr lang="it-IT" dirty="0" smtClean="0"/>
              <a:t> di recupero sono insufficienti alla sua rievocazione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75610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Costruttivismo e </a:t>
            </a:r>
            <a:r>
              <a:rPr lang="it-IT" sz="3200" b="1" dirty="0" smtClean="0">
                <a:solidFill>
                  <a:srgbClr val="FF0000"/>
                </a:solidFill>
              </a:rPr>
              <a:t>memoria: ricordiamo esattamente ciò che è accaduto?</a:t>
            </a:r>
            <a:r>
              <a:rPr lang="it-IT" sz="3200" b="1" dirty="0">
                <a:solidFill>
                  <a:srgbClr val="FF0000"/>
                </a:solidFill>
              </a:rPr>
              <a:t/>
            </a:r>
            <a:br>
              <a:rPr lang="it-IT" sz="3200" b="1" dirty="0">
                <a:solidFill>
                  <a:srgbClr val="FF0000"/>
                </a:solidFill>
              </a:rPr>
            </a:b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Bartlett</a:t>
            </a:r>
            <a:r>
              <a:rPr lang="it-IT" dirty="0" smtClean="0"/>
              <a:t> (1932) sostiene che le informazioni sono immagazzinate subendo dei processi di trasformazione per far sì che si adattino a </a:t>
            </a:r>
            <a:r>
              <a:rPr lang="it-IT" b="1" dirty="0" smtClean="0"/>
              <a:t>schemi</a:t>
            </a:r>
            <a:r>
              <a:rPr lang="it-IT" dirty="0" smtClean="0"/>
              <a:t> preesistenti</a:t>
            </a:r>
          </a:p>
          <a:p>
            <a:r>
              <a:rPr lang="it-IT" dirty="0" err="1" smtClean="0"/>
              <a:t>Allport</a:t>
            </a:r>
            <a:r>
              <a:rPr lang="it-IT" dirty="0" smtClean="0"/>
              <a:t> e </a:t>
            </a:r>
            <a:r>
              <a:rPr lang="it-IT" dirty="0" err="1" smtClean="0"/>
              <a:t>Postman</a:t>
            </a:r>
            <a:r>
              <a:rPr lang="it-IT" dirty="0" smtClean="0"/>
              <a:t> (1958) dimostrano che schemi preesistenti (ad </a:t>
            </a:r>
            <a:r>
              <a:rPr lang="it-IT" b="1" dirty="0" smtClean="0"/>
              <a:t>esempio di tipo razziale</a:t>
            </a:r>
            <a:r>
              <a:rPr lang="it-IT" dirty="0" smtClean="0"/>
              <a:t>) modificano l’informazione e di conseguenza il suo ricordo </a:t>
            </a:r>
          </a:p>
          <a:p>
            <a:r>
              <a:rPr lang="it-IT" dirty="0" err="1" smtClean="0"/>
              <a:t>Loftus</a:t>
            </a:r>
            <a:r>
              <a:rPr lang="it-IT" dirty="0" smtClean="0"/>
              <a:t> e collaboratori (dal 1974) mostrano la </a:t>
            </a:r>
            <a:r>
              <a:rPr lang="it-IT" b="1" dirty="0" smtClean="0"/>
              <a:t>capacità ricostruttiva </a:t>
            </a:r>
            <a:r>
              <a:rPr lang="it-IT" dirty="0" smtClean="0"/>
              <a:t>della memoria: la </a:t>
            </a:r>
            <a:r>
              <a:rPr lang="it-IT" dirty="0"/>
              <a:t>memoria non registra semplicemente quanto avviene. I ricordi sono pescati nella memoria a lungo termine e sono ricostruiti anche sulla base di informazioni/presupposizioni </a:t>
            </a:r>
            <a:r>
              <a:rPr lang="it-IT" dirty="0" smtClean="0"/>
              <a:t>successive</a:t>
            </a:r>
          </a:p>
          <a:p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550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14818" y="794817"/>
            <a:ext cx="9144000" cy="447130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Prima serie di studi di </a:t>
            </a:r>
            <a:r>
              <a:rPr lang="it-IT" sz="2400" b="1" dirty="0" err="1" smtClean="0">
                <a:solidFill>
                  <a:srgbClr val="FF0000"/>
                </a:solidFill>
              </a:rPr>
              <a:t>Loftus</a:t>
            </a:r>
            <a:r>
              <a:rPr lang="it-IT" sz="2400" b="1" dirty="0" smtClean="0">
                <a:solidFill>
                  <a:srgbClr val="FF0000"/>
                </a:solidFill>
              </a:rPr>
              <a:t> e collaboratori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3331" y="1569492"/>
            <a:ext cx="9944669" cy="5112661"/>
          </a:xfrm>
        </p:spPr>
        <p:txBody>
          <a:bodyPr>
            <a:normAutofit/>
          </a:bodyPr>
          <a:lstStyle/>
          <a:p>
            <a:pPr algn="l"/>
            <a:r>
              <a:rPr lang="it-IT" sz="2000" dirty="0" smtClean="0"/>
              <a:t>Mostrati 7 filmati che mostrano incidenti stradali. Ai soggetti viene chiesto di compilare un questionario relativo ai filmati. Domanda cruciale:</a:t>
            </a:r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 smtClean="0"/>
          </a:p>
          <a:p>
            <a:pPr algn="l"/>
            <a:r>
              <a:rPr lang="it-IT" sz="2000" dirty="0" smtClean="0"/>
              <a:t>Risultato generale: i soggetti sono indotti a dire il falso in modo inconsapevole</a:t>
            </a:r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/>
          </p:nvPr>
        </p:nvGraphicFramePr>
        <p:xfrm>
          <a:off x="953827" y="2432811"/>
          <a:ext cx="9714174" cy="2727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0217">
                <a:tc>
                  <a:txBody>
                    <a:bodyPr/>
                    <a:lstStyle/>
                    <a:p>
                      <a:r>
                        <a:rPr lang="it-IT" dirty="0" smtClean="0"/>
                        <a:t>Domanda cruciale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Diverse condizioni sperimentali (</a:t>
                      </a:r>
                      <a:r>
                        <a:rPr lang="it-IT" dirty="0" err="1" smtClean="0"/>
                        <a:t>between</a:t>
                      </a:r>
                      <a:r>
                        <a:rPr lang="it-IT" dirty="0" smtClean="0"/>
                        <a:t> </a:t>
                      </a:r>
                      <a:r>
                        <a:rPr lang="it-IT" dirty="0" err="1" smtClean="0"/>
                        <a:t>subject</a:t>
                      </a:r>
                      <a:r>
                        <a:rPr lang="it-IT" dirty="0" smtClean="0"/>
                        <a:t>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Risposta in termini di velocità (miglia/ora)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878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A quale velocità andavano le due macchine quando si sono …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Fracassate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40,8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87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Scontrate/urtate</a:t>
                      </a:r>
                      <a:r>
                        <a:rPr lang="it-IT" baseline="0" dirty="0" smtClean="0"/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39,3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87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Andate a sbattere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38,1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87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Colpite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34,0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79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Toccate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31,8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Freccia in giù 4"/>
          <p:cNvSpPr/>
          <p:nvPr/>
        </p:nvSpPr>
        <p:spPr>
          <a:xfrm>
            <a:off x="5767754" y="5401994"/>
            <a:ext cx="253218" cy="3437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82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14818" y="794817"/>
            <a:ext cx="9144000" cy="447130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Ulteriori studi sul tema (</a:t>
            </a:r>
            <a:r>
              <a:rPr lang="it-IT" sz="2400" b="1" dirty="0" err="1" smtClean="0">
                <a:solidFill>
                  <a:srgbClr val="FF0000"/>
                </a:solidFill>
              </a:rPr>
              <a:t>Loftus</a:t>
            </a:r>
            <a:r>
              <a:rPr lang="it-IT" sz="2400" b="1" dirty="0" smtClean="0">
                <a:solidFill>
                  <a:srgbClr val="FF0000"/>
                </a:solidFill>
              </a:rPr>
              <a:t> e collaboratori)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3331" y="1477108"/>
            <a:ext cx="11332681" cy="5078437"/>
          </a:xfrm>
        </p:spPr>
        <p:txBody>
          <a:bodyPr>
            <a:noAutofit/>
          </a:bodyPr>
          <a:lstStyle/>
          <a:p>
            <a:pPr algn="l"/>
            <a:r>
              <a:rPr lang="it-IT" sz="2000" b="1" dirty="0" smtClean="0"/>
              <a:t>Ipotesi</a:t>
            </a:r>
            <a:r>
              <a:rPr lang="it-IT" sz="2000" dirty="0" smtClean="0"/>
              <a:t>: se la domanda contiene una </a:t>
            </a:r>
            <a:r>
              <a:rPr lang="it-IT" sz="2000" u="sng" dirty="0" smtClean="0"/>
              <a:t>presupposizione</a:t>
            </a:r>
            <a:r>
              <a:rPr lang="it-IT" sz="2000" dirty="0" smtClean="0"/>
              <a:t>, questa guida la risposta dei soggetti a distanza di </a:t>
            </a:r>
            <a:r>
              <a:rPr lang="it-IT" sz="2000" u="sng" dirty="0" smtClean="0"/>
              <a:t>tempo</a:t>
            </a:r>
            <a:r>
              <a:rPr lang="it-IT" sz="2000" dirty="0" smtClean="0"/>
              <a:t> dalla visione dell’evento? </a:t>
            </a:r>
          </a:p>
          <a:p>
            <a:pPr algn="l"/>
            <a:r>
              <a:rPr lang="it-IT" sz="2000" b="1" dirty="0" smtClean="0"/>
              <a:t>Partecipanti</a:t>
            </a:r>
            <a:r>
              <a:rPr lang="it-IT" sz="2000" dirty="0" smtClean="0"/>
              <a:t>: 40 studenti universitari divisi in due gruppi a seconda delle condizioni</a:t>
            </a:r>
          </a:p>
          <a:p>
            <a:pPr algn="l"/>
            <a:r>
              <a:rPr lang="it-IT" sz="2000" b="1" dirty="0" smtClean="0"/>
              <a:t>Materiale</a:t>
            </a:r>
            <a:r>
              <a:rPr lang="it-IT" sz="2000" dirty="0" smtClean="0"/>
              <a:t>: filmato di 3 minuti di una dimostrazione politica studentesca in cui 8 dimostranti entrano in un classe e ne danneggiano oggetti e mobili.</a:t>
            </a:r>
          </a:p>
          <a:p>
            <a:pPr algn="l"/>
            <a:r>
              <a:rPr lang="it-IT" sz="2000" b="1" dirty="0" smtClean="0"/>
              <a:t>Task e procedura</a:t>
            </a:r>
            <a:r>
              <a:rPr lang="it-IT" sz="2000" dirty="0" smtClean="0"/>
              <a:t>: i soggetti del </a:t>
            </a:r>
            <a:r>
              <a:rPr lang="it-IT" sz="2000" i="1" dirty="0" smtClean="0"/>
              <a:t>primo gruppo </a:t>
            </a:r>
            <a:r>
              <a:rPr lang="it-IT" sz="2000" dirty="0" smtClean="0"/>
              <a:t>rispondono alle domande cruciali:</a:t>
            </a:r>
          </a:p>
          <a:p>
            <a:pPr marL="457200" indent="-457200" algn="l">
              <a:buAutoNum type="arabicParenR"/>
            </a:pPr>
            <a:r>
              <a:rPr lang="it-IT" sz="2000" dirty="0" smtClean="0"/>
              <a:t>Era maschio il capo dei </a:t>
            </a:r>
            <a:r>
              <a:rPr lang="it-IT" sz="2000" u="sng" dirty="0" smtClean="0"/>
              <a:t>4</a:t>
            </a:r>
            <a:r>
              <a:rPr lang="it-IT" sz="2000" dirty="0" smtClean="0"/>
              <a:t> dimostranti che sono entrati in classe?</a:t>
            </a:r>
          </a:p>
          <a:p>
            <a:pPr algn="l"/>
            <a:r>
              <a:rPr lang="it-IT" sz="2000" dirty="0" smtClean="0"/>
              <a:t>UNA SETTIMANA DOPO: 2) </a:t>
            </a:r>
            <a:r>
              <a:rPr lang="it-IT" sz="2000" u="sng" dirty="0" smtClean="0"/>
              <a:t>quanti</a:t>
            </a:r>
            <a:r>
              <a:rPr lang="it-IT" sz="2000" dirty="0" smtClean="0"/>
              <a:t> dimostranti hai visto entrare nella classe?</a:t>
            </a:r>
          </a:p>
          <a:p>
            <a:pPr algn="l"/>
            <a:r>
              <a:rPr lang="it-IT" sz="2000" dirty="0" smtClean="0"/>
              <a:t>I soggetti del </a:t>
            </a:r>
            <a:r>
              <a:rPr lang="it-IT" sz="2000" i="1" dirty="0" smtClean="0"/>
              <a:t>secondo gruppo </a:t>
            </a:r>
            <a:r>
              <a:rPr lang="it-IT" sz="2000" dirty="0" smtClean="0"/>
              <a:t>rispondono alle domande:</a:t>
            </a:r>
          </a:p>
          <a:p>
            <a:pPr marL="457200" indent="-457200" algn="l">
              <a:buAutoNum type="arabicParenR"/>
            </a:pPr>
            <a:r>
              <a:rPr lang="it-IT" sz="2000" dirty="0"/>
              <a:t>Era maschio il capo dei </a:t>
            </a:r>
            <a:r>
              <a:rPr lang="it-IT" sz="2000" u="sng" dirty="0" smtClean="0"/>
              <a:t>12</a:t>
            </a:r>
            <a:r>
              <a:rPr lang="it-IT" sz="2000" dirty="0" smtClean="0"/>
              <a:t> </a:t>
            </a:r>
            <a:r>
              <a:rPr lang="it-IT" sz="2000" dirty="0"/>
              <a:t>dimostranti?</a:t>
            </a:r>
          </a:p>
          <a:p>
            <a:pPr algn="l"/>
            <a:r>
              <a:rPr lang="it-IT" sz="2000" dirty="0"/>
              <a:t>UNA SETTIMANA DOPO: 2) </a:t>
            </a:r>
            <a:r>
              <a:rPr lang="it-IT" sz="2000" u="sng" dirty="0"/>
              <a:t>quanti</a:t>
            </a:r>
            <a:r>
              <a:rPr lang="it-IT" sz="2000" dirty="0"/>
              <a:t> dimostranti hai visto entrare nella classe?</a:t>
            </a:r>
          </a:p>
          <a:p>
            <a:pPr algn="l"/>
            <a:endParaRPr lang="it-IT" sz="2000" dirty="0"/>
          </a:p>
          <a:p>
            <a:pPr algn="l"/>
            <a:r>
              <a:rPr lang="it-IT" sz="2000" dirty="0" smtClean="0"/>
              <a:t>In entrambi i casi la domanda n.1 contiene la presupposizione che fossero 4 o 12</a:t>
            </a:r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8834718" y="6542"/>
            <a:ext cx="3357282" cy="4471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FF0000"/>
                </a:solidFill>
              </a:rPr>
              <a:t>approfondimento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59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14818" y="794817"/>
            <a:ext cx="9144000" cy="447130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Ulteriori studi sul tema: esperimento 2 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3331" y="1477108"/>
            <a:ext cx="11332681" cy="5078437"/>
          </a:xfrm>
        </p:spPr>
        <p:txBody>
          <a:bodyPr>
            <a:noAutofit/>
          </a:bodyPr>
          <a:lstStyle/>
          <a:p>
            <a:pPr algn="l"/>
            <a:r>
              <a:rPr lang="it-IT" sz="2000" b="1" dirty="0" smtClean="0"/>
              <a:t>Risultati </a:t>
            </a:r>
            <a:r>
              <a:rPr lang="it-IT" sz="2000" dirty="0" smtClean="0"/>
              <a:t>(dopo una settimana)</a:t>
            </a:r>
            <a:r>
              <a:rPr lang="it-IT" sz="2000" b="1" dirty="0" smtClean="0"/>
              <a:t>:  </a:t>
            </a:r>
            <a:r>
              <a:rPr lang="it-IT" sz="2000" dirty="0"/>
              <a:t>i</a:t>
            </a:r>
            <a:r>
              <a:rPr lang="it-IT" sz="2000" dirty="0" smtClean="0"/>
              <a:t>l I gruppo dice di aver visto 6-7 persone (valore medio 6,4)</a:t>
            </a:r>
          </a:p>
          <a:p>
            <a:pPr algn="l"/>
            <a:r>
              <a:rPr lang="it-IT" sz="2000" dirty="0" smtClean="0"/>
              <a:t>	il II gruppo dice di aver visto 8-9 persone (valore medio 8,85)</a:t>
            </a:r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r>
              <a:rPr lang="it-IT" sz="2000" dirty="0" smtClean="0"/>
              <a:t>La differenza tra i due gruppi è significativa.</a:t>
            </a:r>
          </a:p>
          <a:p>
            <a:pPr algn="l"/>
            <a:r>
              <a:rPr lang="it-IT" sz="2000" dirty="0" smtClean="0"/>
              <a:t>La presupposizione falsa induce falsi ricordi anche a distanza di una settimana dalla visione dell’evento</a:t>
            </a:r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r>
              <a:rPr lang="it-IT" sz="2000" dirty="0" smtClean="0"/>
              <a:t>Risultati analoghi ottenuti con presupposizione relativa alla presenza di un oggetto (quindi non solo con informazioni numeriche)</a:t>
            </a:r>
          </a:p>
          <a:p>
            <a:pPr algn="l"/>
            <a:endParaRPr lang="it-IT" sz="2000" dirty="0"/>
          </a:p>
        </p:txBody>
      </p:sp>
      <p:sp>
        <p:nvSpPr>
          <p:cNvPr id="4" name="Freccia in giù 3"/>
          <p:cNvSpPr/>
          <p:nvPr/>
        </p:nvSpPr>
        <p:spPr>
          <a:xfrm>
            <a:off x="1266092" y="2067951"/>
            <a:ext cx="148726" cy="8018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8834718" y="19605"/>
            <a:ext cx="3357282" cy="4471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FF0000"/>
                </a:solidFill>
              </a:rPr>
              <a:t>approfondimento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2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Costruttivismo e </a:t>
            </a:r>
            <a:r>
              <a:rPr lang="it-IT" sz="3200" b="1" dirty="0" smtClean="0">
                <a:solidFill>
                  <a:srgbClr val="FF0000"/>
                </a:solidFill>
              </a:rPr>
              <a:t>memoria: ricordiamo esattamente ciò che è accaduto?</a:t>
            </a:r>
            <a:r>
              <a:rPr lang="it-IT" sz="3200" b="1" dirty="0">
                <a:solidFill>
                  <a:srgbClr val="FF0000"/>
                </a:solidFill>
              </a:rPr>
              <a:t/>
            </a:r>
            <a:br>
              <a:rPr lang="it-IT" sz="3200" b="1" dirty="0">
                <a:solidFill>
                  <a:srgbClr val="FF0000"/>
                </a:solidFill>
              </a:rPr>
            </a:b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hlinkClick r:id="rId2"/>
              </a:rPr>
              <a:t>https://</a:t>
            </a:r>
            <a:r>
              <a:rPr lang="it-IT" dirty="0" smtClean="0">
                <a:hlinkClick r:id="rId2"/>
              </a:rPr>
              <a:t>www.youtube.com/watch?v=PB2OegI6wvI</a:t>
            </a:r>
            <a:endParaRPr lang="it-IT" dirty="0" smtClean="0"/>
          </a:p>
          <a:p>
            <a:endParaRPr lang="it-IT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b="1" dirty="0" smtClean="0">
                <a:solidFill>
                  <a:srgbClr val="FF0000"/>
                </a:solidFill>
              </a:rPr>
              <a:t>In generale 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memoria è il processo con cui </a:t>
            </a:r>
            <a:r>
              <a:rPr lang="it-IT" b="1" dirty="0" smtClean="0"/>
              <a:t>codifichiamo</a:t>
            </a:r>
            <a:r>
              <a:rPr lang="it-IT" dirty="0" smtClean="0"/>
              <a:t>, </a:t>
            </a:r>
            <a:r>
              <a:rPr lang="it-IT" b="1" dirty="0" smtClean="0"/>
              <a:t>immagazziniamo</a:t>
            </a:r>
            <a:r>
              <a:rPr lang="it-IT" dirty="0" smtClean="0"/>
              <a:t> e </a:t>
            </a:r>
            <a:r>
              <a:rPr lang="it-IT" b="1" dirty="0" smtClean="0"/>
              <a:t>recuperiamo</a:t>
            </a:r>
            <a:r>
              <a:rPr lang="it-IT" dirty="0" smtClean="0"/>
              <a:t> informazioni nella nostra mente</a:t>
            </a:r>
          </a:p>
          <a:p>
            <a:r>
              <a:rPr lang="it-IT" dirty="0" smtClean="0"/>
              <a:t>Sono trattenute in memoria le informazioni che hanno avuto un impatto (ad es. sensoriale, emotivo) significativo</a:t>
            </a:r>
          </a:p>
          <a:p>
            <a:r>
              <a:rPr lang="it-IT" dirty="0" smtClean="0"/>
              <a:t>Moltissime informazioni provenienti dall’ambiente sono dimenticate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Affinché la memoria funzioni efficacemente è necessario l’oblio (dimenticare)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4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000" b="1" dirty="0" smtClean="0">
                <a:solidFill>
                  <a:srgbClr val="FF0000"/>
                </a:solidFill>
              </a:rPr>
              <a:t>Teoria dei 3 sistemi di memoria </a:t>
            </a:r>
            <a:r>
              <a:rPr lang="it-IT" sz="3000" b="1" dirty="0" err="1" smtClean="0">
                <a:solidFill>
                  <a:srgbClr val="FF0000"/>
                </a:solidFill>
              </a:rPr>
              <a:t>Atkinson</a:t>
            </a:r>
            <a:r>
              <a:rPr lang="it-IT" sz="3000" b="1" dirty="0" smtClean="0">
                <a:solidFill>
                  <a:srgbClr val="FF0000"/>
                </a:solidFill>
              </a:rPr>
              <a:t> e </a:t>
            </a:r>
            <a:r>
              <a:rPr lang="it-IT" sz="3000" b="1" dirty="0" err="1" smtClean="0">
                <a:solidFill>
                  <a:srgbClr val="FF0000"/>
                </a:solidFill>
              </a:rPr>
              <a:t>Shiffrin</a:t>
            </a:r>
            <a:r>
              <a:rPr lang="it-IT" sz="3000" b="1" dirty="0" smtClean="0">
                <a:solidFill>
                  <a:srgbClr val="FF0000"/>
                </a:solidFill>
              </a:rPr>
              <a:t> (1968)</a:t>
            </a:r>
            <a:br>
              <a:rPr lang="it-IT" sz="3000" b="1" dirty="0" smtClean="0">
                <a:solidFill>
                  <a:srgbClr val="FF0000"/>
                </a:solidFill>
              </a:rPr>
            </a:br>
            <a:r>
              <a:rPr lang="it-IT" sz="3000" b="1" dirty="0" smtClean="0">
                <a:solidFill>
                  <a:srgbClr val="FF0000"/>
                </a:solidFill>
              </a:rPr>
              <a:t/>
            </a:r>
            <a:br>
              <a:rPr lang="it-IT" sz="3000" b="1" dirty="0" smtClean="0">
                <a:solidFill>
                  <a:srgbClr val="FF0000"/>
                </a:solidFill>
              </a:rPr>
            </a:b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 lnSpcReduction="10000"/>
          </a:bodyPr>
          <a:lstStyle/>
          <a:p>
            <a:r>
              <a:rPr lang="it-IT" sz="2400" b="1" dirty="0" smtClean="0"/>
              <a:t>Memoria sensoriale</a:t>
            </a:r>
            <a:r>
              <a:rPr lang="it-IT" sz="2400" dirty="0" smtClean="0"/>
              <a:t>: magazzino che trattiene per pochi secondi le informazioni ecoiche (ottenute con l’udito) e iconiche (ottenute con la vista) e altre informazioni provenienti da altri organi di senso</a:t>
            </a:r>
          </a:p>
          <a:p>
            <a:pPr lvl="1"/>
            <a:r>
              <a:rPr lang="it-IT" dirty="0" smtClean="0"/>
              <a:t>Oblio entro 1 secondo</a:t>
            </a:r>
          </a:p>
          <a:p>
            <a:r>
              <a:rPr lang="it-IT" sz="2400" b="1" dirty="0" smtClean="0"/>
              <a:t>Memoria a breve termine (MBT)</a:t>
            </a:r>
            <a:r>
              <a:rPr lang="it-IT" sz="2400" dirty="0" smtClean="0"/>
              <a:t>: dalla memoria sensoriale alcune informazioni confluiscono nella MBT. Consente di disporre temporaneamente di alcune informazioni utili per svolgere un dato compito. Esse svaniscono una volta terminato il compito</a:t>
            </a:r>
          </a:p>
          <a:p>
            <a:pPr lvl="1"/>
            <a:r>
              <a:rPr lang="it-IT" dirty="0" smtClean="0"/>
              <a:t>Oblio entro 15-25 secondi</a:t>
            </a:r>
          </a:p>
          <a:p>
            <a:r>
              <a:rPr lang="it-IT" sz="2400" b="1" dirty="0" smtClean="0"/>
              <a:t>Memoria a lungo termine (MLT): </a:t>
            </a:r>
            <a:r>
              <a:rPr lang="it-IT" sz="2400" dirty="0" smtClean="0"/>
              <a:t>alcune informazioni passano dalla MBT alla MLT e vi permangono in modo relativamente permanente</a:t>
            </a:r>
          </a:p>
          <a:p>
            <a:pPr lvl="1"/>
            <a:r>
              <a:rPr lang="it-IT" dirty="0" smtClean="0"/>
              <a:t>La ripetizione (reiterazione) è il meccanismo che permette la ritenzione in memoria di un’informazione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669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1744394" y="1561514"/>
            <a:ext cx="8706119" cy="5107574"/>
          </a:xfrm>
          <a:prstGeom prst="rect">
            <a:avLst/>
          </a:prstGeom>
          <a:solidFill>
            <a:schemeClr val="accent2">
              <a:lumMod val="40000"/>
              <a:lumOff val="60000"/>
              <a:alpha val="28000"/>
            </a:schemeClr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b="1" dirty="0"/>
              <a:t>	</a:t>
            </a:r>
            <a:r>
              <a:rPr lang="it-IT" altLang="it-IT" sz="2000" dirty="0"/>
              <a:t>G.A Miller </a:t>
            </a:r>
            <a:r>
              <a:rPr lang="it-IT" altLang="it-IT" sz="2000" i="1" dirty="0"/>
              <a:t>T</a:t>
            </a:r>
            <a:r>
              <a:rPr lang="it-IT" altLang="it-IT" sz="1800" i="1" dirty="0"/>
              <a:t>he </a:t>
            </a:r>
            <a:r>
              <a:rPr lang="it-IT" altLang="it-IT" sz="1800" i="1" dirty="0" err="1"/>
              <a:t>magical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number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seven</a:t>
            </a:r>
            <a:r>
              <a:rPr lang="it-IT" altLang="it-IT" sz="1800" i="1" dirty="0"/>
              <a:t>, plus or </a:t>
            </a:r>
            <a:r>
              <a:rPr lang="it-IT" altLang="it-IT" sz="1800" i="1" dirty="0" err="1"/>
              <a:t>minus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two</a:t>
            </a:r>
            <a:r>
              <a:rPr lang="it-IT" altLang="it-IT" sz="1800" i="1" dirty="0"/>
              <a:t>: some </a:t>
            </a:r>
            <a:r>
              <a:rPr lang="it-IT" altLang="it-IT" sz="1800" i="1" dirty="0" err="1"/>
              <a:t>limits</a:t>
            </a:r>
            <a:r>
              <a:rPr lang="it-IT" altLang="it-IT" sz="1800" i="1" dirty="0"/>
              <a:t> on </a:t>
            </a:r>
            <a:r>
              <a:rPr lang="it-IT" altLang="it-IT" sz="1800" i="1" dirty="0" err="1"/>
              <a:t>our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capacity</a:t>
            </a:r>
            <a:r>
              <a:rPr lang="it-IT" altLang="it-IT" sz="1800" i="1" dirty="0"/>
              <a:t> for processing information</a:t>
            </a:r>
            <a:r>
              <a:rPr lang="it-IT" altLang="it-IT" sz="1800" dirty="0"/>
              <a:t> in "</a:t>
            </a:r>
            <a:r>
              <a:rPr lang="it-IT" altLang="it-IT" sz="1800" dirty="0" err="1"/>
              <a:t>Psychological</a:t>
            </a:r>
            <a:r>
              <a:rPr lang="it-IT" altLang="it-IT" sz="1800" dirty="0"/>
              <a:t> </a:t>
            </a:r>
            <a:r>
              <a:rPr lang="it-IT" altLang="it-IT" sz="1800" dirty="0" err="1"/>
              <a:t>Review</a:t>
            </a:r>
            <a:r>
              <a:rPr lang="it-IT" altLang="it-IT" sz="1800" dirty="0"/>
              <a:t>" 1956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dirty="0"/>
              <a:t>3 7 5 4 8 2 9 1 6 0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4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dirty="0" smtClean="0"/>
              <a:t>24 89 28 67 45 </a:t>
            </a:r>
            <a:endParaRPr lang="it-IT" altLang="it-IT" sz="24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4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dirty="0"/>
              <a:t>quantità d’informazione che l’uomo può elaborare (nella memoria a breve termine) (</a:t>
            </a:r>
            <a:r>
              <a:rPr lang="it-IT" altLang="it-IT" sz="2000" dirty="0" err="1"/>
              <a:t>span</a:t>
            </a:r>
            <a:r>
              <a:rPr lang="it-IT" altLang="it-IT" sz="2000" dirty="0"/>
              <a:t>) e trasmettere: 7 unità (</a:t>
            </a:r>
            <a:r>
              <a:rPr lang="it-IT" altLang="it-IT" sz="2000" dirty="0" err="1"/>
              <a:t>chunk</a:t>
            </a:r>
            <a:r>
              <a:rPr lang="it-IT" altLang="it-IT" sz="2000" dirty="0"/>
              <a:t>) </a:t>
            </a:r>
            <a:r>
              <a:rPr lang="it-IT" altLang="it-IT" sz="2000" dirty="0">
                <a:cs typeface="Arial" panose="020B0604020202020204" pitchFamily="34" charset="0"/>
              </a:rPr>
              <a:t>± 2 </a:t>
            </a:r>
            <a:r>
              <a:rPr lang="it-IT" altLang="it-IT" sz="2000" dirty="0"/>
              <a:t>per volta (lo </a:t>
            </a:r>
            <a:r>
              <a:rPr lang="it-IT" altLang="it-IT" sz="2000" dirty="0" err="1"/>
              <a:t>span</a:t>
            </a:r>
            <a:r>
              <a:rPr lang="it-IT" altLang="it-IT" sz="2000" dirty="0"/>
              <a:t> diminuisce all’aumentare della grandezza dei </a:t>
            </a:r>
            <a:r>
              <a:rPr lang="it-IT" altLang="it-IT" sz="2000" dirty="0" err="1"/>
              <a:t>chunks</a:t>
            </a:r>
            <a:r>
              <a:rPr lang="it-IT" altLang="it-IT" sz="2000" dirty="0"/>
              <a:t>)</a:t>
            </a:r>
            <a:endParaRPr lang="it-IT" altLang="it-IT" sz="20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dirty="0"/>
              <a:t>Possiamo raggruppare più informazioni facendo uso di altre conoscenze o associazioni già apprese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dirty="0"/>
              <a:t>. 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4943475" y="35004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29" name="AutoShape 5"/>
          <p:cNvSpPr>
            <a:spLocks/>
          </p:cNvSpPr>
          <p:nvPr/>
        </p:nvSpPr>
        <p:spPr bwMode="auto">
          <a:xfrm rot="16200000">
            <a:off x="5951538" y="2565401"/>
            <a:ext cx="288925" cy="2305050"/>
          </a:xfrm>
          <a:prstGeom prst="leftBrace">
            <a:avLst>
              <a:gd name="adj1" fmla="val 664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5591175" y="3933826"/>
            <a:ext cx="865188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span</a:t>
            </a:r>
          </a:p>
        </p:txBody>
      </p:sp>
      <p:sp>
        <p:nvSpPr>
          <p:cNvPr id="129031" name="Oval 7"/>
          <p:cNvSpPr>
            <a:spLocks noChangeArrowheads="1"/>
          </p:cNvSpPr>
          <p:nvPr/>
        </p:nvSpPr>
        <p:spPr bwMode="auto">
          <a:xfrm>
            <a:off x="4943476" y="3213100"/>
            <a:ext cx="576263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2" name="Line 8"/>
          <p:cNvSpPr>
            <a:spLocks noChangeShapeType="1"/>
          </p:cNvSpPr>
          <p:nvPr/>
        </p:nvSpPr>
        <p:spPr bwMode="auto">
          <a:xfrm flipH="1">
            <a:off x="3648075" y="3429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3" name="Rectangle 9"/>
          <p:cNvSpPr>
            <a:spLocks noChangeArrowheads="1"/>
          </p:cNvSpPr>
          <p:nvPr/>
        </p:nvSpPr>
        <p:spPr bwMode="auto">
          <a:xfrm>
            <a:off x="2566989" y="3284539"/>
            <a:ext cx="108108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chunks</a:t>
            </a:r>
          </a:p>
        </p:txBody>
      </p:sp>
      <p:sp>
        <p:nvSpPr>
          <p:cNvPr id="129035" name="Line 11"/>
          <p:cNvSpPr>
            <a:spLocks noChangeShapeType="1"/>
          </p:cNvSpPr>
          <p:nvPr/>
        </p:nvSpPr>
        <p:spPr bwMode="auto">
          <a:xfrm>
            <a:off x="7464425" y="270827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6" name="Rectangle 12"/>
          <p:cNvSpPr>
            <a:spLocks noChangeArrowheads="1"/>
          </p:cNvSpPr>
          <p:nvPr/>
        </p:nvSpPr>
        <p:spPr bwMode="auto">
          <a:xfrm>
            <a:off x="8328025" y="2565401"/>
            <a:ext cx="108108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chunks</a:t>
            </a:r>
          </a:p>
        </p:txBody>
      </p:sp>
      <p:sp>
        <p:nvSpPr>
          <p:cNvPr id="129037" name="Oval 13"/>
          <p:cNvSpPr>
            <a:spLocks noChangeArrowheads="1"/>
          </p:cNvSpPr>
          <p:nvPr/>
        </p:nvSpPr>
        <p:spPr bwMode="auto">
          <a:xfrm>
            <a:off x="5375276" y="3213100"/>
            <a:ext cx="576263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8" name="Oval 14"/>
          <p:cNvSpPr>
            <a:spLocks noChangeArrowheads="1"/>
          </p:cNvSpPr>
          <p:nvPr/>
        </p:nvSpPr>
        <p:spPr bwMode="auto">
          <a:xfrm>
            <a:off x="6816726" y="2492376"/>
            <a:ext cx="358775" cy="3603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9" name="Oval 15"/>
          <p:cNvSpPr>
            <a:spLocks noChangeArrowheads="1"/>
          </p:cNvSpPr>
          <p:nvPr/>
        </p:nvSpPr>
        <p:spPr bwMode="auto">
          <a:xfrm>
            <a:off x="7104063" y="2492376"/>
            <a:ext cx="360362" cy="3603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7" name="Titolo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000" b="1" dirty="0" smtClean="0">
                <a:solidFill>
                  <a:srgbClr val="FF0000"/>
                </a:solidFill>
              </a:rPr>
              <a:t>Primi studi sulla memoria in psicologia (il magico numero 7 </a:t>
            </a:r>
            <a:r>
              <a:rPr lang="it-IT" altLang="it-IT" sz="3000" dirty="0" smtClean="0">
                <a:solidFill>
                  <a:srgbClr val="FF0000"/>
                </a:solidFill>
                <a:cs typeface="Arial" panose="020B0604020202020204" pitchFamily="34" charset="0"/>
              </a:rPr>
              <a:t>±</a:t>
            </a:r>
            <a:r>
              <a:rPr lang="it-IT" altLang="it-IT" sz="30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it-IT" sz="3000" b="1" dirty="0" smtClean="0">
                <a:solidFill>
                  <a:srgbClr val="FF0000"/>
                </a:solidFill>
              </a:rPr>
              <a:t>2) MBT</a:t>
            </a:r>
            <a:r>
              <a:rPr lang="en-US" sz="3000" b="1" dirty="0" smtClean="0">
                <a:solidFill>
                  <a:srgbClr val="FF0000"/>
                </a:solidFill>
              </a:rPr>
              <a:t/>
            </a:r>
            <a:br>
              <a:rPr lang="en-US" sz="3000" b="1" dirty="0" smtClean="0">
                <a:solidFill>
                  <a:srgbClr val="FF0000"/>
                </a:solidFill>
              </a:rPr>
            </a:br>
            <a:endParaRPr lang="en-US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1545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29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9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9" grpId="0" animBg="1"/>
      <p:bldP spid="129030" grpId="0" animBg="1"/>
      <p:bldP spid="129031" grpId="0" animBg="1"/>
      <p:bldP spid="129033" grpId="0" animBg="1"/>
      <p:bldP spid="129036" grpId="0" animBg="1"/>
      <p:bldP spid="129037" grpId="0" animBg="1"/>
      <p:bldP spid="129038" grpId="0" animBg="1"/>
      <p:bldP spid="1290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Teoria dei 3 sistemi di memoria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r>
              <a:rPr lang="it-IT" dirty="0" smtClean="0"/>
              <a:t>Come avviene il passaggio da memoria sensoriale a MBT? Ipotesi:</a:t>
            </a:r>
          </a:p>
          <a:p>
            <a:pPr lvl="1"/>
            <a:r>
              <a:rPr lang="it-IT" dirty="0" smtClean="0"/>
              <a:t>L’informazione viene tradotta in rappresentazioni grafiche o immagini</a:t>
            </a:r>
          </a:p>
          <a:p>
            <a:pPr lvl="1"/>
            <a:r>
              <a:rPr lang="it-IT" dirty="0" smtClean="0"/>
              <a:t>Conversione degli stimoli sensoriali in parole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  <a:p>
            <a:pPr marL="457200" lvl="1" indent="0" algn="ctr">
              <a:buNone/>
            </a:pPr>
            <a:r>
              <a:rPr lang="it-IT" dirty="0" smtClean="0"/>
              <a:t>L’informazione viene dotata di un </a:t>
            </a:r>
            <a:r>
              <a:rPr lang="it-IT" b="1" dirty="0" smtClean="0"/>
              <a:t>significato</a:t>
            </a:r>
            <a:r>
              <a:rPr lang="it-IT" dirty="0" smtClean="0"/>
              <a:t> e questo determina il passaggio dalla memoria sensoriale (dove l’informazione è grezza e labile, anche se molto precisa) alla MBT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5795889" y="2869809"/>
            <a:ext cx="309489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8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Teoria dei 3 sistemi di memoria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r>
              <a:rPr lang="it-IT" dirty="0" smtClean="0"/>
              <a:t>Come avviene il passaggio dalla MBT alla MLT? </a:t>
            </a:r>
          </a:p>
          <a:p>
            <a:pPr marL="0" indent="0">
              <a:buNone/>
            </a:pPr>
            <a:endParaRPr lang="it-IT" dirty="0" smtClean="0"/>
          </a:p>
          <a:p>
            <a:pPr lvl="1"/>
            <a:r>
              <a:rPr lang="it-IT" dirty="0" smtClean="0"/>
              <a:t>Tramite la </a:t>
            </a:r>
            <a:r>
              <a:rPr lang="it-IT" b="1" dirty="0" smtClean="0"/>
              <a:t>reiterazione</a:t>
            </a:r>
            <a:r>
              <a:rPr lang="it-IT" dirty="0" smtClean="0"/>
              <a:t> (ripetizione) </a:t>
            </a:r>
            <a:r>
              <a:rPr lang="it-IT" b="1" dirty="0" smtClean="0"/>
              <a:t>elaborativa</a:t>
            </a:r>
            <a:r>
              <a:rPr lang="it-IT" dirty="0" smtClean="0"/>
              <a:t> dell’informazione: </a:t>
            </a:r>
          </a:p>
          <a:p>
            <a:pPr marL="457200" lvl="1" indent="0">
              <a:buNone/>
            </a:pPr>
            <a:r>
              <a:rPr lang="it-IT" dirty="0" smtClean="0"/>
              <a:t>Le informazioni da ricordare vengono organizzate in impalcature dotate di senso (logiche sottostanti, agganci con altri contenuti di memoria ecc.) </a:t>
            </a:r>
          </a:p>
          <a:p>
            <a:pPr lvl="1"/>
            <a:endParaRPr lang="it-IT" dirty="0" smtClean="0"/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2843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Teoria dei 3 sistemi di memoria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La teoria dei 3 sistemi prevede un processo seriale (elaborazione sequenziale)</a:t>
            </a:r>
          </a:p>
          <a:p>
            <a:pPr algn="ctr"/>
            <a:r>
              <a:rPr lang="it-IT" dirty="0" smtClean="0"/>
              <a:t>MA</a:t>
            </a:r>
          </a:p>
          <a:p>
            <a:r>
              <a:rPr lang="it-IT" dirty="0" smtClean="0"/>
              <a:t>Studi di neuropsicologia dimostrano che diverse aree cerebrali che sostengono i processi di memoria lavorano </a:t>
            </a:r>
            <a:r>
              <a:rPr lang="it-IT" b="1" dirty="0" smtClean="0"/>
              <a:t>simultaneamente</a:t>
            </a:r>
            <a:r>
              <a:rPr lang="it-IT" dirty="0" smtClean="0"/>
              <a:t> </a:t>
            </a:r>
          </a:p>
          <a:p>
            <a:r>
              <a:rPr lang="it-IT" dirty="0" smtClean="0"/>
              <a:t>La reiterazione elaborativa non è l’unica meccanismo per il passaggio da MBT a MLT, ad esempio vi sono i fenomeni di </a:t>
            </a:r>
            <a:r>
              <a:rPr lang="it-IT" b="1" dirty="0" err="1" smtClean="0"/>
              <a:t>recenza</a:t>
            </a:r>
            <a:r>
              <a:rPr lang="it-IT" dirty="0" smtClean="0"/>
              <a:t> e </a:t>
            </a:r>
            <a:r>
              <a:rPr lang="it-IT" b="1" dirty="0" smtClean="0"/>
              <a:t>priorità</a:t>
            </a:r>
            <a:r>
              <a:rPr lang="it-IT" dirty="0" smtClean="0"/>
              <a:t> delle informazioni;</a:t>
            </a:r>
          </a:p>
          <a:p>
            <a:r>
              <a:rPr lang="it-IT" dirty="0" smtClean="0"/>
              <a:t>La </a:t>
            </a:r>
            <a:r>
              <a:rPr lang="it-IT" b="1" dirty="0" smtClean="0"/>
              <a:t>quantità di informazioni </a:t>
            </a:r>
            <a:r>
              <a:rPr lang="it-IT" dirty="0" smtClean="0"/>
              <a:t>è un’altra variabile importate, oltre alla reiterazione, ai fini del passaggio alla MLT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Dalla MBT alla memoria di lavoro (</a:t>
            </a:r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dirty="0" err="1" smtClean="0"/>
              <a:t>memory</a:t>
            </a:r>
            <a:r>
              <a:rPr lang="it-IT" dirty="0" smtClean="0"/>
              <a:t>) e dalla MLT a un’architettura articolata di memorie a lungo termine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  <p:sp>
        <p:nvSpPr>
          <p:cNvPr id="4" name="Freccia in giù 3"/>
          <p:cNvSpPr/>
          <p:nvPr/>
        </p:nvSpPr>
        <p:spPr>
          <a:xfrm>
            <a:off x="5814646" y="4717641"/>
            <a:ext cx="281354" cy="393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0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Memoria di lavoro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r>
              <a:rPr lang="it-IT" dirty="0" smtClean="0"/>
              <a:t>È un insieme di magazzini di memoria temporanei coordinati da un sistema </a:t>
            </a:r>
            <a:r>
              <a:rPr lang="it-IT" b="1" dirty="0" smtClean="0"/>
              <a:t>esecutivo centrale</a:t>
            </a:r>
            <a:r>
              <a:rPr lang="it-IT" dirty="0" smtClean="0"/>
              <a:t>. Ciascun magazzino (o memoria) elabora e ritiene in memoria dei tipi di informazioni specifiche:</a:t>
            </a:r>
          </a:p>
          <a:p>
            <a:pPr marL="0" indent="0">
              <a:buNone/>
            </a:pPr>
            <a:endParaRPr lang="it-IT" dirty="0" smtClean="0"/>
          </a:p>
          <a:p>
            <a:pPr lvl="1"/>
            <a:r>
              <a:rPr lang="it-IT" b="1" dirty="0" smtClean="0"/>
              <a:t>Memoria visiva </a:t>
            </a:r>
            <a:r>
              <a:rPr lang="it-IT" dirty="0" smtClean="0"/>
              <a:t>(specializzata per trattenere informazioni visive e spaziali)</a:t>
            </a:r>
          </a:p>
          <a:p>
            <a:pPr lvl="1"/>
            <a:r>
              <a:rPr lang="it-IT" b="1" dirty="0" smtClean="0"/>
              <a:t>Memoria verbale </a:t>
            </a:r>
            <a:r>
              <a:rPr lang="it-IT" dirty="0" smtClean="0"/>
              <a:t>(specializzata per informazioni relative al linguaggio)</a:t>
            </a:r>
          </a:p>
          <a:p>
            <a:pPr lvl="1"/>
            <a:r>
              <a:rPr lang="it-IT" b="1" dirty="0" smtClean="0"/>
              <a:t>Memoria episodica </a:t>
            </a:r>
            <a:r>
              <a:rPr lang="it-IT" dirty="0" smtClean="0"/>
              <a:t>(specializzato per informazioni che rappresentano eventi: vengono aggregate informazioni spaziali, visuali e verbali sequenziate in storie complete di senso.)</a:t>
            </a:r>
          </a:p>
          <a:p>
            <a:pPr lvl="1"/>
            <a:endParaRPr lang="it-IT" dirty="0" smtClean="0"/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79364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52062"/>
            <a:ext cx="10515600" cy="1325563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Tipi di memorie permanenti o a lungo termine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56165" y="1557495"/>
            <a:ext cx="4360817" cy="480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1" dirty="0" smtClean="0"/>
              <a:t>Memoria a lungo termine</a:t>
            </a:r>
          </a:p>
          <a:p>
            <a:pPr lvl="1" algn="ctr"/>
            <a:endParaRPr lang="it-IT" dirty="0" smtClean="0"/>
          </a:p>
          <a:p>
            <a:pPr marL="457200" lvl="1" indent="0" algn="ctr">
              <a:buNone/>
            </a:pPr>
            <a:endParaRPr lang="it-IT" dirty="0"/>
          </a:p>
          <a:p>
            <a:pPr marL="457200" lvl="1" indent="0" algn="ctr">
              <a:buNone/>
            </a:pPr>
            <a:endParaRPr lang="it-IT" dirty="0" smtClean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1277982" y="2715733"/>
            <a:ext cx="4360817" cy="11848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400" b="1" dirty="0" smtClean="0"/>
              <a:t>Memoria dichiarativa</a:t>
            </a:r>
            <a:r>
              <a:rPr lang="it-IT" sz="2400" dirty="0" smtClean="0"/>
              <a:t>: memoria fattuale ( volti, nomi, date..) include esperienze vissute e fatti sul mondo</a:t>
            </a:r>
          </a:p>
          <a:p>
            <a:pPr lvl="1" algn="ctr"/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992983" y="2809861"/>
            <a:ext cx="5069029" cy="14432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400" b="1" dirty="0" smtClean="0"/>
              <a:t>Memoria procedurale (o non dichiarativa): </a:t>
            </a:r>
            <a:r>
              <a:rPr lang="it-IT" sz="2400" dirty="0" smtClean="0"/>
              <a:t>si riferisce a schemi di azione motori (riguarda abitudini e abilità, es. allacciarsi i lacci delle scarpe)</a:t>
            </a:r>
          </a:p>
          <a:p>
            <a:pPr marL="457200" lvl="1" indent="0" algn="ctr"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102325" y="4559901"/>
            <a:ext cx="4360817" cy="2136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2400" b="1" dirty="0" smtClean="0"/>
              <a:t>Memoria semantica</a:t>
            </a:r>
            <a:r>
              <a:rPr lang="it-IT" sz="2400" dirty="0" smtClean="0"/>
              <a:t>: conoscenze generali sul mondo, concetti, conoscenze e nozioni che abbiamo acquisito nel corso della nostra esperienza di vita (es. L’Italia è una repubblica)</a:t>
            </a:r>
          </a:p>
          <a:p>
            <a:pPr marL="0" indent="0" algn="ctr">
              <a:buNone/>
            </a:pPr>
            <a:endParaRPr lang="it-IT" sz="2400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it-IT" sz="2400" dirty="0" smtClean="0"/>
          </a:p>
          <a:p>
            <a:pPr lvl="1" algn="ctr"/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4590953" y="4600241"/>
            <a:ext cx="4360817" cy="17602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400" b="1" dirty="0" smtClean="0"/>
              <a:t>Memoria episodica: </a:t>
            </a:r>
            <a:r>
              <a:rPr lang="it-IT" sz="2400" dirty="0" smtClean="0"/>
              <a:t>fa riferimento a situazioni esperite in prima persona che hanno una struttura narrativa, con riferimenti situazionali, spaziali e temporali</a:t>
            </a:r>
            <a:endParaRPr lang="it-IT" sz="2400" b="1" dirty="0" smtClean="0"/>
          </a:p>
          <a:p>
            <a:pPr lvl="1" algn="ctr"/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cxnSp>
        <p:nvCxnSpPr>
          <p:cNvPr id="9" name="Connettore 2 8"/>
          <p:cNvCxnSpPr/>
          <p:nvPr/>
        </p:nvCxnSpPr>
        <p:spPr>
          <a:xfrm flipH="1">
            <a:off x="4693024" y="2183678"/>
            <a:ext cx="1402976" cy="527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6096000" y="2173330"/>
            <a:ext cx="1622612" cy="534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 flipH="1">
            <a:off x="2420471" y="4021649"/>
            <a:ext cx="793376" cy="387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4693024" y="4021649"/>
            <a:ext cx="658905" cy="348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12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1240</Words>
  <Application>Microsoft Office PowerPoint</Application>
  <PresentationFormat>Widescreen</PresentationFormat>
  <Paragraphs>151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di Office</vt:lpstr>
      <vt:lpstr>La memoria</vt:lpstr>
      <vt:lpstr>In generale </vt:lpstr>
      <vt:lpstr>Teoria dei 3 sistemi di memoria Atkinson e Shiffrin (1968)  </vt:lpstr>
      <vt:lpstr>Presentazione standard di PowerPoint</vt:lpstr>
      <vt:lpstr>Teoria dei 3 sistemi di memoria</vt:lpstr>
      <vt:lpstr>Teoria dei 3 sistemi di memoria</vt:lpstr>
      <vt:lpstr>Teoria dei 3 sistemi di memoria</vt:lpstr>
      <vt:lpstr>Memoria di lavoro</vt:lpstr>
      <vt:lpstr>Tipi di memorie permanenti o a lungo termine</vt:lpstr>
      <vt:lpstr>Teoria dei modelli associativi interconnessi (2004)</vt:lpstr>
      <vt:lpstr>L’oblio: perché dimentichiamo?</vt:lpstr>
      <vt:lpstr>Costruttivismo e memoria: ricordiamo esattamente ciò che è accaduto? </vt:lpstr>
      <vt:lpstr>Prima serie di studi di Loftus e collaboratori</vt:lpstr>
      <vt:lpstr>Ulteriori studi sul tema (Loftus e collaboratori)</vt:lpstr>
      <vt:lpstr>Ulteriori studi sul tema: esperimento 2 </vt:lpstr>
      <vt:lpstr>Costruttivismo e memoria: ricordiamo esattamente ciò che è accaduto?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memoria</dc:title>
  <dc:creator>user1</dc:creator>
  <cp:lastModifiedBy>user1</cp:lastModifiedBy>
  <cp:revision>27</cp:revision>
  <dcterms:created xsi:type="dcterms:W3CDTF">2020-10-16T14:21:58Z</dcterms:created>
  <dcterms:modified xsi:type="dcterms:W3CDTF">2022-11-02T08:43:18Z</dcterms:modified>
</cp:coreProperties>
</file>