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59" r:id="rId5"/>
    <p:sldId id="257" r:id="rId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842E9-7338-4616-B811-D57E6083C595}" type="datetimeFigureOut">
              <a:rPr lang="it-IT" smtClean="0"/>
              <a:t>19/11/2022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7704C-A172-4611-95DD-0495262C6B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22556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842E9-7338-4616-B811-D57E6083C595}" type="datetimeFigureOut">
              <a:rPr lang="it-IT" smtClean="0"/>
              <a:t>19/11/2022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7704C-A172-4611-95DD-0495262C6B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3202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842E9-7338-4616-B811-D57E6083C595}" type="datetimeFigureOut">
              <a:rPr lang="it-IT" smtClean="0"/>
              <a:t>19/11/2022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7704C-A172-4611-95DD-0495262C6B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521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842E9-7338-4616-B811-D57E6083C595}" type="datetimeFigureOut">
              <a:rPr lang="it-IT" smtClean="0"/>
              <a:t>19/11/2022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7704C-A172-4611-95DD-0495262C6B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97176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842E9-7338-4616-B811-D57E6083C595}" type="datetimeFigureOut">
              <a:rPr lang="it-IT" smtClean="0"/>
              <a:t>19/11/2022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7704C-A172-4611-95DD-0495262C6B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89268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842E9-7338-4616-B811-D57E6083C595}" type="datetimeFigureOut">
              <a:rPr lang="it-IT" smtClean="0"/>
              <a:t>19/11/2022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7704C-A172-4611-95DD-0495262C6B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71318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842E9-7338-4616-B811-D57E6083C595}" type="datetimeFigureOut">
              <a:rPr lang="it-IT" smtClean="0"/>
              <a:t>19/11/2022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7704C-A172-4611-95DD-0495262C6B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16264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842E9-7338-4616-B811-D57E6083C595}" type="datetimeFigureOut">
              <a:rPr lang="it-IT" smtClean="0"/>
              <a:t>19/11/2022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7704C-A172-4611-95DD-0495262C6B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69824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842E9-7338-4616-B811-D57E6083C595}" type="datetimeFigureOut">
              <a:rPr lang="it-IT" smtClean="0"/>
              <a:t>19/11/2022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7704C-A172-4611-95DD-0495262C6B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28135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842E9-7338-4616-B811-D57E6083C595}" type="datetimeFigureOut">
              <a:rPr lang="it-IT" smtClean="0"/>
              <a:t>19/11/2022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7704C-A172-4611-95DD-0495262C6B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4731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842E9-7338-4616-B811-D57E6083C595}" type="datetimeFigureOut">
              <a:rPr lang="it-IT" smtClean="0"/>
              <a:t>19/11/2022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7704C-A172-4611-95DD-0495262C6B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41781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2842E9-7338-4616-B811-D57E6083C595}" type="datetimeFigureOut">
              <a:rPr lang="it-IT" smtClean="0"/>
              <a:t>19/11/2022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67704C-A172-4611-95DD-0495262C6B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73195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t-IT" sz="3000" b="1" dirty="0" smtClean="0"/>
              <a:t>Test sull’autostima - </a:t>
            </a:r>
            <a:r>
              <a:rPr lang="it-IT" sz="3000" b="1" dirty="0" err="1" smtClean="0"/>
              <a:t>Rosemberg</a:t>
            </a:r>
            <a:endParaRPr lang="it-IT" sz="3000" b="1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41642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Presentata nel 1965, la scala di Rosenberg è, attualmente, lo strumento di valutazione più usato per diagnosticare problemi di autostima.</a:t>
            </a:r>
          </a:p>
          <a:p>
            <a:r>
              <a:rPr lang="it-IT" dirty="0" smtClean="0"/>
              <a:t>Il concetto di autostima è molto variegato. Ad esempio, James la definisce come </a:t>
            </a:r>
            <a:r>
              <a:rPr lang="it-IT" b="1" dirty="0" smtClean="0"/>
              <a:t>la relazione tra l’io percepito e lo ideale</a:t>
            </a:r>
            <a:r>
              <a:rPr lang="it-IT" dirty="0" smtClean="0"/>
              <a:t>; più ampia è la discrepanza tra l’io percepito e quello ideale, più bassa è l’autostima.  Ma non solo la riflessione individuale (rapporto io </a:t>
            </a:r>
            <a:r>
              <a:rPr lang="it-IT" smtClean="0"/>
              <a:t>percepito/io ideale) influisce </a:t>
            </a:r>
            <a:r>
              <a:rPr lang="it-IT" dirty="0" smtClean="0"/>
              <a:t>sul nostro livello di autostima, </a:t>
            </a:r>
            <a:r>
              <a:rPr lang="it-IT" b="1" dirty="0" smtClean="0"/>
              <a:t>ma anche l’interazione con gli altri e l’ambiente</a:t>
            </a:r>
            <a:endParaRPr lang="it-IT" b="1" dirty="0"/>
          </a:p>
        </p:txBody>
      </p:sp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22982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2600" b="1" dirty="0" smtClean="0"/>
              <a:t>10 Item; </a:t>
            </a:r>
            <a:br>
              <a:rPr lang="it-IT" sz="2600" b="1" dirty="0" smtClean="0"/>
            </a:br>
            <a:r>
              <a:rPr lang="it-IT" sz="2600" b="1" dirty="0" smtClean="0"/>
              <a:t>Scala di risposta: </a:t>
            </a:r>
            <a:br>
              <a:rPr lang="it-IT" sz="2600" b="1" dirty="0" smtClean="0"/>
            </a:br>
            <a:r>
              <a:rPr lang="it-IT" sz="2600" dirty="0" smtClean="0"/>
              <a:t>A. Molto d’accordo; B. D’accordo; C. In disaccordo; D. Molto in disaccordo</a:t>
            </a:r>
            <a:br>
              <a:rPr lang="it-IT" sz="2600" dirty="0" smtClean="0"/>
            </a:br>
            <a:r>
              <a:rPr lang="it-IT" sz="2600" b="1" dirty="0" smtClean="0"/>
              <a:t> </a:t>
            </a:r>
            <a:endParaRPr lang="it-IT" sz="26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it-IT" dirty="0" smtClean="0"/>
              <a:t>Sento di essere una persona degna di apprezzamento, almeno tanto quanto lo sono gli altri.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 smtClean="0"/>
              <a:t>Sono convinto/a di avere delle buone qualità.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 smtClean="0"/>
              <a:t>Sono in grado di fare le cose bene come le fa la maggior parte della gente.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 smtClean="0"/>
              <a:t>Ho un atteggiamento positivo verso me stesso/a.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 smtClean="0"/>
              <a:t>In generale, sono soddisfatto di me stesso/a.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 smtClean="0"/>
              <a:t>Sento di non avere molto di cui essere orgoglioso/a.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 smtClean="0"/>
              <a:t>In generale, tendo a pensare di essere un fallimento.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 smtClean="0"/>
              <a:t>Mi piacerebbe poter provare più rispetto per me stesso/a.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 smtClean="0"/>
              <a:t>A volte mi sento davvero inutile.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 smtClean="0"/>
              <a:t>Delle volte credo di non essere una brava persona.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88755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000" b="1" dirty="0" smtClean="0"/>
              <a:t>Calcolo del punteggio</a:t>
            </a:r>
            <a:endParaRPr lang="it-IT" sz="30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 smtClean="0"/>
              <a:t>Domande dall’1 alla 5</a:t>
            </a:r>
            <a:r>
              <a:rPr lang="it-IT" dirty="0" smtClean="0"/>
              <a:t>: le risposte dalla A alla D si calcolano secondo un punteggio che va da 4 a 1 </a:t>
            </a:r>
            <a:r>
              <a:rPr lang="it-IT" b="1" dirty="0" smtClean="0"/>
              <a:t>(A=4; B=3; C=2; D=1)</a:t>
            </a:r>
            <a:r>
              <a:rPr lang="it-IT" dirty="0" smtClean="0"/>
              <a:t>.</a:t>
            </a:r>
          </a:p>
          <a:p>
            <a:pPr marL="0" indent="0">
              <a:buNone/>
            </a:pPr>
            <a:endParaRPr lang="it-IT" dirty="0" smtClean="0"/>
          </a:p>
          <a:p>
            <a:r>
              <a:rPr lang="it-IT" b="1" dirty="0" smtClean="0"/>
              <a:t>Domande</a:t>
            </a:r>
            <a:r>
              <a:rPr lang="it-IT" dirty="0" smtClean="0"/>
              <a:t> </a:t>
            </a:r>
            <a:r>
              <a:rPr lang="it-IT" b="1" dirty="0" smtClean="0"/>
              <a:t>dalla 6 alla 10</a:t>
            </a:r>
            <a:r>
              <a:rPr lang="it-IT" dirty="0" smtClean="0"/>
              <a:t>, le risposte dalla A alla D danno un punteggio da 1 a 4 </a:t>
            </a:r>
            <a:r>
              <a:rPr lang="it-IT" b="1" dirty="0" smtClean="0"/>
              <a:t>(A=1; B=2; C=3; D=4)</a:t>
            </a:r>
            <a:r>
              <a:rPr lang="it-IT" b="1" dirty="0" smtClean="0"/>
              <a:t>.</a:t>
            </a: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3917915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000" b="1" dirty="0" smtClean="0"/>
              <a:t>Analisi dei punteggi</a:t>
            </a:r>
            <a:endParaRPr lang="it-IT" sz="30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 smtClean="0"/>
              <a:t>da 30 a 40 punti: </a:t>
            </a:r>
            <a:r>
              <a:rPr lang="it-IT" dirty="0" smtClean="0"/>
              <a:t>buon livello di autostima</a:t>
            </a:r>
            <a:endParaRPr lang="it-IT" dirty="0" smtClean="0"/>
          </a:p>
          <a:p>
            <a:r>
              <a:rPr lang="it-IT" b="1" dirty="0" smtClean="0"/>
              <a:t> da 26 a 29 punti:</a:t>
            </a:r>
            <a:r>
              <a:rPr lang="it-IT" dirty="0" smtClean="0"/>
              <a:t> livello medo di autostima; è consigliabile lavorarci su</a:t>
            </a:r>
          </a:p>
          <a:p>
            <a:r>
              <a:rPr lang="it-IT" b="1" dirty="0" smtClean="0"/>
              <a:t>da 25 punti in giù</a:t>
            </a:r>
            <a:r>
              <a:rPr lang="it-IT" dirty="0" smtClean="0"/>
              <a:t>: basso livello di autostima; </a:t>
            </a:r>
            <a:r>
              <a:rPr lang="it-IT" dirty="0" smtClean="0"/>
              <a:t>è altamente consigliabile lavorarci su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9094439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313</Words>
  <Application>Microsoft Office PowerPoint</Application>
  <PresentationFormat>Widescreen</PresentationFormat>
  <Paragraphs>22</Paragraphs>
  <Slides>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Tema di Office</vt:lpstr>
      <vt:lpstr>Test sull’autostima - Rosemberg</vt:lpstr>
      <vt:lpstr>Presentazione standard di PowerPoint</vt:lpstr>
      <vt:lpstr>10 Item;  Scala di risposta:  A. Molto d’accordo; B. D’accordo; C. In disaccordo; D. Molto in disaccordo  </vt:lpstr>
      <vt:lpstr>Calcolo del punteggio</vt:lpstr>
      <vt:lpstr>Analisi dei punteggi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 sull’autostima - Rosemberg</dc:title>
  <dc:creator>user1</dc:creator>
  <cp:lastModifiedBy>user1</cp:lastModifiedBy>
  <cp:revision>3</cp:revision>
  <dcterms:created xsi:type="dcterms:W3CDTF">2022-11-19T13:52:13Z</dcterms:created>
  <dcterms:modified xsi:type="dcterms:W3CDTF">2022-11-19T14:03:34Z</dcterms:modified>
</cp:coreProperties>
</file>