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8" r:id="rId4"/>
    <p:sldId id="272" r:id="rId5"/>
    <p:sldId id="27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645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5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12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502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69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38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79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1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49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89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67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B809C-E6E9-42B7-9080-6B0C12BCF673}" type="datetimeFigureOut">
              <a:rPr lang="it-IT" smtClean="0"/>
              <a:t>21/11/2023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3F6CB-2FE6-4FAA-9594-914ADBF6D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85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2i3RNSA13y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99309"/>
            <a:ext cx="10515600" cy="477765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Resilienza: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capacità </a:t>
            </a:r>
            <a:r>
              <a:rPr lang="it-IT" altLang="it-IT" sz="2400" dirty="0">
                <a:cs typeface="Times New Roman" panose="02020603050405020304" pitchFamily="18" charset="0"/>
              </a:rPr>
              <a:t>di </a:t>
            </a:r>
            <a:r>
              <a:rPr lang="it-IT" altLang="it-IT" sz="2400" b="1" dirty="0">
                <a:cs typeface="Times New Roman" panose="02020603050405020304" pitchFamily="18" charset="0"/>
              </a:rPr>
              <a:t>affrontare</a:t>
            </a:r>
            <a:r>
              <a:rPr lang="it-IT" altLang="it-IT" sz="2400" dirty="0">
                <a:cs typeface="Times New Roman" panose="02020603050405020304" pitchFamily="18" charset="0"/>
              </a:rPr>
              <a:t> </a:t>
            </a:r>
            <a:r>
              <a:rPr lang="it-IT" altLang="it-IT" sz="2400" dirty="0" smtClean="0">
                <a:cs typeface="Times New Roman" panose="02020603050405020304" pitchFamily="18" charset="0"/>
              </a:rPr>
              <a:t>gli </a:t>
            </a:r>
            <a:r>
              <a:rPr lang="it-IT" altLang="it-IT" sz="2400" dirty="0">
                <a:cs typeface="Times New Roman" panose="02020603050405020304" pitchFamily="18" charset="0"/>
              </a:rPr>
              <a:t>eventi traumatici e stressanti, </a:t>
            </a:r>
            <a:r>
              <a:rPr lang="it-IT" altLang="it-IT" sz="2400" b="1" dirty="0">
                <a:cs typeface="Times New Roman" panose="02020603050405020304" pitchFamily="18" charset="0"/>
              </a:rPr>
              <a:t>superarli</a:t>
            </a:r>
            <a:r>
              <a:rPr lang="it-IT" altLang="it-IT" sz="2400" dirty="0">
                <a:cs typeface="Times New Roman" panose="02020603050405020304" pitchFamily="18" charset="0"/>
              </a:rPr>
              <a:t> e continuare a </a:t>
            </a:r>
            <a:r>
              <a:rPr lang="it-IT" altLang="it-IT" sz="2400" b="1" dirty="0">
                <a:cs typeface="Times New Roman" panose="02020603050405020304" pitchFamily="18" charset="0"/>
              </a:rPr>
              <a:t>svilupparsi </a:t>
            </a:r>
            <a:r>
              <a:rPr lang="it-IT" altLang="it-IT" sz="2400" dirty="0">
                <a:cs typeface="Times New Roman" panose="02020603050405020304" pitchFamily="18" charset="0"/>
              </a:rPr>
              <a:t>aumentando le proprie risorse con una conseguente riorganizzazione positiva della vita</a:t>
            </a:r>
            <a:r>
              <a:rPr lang="it-IT" altLang="it-IT" sz="1800" dirty="0">
                <a:cs typeface="Times New Roman" panose="02020603050405020304" pitchFamily="18" charset="0"/>
              </a:rPr>
              <a:t> </a:t>
            </a:r>
            <a:endParaRPr lang="it-IT" altLang="it-IT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smtClean="0"/>
              <a:t> </a:t>
            </a:r>
          </a:p>
          <a:p>
            <a:r>
              <a:rPr lang="it-IT" sz="2400" b="1" dirty="0" smtClean="0"/>
              <a:t>Fattori di rischio</a:t>
            </a:r>
            <a:r>
              <a:rPr lang="it-IT" sz="2400" dirty="0" smtClean="0"/>
              <a:t>: evento traumatico (lutto, maltrattamenti, calamità naturali, divorzio ecc.)</a:t>
            </a:r>
          </a:p>
          <a:p>
            <a:r>
              <a:rPr lang="it-IT" sz="2400" b="1" dirty="0" smtClean="0"/>
              <a:t>Fattori protettivi </a:t>
            </a:r>
            <a:r>
              <a:rPr lang="it-IT" sz="2400" dirty="0" smtClean="0"/>
              <a:t>: risorse personali che servono all’individuo a fronteggiare l’evento traumatico. </a:t>
            </a:r>
          </a:p>
          <a:p>
            <a:pPr lvl="1"/>
            <a:r>
              <a:rPr lang="it-IT" sz="2200" dirty="0" smtClean="0"/>
              <a:t>Di tipo sociale: rete sociale e familiare a sostegno del soggetto, gruppi di appartenenza</a:t>
            </a:r>
          </a:p>
          <a:p>
            <a:pPr lvl="1"/>
            <a:r>
              <a:rPr lang="it-IT" sz="2200" dirty="0" smtClean="0"/>
              <a:t>Di tipo individuale: autoefficacia, autostima, competenza emotiva, </a:t>
            </a:r>
            <a:r>
              <a:rPr lang="it-IT" sz="2200" b="1" dirty="0" smtClean="0"/>
              <a:t>humor</a:t>
            </a:r>
            <a:r>
              <a:rPr lang="it-IT" sz="2200" dirty="0" smtClean="0"/>
              <a:t>, capacità di pianificazione, ottimismo, speranza (combaciano con le virtù individuate da </a:t>
            </a:r>
            <a:r>
              <a:rPr lang="it-IT" sz="2200" dirty="0" err="1" smtClean="0"/>
              <a:t>Seligman</a:t>
            </a:r>
            <a:r>
              <a:rPr lang="it-IT" sz="2200" dirty="0" smtClean="0"/>
              <a:t>, fondatore della Psicologia Positiva)</a:t>
            </a:r>
            <a:endParaRPr lang="it-IT" sz="2200" dirty="0"/>
          </a:p>
        </p:txBody>
      </p:sp>
      <p:sp>
        <p:nvSpPr>
          <p:cNvPr id="4" name="Sottotitolo 2"/>
          <p:cNvSpPr>
            <a:spLocks noGrp="1"/>
          </p:cNvSpPr>
          <p:nvPr>
            <p:ph type="title"/>
          </p:nvPr>
        </p:nvSpPr>
        <p:spPr>
          <a:xfrm>
            <a:off x="318655" y="202799"/>
            <a:ext cx="11554690" cy="890469"/>
          </a:xfrm>
          <a:solidFill>
            <a:srgbClr val="FFC000"/>
          </a:solidFill>
        </p:spPr>
        <p:txBody>
          <a:bodyPr anchor="ctr">
            <a:normAutofit fontScale="90000"/>
          </a:bodyPr>
          <a:lstStyle/>
          <a:p>
            <a:r>
              <a:rPr lang="it-IT" sz="2400" b="1" dirty="0" smtClean="0"/>
              <a:t>Resilienza </a:t>
            </a:r>
            <a:r>
              <a:rPr lang="it-IT" sz="2400" b="1" dirty="0"/>
              <a:t>e humor</a:t>
            </a:r>
            <a:br>
              <a:rPr lang="it-IT" sz="2400" b="1" dirty="0"/>
            </a:br>
            <a:r>
              <a:rPr lang="it-IT" sz="2400" b="1" dirty="0"/>
              <a:t>caratteristiche dell’umorismo benevolo che lo rendono uno strumento di resilienza (</a:t>
            </a:r>
            <a:r>
              <a:rPr lang="it-IT" sz="2400" b="1" dirty="0" err="1"/>
              <a:t>Humbeeck</a:t>
            </a:r>
            <a:r>
              <a:rPr lang="it-IT" sz="2400" b="1" dirty="0"/>
              <a:t>, 2016)</a:t>
            </a:r>
            <a:br>
              <a:rPr lang="it-IT" sz="2400" b="1" dirty="0"/>
            </a:br>
            <a:endParaRPr lang="it-IT" sz="2400" b="1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9455727" y="5862605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52054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435429" y="1901460"/>
            <a:ext cx="112155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err="1" smtClean="0"/>
              <a:t>Docufilm</a:t>
            </a:r>
            <a:r>
              <a:rPr lang="it-IT" sz="2400" dirty="0" smtClean="0"/>
              <a:t> Clown in corsia</a:t>
            </a:r>
          </a:p>
          <a:p>
            <a:endParaRPr lang="it-IT" sz="2400" dirty="0" smtClean="0"/>
          </a:p>
          <a:p>
            <a:r>
              <a:rPr lang="it-IT" sz="2400" dirty="0">
                <a:hlinkClick r:id="rId2"/>
              </a:rPr>
              <a:t>https://</a:t>
            </a:r>
            <a:r>
              <a:rPr lang="it-IT" sz="2400" dirty="0" smtClean="0">
                <a:hlinkClick r:id="rId2"/>
              </a:rPr>
              <a:t>www.youtube.com/watch?v=2i3RNSA13yA</a:t>
            </a:r>
            <a:endParaRPr lang="it-IT" sz="2400" dirty="0" smtClean="0"/>
          </a:p>
          <a:p>
            <a:r>
              <a:rPr lang="it-IT" sz="2400" dirty="0" smtClean="0"/>
              <a:t>(durata 1.02.58)</a:t>
            </a:r>
          </a:p>
          <a:p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</a:t>
            </a:r>
            <a:endParaRPr lang="it-IT" sz="2400" b="1" dirty="0" smtClean="0"/>
          </a:p>
          <a:p>
            <a:r>
              <a:rPr lang="it-IT" sz="2400" b="1" dirty="0" smtClean="0"/>
              <a:t>la </a:t>
            </a:r>
            <a:r>
              <a:rPr lang="it-IT" sz="2400" b="1" dirty="0"/>
              <a:t>clownerie al servizio della </a:t>
            </a:r>
            <a:r>
              <a:rPr lang="it-IT" sz="2400" b="1" dirty="0" smtClean="0"/>
              <a:t>persona</a:t>
            </a:r>
            <a:endParaRPr lang="it-IT" sz="2400" b="1" dirty="0"/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9455727" y="5862605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008" y="0"/>
            <a:ext cx="2173662" cy="285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838200" y="1545082"/>
            <a:ext cx="108273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/>
              <a:t>La presenza di clown professionisti in ospedale ha inizio nel 1986 </a:t>
            </a:r>
            <a:endParaRPr lang="it-IT" sz="2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Obiettivi: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Rompere</a:t>
            </a:r>
            <a:r>
              <a:rPr lang="en-US" sz="2400" dirty="0"/>
              <a:t> la routine.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b="1" dirty="0" smtClean="0"/>
              <a:t>Sdrammatizzare</a:t>
            </a:r>
            <a:r>
              <a:rPr lang="it-IT" sz="2400" dirty="0" smtClean="0"/>
              <a:t> </a:t>
            </a:r>
            <a:r>
              <a:rPr lang="it-IT" sz="2400" dirty="0"/>
              <a:t>la figura del medico e del personale sanitario nonché dei presidi e delle pratiche mediche.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Distrarre </a:t>
            </a:r>
            <a:r>
              <a:rPr lang="it-IT" sz="2400" dirty="0"/>
              <a:t>il paziente dalle procedure mediche e dal dolore </a:t>
            </a:r>
            <a:r>
              <a:rPr lang="it-IT" sz="2400" dirty="0"/>
              <a:t>fisico</a:t>
            </a:r>
            <a:r>
              <a:rPr lang="it-IT" sz="2400" dirty="0" smtClean="0"/>
              <a:t>, per coadiuvare </a:t>
            </a:r>
            <a:r>
              <a:rPr lang="it-IT" sz="2400" dirty="0"/>
              <a:t>le </a:t>
            </a:r>
            <a:r>
              <a:rPr lang="it-IT" sz="2400" b="1" dirty="0"/>
              <a:t>pratiche mediche</a:t>
            </a:r>
            <a:endParaRPr lang="en-US" sz="2400" dirty="0">
              <a:solidFill>
                <a:srgbClr val="000000"/>
              </a:solidFill>
              <a:latin typeface="Bell MT" panose="020205030603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b="1" dirty="0" smtClean="0"/>
              <a:t>Diminuire </a:t>
            </a:r>
            <a:r>
              <a:rPr lang="it-IT" sz="2400" b="1" dirty="0"/>
              <a:t>le emozioni </a:t>
            </a:r>
            <a:r>
              <a:rPr lang="it-IT" sz="2400" b="1" dirty="0" smtClean="0"/>
              <a:t>negative: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scaricare </a:t>
            </a:r>
            <a:r>
              <a:rPr lang="it-IT" sz="2400" dirty="0"/>
              <a:t>l’aggressività dei pazienti.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400" dirty="0" smtClean="0"/>
              <a:t>Ridurre </a:t>
            </a:r>
            <a:r>
              <a:rPr lang="it-IT" sz="2400" dirty="0"/>
              <a:t>lo stress, alleviare il </a:t>
            </a:r>
            <a:r>
              <a:rPr lang="it-IT" sz="2400" dirty="0" smtClean="0"/>
              <a:t>disagio  </a:t>
            </a:r>
            <a:r>
              <a:rPr lang="it-IT" sz="2400" dirty="0"/>
              <a:t>e le angosce dei piccoli pazienti, dei genitori e degli </a:t>
            </a:r>
            <a:r>
              <a:rPr lang="it-IT" sz="2400" dirty="0" smtClean="0"/>
              <a:t>adulti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rgbClr val="000000"/>
                </a:solidFill>
              </a:rPr>
              <a:t>potenziare </a:t>
            </a:r>
            <a:r>
              <a:rPr lang="it-IT" sz="2400" b="1" dirty="0">
                <a:solidFill>
                  <a:srgbClr val="000000"/>
                </a:solidFill>
              </a:rPr>
              <a:t>le relazioni interpersonali </a:t>
            </a:r>
            <a:r>
              <a:rPr lang="it-IT" sz="2400" dirty="0">
                <a:solidFill>
                  <a:srgbClr val="000000"/>
                </a:solidFill>
              </a:rPr>
              <a:t>e </a:t>
            </a:r>
            <a:r>
              <a:rPr lang="it-IT" sz="2400" dirty="0" smtClean="0">
                <a:solidFill>
                  <a:srgbClr val="000000"/>
                </a:solidFill>
              </a:rPr>
              <a:t>modificare </a:t>
            </a:r>
            <a:r>
              <a:rPr lang="it-IT" sz="2400" dirty="0">
                <a:solidFill>
                  <a:srgbClr val="000000"/>
                </a:solidFill>
              </a:rPr>
              <a:t>il </a:t>
            </a:r>
            <a:r>
              <a:rPr lang="it-IT" sz="2400" b="1" dirty="0">
                <a:solidFill>
                  <a:srgbClr val="000000"/>
                </a:solidFill>
              </a:rPr>
              <a:t>clima</a:t>
            </a:r>
            <a:r>
              <a:rPr lang="it-IT" sz="2400" dirty="0">
                <a:solidFill>
                  <a:srgbClr val="000000"/>
                </a:solidFill>
              </a:rPr>
              <a:t> all'interno del </a:t>
            </a:r>
            <a:r>
              <a:rPr lang="it-IT" sz="2400" dirty="0" err="1">
                <a:solidFill>
                  <a:srgbClr val="000000"/>
                </a:solidFill>
              </a:rPr>
              <a:t>setting</a:t>
            </a:r>
            <a:r>
              <a:rPr lang="it-IT" sz="2400" dirty="0">
                <a:solidFill>
                  <a:srgbClr val="000000"/>
                </a:solidFill>
              </a:rPr>
              <a:t> di cura attraverso un approccio positivo, inaspettato e non convenzionale (ovvero umoristico)</a:t>
            </a:r>
            <a:endParaRPr lang="it-IT" sz="2400" dirty="0" smtClean="0"/>
          </a:p>
          <a:p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la clownerie al servizio della persona</a:t>
            </a: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9566564" y="306196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Funzioni positive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13758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52813" y="2428662"/>
            <a:ext cx="108273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Scopo finale:</a:t>
            </a:r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endParaRPr lang="it-IT" sz="2400" dirty="0" smtClean="0"/>
          </a:p>
          <a:p>
            <a:pPr algn="ctr"/>
            <a:r>
              <a:rPr lang="it-IT" sz="2400" b="1" dirty="0"/>
              <a:t>Attivare nella persona (paziente, </a:t>
            </a:r>
            <a:r>
              <a:rPr lang="it-IT" sz="2400" b="1" dirty="0" err="1" smtClean="0"/>
              <a:t>caregiver</a:t>
            </a:r>
            <a:r>
              <a:rPr lang="it-IT" sz="2400" b="1" dirty="0" smtClean="0"/>
              <a:t>) </a:t>
            </a:r>
            <a:r>
              <a:rPr lang="it-IT" sz="2400" b="1" dirty="0"/>
              <a:t>la parte sana in modo da implementare le sue risorse di adattamento alla </a:t>
            </a:r>
            <a:r>
              <a:rPr lang="it-IT" sz="2400" b="1" dirty="0" smtClean="0"/>
              <a:t>malattia</a:t>
            </a:r>
            <a:endParaRPr lang="it-IT" sz="2400" b="1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</a:t>
            </a:r>
            <a:endParaRPr lang="it-IT" sz="2400" b="1" dirty="0" smtClean="0"/>
          </a:p>
          <a:p>
            <a:r>
              <a:rPr lang="it-IT" sz="2400" b="1" dirty="0" smtClean="0"/>
              <a:t>la </a:t>
            </a:r>
            <a:r>
              <a:rPr lang="it-IT" sz="2400" b="1" dirty="0"/>
              <a:t>clownerie al servizio della </a:t>
            </a:r>
            <a:r>
              <a:rPr lang="it-IT" sz="2400" b="1" dirty="0" smtClean="0"/>
              <a:t>persona</a:t>
            </a:r>
            <a:endParaRPr lang="it-IT" sz="2400" b="1" dirty="0"/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9566564" y="5983441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t-IT" sz="2200" dirty="0" smtClean="0"/>
              <a:t>Umorismo benevolo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sz="2200" dirty="0" err="1" smtClean="0"/>
              <a:t>Funzini</a:t>
            </a:r>
            <a:r>
              <a:rPr lang="it-IT" sz="2200" dirty="0" smtClean="0"/>
              <a:t> </a:t>
            </a:r>
            <a:r>
              <a:rPr lang="it-IT" sz="2200" dirty="0" smtClean="0"/>
              <a:t>positive</a:t>
            </a:r>
            <a:endParaRPr lang="it-IT" sz="2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032" y="0"/>
            <a:ext cx="2173968" cy="2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838200" y="1545082"/>
            <a:ext cx="108273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I clown dottori operano  principalmente in </a:t>
            </a:r>
            <a:r>
              <a:rPr lang="it-IT" sz="2400" dirty="0" smtClean="0"/>
              <a:t>coppia per:</a:t>
            </a:r>
          </a:p>
          <a:p>
            <a:endParaRPr lang="it-IT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ricoprire due ruoli comici </a:t>
            </a:r>
            <a:r>
              <a:rPr lang="it-IT" sz="2400" dirty="0"/>
              <a:t>(Augusto/Bianco)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 smtClean="0"/>
              <a:t>sostenersi </a:t>
            </a:r>
            <a:r>
              <a:rPr lang="it-IT" sz="2400" dirty="0"/>
              <a:t>vicendevolmente </a:t>
            </a:r>
            <a:r>
              <a:rPr lang="it-IT" sz="2400" dirty="0" smtClean="0"/>
              <a:t>nei </a:t>
            </a:r>
            <a:r>
              <a:rPr lang="it-IT" sz="2400" dirty="0"/>
              <a:t>diversi </a:t>
            </a:r>
            <a:r>
              <a:rPr lang="it-IT" sz="2400" dirty="0" smtClean="0"/>
              <a:t>momenti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400" dirty="0"/>
              <a:t>operare su più fronti </a:t>
            </a:r>
            <a:r>
              <a:rPr lang="it-IT" sz="2400" dirty="0" smtClean="0"/>
              <a:t>(paziente, </a:t>
            </a:r>
            <a:r>
              <a:rPr lang="it-IT" sz="2400" dirty="0" err="1" smtClean="0"/>
              <a:t>caregiver</a:t>
            </a:r>
            <a:r>
              <a:rPr lang="it-IT" sz="2400" dirty="0" smtClean="0"/>
              <a:t>, personale sanitario)</a:t>
            </a:r>
            <a:endParaRPr lang="it-IT" sz="2400" dirty="0"/>
          </a:p>
          <a:p>
            <a:endParaRPr lang="en-US" sz="2400" dirty="0" smtClean="0">
              <a:solidFill>
                <a:srgbClr val="000000"/>
              </a:solidFill>
              <a:latin typeface="Bell MT" panose="02020503060305020303" pitchFamily="18" charset="0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838200" y="291738"/>
            <a:ext cx="9528515" cy="89046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/>
              <a:t>Clown in corsia: la clownerie al servizio della persona</a:t>
            </a: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9566564" y="306196"/>
            <a:ext cx="2625436" cy="8760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sz="2200" dirty="0"/>
          </a:p>
        </p:txBody>
      </p:sp>
      <p:sp>
        <p:nvSpPr>
          <p:cNvPr id="2" name="Rettangolo 1"/>
          <p:cNvSpPr/>
          <p:nvPr/>
        </p:nvSpPr>
        <p:spPr>
          <a:xfrm>
            <a:off x="838199" y="4216281"/>
            <a:ext cx="11215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Tw Cen MT"/>
              </a:rPr>
              <a:t>L’intervento dei clown è generalmente positivo</a:t>
            </a:r>
            <a:r>
              <a:rPr lang="it-IT" dirty="0">
                <a:solidFill>
                  <a:srgbClr val="000000"/>
                </a:solidFill>
                <a:latin typeface="Tw Cen MT"/>
              </a:rPr>
              <a:t>: induce emozioni positive e diminuisce emozioni negative.</a:t>
            </a:r>
          </a:p>
          <a:p>
            <a:endParaRPr lang="it-IT" i="1" dirty="0" smtClean="0">
              <a:solidFill>
                <a:srgbClr val="000000"/>
              </a:solidFill>
              <a:latin typeface="Tw Cen MT"/>
            </a:endParaRPr>
          </a:p>
          <a:p>
            <a:r>
              <a:rPr lang="it-IT" i="1" dirty="0" smtClean="0">
                <a:solidFill>
                  <a:srgbClr val="000000"/>
                </a:solidFill>
                <a:latin typeface="Tw Cen MT"/>
              </a:rPr>
              <a:t>Il </a:t>
            </a:r>
            <a:r>
              <a:rPr lang="it-IT" i="1" dirty="0">
                <a:solidFill>
                  <a:srgbClr val="000000"/>
                </a:solidFill>
                <a:latin typeface="Tw Cen MT"/>
              </a:rPr>
              <a:t>lavoro dei clown ha lo scopo di </a:t>
            </a:r>
            <a:r>
              <a:rPr lang="it-IT" b="1" i="1" dirty="0">
                <a:solidFill>
                  <a:srgbClr val="000000"/>
                </a:solidFill>
                <a:latin typeface="Tw Cen MT"/>
              </a:rPr>
              <a:t>potenziare le relazioni interpersonali </a:t>
            </a:r>
            <a:r>
              <a:rPr lang="it-IT" i="1" dirty="0">
                <a:solidFill>
                  <a:srgbClr val="000000"/>
                </a:solidFill>
                <a:latin typeface="Tw Cen MT"/>
              </a:rPr>
              <a:t>e di </a:t>
            </a:r>
            <a:r>
              <a:rPr lang="it-IT" b="1" i="1" dirty="0">
                <a:solidFill>
                  <a:srgbClr val="000000"/>
                </a:solidFill>
                <a:latin typeface="Tw Cen MT"/>
              </a:rPr>
              <a:t>modificare l'atmosfera </a:t>
            </a:r>
            <a:r>
              <a:rPr lang="it-IT" i="1" dirty="0">
                <a:solidFill>
                  <a:srgbClr val="000000"/>
                </a:solidFill>
                <a:latin typeface="Tw Cen MT"/>
              </a:rPr>
              <a:t>all'interno del </a:t>
            </a:r>
            <a:r>
              <a:rPr lang="it-IT" i="1" dirty="0" err="1">
                <a:solidFill>
                  <a:srgbClr val="000000"/>
                </a:solidFill>
                <a:latin typeface="Tw Cen MT"/>
              </a:rPr>
              <a:t>setting</a:t>
            </a:r>
            <a:r>
              <a:rPr lang="it-IT" i="1" dirty="0">
                <a:solidFill>
                  <a:srgbClr val="000000"/>
                </a:solidFill>
                <a:latin typeface="Tw Cen MT"/>
              </a:rPr>
              <a:t> di cura attraverso </a:t>
            </a:r>
            <a:r>
              <a:rPr lang="it-IT" i="1" dirty="0" smtClean="0">
                <a:solidFill>
                  <a:srgbClr val="000000"/>
                </a:solidFill>
                <a:latin typeface="Tw Cen MT"/>
              </a:rPr>
              <a:t>un </a:t>
            </a:r>
            <a:r>
              <a:rPr lang="it-IT" b="1" i="1" dirty="0" smtClean="0">
                <a:solidFill>
                  <a:srgbClr val="000000"/>
                </a:solidFill>
                <a:latin typeface="Tw Cen MT"/>
              </a:rPr>
              <a:t>approccio </a:t>
            </a:r>
            <a:r>
              <a:rPr lang="it-IT" b="1" i="1" dirty="0">
                <a:solidFill>
                  <a:srgbClr val="000000"/>
                </a:solidFill>
                <a:latin typeface="Tw Cen MT"/>
              </a:rPr>
              <a:t>positivo, inaspettato e non convenzionale. </a:t>
            </a:r>
            <a:endParaRPr lang="en-US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032" y="0"/>
            <a:ext cx="2173968" cy="285971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6980" y="5937186"/>
            <a:ext cx="2706859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387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Bell MT</vt:lpstr>
      <vt:lpstr>Calibri</vt:lpstr>
      <vt:lpstr>Calibri Light</vt:lpstr>
      <vt:lpstr>Times New Roman</vt:lpstr>
      <vt:lpstr>Tw Cen MT</vt:lpstr>
      <vt:lpstr>Tema di Office</vt:lpstr>
      <vt:lpstr>Resilienza e humor caratteristiche dell’umorismo benevolo che lo rendono uno strumento di resilienza (Humbeeck, 2016)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HUMOR STUDIES multidisciplinarietà</dc:title>
  <dc:creator>user1</dc:creator>
  <cp:lastModifiedBy>user1</cp:lastModifiedBy>
  <cp:revision>5</cp:revision>
  <dcterms:created xsi:type="dcterms:W3CDTF">2022-11-29T15:24:52Z</dcterms:created>
  <dcterms:modified xsi:type="dcterms:W3CDTF">2023-11-21T08:52:54Z</dcterms:modified>
</cp:coreProperties>
</file>