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3" r:id="rId4"/>
    <p:sldId id="283" r:id="rId5"/>
    <p:sldId id="285" r:id="rId6"/>
    <p:sldId id="284" r:id="rId7"/>
    <p:sldId id="260" r:id="rId8"/>
    <p:sldId id="261" r:id="rId9"/>
    <p:sldId id="264" r:id="rId10"/>
    <p:sldId id="270" r:id="rId11"/>
    <p:sldId id="277" r:id="rId12"/>
    <p:sldId id="288" r:id="rId13"/>
    <p:sldId id="278" r:id="rId14"/>
    <p:sldId id="281" r:id="rId15"/>
    <p:sldId id="290" r:id="rId16"/>
    <p:sldId id="289" r:id="rId17"/>
    <p:sldId id="282" r:id="rId18"/>
    <p:sldId id="286" r:id="rId19"/>
    <p:sldId id="291" r:id="rId20"/>
    <p:sldId id="287" r:id="rId2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B234C-6599-4574-9B70-B14D810DBD0D}" type="datetimeFigureOut">
              <a:rPr lang="it-IT" smtClean="0"/>
              <a:t>04/11/2023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39172-B76C-4165-8A33-572FD22116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6222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B234C-6599-4574-9B70-B14D810DBD0D}" type="datetimeFigureOut">
              <a:rPr lang="it-IT" smtClean="0"/>
              <a:t>04/11/2023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39172-B76C-4165-8A33-572FD22116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1350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B234C-6599-4574-9B70-B14D810DBD0D}" type="datetimeFigureOut">
              <a:rPr lang="it-IT" smtClean="0"/>
              <a:t>04/11/2023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39172-B76C-4165-8A33-572FD22116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4319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B234C-6599-4574-9B70-B14D810DBD0D}" type="datetimeFigureOut">
              <a:rPr lang="it-IT" smtClean="0"/>
              <a:t>04/11/2023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39172-B76C-4165-8A33-572FD22116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4189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B234C-6599-4574-9B70-B14D810DBD0D}" type="datetimeFigureOut">
              <a:rPr lang="it-IT" smtClean="0"/>
              <a:t>04/11/2023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39172-B76C-4165-8A33-572FD22116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7782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B234C-6599-4574-9B70-B14D810DBD0D}" type="datetimeFigureOut">
              <a:rPr lang="it-IT" smtClean="0"/>
              <a:t>04/11/2023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39172-B76C-4165-8A33-572FD22116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005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B234C-6599-4574-9B70-B14D810DBD0D}" type="datetimeFigureOut">
              <a:rPr lang="it-IT" smtClean="0"/>
              <a:t>04/11/2023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39172-B76C-4165-8A33-572FD22116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1146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B234C-6599-4574-9B70-B14D810DBD0D}" type="datetimeFigureOut">
              <a:rPr lang="it-IT" smtClean="0"/>
              <a:t>04/11/2023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39172-B76C-4165-8A33-572FD22116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0326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B234C-6599-4574-9B70-B14D810DBD0D}" type="datetimeFigureOut">
              <a:rPr lang="it-IT" smtClean="0"/>
              <a:t>04/11/2023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39172-B76C-4165-8A33-572FD22116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3502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B234C-6599-4574-9B70-B14D810DBD0D}" type="datetimeFigureOut">
              <a:rPr lang="it-IT" smtClean="0"/>
              <a:t>04/11/2023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39172-B76C-4165-8A33-572FD22116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9670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B234C-6599-4574-9B70-B14D810DBD0D}" type="datetimeFigureOut">
              <a:rPr lang="it-IT" smtClean="0"/>
              <a:t>04/11/2023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39172-B76C-4165-8A33-572FD22116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2693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B234C-6599-4574-9B70-B14D810DBD0D}" type="datetimeFigureOut">
              <a:rPr lang="it-IT" smtClean="0"/>
              <a:t>04/11/2023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39172-B76C-4165-8A33-572FD22116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9685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773381"/>
            <a:ext cx="9144000" cy="766763"/>
          </a:xfrm>
        </p:spPr>
        <p:txBody>
          <a:bodyPr>
            <a:normAutofit/>
          </a:bodyPr>
          <a:lstStyle/>
          <a:p>
            <a:r>
              <a:rPr lang="it-IT" sz="3000" dirty="0"/>
              <a:t>(</a:t>
            </a:r>
            <a:r>
              <a:rPr lang="it-IT" sz="3000" dirty="0" smtClean="0"/>
              <a:t>alcune) teorie della personalità</a:t>
            </a:r>
            <a:endParaRPr lang="it-IT" sz="3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3999" y="2770909"/>
            <a:ext cx="10044545" cy="2486891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 smtClean="0"/>
              <a:t>Teorie psicodinamiche (freudiane)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 smtClean="0"/>
              <a:t>Teoria dei tratti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 smtClean="0"/>
              <a:t>Teorie dell’apprendimento- teorie comportamentiste; </a:t>
            </a:r>
            <a:r>
              <a:rPr lang="it-IT" smtClean="0"/>
              <a:t>teorie socio-cognitive</a:t>
            </a:r>
            <a:endParaRPr lang="it-IT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 smtClean="0"/>
              <a:t>Teorie evoluzionistiche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 smtClean="0"/>
              <a:t>Teorie umanistiche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243318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63773" y="177421"/>
            <a:ext cx="11737075" cy="6528179"/>
          </a:xfrm>
        </p:spPr>
        <p:txBody>
          <a:bodyPr>
            <a:normAutofit/>
          </a:bodyPr>
          <a:lstStyle/>
          <a:p>
            <a:pPr marL="282575" defTabSz="1627188"/>
            <a:endParaRPr lang="it-IT" altLang="it-IT" b="1" dirty="0" smtClean="0">
              <a:cs typeface="Times New Roman" panose="02020603050405020304" pitchFamily="18" charset="0"/>
            </a:endParaRPr>
          </a:p>
          <a:p>
            <a:pPr marL="282575" defTabSz="1627188"/>
            <a:r>
              <a:rPr lang="it-IT" altLang="it-IT" b="1" dirty="0" smtClean="0">
                <a:cs typeface="Times New Roman" panose="02020603050405020304" pitchFamily="18" charset="0"/>
              </a:rPr>
              <a:t>Tratti </a:t>
            </a:r>
            <a:r>
              <a:rPr lang="it-IT" altLang="it-IT" dirty="0">
                <a:cs typeface="Times New Roman" panose="02020603050405020304" pitchFamily="18" charset="0"/>
              </a:rPr>
              <a:t>sistemi psicofisici che determinano i peculiari modi di adattamento all’ambiente : </a:t>
            </a:r>
          </a:p>
          <a:p>
            <a:pPr marL="282575" algn="l" defTabSz="1627188">
              <a:buFontTx/>
              <a:buChar char="•"/>
            </a:pPr>
            <a:r>
              <a:rPr lang="it-IT" altLang="it-IT" dirty="0" smtClean="0">
                <a:cs typeface="Times New Roman" panose="02020603050405020304" pitchFamily="18" charset="0"/>
              </a:rPr>
              <a:t>Distinzione contemporanea (nata intorno al 1990 con </a:t>
            </a:r>
            <a:r>
              <a:rPr lang="it-IT" altLang="it-IT" dirty="0" err="1" smtClean="0">
                <a:cs typeface="Times New Roman" panose="02020603050405020304" pitchFamily="18" charset="0"/>
              </a:rPr>
              <a:t>Eysenck</a:t>
            </a:r>
            <a:r>
              <a:rPr lang="it-IT" altLang="it-IT" dirty="0" smtClean="0">
                <a:cs typeface="Times New Roman" panose="02020603050405020304" pitchFamily="18" charset="0"/>
              </a:rPr>
              <a:t> e oggi di grande riferimento) </a:t>
            </a:r>
            <a:r>
              <a:rPr lang="it-IT" altLang="it-IT" b="1" dirty="0" smtClean="0">
                <a:cs typeface="Times New Roman" panose="02020603050405020304" pitchFamily="18" charset="0"/>
              </a:rPr>
              <a:t>i big </a:t>
            </a:r>
            <a:r>
              <a:rPr lang="it-IT" altLang="it-IT" b="1" dirty="0" err="1" smtClean="0">
                <a:cs typeface="Times New Roman" panose="02020603050405020304" pitchFamily="18" charset="0"/>
              </a:rPr>
              <a:t>five</a:t>
            </a:r>
            <a:r>
              <a:rPr lang="it-IT" altLang="it-IT" b="1" dirty="0" smtClean="0">
                <a:cs typeface="Times New Roman" panose="02020603050405020304" pitchFamily="18" charset="0"/>
              </a:rPr>
              <a:t> :</a:t>
            </a:r>
          </a:p>
          <a:p>
            <a:pPr marL="282575" algn="l" defTabSz="1627188"/>
            <a:r>
              <a:rPr lang="it-IT" altLang="it-IT" dirty="0">
                <a:cs typeface="Times New Roman" panose="02020603050405020304" pitchFamily="18" charset="0"/>
              </a:rPr>
              <a:t>	</a:t>
            </a:r>
            <a:r>
              <a:rPr lang="it-IT" altLang="it-IT" dirty="0" smtClean="0">
                <a:cs typeface="Times New Roman" panose="02020603050405020304" pitchFamily="18" charset="0"/>
              </a:rPr>
              <a:t>-5 fattori soggiacenti i tratti, estrapolati con ricerche empiriche (analisi fattoriale su questionario proposti in diverse culture e Paesi), tesi a descrivere (e non spiegare) la personalità:</a:t>
            </a:r>
          </a:p>
          <a:p>
            <a:pPr marL="282575" algn="l" defTabSz="1627188"/>
            <a:endParaRPr lang="it-IT" altLang="it-IT" dirty="0" smtClean="0">
              <a:cs typeface="Times New Roman" panose="02020603050405020304" pitchFamily="18" charset="0"/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221152"/>
              </p:ext>
            </p:extLst>
          </p:nvPr>
        </p:nvGraphicFramePr>
        <p:xfrm>
          <a:off x="341194" y="3111692"/>
          <a:ext cx="11559653" cy="3176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88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80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03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2703"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Big </a:t>
                      </a:r>
                      <a:r>
                        <a:rPr lang="it-IT" sz="2000" dirty="0" err="1" smtClean="0"/>
                        <a:t>five</a:t>
                      </a:r>
                      <a:r>
                        <a:rPr lang="it-IT" sz="2000" dirty="0" smtClean="0"/>
                        <a:t>:</a:t>
                      </a:r>
                      <a:r>
                        <a:rPr lang="it-IT" sz="2000" baseline="0" dirty="0" smtClean="0"/>
                        <a:t> 5 dimensioni</a:t>
                      </a:r>
                      <a:endParaRPr lang="it-IT" sz="2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Poli della dimensione</a:t>
                      </a:r>
                      <a:endParaRPr lang="it-IT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3296"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Estroversione</a:t>
                      </a:r>
                      <a:r>
                        <a:rPr lang="it-IT" sz="2000" baseline="0" dirty="0" smtClean="0"/>
                        <a:t> 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Loquace, energico, aggressivo 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Silenzioso, riservato, timido</a:t>
                      </a:r>
                      <a:endParaRPr lang="it-IT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703"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Gradevolezza o </a:t>
                      </a:r>
                      <a:r>
                        <a:rPr lang="it-IT" sz="2000" dirty="0" err="1" smtClean="0"/>
                        <a:t>amicalità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Empatico, gentile, affettuoso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Freddo, litigioso, duro</a:t>
                      </a:r>
                      <a:endParaRPr lang="it-IT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296"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Coscienziosità 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Organizzato, responsabile, prudente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Disattento, frivolo, irresponsabile</a:t>
                      </a:r>
                      <a:endParaRPr lang="it-IT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703">
                <a:tc>
                  <a:txBody>
                    <a:bodyPr/>
                    <a:lstStyle/>
                    <a:p>
                      <a:r>
                        <a:rPr lang="it-IT" sz="2000" dirty="0" err="1" smtClean="0"/>
                        <a:t>Nevroticismo</a:t>
                      </a:r>
                      <a:r>
                        <a:rPr lang="it-IT" sz="2000" dirty="0" smtClean="0"/>
                        <a:t> 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dirty="0" smtClean="0"/>
                        <a:t>Ansioso, instabile, volubile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dirty="0" smtClean="0"/>
                        <a:t>Stabile, calmo, soddisfatto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3296"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Apertura alle esperienze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Creativo, curioso, con la mente aperta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Semplice, superficiale, ottuso</a:t>
                      </a:r>
                      <a:endParaRPr lang="it-IT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907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77671" y="313900"/>
            <a:ext cx="11259403" cy="6391700"/>
          </a:xfrm>
        </p:spPr>
        <p:txBody>
          <a:bodyPr>
            <a:normAutofit/>
          </a:bodyPr>
          <a:lstStyle/>
          <a:p>
            <a:pPr marL="476250" defTabSz="1627188">
              <a:tabLst>
                <a:tab pos="1235075" algn="l"/>
              </a:tabLst>
            </a:pPr>
            <a:endParaRPr lang="it-IT" altLang="it-IT" b="1" dirty="0" smtClean="0">
              <a:cs typeface="Times New Roman" panose="02020603050405020304" pitchFamily="18" charset="0"/>
            </a:endParaRPr>
          </a:p>
          <a:p>
            <a:pPr marL="476250" defTabSz="1627188">
              <a:tabLst>
                <a:tab pos="1235075" algn="l"/>
              </a:tabLst>
            </a:pPr>
            <a:r>
              <a:rPr lang="it-IT" altLang="it-IT" b="1" dirty="0" smtClean="0">
                <a:cs typeface="Times New Roman" panose="02020603050405020304" pitchFamily="18" charset="0"/>
              </a:rPr>
              <a:t>TEORIE DELL’APPRENDIMENTO- TEORIA COMPORTAMENTISTA</a:t>
            </a:r>
          </a:p>
          <a:p>
            <a:pPr marL="933450" indent="-457200" algn="l" defTabSz="1627188">
              <a:buFont typeface="Arial" panose="020B0604020202020204" pitchFamily="34" charset="0"/>
              <a:buChar char="•"/>
              <a:tabLst>
                <a:tab pos="1235075" algn="l"/>
              </a:tabLst>
            </a:pPr>
            <a:r>
              <a:rPr lang="it-IT" altLang="it-IT" b="1" dirty="0" smtClean="0">
                <a:cs typeface="Times New Roman" panose="02020603050405020304" pitchFamily="18" charset="0"/>
              </a:rPr>
              <a:t>Situazionismo</a:t>
            </a:r>
            <a:r>
              <a:rPr lang="it-IT" altLang="it-IT" dirty="0" smtClean="0">
                <a:cs typeface="Times New Roman" panose="02020603050405020304" pitchFamily="18" charset="0"/>
              </a:rPr>
              <a:t>:</a:t>
            </a:r>
          </a:p>
          <a:p>
            <a:pPr algn="l"/>
            <a:r>
              <a:rPr lang="it-IT" altLang="it-IT" dirty="0" smtClean="0">
                <a:cs typeface="Times New Roman" panose="02020603050405020304" pitchFamily="18" charset="0"/>
              </a:rPr>
              <a:t>Il comportamento non dipende dai tratti, è determinato invece da fattori esterni alla persona</a:t>
            </a:r>
            <a:r>
              <a:rPr lang="it-IT" altLang="it-IT" dirty="0" smtClean="0"/>
              <a:t> </a:t>
            </a:r>
          </a:p>
          <a:p>
            <a:pPr algn="l"/>
            <a:r>
              <a:rPr lang="it-IT" altLang="it-IT" dirty="0" smtClean="0">
                <a:cs typeface="Times New Roman" panose="02020603050405020304" pitchFamily="18" charset="0"/>
              </a:rPr>
              <a:t>ricerca dei meccanismi tramite i quali gli stimoli ambientali incidono sul comportamento</a:t>
            </a:r>
            <a:r>
              <a:rPr lang="it-IT" altLang="it-IT" dirty="0" smtClean="0"/>
              <a:t> </a:t>
            </a:r>
          </a:p>
          <a:p>
            <a:endParaRPr lang="it-IT" altLang="it-IT" dirty="0" smtClean="0"/>
          </a:p>
          <a:p>
            <a:pPr algn="l"/>
            <a:r>
              <a:rPr lang="it-IT" altLang="it-IT" dirty="0" smtClean="0">
                <a:cs typeface="Times New Roman" panose="02020603050405020304" pitchFamily="18" charset="0"/>
              </a:rPr>
              <a:t>il comportamento</a:t>
            </a:r>
            <a:r>
              <a:rPr lang="it-IT" altLang="it-IT" dirty="0" smtClean="0"/>
              <a:t> :</a:t>
            </a:r>
          </a:p>
          <a:p>
            <a:pPr algn="l">
              <a:buFontTx/>
              <a:buChar char="•"/>
            </a:pPr>
            <a:r>
              <a:rPr lang="it-IT" altLang="it-IT" dirty="0" smtClean="0">
                <a:cs typeface="Times New Roman" panose="02020603050405020304" pitchFamily="18" charset="0"/>
              </a:rPr>
              <a:t>Dipende largamente da fattori esterni all’individuo</a:t>
            </a:r>
            <a:r>
              <a:rPr lang="it-IT" altLang="it-IT" dirty="0" smtClean="0"/>
              <a:t> </a:t>
            </a:r>
          </a:p>
          <a:p>
            <a:pPr algn="l">
              <a:buFontTx/>
              <a:buChar char="•"/>
            </a:pPr>
            <a:r>
              <a:rPr lang="it-IT" altLang="it-IT" dirty="0" smtClean="0">
                <a:cs typeface="Times New Roman" panose="02020603050405020304" pitchFamily="18" charset="0"/>
              </a:rPr>
              <a:t>Viene appreso</a:t>
            </a:r>
            <a:r>
              <a:rPr lang="it-IT" altLang="it-IT" dirty="0" smtClean="0"/>
              <a:t> </a:t>
            </a:r>
          </a:p>
          <a:p>
            <a:pPr algn="l">
              <a:buFontTx/>
              <a:buChar char="•"/>
            </a:pPr>
            <a:r>
              <a:rPr lang="it-IT" altLang="it-IT" dirty="0" smtClean="0">
                <a:cs typeface="Times New Roman" panose="02020603050405020304" pitchFamily="18" charset="0"/>
              </a:rPr>
              <a:t>Può essere spiegato tramite meccanismi di condizionamento e di rinforzo</a:t>
            </a:r>
            <a:r>
              <a:rPr lang="it-IT" altLang="it-IT" dirty="0" smtClean="0"/>
              <a:t> </a:t>
            </a:r>
          </a:p>
          <a:p>
            <a:pPr marL="476250" algn="l" defTabSz="1627188">
              <a:tabLst>
                <a:tab pos="1235075" algn="l"/>
              </a:tabLst>
            </a:pPr>
            <a:endParaRPr lang="it-IT" altLang="it-IT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74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77671" y="313900"/>
            <a:ext cx="11259403" cy="6391700"/>
          </a:xfrm>
        </p:spPr>
        <p:txBody>
          <a:bodyPr>
            <a:normAutofit/>
          </a:bodyPr>
          <a:lstStyle/>
          <a:p>
            <a:pPr marL="476250" defTabSz="1627188">
              <a:tabLst>
                <a:tab pos="1235075" algn="l"/>
              </a:tabLst>
            </a:pPr>
            <a:endParaRPr lang="it-IT" altLang="it-IT" b="1" dirty="0" smtClean="0">
              <a:cs typeface="Times New Roman" panose="02020603050405020304" pitchFamily="18" charset="0"/>
            </a:endParaRPr>
          </a:p>
          <a:p>
            <a:pPr marL="476250" defTabSz="1627188">
              <a:tabLst>
                <a:tab pos="1235075" algn="l"/>
              </a:tabLst>
            </a:pPr>
            <a:r>
              <a:rPr lang="it-IT" altLang="it-IT" b="1" dirty="0" smtClean="0">
                <a:cs typeface="Times New Roman" panose="02020603050405020304" pitchFamily="18" charset="0"/>
              </a:rPr>
              <a:t>TEORIE </a:t>
            </a:r>
            <a:r>
              <a:rPr lang="it-IT" altLang="it-IT" b="1" dirty="0">
                <a:cs typeface="Times New Roman" panose="02020603050405020304" pitchFamily="18" charset="0"/>
              </a:rPr>
              <a:t>DELL’APPRENDIMENTO- TEORIE </a:t>
            </a:r>
            <a:r>
              <a:rPr lang="it-IT" altLang="it-IT" b="1" dirty="0" smtClean="0">
                <a:cs typeface="Times New Roman" panose="02020603050405020304" pitchFamily="18" charset="0"/>
              </a:rPr>
              <a:t>SOCIO-COGNITIVE </a:t>
            </a:r>
          </a:p>
          <a:p>
            <a:pPr marL="476250" defTabSz="1627188">
              <a:tabLst>
                <a:tab pos="1235075" algn="l"/>
              </a:tabLst>
            </a:pPr>
            <a:endParaRPr lang="it-IT" altLang="it-IT" b="1" dirty="0">
              <a:cs typeface="Times New Roman" panose="02020603050405020304" pitchFamily="18" charset="0"/>
            </a:endParaRPr>
          </a:p>
          <a:p>
            <a:pPr marL="476250" defTabSz="1627188">
              <a:tabLst>
                <a:tab pos="1235075" algn="l"/>
              </a:tabLst>
            </a:pPr>
            <a:endParaRPr lang="it-IT" altLang="it-IT" b="1" dirty="0" smtClean="0">
              <a:cs typeface="Times New Roman" panose="02020603050405020304" pitchFamily="18" charset="0"/>
            </a:endParaRPr>
          </a:p>
          <a:p>
            <a:pPr marL="476250" defTabSz="1627188">
              <a:tabLst>
                <a:tab pos="1235075" algn="l"/>
              </a:tabLst>
            </a:pPr>
            <a:endParaRPr lang="it-IT" altLang="it-IT" b="1" dirty="0" smtClean="0">
              <a:cs typeface="Times New Roman" panose="02020603050405020304" pitchFamily="18" charset="0"/>
            </a:endParaRPr>
          </a:p>
          <a:p>
            <a:pPr marL="933450" indent="-457200" algn="l" defTabSz="1627188">
              <a:buFont typeface="Arial" panose="020B0604020202020204" pitchFamily="34" charset="0"/>
              <a:buChar char="•"/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Enfatizzano il ruolo di pensieri, atteggiamenti, sentimenti, aspettative (=cognizione) sulla personalità </a:t>
            </a:r>
          </a:p>
          <a:p>
            <a:pPr marL="476250" algn="l" defTabSz="1627188">
              <a:tabLst>
                <a:tab pos="1235075" algn="l"/>
              </a:tabLst>
            </a:pPr>
            <a:endParaRPr lang="it-IT" altLang="it-IT" dirty="0" smtClean="0">
              <a:cs typeface="Times New Roman" panose="02020603050405020304" pitchFamily="18" charset="0"/>
            </a:endParaRPr>
          </a:p>
          <a:p>
            <a:pPr marL="933450" indent="-457200" algn="l" defTabSz="1627188">
              <a:buFont typeface="Arial" panose="020B0604020202020204" pitchFamily="34" charset="0"/>
              <a:buChar char="•"/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La personalità si sviluppa grazie all’osservazione di chi ci educa (famiglia, persone significative)</a:t>
            </a:r>
          </a:p>
          <a:p>
            <a:pPr marL="933450" indent="-457200" algn="l" defTabSz="1627188">
              <a:buFont typeface="Arial" panose="020B0604020202020204" pitchFamily="34" charset="0"/>
              <a:buChar char="•"/>
              <a:tabLst>
                <a:tab pos="1235075" algn="l"/>
              </a:tabLst>
            </a:pPr>
            <a:r>
              <a:rPr lang="it-IT" altLang="it-IT" dirty="0">
                <a:cs typeface="Times New Roman" panose="02020603050405020304" pitchFamily="18" charset="0"/>
              </a:rPr>
              <a:t>Prospettiva </a:t>
            </a:r>
            <a:r>
              <a:rPr lang="it-IT" altLang="it-IT" dirty="0" err="1">
                <a:cs typeface="Times New Roman" panose="02020603050405020304" pitchFamily="18" charset="0"/>
              </a:rPr>
              <a:t>interazionista</a:t>
            </a:r>
            <a:r>
              <a:rPr lang="it-IT" altLang="it-IT" dirty="0">
                <a:cs typeface="Times New Roman" panose="02020603050405020304" pitchFamily="18" charset="0"/>
              </a:rPr>
              <a:t>: il comportamento dell’individuo, la sua personalità, l’ambiente in cui egli agisce sono 3 componenti che si determinano reciprocamente (</a:t>
            </a:r>
            <a:r>
              <a:rPr lang="it-IT" altLang="it-IT" b="1" dirty="0">
                <a:cs typeface="Times New Roman" panose="02020603050405020304" pitchFamily="18" charset="0"/>
              </a:rPr>
              <a:t>determinismo reciproco</a:t>
            </a:r>
            <a:r>
              <a:rPr lang="it-IT" altLang="it-IT" dirty="0">
                <a:cs typeface="Times New Roman" panose="02020603050405020304" pitchFamily="18" charset="0"/>
              </a:rPr>
              <a:t>)</a:t>
            </a:r>
          </a:p>
          <a:p>
            <a:pPr marL="476250" algn="l" defTabSz="1627188">
              <a:tabLst>
                <a:tab pos="1235075" algn="l"/>
              </a:tabLst>
            </a:pPr>
            <a:endParaRPr lang="it-IT" altLang="it-IT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287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77671" y="313900"/>
            <a:ext cx="11259403" cy="6391700"/>
          </a:xfrm>
        </p:spPr>
        <p:txBody>
          <a:bodyPr>
            <a:normAutofit/>
          </a:bodyPr>
          <a:lstStyle/>
          <a:p>
            <a:pPr marL="476250" defTabSz="1627188">
              <a:tabLst>
                <a:tab pos="1235075" algn="l"/>
              </a:tabLst>
            </a:pPr>
            <a:endParaRPr lang="it-IT" altLang="it-IT" b="1" dirty="0" smtClean="0">
              <a:cs typeface="Times New Roman" panose="02020603050405020304" pitchFamily="18" charset="0"/>
            </a:endParaRPr>
          </a:p>
          <a:p>
            <a:pPr marL="476250" defTabSz="1627188">
              <a:tabLst>
                <a:tab pos="1235075" algn="l"/>
              </a:tabLst>
            </a:pPr>
            <a:endParaRPr lang="it-IT" altLang="it-IT" b="1" dirty="0">
              <a:cs typeface="Times New Roman" panose="02020603050405020304" pitchFamily="18" charset="0"/>
            </a:endParaRPr>
          </a:p>
          <a:p>
            <a:pPr marL="476250" defTabSz="1627188">
              <a:tabLst>
                <a:tab pos="1235075" algn="l"/>
              </a:tabLst>
            </a:pPr>
            <a:r>
              <a:rPr lang="it-IT" altLang="it-IT" b="1" dirty="0" smtClean="0">
                <a:cs typeface="Times New Roman" panose="02020603050405020304" pitchFamily="18" charset="0"/>
              </a:rPr>
              <a:t>TEORIE </a:t>
            </a:r>
            <a:r>
              <a:rPr lang="it-IT" altLang="it-IT" b="1" dirty="0">
                <a:cs typeface="Times New Roman" panose="02020603050405020304" pitchFamily="18" charset="0"/>
              </a:rPr>
              <a:t>DELL’APPRENDIMENTO- TEORIE </a:t>
            </a:r>
            <a:r>
              <a:rPr lang="it-IT" altLang="it-IT" b="1" dirty="0" smtClean="0">
                <a:cs typeface="Times New Roman" panose="02020603050405020304" pitchFamily="18" charset="0"/>
              </a:rPr>
              <a:t>SOCIO-COGNITIVE </a:t>
            </a:r>
          </a:p>
          <a:p>
            <a:pPr marL="933450" indent="-457200" algn="l" defTabSz="1627188">
              <a:buFont typeface="Arial" panose="020B0604020202020204" pitchFamily="34" charset="0"/>
              <a:buChar char="•"/>
              <a:tabLst>
                <a:tab pos="1235075" algn="l"/>
              </a:tabLst>
            </a:pPr>
            <a:r>
              <a:rPr lang="it-IT" altLang="it-IT" b="1" dirty="0" smtClean="0">
                <a:cs typeface="Times New Roman" panose="02020603050405020304" pitchFamily="18" charset="0"/>
              </a:rPr>
              <a:t>Teoria delle aspettative </a:t>
            </a:r>
            <a:r>
              <a:rPr lang="it-IT" altLang="it-IT" dirty="0" smtClean="0">
                <a:cs typeface="Times New Roman" panose="02020603050405020304" pitchFamily="18" charset="0"/>
              </a:rPr>
              <a:t>(Rotter1954):</a:t>
            </a:r>
          </a:p>
          <a:p>
            <a:pPr marL="476250" algn="l" defTabSz="1627188"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Evidenzia il concetto di </a:t>
            </a:r>
            <a:r>
              <a:rPr lang="it-IT" altLang="it-IT" b="1" dirty="0" smtClean="0">
                <a:cs typeface="Times New Roman" panose="02020603050405020304" pitchFamily="18" charset="0"/>
              </a:rPr>
              <a:t>locus of control:</a:t>
            </a:r>
          </a:p>
          <a:p>
            <a:pPr marL="476250" algn="l" defTabSz="1627188"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«luogo» di controllo delle ricompense attese che si possono ottenere dall’ambiente</a:t>
            </a:r>
          </a:p>
          <a:p>
            <a:pPr marL="476250" algn="l" defTabSz="1627188"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-interno: il soggetto si sente parte attiva dei risultati che ottiene</a:t>
            </a:r>
          </a:p>
          <a:p>
            <a:pPr marL="476250" algn="l" defTabSz="1627188"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-esterno: il soggetto crede che i risultati delle proprie azioni dipendano 	da fattori ambientali esterni alla sua persona </a:t>
            </a:r>
          </a:p>
          <a:p>
            <a:pPr marL="476250" algn="l" defTabSz="1627188">
              <a:tabLst>
                <a:tab pos="1235075" algn="l"/>
              </a:tabLst>
            </a:pPr>
            <a:endParaRPr lang="it-IT" altLang="it-IT" dirty="0">
              <a:cs typeface="Times New Roman" panose="02020603050405020304" pitchFamily="18" charset="0"/>
            </a:endParaRPr>
          </a:p>
          <a:p>
            <a:pPr marL="476250" algn="l" defTabSz="1627188"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Studi dimostrano come persone con locus of control interno hanno meno problemi di salute (legati a comportamenti alimentari, stili di vita ecc.) rispetto a chi ha un locus of control esterno.</a:t>
            </a:r>
          </a:p>
          <a:p>
            <a:pPr marL="476250" algn="l" defTabSz="1627188">
              <a:tabLst>
                <a:tab pos="1235075" algn="l"/>
              </a:tabLst>
            </a:pPr>
            <a:r>
              <a:rPr lang="it-IT" altLang="it-IT" b="1" dirty="0" smtClean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2203" y="42583"/>
            <a:ext cx="2639797" cy="5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13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77671" y="313900"/>
            <a:ext cx="11259403" cy="6391700"/>
          </a:xfrm>
        </p:spPr>
        <p:txBody>
          <a:bodyPr>
            <a:normAutofit/>
          </a:bodyPr>
          <a:lstStyle/>
          <a:p>
            <a:pPr marL="476250" defTabSz="1627188">
              <a:tabLst>
                <a:tab pos="1235075" algn="l"/>
              </a:tabLst>
            </a:pPr>
            <a:endParaRPr lang="it-IT" altLang="it-IT" b="1" dirty="0" smtClean="0">
              <a:cs typeface="Times New Roman" panose="02020603050405020304" pitchFamily="18" charset="0"/>
            </a:endParaRPr>
          </a:p>
          <a:p>
            <a:pPr marL="476250" defTabSz="1627188">
              <a:tabLst>
                <a:tab pos="1235075" algn="l"/>
              </a:tabLst>
            </a:pPr>
            <a:r>
              <a:rPr lang="it-IT" altLang="it-IT" b="1" dirty="0" smtClean="0">
                <a:cs typeface="Times New Roman" panose="02020603050405020304" pitchFamily="18" charset="0"/>
              </a:rPr>
              <a:t>TEORIE </a:t>
            </a:r>
            <a:r>
              <a:rPr lang="it-IT" altLang="it-IT" b="1" dirty="0">
                <a:cs typeface="Times New Roman" panose="02020603050405020304" pitchFamily="18" charset="0"/>
              </a:rPr>
              <a:t>SOCIO-COGNITIVE </a:t>
            </a:r>
          </a:p>
          <a:p>
            <a:pPr marL="933450" indent="-457200" algn="l" defTabSz="1627188">
              <a:buFont typeface="Arial" panose="020B0604020202020204" pitchFamily="34" charset="0"/>
              <a:buChar char="•"/>
              <a:tabLst>
                <a:tab pos="1235075" algn="l"/>
              </a:tabLst>
            </a:pPr>
            <a:endParaRPr lang="it-IT" altLang="it-IT" b="1" dirty="0" smtClean="0">
              <a:cs typeface="Times New Roman" panose="02020603050405020304" pitchFamily="18" charset="0"/>
            </a:endParaRPr>
          </a:p>
          <a:p>
            <a:pPr marL="933450" indent="-457200" algn="l" defTabSz="1627188">
              <a:buFont typeface="Arial" panose="020B0604020202020204" pitchFamily="34" charset="0"/>
              <a:buChar char="•"/>
              <a:tabLst>
                <a:tab pos="1235075" algn="l"/>
              </a:tabLst>
            </a:pPr>
            <a:r>
              <a:rPr lang="it-IT" altLang="it-IT" b="1" dirty="0" smtClean="0">
                <a:cs typeface="Times New Roman" panose="02020603050405020304" pitchFamily="18" charset="0"/>
              </a:rPr>
              <a:t>Teoria cognitiva dell’apprendimento sociale </a:t>
            </a:r>
            <a:r>
              <a:rPr lang="it-IT" altLang="it-IT" dirty="0" smtClean="0">
                <a:cs typeface="Times New Roman" panose="02020603050405020304" pitchFamily="18" charset="0"/>
              </a:rPr>
              <a:t>(Bandura, anni ‘90)</a:t>
            </a:r>
          </a:p>
          <a:p>
            <a:pPr marL="476250" algn="l" defTabSz="1627188"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Concetto di </a:t>
            </a:r>
            <a:r>
              <a:rPr lang="it-IT" altLang="it-IT" b="1" dirty="0" smtClean="0">
                <a:cs typeface="Times New Roman" panose="02020603050405020304" pitchFamily="18" charset="0"/>
              </a:rPr>
              <a:t>autoefficacia</a:t>
            </a:r>
            <a:r>
              <a:rPr lang="it-IT" altLang="it-IT" dirty="0" smtClean="0">
                <a:cs typeface="Times New Roman" panose="02020603050405020304" pitchFamily="18" charset="0"/>
              </a:rPr>
              <a:t>: </a:t>
            </a:r>
          </a:p>
          <a:p>
            <a:pPr marL="476250" algn="l" defTabSz="1627188"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-valutazione che l’individuo ha di poter eseguire una prestazione adeguata in una data situazione.</a:t>
            </a:r>
          </a:p>
          <a:p>
            <a:pPr marL="476250" algn="l" defTabSz="1627188"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-è una stima influenzata dall’ambiente (sostegno o meno dagli altri, fallimenti o successi passati)</a:t>
            </a:r>
          </a:p>
          <a:p>
            <a:pPr marL="476250" algn="l" defTabSz="1627188"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-le persone con alta autoefficacia hanno aspirazioni più alte e sono più determinate nel raggiungere gli obiettivi rispetto alle persone con bassa autoefficacia</a:t>
            </a:r>
          </a:p>
        </p:txBody>
      </p:sp>
    </p:spTree>
    <p:extLst>
      <p:ext uri="{BB962C8B-B14F-4D97-AF65-F5344CB8AC3E}">
        <p14:creationId xmlns:p14="http://schemas.microsoft.com/office/powerpoint/2010/main" val="1130358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77671" y="313900"/>
            <a:ext cx="11259403" cy="6391700"/>
          </a:xfrm>
        </p:spPr>
        <p:txBody>
          <a:bodyPr>
            <a:normAutofit/>
          </a:bodyPr>
          <a:lstStyle/>
          <a:p>
            <a:pPr marL="476250" defTabSz="1627188">
              <a:tabLst>
                <a:tab pos="1235075" algn="l"/>
              </a:tabLst>
            </a:pPr>
            <a:endParaRPr lang="it-IT" altLang="it-IT" b="1" dirty="0" smtClean="0">
              <a:cs typeface="Times New Roman" panose="02020603050405020304" pitchFamily="18" charset="0"/>
            </a:endParaRPr>
          </a:p>
          <a:p>
            <a:pPr marL="476250" defTabSz="1627188">
              <a:tabLst>
                <a:tab pos="1235075" algn="l"/>
              </a:tabLst>
            </a:pPr>
            <a:r>
              <a:rPr lang="it-IT" altLang="it-IT" b="1" dirty="0" smtClean="0">
                <a:cs typeface="Times New Roman" panose="02020603050405020304" pitchFamily="18" charset="0"/>
              </a:rPr>
              <a:t>TEORIE </a:t>
            </a:r>
            <a:r>
              <a:rPr lang="it-IT" altLang="it-IT" b="1" dirty="0">
                <a:cs typeface="Times New Roman" panose="02020603050405020304" pitchFamily="18" charset="0"/>
              </a:rPr>
              <a:t>SOCIO-COGNITIVE </a:t>
            </a:r>
          </a:p>
          <a:p>
            <a:pPr marL="933450" indent="-457200" algn="l" defTabSz="1627188">
              <a:buFont typeface="Arial" panose="020B0604020202020204" pitchFamily="34" charset="0"/>
              <a:buChar char="•"/>
              <a:tabLst>
                <a:tab pos="1235075" algn="l"/>
              </a:tabLst>
            </a:pPr>
            <a:endParaRPr lang="it-IT" altLang="it-IT" b="1" dirty="0" smtClean="0">
              <a:cs typeface="Times New Roman" panose="02020603050405020304" pitchFamily="18" charset="0"/>
            </a:endParaRPr>
          </a:p>
          <a:p>
            <a:pPr marL="933450" indent="-457200" algn="l" defTabSz="1627188">
              <a:buFont typeface="Arial" panose="020B0604020202020204" pitchFamily="34" charset="0"/>
              <a:buChar char="•"/>
              <a:tabLst>
                <a:tab pos="1235075" algn="l"/>
              </a:tabLst>
            </a:pPr>
            <a:r>
              <a:rPr lang="it-IT" altLang="it-IT" b="1" dirty="0" smtClean="0">
                <a:cs typeface="Times New Roman" panose="02020603050405020304" pitchFamily="18" charset="0"/>
              </a:rPr>
              <a:t>Teoria del sé</a:t>
            </a:r>
            <a:endParaRPr lang="it-IT" altLang="it-IT" dirty="0" smtClean="0">
              <a:cs typeface="Times New Roman" panose="02020603050405020304" pitchFamily="18" charset="0"/>
            </a:endParaRPr>
          </a:p>
          <a:p>
            <a:pPr marL="476250" algn="l" defTabSz="1627188">
              <a:tabLst>
                <a:tab pos="1235075" algn="l"/>
              </a:tabLst>
            </a:pPr>
            <a:r>
              <a:rPr lang="it-IT" altLang="it-IT" dirty="0">
                <a:cs typeface="Times New Roman" panose="02020603050405020304" pitchFamily="18" charset="0"/>
              </a:rPr>
              <a:t>«il concetto di sé è una struttura mentale dinamica che motiva, interpreta, organizza, media e regola i comportamenti e i processi intrapersonali e interpersonali»</a:t>
            </a:r>
          </a:p>
          <a:p>
            <a:pPr marL="476250" algn="l" defTabSz="1627188">
              <a:tabLst>
                <a:tab pos="1235075" algn="l"/>
              </a:tabLst>
            </a:pPr>
            <a:r>
              <a:rPr lang="it-IT" altLang="it-IT" dirty="0">
                <a:cs typeface="Times New Roman" panose="02020603050405020304" pitchFamily="18" charset="0"/>
              </a:rPr>
              <a:t>Intervengono diversi fattori nella costruzione del sé, tra cui </a:t>
            </a:r>
            <a:r>
              <a:rPr lang="it-IT" altLang="it-IT" b="1" dirty="0">
                <a:cs typeface="Times New Roman" panose="02020603050405020304" pitchFamily="18" charset="0"/>
              </a:rPr>
              <a:t>l’autostima: </a:t>
            </a:r>
            <a:r>
              <a:rPr lang="it-IT" altLang="it-IT" dirty="0">
                <a:cs typeface="Times New Roman" panose="02020603050405020304" pitchFamily="18" charset="0"/>
              </a:rPr>
              <a:t>valutazione generale del sé, da cui dipendono pensieri su di sé, capacità di far fronte alle difficoltà, capacità di porsi obiettivi ecc.</a:t>
            </a:r>
          </a:p>
          <a:p>
            <a:pPr marL="476250" algn="l" defTabSz="1627188">
              <a:tabLst>
                <a:tab pos="1235075" algn="l"/>
              </a:tabLst>
            </a:pPr>
            <a:endParaRPr lang="it-IT" altLang="it-IT" b="1" dirty="0" smtClean="0">
              <a:cs typeface="Times New Roman" panose="02020603050405020304" pitchFamily="18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2203" y="42583"/>
            <a:ext cx="2639797" cy="5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049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77671" y="313900"/>
            <a:ext cx="11259403" cy="6391700"/>
          </a:xfrm>
        </p:spPr>
        <p:txBody>
          <a:bodyPr>
            <a:normAutofit/>
          </a:bodyPr>
          <a:lstStyle/>
          <a:p>
            <a:pPr marL="476250" defTabSz="1627188">
              <a:tabLst>
                <a:tab pos="1235075" algn="l"/>
              </a:tabLst>
            </a:pPr>
            <a:endParaRPr lang="it-IT" altLang="it-IT" b="1" dirty="0" smtClean="0">
              <a:cs typeface="Times New Roman" panose="02020603050405020304" pitchFamily="18" charset="0"/>
            </a:endParaRPr>
          </a:p>
          <a:p>
            <a:pPr marL="476250" defTabSz="1627188">
              <a:tabLst>
                <a:tab pos="1235075" algn="l"/>
              </a:tabLst>
            </a:pPr>
            <a:r>
              <a:rPr lang="it-IT" altLang="it-IT" b="1" dirty="0" smtClean="0">
                <a:cs typeface="Times New Roman" panose="02020603050405020304" pitchFamily="18" charset="0"/>
              </a:rPr>
              <a:t>TEORIE </a:t>
            </a:r>
            <a:r>
              <a:rPr lang="it-IT" altLang="it-IT" b="1" dirty="0">
                <a:cs typeface="Times New Roman" panose="02020603050405020304" pitchFamily="18" charset="0"/>
              </a:rPr>
              <a:t>SOCIO-COGNITIVE </a:t>
            </a:r>
          </a:p>
          <a:p>
            <a:pPr marL="476250" algn="l" defTabSz="1627188">
              <a:tabLst>
                <a:tab pos="1235075" algn="l"/>
              </a:tabLst>
            </a:pPr>
            <a:endParaRPr lang="it-IT" altLang="it-IT" b="1" dirty="0" smtClean="0">
              <a:cs typeface="Times New Roman" panose="02020603050405020304" pitchFamily="18" charset="0"/>
            </a:endParaRPr>
          </a:p>
          <a:p>
            <a:pPr marL="476250" algn="l" defTabSz="1627188">
              <a:tabLst>
                <a:tab pos="1235075" algn="l"/>
              </a:tabLst>
            </a:pPr>
            <a:r>
              <a:rPr lang="it-IT" altLang="it-IT" b="1" dirty="0" smtClean="0">
                <a:cs typeface="Times New Roman" panose="02020603050405020304" pitchFamily="18" charset="0"/>
              </a:rPr>
              <a:t>autostima</a:t>
            </a:r>
            <a:r>
              <a:rPr lang="it-IT" altLang="it-IT" dirty="0" smtClean="0">
                <a:cs typeface="Times New Roman" panose="02020603050405020304" pitchFamily="18" charset="0"/>
              </a:rPr>
              <a:t>: </a:t>
            </a:r>
          </a:p>
          <a:p>
            <a:pPr marL="476250" algn="l" defTabSz="1627188"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-autovalutazioni, positive e negative, pluridimensionali (il grado di autovalutazione positiva o negativa può cambiare rispetto al campo in cui ci valutiamo)</a:t>
            </a:r>
          </a:p>
          <a:p>
            <a:pPr marL="476250" algn="l" defTabSz="1627188">
              <a:tabLst>
                <a:tab pos="1235075" algn="l"/>
              </a:tabLst>
            </a:pPr>
            <a:endParaRPr lang="it-IT" altLang="it-IT" dirty="0" smtClean="0">
              <a:cs typeface="Times New Roman" panose="02020603050405020304" pitchFamily="18" charset="0"/>
            </a:endParaRPr>
          </a:p>
          <a:p>
            <a:pPr marL="476250" algn="l" defTabSz="1627188"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-compone la personalità, dipende dalla cultura di appartenenza (es. dall’importanza che diamo a campi specifici)</a:t>
            </a:r>
          </a:p>
          <a:p>
            <a:pPr marL="476250" algn="l" defTabSz="1627188">
              <a:tabLst>
                <a:tab pos="1235075" algn="l"/>
              </a:tabLst>
            </a:pPr>
            <a:endParaRPr lang="it-IT" altLang="it-IT" dirty="0" smtClean="0">
              <a:cs typeface="Times New Roman" panose="02020603050405020304" pitchFamily="18" charset="0"/>
            </a:endParaRPr>
          </a:p>
          <a:p>
            <a:pPr marL="476250" algn="l" defTabSz="1627188"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-ciclo della bassa autostima: insuccessi passati influenzano gli insuccessi futuri quando influiscono sull’autostima, quindi sulle aspettative fallimentari future, cui seguono alti livelli di ansia che portano l’individuo a fallire di nuovo e quindi  incrementare livelli di disistima</a:t>
            </a:r>
          </a:p>
        </p:txBody>
      </p:sp>
    </p:spTree>
    <p:extLst>
      <p:ext uri="{BB962C8B-B14F-4D97-AF65-F5344CB8AC3E}">
        <p14:creationId xmlns:p14="http://schemas.microsoft.com/office/powerpoint/2010/main" val="1860870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77671" y="313900"/>
            <a:ext cx="11259403" cy="6391700"/>
          </a:xfrm>
        </p:spPr>
        <p:txBody>
          <a:bodyPr>
            <a:normAutofit/>
          </a:bodyPr>
          <a:lstStyle/>
          <a:p>
            <a:pPr marL="476250" defTabSz="1627188">
              <a:tabLst>
                <a:tab pos="1235075" algn="l"/>
              </a:tabLst>
            </a:pPr>
            <a:r>
              <a:rPr lang="it-IT" altLang="it-IT" b="1" dirty="0">
                <a:cs typeface="Times New Roman" panose="02020603050405020304" pitchFamily="18" charset="0"/>
              </a:rPr>
              <a:t>TEORIE </a:t>
            </a:r>
            <a:r>
              <a:rPr lang="it-IT" altLang="it-IT" b="1" dirty="0" smtClean="0">
                <a:cs typeface="Times New Roman" panose="02020603050405020304" pitchFamily="18" charset="0"/>
              </a:rPr>
              <a:t>EVOLUZIONISTICHE</a:t>
            </a:r>
          </a:p>
          <a:p>
            <a:pPr marL="476250" defTabSz="1627188">
              <a:tabLst>
                <a:tab pos="1235075" algn="l"/>
              </a:tabLst>
            </a:pPr>
            <a:endParaRPr lang="it-IT" altLang="it-IT" b="1" dirty="0">
              <a:cs typeface="Times New Roman" panose="02020603050405020304" pitchFamily="18" charset="0"/>
            </a:endParaRPr>
          </a:p>
          <a:p>
            <a:pPr marL="933450" indent="-457200" algn="l" defTabSz="1627188">
              <a:buFont typeface="Arial" panose="020B0604020202020204" pitchFamily="34" charset="0"/>
              <a:buChar char="•"/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La personalità dipende almeno in parte da fattori genetici ereditati, che hanno favorito la sopravvivenza più di altri </a:t>
            </a:r>
          </a:p>
          <a:p>
            <a:pPr marL="933450" indent="-457200" algn="l" defTabSz="1627188">
              <a:buFont typeface="Arial" panose="020B0604020202020204" pitchFamily="34" charset="0"/>
              <a:buChar char="•"/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La personalità poggia almeno in parte su un temperamento, che è innato ed emerge nei primi anni di vita</a:t>
            </a:r>
          </a:p>
          <a:p>
            <a:pPr marL="933450" indent="-457200" algn="l" defTabSz="1627188">
              <a:buFont typeface="Arial" panose="020B0604020202020204" pitchFamily="34" charset="0"/>
              <a:buChar char="•"/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Studi sui gemelli divisi hanno dimostrato una condivisione di tratti di personalità, nonostante la diversità di ambienti e situazioni in cui gli individui hanno vissuto</a:t>
            </a:r>
          </a:p>
          <a:p>
            <a:pPr marL="1390650" lvl="1" indent="-457200" algn="l" defTabSz="1627188">
              <a:buFont typeface="Arial" panose="020B0604020202020204" pitchFamily="34" charset="0"/>
              <a:buChar char="•"/>
              <a:tabLst>
                <a:tab pos="1235075" algn="l"/>
              </a:tabLst>
            </a:pPr>
            <a:r>
              <a:rPr lang="it-IT" altLang="it-IT" sz="2400" dirty="0" smtClean="0">
                <a:cs typeface="Times New Roman" panose="02020603050405020304" pitchFamily="18" charset="0"/>
              </a:rPr>
              <a:t>Tradizionalismo e forza sociale (es. leadership, controllo situazioni sociali) sono i tratti maggiormente ereditati rispetto ad altri </a:t>
            </a:r>
          </a:p>
          <a:p>
            <a:pPr marL="933450" lvl="1" algn="l" defTabSz="1627188">
              <a:tabLst>
                <a:tab pos="1235075" algn="l"/>
              </a:tabLst>
            </a:pPr>
            <a:endParaRPr lang="it-IT" altLang="it-IT" sz="2400" dirty="0" smtClean="0">
              <a:cs typeface="Times New Roman" panose="02020603050405020304" pitchFamily="18" charset="0"/>
            </a:endParaRPr>
          </a:p>
          <a:p>
            <a:pPr marL="933450" lvl="1" algn="l" defTabSz="1627188">
              <a:tabLst>
                <a:tab pos="1235075" algn="l"/>
              </a:tabLst>
            </a:pPr>
            <a:r>
              <a:rPr lang="it-IT" altLang="it-IT" sz="2400" dirty="0" smtClean="0">
                <a:cs typeface="Times New Roman" panose="02020603050405020304" pitchFamily="18" charset="0"/>
              </a:rPr>
              <a:t>…..MA</a:t>
            </a:r>
          </a:p>
          <a:p>
            <a:pPr marL="933450" lvl="1" algn="l" defTabSz="1627188">
              <a:tabLst>
                <a:tab pos="1235075" algn="l"/>
              </a:tabLst>
            </a:pPr>
            <a:r>
              <a:rPr lang="it-IT" altLang="it-IT" sz="2400" dirty="0" smtClean="0">
                <a:cs typeface="Times New Roman" panose="02020603050405020304" pitchFamily="18" charset="0"/>
              </a:rPr>
              <a:t>La genetica non spiega tutta la personalità, che è un costrutto complesso. L’ereditarietà è uno dei fattori che la determinano, se l’individuo vive in un ambiente stimolante per quelle caratteristiche di personalità geneticamente definite</a:t>
            </a:r>
          </a:p>
          <a:p>
            <a:pPr marL="933450" indent="-457200" algn="l" defTabSz="1627188">
              <a:buFont typeface="Arial" panose="020B0604020202020204" pitchFamily="34" charset="0"/>
              <a:buChar char="•"/>
              <a:tabLst>
                <a:tab pos="1235075" algn="l"/>
              </a:tabLst>
            </a:pPr>
            <a:endParaRPr lang="it-IT" altLang="it-IT" dirty="0" smtClean="0">
              <a:cs typeface="Times New Roman" panose="02020603050405020304" pitchFamily="18" charset="0"/>
            </a:endParaRPr>
          </a:p>
          <a:p>
            <a:pPr marL="476250" algn="l" defTabSz="1627188">
              <a:tabLst>
                <a:tab pos="1235075" algn="l"/>
              </a:tabLst>
            </a:pPr>
            <a:endParaRPr lang="it-IT" altLang="it-IT" b="1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501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77671" y="313900"/>
            <a:ext cx="11259403" cy="6391700"/>
          </a:xfrm>
        </p:spPr>
        <p:txBody>
          <a:bodyPr>
            <a:normAutofit/>
          </a:bodyPr>
          <a:lstStyle/>
          <a:p>
            <a:pPr marL="476250" defTabSz="1627188">
              <a:tabLst>
                <a:tab pos="1235075" algn="l"/>
              </a:tabLst>
            </a:pPr>
            <a:r>
              <a:rPr lang="it-IT" altLang="it-IT" b="1" dirty="0">
                <a:cs typeface="Times New Roman" panose="02020603050405020304" pitchFamily="18" charset="0"/>
              </a:rPr>
              <a:t>TEORIE </a:t>
            </a:r>
            <a:r>
              <a:rPr lang="it-IT" altLang="it-IT" b="1" dirty="0" smtClean="0">
                <a:cs typeface="Times New Roman" panose="02020603050405020304" pitchFamily="18" charset="0"/>
              </a:rPr>
              <a:t>UMANISTICHE</a:t>
            </a:r>
          </a:p>
          <a:p>
            <a:pPr marL="476250" defTabSz="1627188"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Incentrate su:</a:t>
            </a:r>
            <a:endParaRPr lang="it-IT" altLang="it-IT" dirty="0">
              <a:cs typeface="Times New Roman" panose="02020603050405020304" pitchFamily="18" charset="0"/>
            </a:endParaRPr>
          </a:p>
          <a:p>
            <a:pPr marL="933450" indent="-457200" algn="l" defTabSz="1627188">
              <a:buFont typeface="Arial" panose="020B0604020202020204" pitchFamily="34" charset="0"/>
              <a:buChar char="•"/>
              <a:tabLst>
                <a:tab pos="1235075" algn="l"/>
              </a:tabLst>
            </a:pPr>
            <a:endParaRPr lang="it-IT" altLang="it-IT" dirty="0" smtClean="0">
              <a:cs typeface="Times New Roman" panose="02020603050405020304" pitchFamily="18" charset="0"/>
            </a:endParaRPr>
          </a:p>
          <a:p>
            <a:pPr marL="933450" indent="-457200" algn="l" defTabSz="1627188">
              <a:buFont typeface="Arial" panose="020B0604020202020204" pitchFamily="34" charset="0"/>
              <a:buChar char="•"/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totalità dell’esperienza personale conscia dell’individuo</a:t>
            </a:r>
          </a:p>
          <a:p>
            <a:pPr marL="476250" algn="l" defTabSz="1627188">
              <a:tabLst>
                <a:tab pos="1235075" algn="l"/>
              </a:tabLst>
            </a:pPr>
            <a:endParaRPr lang="it-IT" altLang="it-IT" dirty="0" smtClean="0">
              <a:cs typeface="Times New Roman" panose="02020603050405020304" pitchFamily="18" charset="0"/>
            </a:endParaRPr>
          </a:p>
          <a:p>
            <a:pPr marL="933450" indent="-457200" algn="l" defTabSz="1627188">
              <a:buFont typeface="Arial" panose="020B0604020202020204" pitchFamily="34" charset="0"/>
              <a:buChar char="•"/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Aspetti positivi di base degli individui e la loro tendenza a raggiungere livelli più alti di funzionamento   = </a:t>
            </a:r>
            <a:r>
              <a:rPr lang="it-IT" altLang="it-IT" b="1" dirty="0" smtClean="0">
                <a:cs typeface="Times New Roman" panose="02020603050405020304" pitchFamily="18" charset="0"/>
              </a:rPr>
              <a:t>potenziale </a:t>
            </a:r>
            <a:r>
              <a:rPr lang="it-IT" altLang="it-IT" b="1" dirty="0">
                <a:cs typeface="Times New Roman" panose="02020603050405020304" pitchFamily="18" charset="0"/>
              </a:rPr>
              <a:t>di crescita dell’individuo</a:t>
            </a:r>
          </a:p>
          <a:p>
            <a:pPr marL="933450" indent="-457200" algn="l" defTabSz="1627188">
              <a:buFont typeface="Arial" panose="020B0604020202020204" pitchFamily="34" charset="0"/>
              <a:buChar char="•"/>
              <a:tabLst>
                <a:tab pos="1235075" algn="l"/>
              </a:tabLst>
            </a:pPr>
            <a:endParaRPr lang="it-IT" altLang="it-IT" dirty="0" smtClean="0">
              <a:cs typeface="Times New Roman" panose="02020603050405020304" pitchFamily="18" charset="0"/>
            </a:endParaRPr>
          </a:p>
          <a:p>
            <a:pPr marL="476250" algn="l" defTabSz="1627188">
              <a:tabLst>
                <a:tab pos="1235075" algn="l"/>
              </a:tabLst>
            </a:pPr>
            <a:endParaRPr lang="it-IT" altLang="it-IT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38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77671" y="313900"/>
            <a:ext cx="11259403" cy="6391700"/>
          </a:xfrm>
        </p:spPr>
        <p:txBody>
          <a:bodyPr>
            <a:normAutofit/>
          </a:bodyPr>
          <a:lstStyle/>
          <a:p>
            <a:pPr marL="476250" defTabSz="1627188">
              <a:tabLst>
                <a:tab pos="1235075" algn="l"/>
              </a:tabLst>
            </a:pPr>
            <a:r>
              <a:rPr lang="it-IT" altLang="it-IT" b="1" dirty="0">
                <a:cs typeface="Times New Roman" panose="02020603050405020304" pitchFamily="18" charset="0"/>
              </a:rPr>
              <a:t>TEORIE </a:t>
            </a:r>
            <a:r>
              <a:rPr lang="it-IT" altLang="it-IT" b="1" dirty="0" smtClean="0">
                <a:cs typeface="Times New Roman" panose="02020603050405020304" pitchFamily="18" charset="0"/>
              </a:rPr>
              <a:t>UMANISTICHE</a:t>
            </a:r>
          </a:p>
          <a:p>
            <a:pPr marL="476250" algn="l" defTabSz="1627188">
              <a:tabLst>
                <a:tab pos="1235075" algn="l"/>
              </a:tabLst>
            </a:pPr>
            <a:endParaRPr lang="it-IT" altLang="it-IT" u="sng" dirty="0" smtClean="0">
              <a:cs typeface="Times New Roman" panose="02020603050405020304" pitchFamily="18" charset="0"/>
            </a:endParaRPr>
          </a:p>
          <a:p>
            <a:pPr marL="476250" algn="l" defTabSz="1627188">
              <a:tabLst>
                <a:tab pos="1235075" algn="l"/>
              </a:tabLst>
            </a:pPr>
            <a:r>
              <a:rPr lang="it-IT" altLang="it-IT" u="sng" dirty="0" err="1" smtClean="0">
                <a:cs typeface="Times New Roman" panose="02020603050405020304" pitchFamily="18" charset="0"/>
              </a:rPr>
              <a:t>Rogers</a:t>
            </a:r>
            <a:r>
              <a:rPr lang="it-IT" altLang="it-IT" dirty="0" smtClean="0">
                <a:cs typeface="Times New Roman" panose="02020603050405020304" pitchFamily="18" charset="0"/>
              </a:rPr>
              <a:t> (1902-1987) approccio centrato sulla persona:</a:t>
            </a:r>
          </a:p>
          <a:p>
            <a:pPr marL="476250" algn="l" defTabSz="1627188"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-</a:t>
            </a:r>
            <a:r>
              <a:rPr lang="it-IT" altLang="it-IT" b="1" dirty="0" smtClean="0">
                <a:cs typeface="Times New Roman" panose="02020603050405020304" pitchFamily="18" charset="0"/>
              </a:rPr>
              <a:t>bisogno di autorealizzazione </a:t>
            </a:r>
            <a:r>
              <a:rPr lang="it-IT" altLang="it-IT" dirty="0" smtClean="0">
                <a:cs typeface="Times New Roman" panose="02020603050405020304" pitchFamily="18" charset="0"/>
              </a:rPr>
              <a:t>(sforzo per realizzare il proprio potenziale più alto e sviluppare talenti e capacità) che muove il comportamento umano MA conflitto con un eventuale eccessivo bisogno di essere approvati e amati dagli altri (quando questo accade, l’autostima è dipendente dalla valutazione altrui: mi stimo se gli altri mi stimano). Questo conflitto limita la nostra autorealizzazione e può portare a disturbi e angosce</a:t>
            </a:r>
          </a:p>
          <a:p>
            <a:pPr marL="476250" algn="l" defTabSz="1627188"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-l’</a:t>
            </a:r>
            <a:r>
              <a:rPr lang="it-IT" altLang="it-IT" b="1" dirty="0" smtClean="0">
                <a:cs typeface="Times New Roman" panose="02020603050405020304" pitchFamily="18" charset="0"/>
              </a:rPr>
              <a:t>accettazione positiva incondizionata </a:t>
            </a:r>
            <a:r>
              <a:rPr lang="it-IT" altLang="it-IT" dirty="0" smtClean="0">
                <a:cs typeface="Times New Roman" panose="02020603050405020304" pitchFamily="18" charset="0"/>
              </a:rPr>
              <a:t>proveniente dagli altri è capace di sanare il conflitto interiore e di promuovere la crescita dell’individuo, teso a sviluppare il proprio potenziale di crescita</a:t>
            </a:r>
          </a:p>
          <a:p>
            <a:pPr marL="476250" algn="l" defTabSz="1627188">
              <a:tabLst>
                <a:tab pos="1235075" algn="l"/>
              </a:tabLst>
            </a:pPr>
            <a:endParaRPr lang="it-IT" altLang="it-IT" dirty="0" smtClean="0">
              <a:cs typeface="Times New Roman" panose="02020603050405020304" pitchFamily="18" charset="0"/>
            </a:endParaRPr>
          </a:p>
          <a:p>
            <a:pPr marL="476250" algn="l" defTabSz="1627188"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Es. distinguere il piano dell’essere da quello del fare (es. la persona fa un comportamento sbagliato, non è sbagliata); apprezzare la persona indipendentemente da quello che fa, ma per quello che è</a:t>
            </a:r>
            <a:endParaRPr lang="it-IT" altLang="it-IT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5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41194" y="423080"/>
            <a:ext cx="10326806" cy="6282519"/>
          </a:xfrm>
        </p:spPr>
        <p:txBody>
          <a:bodyPr>
            <a:normAutofit/>
          </a:bodyPr>
          <a:lstStyle/>
          <a:p>
            <a:pPr marL="758825" indent="-465138" defTabSz="1627188"/>
            <a:r>
              <a:rPr lang="it-IT" altLang="it-IT" b="1" dirty="0">
                <a:cs typeface="Times New Roman" panose="02020603050405020304" pitchFamily="18" charset="0"/>
              </a:rPr>
              <a:t>FREUD </a:t>
            </a:r>
            <a:r>
              <a:rPr lang="it-IT" altLang="it-IT" dirty="0">
                <a:cs typeface="Times New Roman" panose="02020603050405020304" pitchFamily="18" charset="0"/>
              </a:rPr>
              <a:t>(1856-1939</a:t>
            </a:r>
            <a:r>
              <a:rPr lang="it-IT" altLang="it-IT" dirty="0" smtClean="0">
                <a:cs typeface="Times New Roman" panose="02020603050405020304" pitchFamily="18" charset="0"/>
              </a:rPr>
              <a:t>) </a:t>
            </a:r>
            <a:r>
              <a:rPr lang="it-IT" altLang="it-IT" b="1" dirty="0" smtClean="0">
                <a:cs typeface="Times New Roman" panose="02020603050405020304" pitchFamily="18" charset="0"/>
              </a:rPr>
              <a:t>Teoria psicodinamica</a:t>
            </a:r>
            <a:endParaRPr lang="it-IT" altLang="it-IT" dirty="0" smtClean="0">
              <a:cs typeface="Times New Roman" panose="02020603050405020304" pitchFamily="18" charset="0"/>
            </a:endParaRPr>
          </a:p>
          <a:p>
            <a:pPr marL="758825" indent="-465138" algn="l" defTabSz="1627188"/>
            <a:r>
              <a:rPr lang="it-IT" altLang="it-IT" dirty="0" smtClean="0">
                <a:cs typeface="Times New Roman" panose="02020603050405020304" pitchFamily="18" charset="0"/>
              </a:rPr>
              <a:t>Metodo clinico</a:t>
            </a:r>
          </a:p>
          <a:p>
            <a:pPr marL="758825" indent="-465138" algn="l" defTabSz="1627188"/>
            <a:r>
              <a:rPr lang="it-IT" altLang="it-IT" dirty="0" smtClean="0">
                <a:cs typeface="Times New Roman" panose="02020603050405020304" pitchFamily="18" charset="0"/>
              </a:rPr>
              <a:t>Finalità: cura delle nevrosi: disturbo psichico caratterizzato da angoscia, derivata da impulsi inconsci che rischiano di irrompere e fuoriuscire dall’Es, in cui si trovano le </a:t>
            </a:r>
            <a:r>
              <a:rPr lang="it-IT" altLang="it-IT" dirty="0">
                <a:cs typeface="Times New Roman" panose="02020603050405020304" pitchFamily="18" charset="0"/>
              </a:rPr>
              <a:t>rappresentazioni rimosse di eventi traumatici (sessuali e infantili) </a:t>
            </a:r>
            <a:endParaRPr lang="it-IT" altLang="it-IT" dirty="0" smtClean="0">
              <a:cs typeface="Times New Roman" panose="02020603050405020304" pitchFamily="18" charset="0"/>
            </a:endParaRPr>
          </a:p>
          <a:p>
            <a:pPr marL="758825" indent="-465138" algn="l" defTabSz="1627188"/>
            <a:r>
              <a:rPr lang="it-IT" altLang="it-IT" dirty="0" smtClean="0">
                <a:cs typeface="Times New Roman" panose="02020603050405020304" pitchFamily="18" charset="0"/>
              </a:rPr>
              <a:t>1900 </a:t>
            </a:r>
            <a:r>
              <a:rPr lang="it-IT" altLang="it-IT" i="1" dirty="0">
                <a:cs typeface="Times New Roman" panose="02020603050405020304" pitchFamily="18" charset="0"/>
              </a:rPr>
              <a:t>L’interpretazione dei </a:t>
            </a:r>
            <a:r>
              <a:rPr lang="it-IT" altLang="it-IT" i="1" dirty="0" smtClean="0">
                <a:cs typeface="Times New Roman" panose="02020603050405020304" pitchFamily="18" charset="0"/>
              </a:rPr>
              <a:t>sogni</a:t>
            </a:r>
            <a:endParaRPr lang="it-IT" altLang="it-IT" dirty="0">
              <a:cs typeface="Times New Roman" panose="02020603050405020304" pitchFamily="18" charset="0"/>
            </a:endParaRPr>
          </a:p>
          <a:p>
            <a:pPr marL="758825" indent="-465138" algn="l" defTabSz="1627188"/>
            <a:r>
              <a:rPr lang="it-IT" altLang="it-IT" dirty="0">
                <a:cs typeface="Times New Roman" panose="02020603050405020304" pitchFamily="18" charset="0"/>
              </a:rPr>
              <a:t>	sogno come luogo del </a:t>
            </a:r>
            <a:r>
              <a:rPr lang="it-IT" altLang="it-IT" dirty="0" smtClean="0">
                <a:cs typeface="Times New Roman" panose="02020603050405020304" pitchFamily="18" charset="0"/>
              </a:rPr>
              <a:t>rimosso, </a:t>
            </a:r>
            <a:r>
              <a:rPr lang="it-IT" altLang="it-IT" dirty="0">
                <a:cs typeface="Times New Roman" panose="02020603050405020304" pitchFamily="18" charset="0"/>
              </a:rPr>
              <a:t>trasformazione del contenuto latente per oltrepassare la censura della coscienza </a:t>
            </a:r>
            <a:endParaRPr lang="it-IT" altLang="it-IT" dirty="0" smtClean="0">
              <a:cs typeface="Times New Roman" panose="02020603050405020304" pitchFamily="18" charset="0"/>
            </a:endParaRPr>
          </a:p>
          <a:p>
            <a:pPr marL="758825" indent="-465138" algn="l" defTabSz="1627188"/>
            <a:r>
              <a:rPr lang="it-IT" altLang="it-IT" i="1" dirty="0">
                <a:cs typeface="Times New Roman" panose="02020603050405020304" pitchFamily="18" charset="0"/>
              </a:rPr>
              <a:t>Al di là del principio del piacere </a:t>
            </a:r>
            <a:r>
              <a:rPr lang="it-IT" altLang="it-IT" dirty="0">
                <a:cs typeface="Times New Roman" panose="02020603050405020304" pitchFamily="18" charset="0"/>
              </a:rPr>
              <a:t>(1920) </a:t>
            </a:r>
          </a:p>
          <a:p>
            <a:pPr marL="758825" indent="-465138" algn="l" defTabSz="1627188"/>
            <a:r>
              <a:rPr lang="it-IT" altLang="it-IT" dirty="0" smtClean="0">
                <a:cs typeface="Times New Roman" panose="02020603050405020304" pitchFamily="18" charset="0"/>
              </a:rPr>
              <a:t>	Il </a:t>
            </a:r>
            <a:r>
              <a:rPr lang="it-IT" altLang="it-IT" dirty="0">
                <a:cs typeface="Times New Roman" panose="02020603050405020304" pitchFamily="18" charset="0"/>
              </a:rPr>
              <a:t>concetto di pulsione </a:t>
            </a:r>
            <a:r>
              <a:rPr lang="it-IT" altLang="it-IT" dirty="0" smtClean="0">
                <a:cs typeface="Times New Roman" panose="02020603050405020304" pitchFamily="18" charset="0"/>
              </a:rPr>
              <a:t>(sostanziato dal principio del piacere) assume </a:t>
            </a:r>
            <a:r>
              <a:rPr lang="it-IT" altLang="it-IT" dirty="0">
                <a:cs typeface="Times New Roman" panose="02020603050405020304" pitchFamily="18" charset="0"/>
              </a:rPr>
              <a:t>i connotati di un principio di vita </a:t>
            </a:r>
            <a:r>
              <a:rPr lang="it-IT" altLang="it-IT" dirty="0" smtClean="0">
                <a:cs typeface="Times New Roman" panose="02020603050405020304" pitchFamily="18" charset="0"/>
              </a:rPr>
              <a:t>Eros, </a:t>
            </a:r>
            <a:r>
              <a:rPr lang="it-IT" altLang="it-IT" dirty="0">
                <a:cs typeface="Times New Roman" panose="02020603050405020304" pitchFamily="18" charset="0"/>
              </a:rPr>
              <a:t>contrapposto a Thanatos (censura).</a:t>
            </a:r>
          </a:p>
          <a:p>
            <a:pPr marL="758825" indent="-465138" algn="l" defTabSz="1627188"/>
            <a:r>
              <a:rPr lang="it-IT" altLang="it-IT" i="1" dirty="0" smtClean="0">
                <a:cs typeface="Times New Roman" panose="02020603050405020304" pitchFamily="18" charset="0"/>
              </a:rPr>
              <a:t>L’Io </a:t>
            </a:r>
            <a:r>
              <a:rPr lang="it-IT" altLang="it-IT" i="1" dirty="0">
                <a:cs typeface="Times New Roman" panose="02020603050405020304" pitchFamily="18" charset="0"/>
              </a:rPr>
              <a:t>e l’Es </a:t>
            </a:r>
            <a:r>
              <a:rPr lang="it-IT" altLang="it-IT" dirty="0">
                <a:cs typeface="Times New Roman" panose="02020603050405020304" pitchFamily="18" charset="0"/>
              </a:rPr>
              <a:t>(1923</a:t>
            </a:r>
            <a:r>
              <a:rPr lang="it-IT" altLang="it-IT" dirty="0" smtClean="0">
                <a:cs typeface="Times New Roman" panose="02020603050405020304" pitchFamily="18" charset="0"/>
              </a:rPr>
              <a:t>)</a:t>
            </a:r>
          </a:p>
          <a:p>
            <a:pPr marL="758825" indent="-465138" algn="l" defTabSz="1627188"/>
            <a:r>
              <a:rPr lang="it-IT" altLang="it-IT" dirty="0">
                <a:cs typeface="Times New Roman" panose="02020603050405020304" pitchFamily="18" charset="0"/>
              </a:rPr>
              <a:t>	</a:t>
            </a:r>
            <a:r>
              <a:rPr lang="it-IT" altLang="it-IT" dirty="0" smtClean="0">
                <a:cs typeface="Times New Roman" panose="02020603050405020304" pitchFamily="18" charset="0"/>
              </a:rPr>
              <a:t>la personalità è formata da 3 istanze universali, interagenti tra loro, tutte hanno una parte inconscia </a:t>
            </a:r>
            <a:endParaRPr lang="it-IT" altLang="it-IT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9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77671" y="313900"/>
            <a:ext cx="11259403" cy="6391700"/>
          </a:xfrm>
        </p:spPr>
        <p:txBody>
          <a:bodyPr>
            <a:noAutofit/>
          </a:bodyPr>
          <a:lstStyle/>
          <a:p>
            <a:pPr marL="476250" defTabSz="1627188">
              <a:tabLst>
                <a:tab pos="1235075" algn="l"/>
              </a:tabLst>
            </a:pPr>
            <a:r>
              <a:rPr lang="it-IT" altLang="it-IT" b="1" dirty="0">
                <a:cs typeface="Times New Roman" panose="02020603050405020304" pitchFamily="18" charset="0"/>
              </a:rPr>
              <a:t>TEORIE </a:t>
            </a:r>
            <a:r>
              <a:rPr lang="it-IT" altLang="it-IT" b="1" dirty="0" smtClean="0">
                <a:cs typeface="Times New Roman" panose="02020603050405020304" pitchFamily="18" charset="0"/>
              </a:rPr>
              <a:t>UMANISTICHE</a:t>
            </a:r>
          </a:p>
          <a:p>
            <a:pPr marL="476250" defTabSz="1627188"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Danno avvio a psicoterapie e approcci psicologici (che nascono come reazioni alla psicoanalisi freudiana) quali:</a:t>
            </a:r>
          </a:p>
          <a:p>
            <a:pPr marL="476250" defTabSz="1627188"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-Analisi transazionale (Berne, anni ‘50)</a:t>
            </a:r>
          </a:p>
          <a:p>
            <a:pPr marL="476250" defTabSz="1627188"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-Psicoterapia della Gestalt (</a:t>
            </a:r>
            <a:r>
              <a:rPr lang="it-IT" altLang="it-IT" dirty="0" err="1" smtClean="0">
                <a:cs typeface="Times New Roman" panose="02020603050405020304" pitchFamily="18" charset="0"/>
              </a:rPr>
              <a:t>Perls</a:t>
            </a:r>
            <a:r>
              <a:rPr lang="it-IT" altLang="it-IT" dirty="0" smtClean="0">
                <a:cs typeface="Times New Roman" panose="02020603050405020304" pitchFamily="18" charset="0"/>
              </a:rPr>
              <a:t>, anni ‘40)</a:t>
            </a:r>
          </a:p>
          <a:p>
            <a:pPr marL="476250" defTabSz="1627188"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-Approccio centrato sulla persona (</a:t>
            </a:r>
            <a:r>
              <a:rPr lang="it-IT" altLang="it-IT" dirty="0" err="1" smtClean="0">
                <a:cs typeface="Times New Roman" panose="02020603050405020304" pitchFamily="18" charset="0"/>
              </a:rPr>
              <a:t>Rogers</a:t>
            </a:r>
            <a:r>
              <a:rPr lang="it-IT" altLang="it-IT" dirty="0" smtClean="0">
                <a:cs typeface="Times New Roman" panose="02020603050405020304" pitchFamily="18" charset="0"/>
              </a:rPr>
              <a:t>, anni ‘40)</a:t>
            </a:r>
          </a:p>
          <a:p>
            <a:pPr marL="476250" defTabSz="1627188">
              <a:tabLst>
                <a:tab pos="1235075" algn="l"/>
              </a:tabLst>
            </a:pPr>
            <a:endParaRPr lang="it-IT" altLang="it-IT" dirty="0">
              <a:cs typeface="Times New Roman" panose="02020603050405020304" pitchFamily="18" charset="0"/>
            </a:endParaRPr>
          </a:p>
          <a:p>
            <a:pPr marL="933450" indent="-457200" algn="l" defTabSz="1627188">
              <a:buFont typeface="Arial" panose="020B0604020202020204" pitchFamily="34" charset="0"/>
              <a:buChar char="•"/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Sono terapie centrate sulla persona (fenomenologiche: importanza della prospettiva del paziente, non dell’interpretazione dello psicoterapeuta come nella psicoanalisi)</a:t>
            </a:r>
          </a:p>
          <a:p>
            <a:pPr marL="933450" indent="-457200" algn="l" defTabSz="1627188">
              <a:buFont typeface="Arial" panose="020B0604020202020204" pitchFamily="34" charset="0"/>
              <a:buChar char="•"/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Sono orientate al qui ed ora (come intervenire su un problema attuale non necessariamente scavando nel passato traumatico del paziente)</a:t>
            </a:r>
          </a:p>
          <a:p>
            <a:pPr marL="933450" indent="-457200" algn="l" defTabSz="1627188">
              <a:buFont typeface="Arial" panose="020B0604020202020204" pitchFamily="34" charset="0"/>
              <a:buChar char="•"/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Sono approcci olistici (considerano l’essere umano come un sistema complesso, non come la somma di tratti)</a:t>
            </a:r>
          </a:p>
          <a:p>
            <a:pPr marL="933450" indent="-457200" algn="l" defTabSz="1627188">
              <a:buFont typeface="Arial" panose="020B0604020202020204" pitchFamily="34" charset="0"/>
              <a:buChar char="•"/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Sono orientate alla crescita del soggetto </a:t>
            </a:r>
          </a:p>
          <a:p>
            <a:pPr marL="476250" defTabSz="1627188">
              <a:tabLst>
                <a:tab pos="1235075" algn="l"/>
              </a:tabLst>
            </a:pPr>
            <a:endParaRPr lang="it-IT" altLang="it-IT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28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77672" y="272955"/>
            <a:ext cx="10190328" cy="6432645"/>
          </a:xfrm>
        </p:spPr>
        <p:txBody>
          <a:bodyPr>
            <a:normAutofit/>
          </a:bodyPr>
          <a:lstStyle/>
          <a:p>
            <a:pPr marL="282575" algn="l" defTabSz="1627188"/>
            <a:r>
              <a:rPr lang="it-IT" altLang="it-IT" dirty="0">
                <a:cs typeface="Times New Roman" panose="02020603050405020304" pitchFamily="18" charset="0"/>
              </a:rPr>
              <a:t>	</a:t>
            </a:r>
            <a:r>
              <a:rPr lang="it-IT" altLang="it-IT" i="1" dirty="0" smtClean="0">
                <a:cs typeface="Times New Roman" panose="02020603050405020304" pitchFamily="18" charset="0"/>
              </a:rPr>
              <a:t>L’Io </a:t>
            </a:r>
            <a:r>
              <a:rPr lang="it-IT" altLang="it-IT" i="1" dirty="0">
                <a:cs typeface="Times New Roman" panose="02020603050405020304" pitchFamily="18" charset="0"/>
              </a:rPr>
              <a:t>e l’Es </a:t>
            </a:r>
            <a:r>
              <a:rPr lang="it-IT" altLang="it-IT" dirty="0">
                <a:cs typeface="Times New Roman" panose="02020603050405020304" pitchFamily="18" charset="0"/>
              </a:rPr>
              <a:t>(1923) </a:t>
            </a:r>
            <a:endParaRPr lang="it-IT" altLang="it-IT" dirty="0" smtClean="0">
              <a:cs typeface="Times New Roman" panose="02020603050405020304" pitchFamily="18" charset="0"/>
            </a:endParaRPr>
          </a:p>
          <a:p>
            <a:pPr marL="282575" algn="l" defTabSz="1627188"/>
            <a:endParaRPr lang="it-IT" altLang="it-IT" dirty="0">
              <a:cs typeface="Times New Roman" panose="02020603050405020304" pitchFamily="18" charset="0"/>
            </a:endParaRPr>
          </a:p>
          <a:p>
            <a:pPr marL="625475" indent="-342900" algn="l" defTabSz="1627188">
              <a:buFont typeface="Arial" panose="020B0604020202020204" pitchFamily="34" charset="0"/>
              <a:buChar char="•"/>
            </a:pPr>
            <a:r>
              <a:rPr lang="it-IT" altLang="it-IT" dirty="0" smtClean="0">
                <a:cs typeface="Times New Roman" panose="02020603050405020304" pitchFamily="18" charset="0"/>
              </a:rPr>
              <a:t>Es: </a:t>
            </a:r>
          </a:p>
          <a:p>
            <a:pPr marL="282575" algn="l" defTabSz="1627188"/>
            <a:r>
              <a:rPr lang="it-IT" altLang="it-IT" dirty="0" smtClean="0">
                <a:cs typeface="Times New Roman" panose="02020603050405020304" pitchFamily="18" charset="0"/>
              </a:rPr>
              <a:t>è </a:t>
            </a:r>
            <a:r>
              <a:rPr lang="it-IT" altLang="it-IT" dirty="0">
                <a:cs typeface="Times New Roman" panose="02020603050405020304" pitchFamily="18" charset="0"/>
              </a:rPr>
              <a:t>totalmente inconscio, estraneo alla coscienza; </a:t>
            </a:r>
            <a:endParaRPr lang="it-IT" altLang="it-IT" dirty="0" smtClean="0">
              <a:cs typeface="Times New Roman" panose="02020603050405020304" pitchFamily="18" charset="0"/>
            </a:endParaRPr>
          </a:p>
          <a:p>
            <a:pPr marL="282575" algn="l" defTabSz="1627188"/>
            <a:r>
              <a:rPr lang="it-IT" altLang="it-IT" dirty="0" smtClean="0">
                <a:cs typeface="Times New Roman" panose="02020603050405020304" pitchFamily="18" charset="0"/>
              </a:rPr>
              <a:t>contiene le pulsioni, cioè cariche energetiche o spinte che fanno tendere  l’organismo verso una meta (desideri sessuali e aggressivi), che sono sostenute dall’energia psichica</a:t>
            </a:r>
          </a:p>
          <a:p>
            <a:pPr marL="282575" algn="l" defTabSz="1627188"/>
            <a:r>
              <a:rPr lang="it-IT" altLang="it-IT" dirty="0" smtClean="0">
                <a:cs typeface="Times New Roman" panose="02020603050405020304" pitchFamily="18" charset="0"/>
              </a:rPr>
              <a:t>L’Es opera alla luce del principio del piacere, cioè la soddisfazione della pulsione, attraverso la scarica dell’energia psichica che la sostiene</a:t>
            </a:r>
          </a:p>
          <a:p>
            <a:pPr marL="282575" algn="l" defTabSz="1627188"/>
            <a:endParaRPr lang="it-IT" altLang="it-IT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89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77672" y="272955"/>
            <a:ext cx="11409528" cy="6432645"/>
          </a:xfrm>
        </p:spPr>
        <p:txBody>
          <a:bodyPr>
            <a:normAutofit/>
          </a:bodyPr>
          <a:lstStyle/>
          <a:p>
            <a:pPr marL="282575" algn="l" defTabSz="1627188"/>
            <a:r>
              <a:rPr lang="it-IT" altLang="it-IT" dirty="0">
                <a:cs typeface="Times New Roman" panose="02020603050405020304" pitchFamily="18" charset="0"/>
              </a:rPr>
              <a:t>	</a:t>
            </a:r>
            <a:r>
              <a:rPr lang="it-IT" altLang="it-IT" i="1" dirty="0" smtClean="0">
                <a:cs typeface="Times New Roman" panose="02020603050405020304" pitchFamily="18" charset="0"/>
              </a:rPr>
              <a:t>L’Io </a:t>
            </a:r>
            <a:r>
              <a:rPr lang="it-IT" altLang="it-IT" i="1" dirty="0">
                <a:cs typeface="Times New Roman" panose="02020603050405020304" pitchFamily="18" charset="0"/>
              </a:rPr>
              <a:t>e l’Es </a:t>
            </a:r>
            <a:r>
              <a:rPr lang="it-IT" altLang="it-IT" dirty="0">
                <a:cs typeface="Times New Roman" panose="02020603050405020304" pitchFamily="18" charset="0"/>
              </a:rPr>
              <a:t>(1923) </a:t>
            </a:r>
          </a:p>
          <a:p>
            <a:pPr marL="282575" algn="l" defTabSz="1627188">
              <a:buFontTx/>
              <a:buChar char="•"/>
            </a:pPr>
            <a:r>
              <a:rPr lang="it-IT" altLang="it-IT" dirty="0" smtClean="0">
                <a:cs typeface="Times New Roman" panose="02020603050405020304" pitchFamily="18" charset="0"/>
              </a:rPr>
              <a:t>Io </a:t>
            </a:r>
          </a:p>
          <a:p>
            <a:pPr marL="282575" algn="l" defTabSz="1627188"/>
            <a:r>
              <a:rPr lang="it-IT" altLang="it-IT" dirty="0" smtClean="0">
                <a:cs typeface="Times New Roman" panose="02020603050405020304" pitchFamily="18" charset="0"/>
              </a:rPr>
              <a:t>In parte conscio e in parte inconscio;</a:t>
            </a:r>
          </a:p>
          <a:p>
            <a:pPr marL="282575" algn="l" defTabSz="1627188"/>
            <a:r>
              <a:rPr lang="it-IT" altLang="it-IT" dirty="0" smtClean="0">
                <a:cs typeface="Times New Roman" panose="02020603050405020304" pitchFamily="18" charset="0"/>
              </a:rPr>
              <a:t>media </a:t>
            </a:r>
            <a:r>
              <a:rPr lang="it-IT" altLang="it-IT" dirty="0">
                <a:cs typeface="Times New Roman" panose="02020603050405020304" pitchFamily="18" charset="0"/>
              </a:rPr>
              <a:t>il rapporto tra mondo ed </a:t>
            </a:r>
            <a:r>
              <a:rPr lang="it-IT" altLang="it-IT" dirty="0" smtClean="0">
                <a:cs typeface="Times New Roman" panose="02020603050405020304" pitchFamily="18" charset="0"/>
              </a:rPr>
              <a:t>Es, attraverso il principio di realtà attua meccanismi volti </a:t>
            </a:r>
            <a:r>
              <a:rPr lang="it-IT" altLang="it-IT" dirty="0">
                <a:cs typeface="Times New Roman" panose="02020603050405020304" pitchFamily="18" charset="0"/>
              </a:rPr>
              <a:t>a contenere </a:t>
            </a:r>
            <a:r>
              <a:rPr lang="it-IT" altLang="it-IT" dirty="0" smtClean="0">
                <a:cs typeface="Times New Roman" panose="02020603050405020304" pitchFamily="18" charset="0"/>
              </a:rPr>
              <a:t>le pulsioni ma comunque facilitandone  la gratificazione in modo consono alla realtà</a:t>
            </a:r>
          </a:p>
          <a:p>
            <a:pPr marL="282575" algn="l" defTabSz="1627188"/>
            <a:r>
              <a:rPr lang="it-IT" altLang="it-IT" dirty="0" smtClean="0">
                <a:cs typeface="Times New Roman" panose="02020603050405020304" pitchFamily="18" charset="0"/>
              </a:rPr>
              <a:t>Attraverso i meccanismi di difesa, che agiscono inconsciamente, contiene l’irruenza delle pulsioni</a:t>
            </a:r>
          </a:p>
          <a:p>
            <a:pPr marL="282575" algn="l" defTabSz="1627188"/>
            <a:r>
              <a:rPr lang="it-IT" altLang="it-IT" dirty="0">
                <a:cs typeface="Times New Roman" panose="02020603050405020304" pitchFamily="18" charset="0"/>
              </a:rPr>
              <a:t>	</a:t>
            </a:r>
            <a:r>
              <a:rPr lang="it-IT" altLang="it-IT" dirty="0" smtClean="0">
                <a:cs typeface="Times New Roman" panose="02020603050405020304" pitchFamily="18" charset="0"/>
              </a:rPr>
              <a:t>es. rimozione tiene a bada l’angoscia derivante dalla  scarica della pulsione, 		ignorando  la pulsione stessa</a:t>
            </a:r>
          </a:p>
          <a:p>
            <a:pPr marL="282575" algn="l" defTabSz="1627188"/>
            <a:r>
              <a:rPr lang="it-IT" altLang="it-IT" dirty="0">
                <a:cs typeface="Times New Roman" panose="02020603050405020304" pitchFamily="18" charset="0"/>
              </a:rPr>
              <a:t>	</a:t>
            </a:r>
            <a:r>
              <a:rPr lang="it-IT" altLang="it-IT" dirty="0" smtClean="0">
                <a:cs typeface="Times New Roman" panose="02020603050405020304" pitchFamily="18" charset="0"/>
              </a:rPr>
              <a:t>proiezione: gli impulsi o sentimenti indesiderati vengono attribuiti a un’altra 		persona</a:t>
            </a:r>
          </a:p>
          <a:p>
            <a:pPr marL="282575" algn="l" defTabSz="1627188"/>
            <a:r>
              <a:rPr lang="it-IT" altLang="it-IT" dirty="0">
                <a:cs typeface="Times New Roman" panose="02020603050405020304" pitchFamily="18" charset="0"/>
              </a:rPr>
              <a:t>	</a:t>
            </a:r>
            <a:r>
              <a:rPr lang="it-IT" altLang="it-IT" dirty="0" smtClean="0">
                <a:cs typeface="Times New Roman" panose="02020603050405020304" pitchFamily="18" charset="0"/>
              </a:rPr>
              <a:t>…..</a:t>
            </a:r>
            <a:endParaRPr lang="it-IT" altLang="it-IT" dirty="0">
              <a:cs typeface="Times New Roman" panose="02020603050405020304" pitchFamily="18" charset="0"/>
            </a:endParaRPr>
          </a:p>
          <a:p>
            <a:pPr marL="282575" algn="l" defTabSz="1627188"/>
            <a:r>
              <a:rPr lang="it-IT" altLang="it-IT" dirty="0" smtClean="0">
                <a:cs typeface="Times New Roman" panose="02020603050405020304" pitchFamily="18" charset="0"/>
              </a:rPr>
              <a:t>Media il super-io con il mondo esterno, secondo il principio di realtà</a:t>
            </a:r>
            <a:endParaRPr lang="it-IT" altLang="it-IT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59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77672" y="272955"/>
            <a:ext cx="11409528" cy="6432645"/>
          </a:xfrm>
        </p:spPr>
        <p:txBody>
          <a:bodyPr>
            <a:normAutofit/>
          </a:bodyPr>
          <a:lstStyle/>
          <a:p>
            <a:pPr marL="282575" algn="l" defTabSz="1627188"/>
            <a:r>
              <a:rPr lang="it-IT" altLang="it-IT" dirty="0">
                <a:cs typeface="Times New Roman" panose="02020603050405020304" pitchFamily="18" charset="0"/>
              </a:rPr>
              <a:t>	</a:t>
            </a:r>
            <a:endParaRPr lang="it-IT" altLang="it-IT" dirty="0" smtClean="0">
              <a:cs typeface="Times New Roman" panose="02020603050405020304" pitchFamily="18" charset="0"/>
            </a:endParaRPr>
          </a:p>
          <a:p>
            <a:pPr marL="282575" algn="l" defTabSz="1627188"/>
            <a:endParaRPr lang="it-IT" altLang="it-IT" dirty="0">
              <a:cs typeface="Times New Roman" panose="02020603050405020304" pitchFamily="18" charset="0"/>
            </a:endParaRPr>
          </a:p>
          <a:p>
            <a:pPr marL="282575" algn="l" defTabSz="1627188">
              <a:buFontTx/>
              <a:buChar char="•"/>
            </a:pPr>
            <a:r>
              <a:rPr lang="it-IT" altLang="it-IT" dirty="0">
                <a:cs typeface="Times New Roman" panose="02020603050405020304" pitchFamily="18" charset="0"/>
              </a:rPr>
              <a:t>Super Io </a:t>
            </a:r>
            <a:endParaRPr lang="it-IT" altLang="it-IT" dirty="0" smtClean="0">
              <a:cs typeface="Times New Roman" panose="02020603050405020304" pitchFamily="18" charset="0"/>
            </a:endParaRPr>
          </a:p>
          <a:p>
            <a:pPr marL="282575" algn="l" defTabSz="1627188"/>
            <a:r>
              <a:rPr lang="it-IT" altLang="it-IT" dirty="0">
                <a:cs typeface="Times New Roman" panose="02020603050405020304" pitchFamily="18" charset="0"/>
              </a:rPr>
              <a:t>In parte conscio e in parte inconscio;</a:t>
            </a:r>
          </a:p>
          <a:p>
            <a:pPr marL="282575" algn="l" defTabSz="1627188"/>
            <a:r>
              <a:rPr lang="it-IT" altLang="it-IT" dirty="0" smtClean="0">
                <a:cs typeface="Times New Roman" panose="02020603050405020304" pitchFamily="18" charset="0"/>
              </a:rPr>
              <a:t>Contiene le interiorizzazioni</a:t>
            </a:r>
            <a:r>
              <a:rPr lang="it-IT" altLang="it-IT" dirty="0">
                <a:cs typeface="Times New Roman" panose="02020603050405020304" pitchFamily="18" charset="0"/>
              </a:rPr>
              <a:t>, introiezioni </a:t>
            </a:r>
            <a:r>
              <a:rPr lang="it-IT" altLang="it-IT" dirty="0" smtClean="0">
                <a:cs typeface="Times New Roman" panose="02020603050405020304" pitchFamily="18" charset="0"/>
              </a:rPr>
              <a:t>genitoriali che guidano in parte il nostro comportamento </a:t>
            </a:r>
          </a:p>
          <a:p>
            <a:pPr marL="282575" algn="l" defTabSz="1627188"/>
            <a:r>
              <a:rPr lang="it-IT" altLang="it-IT" dirty="0" smtClean="0">
                <a:cs typeface="Times New Roman" panose="02020603050405020304" pitchFamily="18" charset="0"/>
              </a:rPr>
              <a:t>Composto da coscienza e super ego (ideale dell’io)</a:t>
            </a:r>
            <a:endParaRPr lang="it-IT" altLang="it-IT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04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77672" y="272955"/>
            <a:ext cx="11409528" cy="6432645"/>
          </a:xfrm>
        </p:spPr>
        <p:txBody>
          <a:bodyPr>
            <a:normAutofit/>
          </a:bodyPr>
          <a:lstStyle/>
          <a:p>
            <a:pPr marL="282575" algn="l" defTabSz="1627188"/>
            <a:r>
              <a:rPr lang="it-IT" altLang="it-IT" dirty="0">
                <a:cs typeface="Times New Roman" panose="02020603050405020304" pitchFamily="18" charset="0"/>
              </a:rPr>
              <a:t>	</a:t>
            </a:r>
            <a:endParaRPr lang="it-IT" altLang="it-IT" dirty="0" smtClean="0">
              <a:cs typeface="Times New Roman" panose="02020603050405020304" pitchFamily="18" charset="0"/>
            </a:endParaRPr>
          </a:p>
          <a:p>
            <a:pPr marL="282575" defTabSz="1627188"/>
            <a:r>
              <a:rPr lang="it-IT" altLang="it-IT" b="1" dirty="0" smtClean="0">
                <a:cs typeface="Times New Roman" panose="02020603050405020304" pitchFamily="18" charset="0"/>
              </a:rPr>
              <a:t>Teorie psicodinamiche successive </a:t>
            </a:r>
          </a:p>
          <a:p>
            <a:pPr marL="282575" defTabSz="1627188"/>
            <a:endParaRPr lang="it-IT" altLang="it-IT" b="1" dirty="0">
              <a:cs typeface="Times New Roman" panose="02020603050405020304" pitchFamily="18" charset="0"/>
            </a:endParaRPr>
          </a:p>
          <a:p>
            <a:pPr marL="282575" algn="just" defTabSz="1627188"/>
            <a:r>
              <a:rPr lang="it-IT" altLang="it-IT" dirty="0" smtClean="0">
                <a:cs typeface="Times New Roman" panose="02020603050405020304" pitchFamily="18" charset="0"/>
              </a:rPr>
              <a:t>Diverse scuole, ad esempio </a:t>
            </a:r>
            <a:r>
              <a:rPr lang="it-IT" altLang="it-IT" b="1" dirty="0" err="1" smtClean="0">
                <a:cs typeface="Times New Roman" panose="02020603050405020304" pitchFamily="18" charset="0"/>
              </a:rPr>
              <a:t>Jung</a:t>
            </a:r>
            <a:r>
              <a:rPr lang="it-IT" altLang="it-IT" dirty="0" smtClean="0">
                <a:cs typeface="Times New Roman" panose="02020603050405020304" pitchFamily="18" charset="0"/>
              </a:rPr>
              <a:t>, elaborano il concetto di inconscio collettivo, costituito da archetipi che guidano il nostro comportamento attuale, </a:t>
            </a:r>
            <a:r>
              <a:rPr lang="it-IT" altLang="it-IT" b="1" dirty="0" err="1" smtClean="0">
                <a:cs typeface="Times New Roman" panose="02020603050405020304" pitchFamily="18" charset="0"/>
              </a:rPr>
              <a:t>Horney</a:t>
            </a:r>
            <a:r>
              <a:rPr lang="it-IT" altLang="it-IT" dirty="0" smtClean="0">
                <a:cs typeface="Times New Roman" panose="02020603050405020304" pitchFamily="18" charset="0"/>
              </a:rPr>
              <a:t> sottolinea l’influsso culturale nella determinazione della personalità, in generale, si attenua l’attenzione all’energia sessuale attorno alla quale per Freud ruoterebbero la pulsione, lo sviluppo psichico della persona</a:t>
            </a:r>
          </a:p>
          <a:p>
            <a:pPr marL="282575" algn="just" defTabSz="1627188"/>
            <a:endParaRPr lang="it-IT" altLang="it-IT" dirty="0">
              <a:cs typeface="Times New Roman" panose="02020603050405020304" pitchFamily="18" charset="0"/>
            </a:endParaRPr>
          </a:p>
          <a:p>
            <a:pPr marL="282575" defTabSz="1627188"/>
            <a:r>
              <a:rPr lang="it-IT" altLang="it-IT" dirty="0" smtClean="0">
                <a:cs typeface="Times New Roman" panose="02020603050405020304" pitchFamily="18" charset="0"/>
              </a:rPr>
              <a:t>Critiche alla teoria di Freud</a:t>
            </a:r>
          </a:p>
          <a:p>
            <a:pPr marL="625475" indent="-342900" algn="just" defTabSz="1627188">
              <a:buFont typeface="Arial" panose="020B0604020202020204" pitchFamily="34" charset="0"/>
              <a:buChar char="•"/>
            </a:pPr>
            <a:r>
              <a:rPr lang="it-IT" altLang="it-IT" dirty="0" smtClean="0">
                <a:cs typeface="Times New Roman" panose="02020603050405020304" pitchFamily="18" charset="0"/>
              </a:rPr>
              <a:t>Teoria non verificabile, pochi dati scientifici, difficile generalizzare a tutta la popolazione e a tutte le culture;</a:t>
            </a:r>
          </a:p>
          <a:p>
            <a:pPr marL="625475" indent="-342900" algn="just" defTabSz="1627188">
              <a:buFont typeface="Arial" panose="020B0604020202020204" pitchFamily="34" charset="0"/>
              <a:buChar char="•"/>
            </a:pPr>
            <a:r>
              <a:rPr lang="it-IT" altLang="it-IT" dirty="0" smtClean="0">
                <a:cs typeface="Times New Roman" panose="02020603050405020304" pitchFamily="18" charset="0"/>
              </a:rPr>
              <a:t>Non fornisce previsioni certe sullo sviluppo dei disturbi mentali negli adulti a partire dai traumi infantili  </a:t>
            </a:r>
            <a:endParaRPr lang="it-IT" altLang="it-IT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19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94855"/>
            <a:ext cx="9144000" cy="6324600"/>
          </a:xfrm>
        </p:spPr>
        <p:txBody>
          <a:bodyPr>
            <a:normAutofit/>
          </a:bodyPr>
          <a:lstStyle/>
          <a:p>
            <a:pPr marL="476250" defTabSz="1627188">
              <a:tabLst>
                <a:tab pos="1235075" algn="l"/>
              </a:tabLst>
            </a:pPr>
            <a:r>
              <a:rPr lang="it-IT" altLang="it-IT" b="1" dirty="0">
                <a:cs typeface="Times New Roman" panose="02020603050405020304" pitchFamily="18" charset="0"/>
              </a:rPr>
              <a:t>TEORIE DEI TRATTI (APPROCCIO </a:t>
            </a:r>
            <a:r>
              <a:rPr lang="it-IT" altLang="it-IT" b="1" dirty="0" smtClean="0">
                <a:cs typeface="Times New Roman" panose="02020603050405020304" pitchFamily="18" charset="0"/>
              </a:rPr>
              <a:t>DISPOSIZIONALE, meno rilevanza al contesto)</a:t>
            </a:r>
            <a:r>
              <a:rPr lang="it-IT" altLang="it-IT" dirty="0" smtClean="0">
                <a:cs typeface="Times New Roman" panose="02020603050405020304" pitchFamily="18" charset="0"/>
              </a:rPr>
              <a:t> </a:t>
            </a:r>
            <a:endParaRPr lang="it-IT" altLang="it-IT" dirty="0">
              <a:cs typeface="Times New Roman" panose="02020603050405020304" pitchFamily="18" charset="0"/>
            </a:endParaRPr>
          </a:p>
          <a:p>
            <a:pPr marL="476250" defTabSz="1627188">
              <a:tabLst>
                <a:tab pos="1235075" algn="l"/>
              </a:tabLst>
            </a:pPr>
            <a:r>
              <a:rPr lang="it-IT" altLang="it-IT" dirty="0">
                <a:cs typeface="Times New Roman" panose="02020603050405020304" pitchFamily="18" charset="0"/>
              </a:rPr>
              <a:t>I tratti determinano i nostri comportamenti:</a:t>
            </a:r>
          </a:p>
          <a:p>
            <a:pPr marL="476250" algn="l" defTabSz="1627188">
              <a:buFontTx/>
              <a:buChar char="•"/>
              <a:tabLst>
                <a:tab pos="1235075" algn="l"/>
              </a:tabLst>
            </a:pPr>
            <a:r>
              <a:rPr lang="it-IT" altLang="it-IT" dirty="0">
                <a:cs typeface="Times New Roman" panose="02020603050405020304" pitchFamily="18" charset="0"/>
              </a:rPr>
              <a:t> Sono le nostre qualità distintive </a:t>
            </a:r>
          </a:p>
          <a:p>
            <a:pPr marL="476250" algn="l" defTabSz="1627188">
              <a:buFontTx/>
              <a:buChar char="•"/>
              <a:tabLst>
                <a:tab pos="1235075" algn="l"/>
              </a:tabLst>
            </a:pPr>
            <a:r>
              <a:rPr lang="it-IT" altLang="it-IT" dirty="0">
                <a:cs typeface="Times New Roman" panose="02020603050405020304" pitchFamily="18" charset="0"/>
              </a:rPr>
              <a:t>Si manifestano direttamente attraverso il nostro comportamento </a:t>
            </a:r>
          </a:p>
          <a:p>
            <a:pPr marL="476250" algn="l" defTabSz="1627188">
              <a:buFontTx/>
              <a:buChar char="•"/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Tendono </a:t>
            </a:r>
            <a:r>
              <a:rPr lang="it-IT" altLang="it-IT" dirty="0">
                <a:cs typeface="Times New Roman" panose="02020603050405020304" pitchFamily="18" charset="0"/>
              </a:rPr>
              <a:t>a rimanere stabili nel tempo </a:t>
            </a:r>
            <a:endParaRPr lang="it-IT" altLang="it-IT" dirty="0" smtClean="0">
              <a:cs typeface="Times New Roman" panose="02020603050405020304" pitchFamily="18" charset="0"/>
            </a:endParaRPr>
          </a:p>
          <a:p>
            <a:pPr marL="476250" algn="l" defTabSz="1627188">
              <a:buFontTx/>
              <a:buChar char="•"/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Tutti hanno gli stessi tratti, ma tra individui cambia il livello di presenza di ogni tratto </a:t>
            </a:r>
            <a:endParaRPr lang="it-IT" altLang="it-IT" dirty="0">
              <a:cs typeface="Times New Roman" panose="02020603050405020304" pitchFamily="18" charset="0"/>
            </a:endParaRPr>
          </a:p>
          <a:p>
            <a:pPr marL="476250" algn="l" defTabSz="1627188">
              <a:tabLst>
                <a:tab pos="1235075" algn="l"/>
              </a:tabLst>
            </a:pPr>
            <a:endParaRPr lang="it-IT" altLang="it-IT" dirty="0">
              <a:cs typeface="Times New Roman" panose="02020603050405020304" pitchFamily="18" charset="0"/>
            </a:endParaRPr>
          </a:p>
          <a:p>
            <a:pPr marL="476250" algn="l" defTabSz="1627188">
              <a:tabLst>
                <a:tab pos="1235075" algn="l"/>
              </a:tabLst>
            </a:pPr>
            <a:r>
              <a:rPr lang="it-IT" altLang="it-IT" dirty="0">
                <a:cs typeface="Times New Roman" panose="02020603050405020304" pitchFamily="18" charset="0"/>
              </a:rPr>
              <a:t>studio delle costanti comportamentali, ipotesi: stretto legame tra costanti comportamentali e tratti. </a:t>
            </a:r>
          </a:p>
        </p:txBody>
      </p:sp>
    </p:spTree>
    <p:extLst>
      <p:ext uri="{BB962C8B-B14F-4D97-AF65-F5344CB8AC3E}">
        <p14:creationId xmlns:p14="http://schemas.microsoft.com/office/powerpoint/2010/main" val="103075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81000"/>
            <a:ext cx="9144000" cy="6324600"/>
          </a:xfrm>
        </p:spPr>
        <p:txBody>
          <a:bodyPr/>
          <a:lstStyle/>
          <a:p>
            <a:pPr marL="282575" algn="l" defTabSz="1627188"/>
            <a:endParaRPr lang="it-IT" altLang="it-IT" sz="3200">
              <a:cs typeface="Times New Roman" panose="02020603050405020304" pitchFamily="18" charset="0"/>
            </a:endParaRPr>
          </a:p>
        </p:txBody>
      </p:sp>
      <p:pic>
        <p:nvPicPr>
          <p:cNvPr id="15363" name="Picture 3" descr="C:\DATI\Carla\Insegnamento Teorie della personalità\figura 1 pg 12 di blas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01626"/>
            <a:ext cx="8534400" cy="632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2203" y="42583"/>
            <a:ext cx="2639797" cy="5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62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63773" y="177421"/>
            <a:ext cx="11737075" cy="6528179"/>
          </a:xfrm>
        </p:spPr>
        <p:txBody>
          <a:bodyPr>
            <a:normAutofit/>
          </a:bodyPr>
          <a:lstStyle/>
          <a:p>
            <a:pPr marL="282575" defTabSz="1627188"/>
            <a:endParaRPr lang="it-IT" altLang="it-IT" b="1" dirty="0" smtClean="0">
              <a:cs typeface="Times New Roman" panose="02020603050405020304" pitchFamily="18" charset="0"/>
            </a:endParaRPr>
          </a:p>
          <a:p>
            <a:pPr marL="282575" defTabSz="1627188"/>
            <a:endParaRPr lang="it-IT" altLang="it-IT" b="1" dirty="0">
              <a:cs typeface="Times New Roman" panose="02020603050405020304" pitchFamily="18" charset="0"/>
            </a:endParaRPr>
          </a:p>
          <a:p>
            <a:pPr marL="282575" defTabSz="1627188"/>
            <a:r>
              <a:rPr lang="it-IT" altLang="it-IT" b="1" dirty="0" smtClean="0">
                <a:cs typeface="Times New Roman" panose="02020603050405020304" pitchFamily="18" charset="0"/>
              </a:rPr>
              <a:t>Tratti </a:t>
            </a:r>
            <a:r>
              <a:rPr lang="it-IT" altLang="it-IT" dirty="0">
                <a:cs typeface="Times New Roman" panose="02020603050405020304" pitchFamily="18" charset="0"/>
              </a:rPr>
              <a:t>sistemi psicofisici che determinano i peculiari modi di adattamento all’ambiente : </a:t>
            </a:r>
          </a:p>
          <a:p>
            <a:pPr marL="282575" algn="l" defTabSz="1627188">
              <a:buFontTx/>
              <a:buChar char="•"/>
            </a:pPr>
            <a:r>
              <a:rPr lang="it-IT" altLang="it-IT" dirty="0" smtClean="0">
                <a:cs typeface="Times New Roman" panose="02020603050405020304" pitchFamily="18" charset="0"/>
              </a:rPr>
              <a:t>Distinzione proposta da </a:t>
            </a:r>
            <a:r>
              <a:rPr lang="it-IT" altLang="it-IT" dirty="0" err="1" smtClean="0">
                <a:cs typeface="Times New Roman" panose="02020603050405020304" pitchFamily="18" charset="0"/>
              </a:rPr>
              <a:t>Allport</a:t>
            </a:r>
            <a:r>
              <a:rPr lang="it-IT" altLang="it-IT" dirty="0" smtClean="0">
                <a:cs typeface="Times New Roman" panose="02020603050405020304" pitchFamily="18" charset="0"/>
              </a:rPr>
              <a:t> (1897-1967) </a:t>
            </a:r>
          </a:p>
          <a:p>
            <a:pPr marL="282575" algn="l" defTabSz="1627188"/>
            <a:r>
              <a:rPr lang="it-IT" altLang="it-IT" dirty="0" smtClean="0">
                <a:cs typeface="Times New Roman" panose="02020603050405020304" pitchFamily="18" charset="0"/>
              </a:rPr>
              <a:t> </a:t>
            </a:r>
            <a:endParaRPr lang="it-IT" altLang="it-IT" dirty="0">
              <a:cs typeface="Times New Roman" panose="02020603050405020304" pitchFamily="18" charset="0"/>
            </a:endParaRPr>
          </a:p>
          <a:p>
            <a:pPr marL="282575" algn="l" defTabSz="1627188"/>
            <a:r>
              <a:rPr lang="it-IT" altLang="it-IT" dirty="0">
                <a:cs typeface="Times New Roman" panose="02020603050405020304" pitchFamily="18" charset="0"/>
              </a:rPr>
              <a:t>	-</a:t>
            </a:r>
            <a:r>
              <a:rPr lang="it-IT" altLang="it-IT" b="1" dirty="0">
                <a:cs typeface="Times New Roman" panose="02020603050405020304" pitchFamily="18" charset="0"/>
              </a:rPr>
              <a:t>cardinali</a:t>
            </a:r>
            <a:r>
              <a:rPr lang="it-IT" altLang="it-IT" dirty="0">
                <a:cs typeface="Times New Roman" panose="02020603050405020304" pitchFamily="18" charset="0"/>
              </a:rPr>
              <a:t> (in riferimento </a:t>
            </a:r>
            <a:r>
              <a:rPr lang="it-IT" altLang="it-IT" dirty="0" smtClean="0">
                <a:cs typeface="Times New Roman" panose="02020603050405020304" pitchFamily="18" charset="0"/>
              </a:rPr>
              <a:t>a una caratteristica singola prevalente, che influenza ampiamente </a:t>
            </a:r>
            <a:r>
              <a:rPr lang="it-IT" altLang="it-IT" dirty="0">
                <a:cs typeface="Times New Roman" panose="02020603050405020304" pitchFamily="18" charset="0"/>
              </a:rPr>
              <a:t>le attività e le manifestazioni </a:t>
            </a:r>
            <a:r>
              <a:rPr lang="it-IT" altLang="it-IT" dirty="0" smtClean="0">
                <a:cs typeface="Times New Roman" panose="02020603050405020304" pitchFamily="18" charset="0"/>
              </a:rPr>
              <a:t>dell’individuo; es. sete di potere o altruismo), </a:t>
            </a:r>
            <a:endParaRPr lang="it-IT" altLang="it-IT" dirty="0">
              <a:cs typeface="Times New Roman" panose="02020603050405020304" pitchFamily="18" charset="0"/>
            </a:endParaRPr>
          </a:p>
          <a:p>
            <a:pPr marL="282575" algn="l" defTabSz="1627188"/>
            <a:r>
              <a:rPr lang="it-IT" altLang="it-IT" dirty="0">
                <a:cs typeface="Times New Roman" panose="02020603050405020304" pitchFamily="18" charset="0"/>
              </a:rPr>
              <a:t>	-</a:t>
            </a:r>
            <a:r>
              <a:rPr lang="it-IT" altLang="it-IT" b="1" dirty="0">
                <a:cs typeface="Times New Roman" panose="02020603050405020304" pitchFamily="18" charset="0"/>
              </a:rPr>
              <a:t>centrali</a:t>
            </a:r>
            <a:r>
              <a:rPr lang="it-IT" altLang="it-IT" dirty="0">
                <a:cs typeface="Times New Roman" panose="02020603050405020304" pitchFamily="18" charset="0"/>
              </a:rPr>
              <a:t> </a:t>
            </a:r>
            <a:r>
              <a:rPr lang="it-IT" altLang="it-IT" dirty="0" smtClean="0">
                <a:cs typeface="Times New Roman" panose="02020603050405020304" pitchFamily="18" charset="0"/>
              </a:rPr>
              <a:t>(da 5 a 10 caratteristiche che </a:t>
            </a:r>
            <a:r>
              <a:rPr lang="it-IT" altLang="it-IT" dirty="0">
                <a:cs typeface="Times New Roman" panose="02020603050405020304" pitchFamily="18" charset="0"/>
              </a:rPr>
              <a:t>riguardano le </a:t>
            </a:r>
            <a:r>
              <a:rPr lang="it-IT" altLang="it-IT" dirty="0" smtClean="0">
                <a:cs typeface="Times New Roman" panose="02020603050405020304" pitchFamily="18" charset="0"/>
              </a:rPr>
              <a:t>tendenze </a:t>
            </a:r>
            <a:r>
              <a:rPr lang="it-IT" altLang="it-IT" dirty="0">
                <a:cs typeface="Times New Roman" panose="02020603050405020304" pitchFamily="18" charset="0"/>
              </a:rPr>
              <a:t>essenziali e coerenti della </a:t>
            </a:r>
            <a:r>
              <a:rPr lang="it-IT" altLang="it-IT" dirty="0" smtClean="0">
                <a:cs typeface="Times New Roman" panose="02020603050405020304" pitchFamily="18" charset="0"/>
              </a:rPr>
              <a:t>personalità di un individuo; es. onestà, socievolezza…) </a:t>
            </a:r>
            <a:endParaRPr lang="it-IT" altLang="it-IT" dirty="0">
              <a:cs typeface="Times New Roman" panose="02020603050405020304" pitchFamily="18" charset="0"/>
            </a:endParaRPr>
          </a:p>
          <a:p>
            <a:pPr marL="282575" algn="l" defTabSz="1627188"/>
            <a:r>
              <a:rPr lang="it-IT" altLang="it-IT" dirty="0">
                <a:cs typeface="Times New Roman" panose="02020603050405020304" pitchFamily="18" charset="0"/>
              </a:rPr>
              <a:t>	-</a:t>
            </a:r>
            <a:r>
              <a:rPr lang="it-IT" altLang="it-IT" b="1" dirty="0">
                <a:cs typeface="Times New Roman" panose="02020603050405020304" pitchFamily="18" charset="0"/>
              </a:rPr>
              <a:t>secondari</a:t>
            </a:r>
            <a:r>
              <a:rPr lang="it-IT" altLang="it-IT" dirty="0">
                <a:cs typeface="Times New Roman" panose="02020603050405020304" pitchFamily="18" charset="0"/>
              </a:rPr>
              <a:t> (relativi a specifiche sequenze di comportamenti e connessi solo in modo relativo alle funzioni del </a:t>
            </a:r>
            <a:r>
              <a:rPr lang="it-IT" altLang="it-IT" dirty="0" smtClean="0">
                <a:cs typeface="Times New Roman" panose="02020603050405020304" pitchFamily="18" charset="0"/>
              </a:rPr>
              <a:t>Proprio Io; es. l’amore per l’arte moderna).</a:t>
            </a:r>
            <a:endParaRPr lang="it-IT" altLang="it-IT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15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1069</TotalTime>
  <Words>1109</Words>
  <Application>Microsoft Office PowerPoint</Application>
  <PresentationFormat>Widescreen</PresentationFormat>
  <Paragraphs>166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Tema di Office</vt:lpstr>
      <vt:lpstr>(alcune) teorie della personalità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CanestrariC</dc:creator>
  <cp:lastModifiedBy>user1</cp:lastModifiedBy>
  <cp:revision>64</cp:revision>
  <dcterms:created xsi:type="dcterms:W3CDTF">2018-11-27T16:13:41Z</dcterms:created>
  <dcterms:modified xsi:type="dcterms:W3CDTF">2023-11-04T08:03:16Z</dcterms:modified>
</cp:coreProperties>
</file>