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74" r:id="rId2"/>
    <p:sldId id="256"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75" r:id="rId19"/>
    <p:sldId id="272" r:id="rId20"/>
    <p:sldId id="273" r:id="rId21"/>
    <p:sldId id="276" r:id="rId22"/>
    <p:sldId id="277" r:id="rId23"/>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58F2A4-AE80-4784-8A07-23C685954450}" type="datetimeFigureOut">
              <a:rPr lang="it-IT" smtClean="0"/>
              <a:t>07/11/2023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C716A9-CCAB-4759-BC25-C4854CA60DBA}" type="slidenum">
              <a:rPr lang="it-IT" smtClean="0"/>
              <a:t>‹N›</a:t>
            </a:fld>
            <a:endParaRPr lang="it-IT"/>
          </a:p>
        </p:txBody>
      </p:sp>
    </p:spTree>
    <p:extLst>
      <p:ext uri="{BB962C8B-B14F-4D97-AF65-F5344CB8AC3E}">
        <p14:creationId xmlns:p14="http://schemas.microsoft.com/office/powerpoint/2010/main" val="1000445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8615752-574A-4A6F-BB1D-C270174BB59A}"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664432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6A83AC5D-EDB4-4FB7-9712-C0DC8CA23875}" type="datetimeFigureOut">
              <a:rPr lang="it-IT" smtClean="0"/>
              <a:t>07/11/2023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3238201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83AC5D-EDB4-4FB7-9712-C0DC8CA23875}" type="datetimeFigureOut">
              <a:rPr lang="it-IT" smtClean="0"/>
              <a:t>07/11/2023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24367777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83AC5D-EDB4-4FB7-9712-C0DC8CA23875}" type="datetimeFigureOut">
              <a:rPr lang="it-IT" smtClean="0"/>
              <a:t>07/11/2023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4212038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6A83AC5D-EDB4-4FB7-9712-C0DC8CA23875}" type="datetimeFigureOut">
              <a:rPr lang="it-IT" smtClean="0"/>
              <a:t>07/11/2023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1301444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6A83AC5D-EDB4-4FB7-9712-C0DC8CA23875}" type="datetimeFigureOut">
              <a:rPr lang="it-IT" smtClean="0"/>
              <a:t>07/11/2023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1202175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6A83AC5D-EDB4-4FB7-9712-C0DC8CA23875}" type="datetimeFigureOut">
              <a:rPr lang="it-IT" smtClean="0"/>
              <a:t>07/11/2023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3177167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6A83AC5D-EDB4-4FB7-9712-C0DC8CA23875}" type="datetimeFigureOut">
              <a:rPr lang="it-IT" smtClean="0"/>
              <a:t>07/11/2023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3551314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6A83AC5D-EDB4-4FB7-9712-C0DC8CA23875}" type="datetimeFigureOut">
              <a:rPr lang="it-IT" smtClean="0"/>
              <a:t>07/11/2023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4080957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A83AC5D-EDB4-4FB7-9712-C0DC8CA23875}" type="datetimeFigureOut">
              <a:rPr lang="it-IT" smtClean="0"/>
              <a:t>07/11/2023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100711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6A83AC5D-EDB4-4FB7-9712-C0DC8CA23875}" type="datetimeFigureOut">
              <a:rPr lang="it-IT" smtClean="0"/>
              <a:t>07/11/2023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2411079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6A83AC5D-EDB4-4FB7-9712-C0DC8CA23875}" type="datetimeFigureOut">
              <a:rPr lang="it-IT" smtClean="0"/>
              <a:t>07/11/2023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319B07-ED26-4374-B777-80823AFFADDF}" type="slidenum">
              <a:rPr lang="it-IT" smtClean="0"/>
              <a:t>‹N›</a:t>
            </a:fld>
            <a:endParaRPr lang="it-IT"/>
          </a:p>
        </p:txBody>
      </p:sp>
    </p:spTree>
    <p:extLst>
      <p:ext uri="{BB962C8B-B14F-4D97-AF65-F5344CB8AC3E}">
        <p14:creationId xmlns:p14="http://schemas.microsoft.com/office/powerpoint/2010/main" val="2880704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83AC5D-EDB4-4FB7-9712-C0DC8CA23875}" type="datetimeFigureOut">
              <a:rPr lang="it-IT" smtClean="0"/>
              <a:t>07/11/2023</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319B07-ED26-4374-B777-80823AFFADDF}" type="slidenum">
              <a:rPr lang="it-IT" smtClean="0"/>
              <a:t>‹N›</a:t>
            </a:fld>
            <a:endParaRPr lang="it-IT"/>
          </a:p>
        </p:txBody>
      </p:sp>
    </p:spTree>
    <p:extLst>
      <p:ext uri="{BB962C8B-B14F-4D97-AF65-F5344CB8AC3E}">
        <p14:creationId xmlns:p14="http://schemas.microsoft.com/office/powerpoint/2010/main" val="289227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419497" y="338592"/>
            <a:ext cx="9144000" cy="667248"/>
          </a:xfrm>
        </p:spPr>
        <p:txBody>
          <a:bodyPr>
            <a:normAutofit/>
          </a:bodyPr>
          <a:lstStyle/>
          <a:p>
            <a:r>
              <a:rPr lang="it-IT" sz="3000" b="1" dirty="0" smtClean="0"/>
              <a:t>Emozioni </a:t>
            </a:r>
            <a:endParaRPr lang="it-IT" sz="3000" b="1" dirty="0"/>
          </a:p>
        </p:txBody>
      </p:sp>
      <p:sp>
        <p:nvSpPr>
          <p:cNvPr id="3" name="Sottotitolo 2"/>
          <p:cNvSpPr>
            <a:spLocks noGrp="1"/>
          </p:cNvSpPr>
          <p:nvPr>
            <p:ph type="subTitle" idx="1"/>
          </p:nvPr>
        </p:nvSpPr>
        <p:spPr>
          <a:xfrm>
            <a:off x="1419497" y="1149531"/>
            <a:ext cx="9144000" cy="4702629"/>
          </a:xfrm>
        </p:spPr>
        <p:txBody>
          <a:bodyPr>
            <a:normAutofit/>
          </a:bodyPr>
          <a:lstStyle/>
          <a:p>
            <a:pPr marL="342900" indent="-342900">
              <a:buFont typeface="Arial" panose="020B0604020202020204" pitchFamily="34" charset="0"/>
              <a:buChar char="•"/>
            </a:pPr>
            <a:r>
              <a:rPr lang="it-IT" b="1" dirty="0" smtClean="0"/>
              <a:t>Aspetti generali</a:t>
            </a:r>
          </a:p>
          <a:p>
            <a:endParaRPr lang="it-IT" b="1" dirty="0" smtClean="0"/>
          </a:p>
          <a:p>
            <a:pPr marL="342900" indent="-342900">
              <a:buFont typeface="Arial" panose="020B0604020202020204" pitchFamily="34" charset="0"/>
              <a:buChar char="•"/>
            </a:pPr>
            <a:r>
              <a:rPr lang="it-IT" b="1" dirty="0" smtClean="0"/>
              <a:t>Teorie classiche: </a:t>
            </a:r>
          </a:p>
          <a:p>
            <a:pPr algn="l"/>
            <a:r>
              <a:rPr lang="it-IT" b="1" dirty="0">
                <a:solidFill>
                  <a:prstClr val="black"/>
                </a:solidFill>
              </a:rPr>
              <a:t>Teoria periferica delle emozioni </a:t>
            </a:r>
            <a:r>
              <a:rPr lang="it-IT" b="1" dirty="0" smtClean="0">
                <a:solidFill>
                  <a:prstClr val="black"/>
                </a:solidFill>
              </a:rPr>
              <a:t>di </a:t>
            </a:r>
            <a:r>
              <a:rPr lang="it-IT" b="1" dirty="0" smtClean="0">
                <a:solidFill>
                  <a:prstClr val="black"/>
                </a:solidFill>
              </a:rPr>
              <a:t>James-Lange (1890)</a:t>
            </a:r>
          </a:p>
          <a:p>
            <a:pPr algn="l"/>
            <a:r>
              <a:rPr lang="it-IT" b="1" dirty="0">
                <a:solidFill>
                  <a:prstClr val="black"/>
                </a:solidFill>
              </a:rPr>
              <a:t>Teoria dell’attivazione centrale di </a:t>
            </a:r>
            <a:r>
              <a:rPr lang="it-IT" b="1" dirty="0" err="1">
                <a:solidFill>
                  <a:prstClr val="black"/>
                </a:solidFill>
              </a:rPr>
              <a:t>Cannon</a:t>
            </a:r>
            <a:r>
              <a:rPr lang="it-IT" b="1" dirty="0">
                <a:solidFill>
                  <a:prstClr val="black"/>
                </a:solidFill>
              </a:rPr>
              <a:t>-Bard </a:t>
            </a:r>
            <a:r>
              <a:rPr lang="it-IT" b="1" dirty="0" smtClean="0">
                <a:solidFill>
                  <a:prstClr val="black"/>
                </a:solidFill>
              </a:rPr>
              <a:t>(1927)</a:t>
            </a:r>
          </a:p>
          <a:p>
            <a:pPr algn="l"/>
            <a:r>
              <a:rPr lang="it-IT" b="1" dirty="0" smtClean="0">
                <a:solidFill>
                  <a:schemeClr val="tx1"/>
                </a:solidFill>
              </a:rPr>
              <a:t>Teoria cognitivo-attivazionale </a:t>
            </a:r>
            <a:r>
              <a:rPr lang="it-IT" b="1" dirty="0" err="1" smtClean="0">
                <a:solidFill>
                  <a:schemeClr val="tx1"/>
                </a:solidFill>
              </a:rPr>
              <a:t>Schachter</a:t>
            </a:r>
            <a:r>
              <a:rPr lang="it-IT" b="1" dirty="0" smtClean="0">
                <a:solidFill>
                  <a:schemeClr val="tx1"/>
                </a:solidFill>
              </a:rPr>
              <a:t> e Singer (1962)</a:t>
            </a:r>
          </a:p>
          <a:p>
            <a:pPr algn="l"/>
            <a:endParaRPr lang="it-IT" b="1" dirty="0" smtClean="0">
              <a:solidFill>
                <a:schemeClr val="tx1"/>
              </a:solidFill>
            </a:endParaRPr>
          </a:p>
          <a:p>
            <a:pPr marL="342900" indent="-342900">
              <a:buFont typeface="Arial" panose="020B0604020202020204" pitchFamily="34" charset="0"/>
              <a:buChar char="•"/>
            </a:pPr>
            <a:r>
              <a:rPr lang="it-IT" b="1" dirty="0" smtClean="0"/>
              <a:t>Teorie contemporanee:</a:t>
            </a:r>
          </a:p>
          <a:p>
            <a:pPr algn="l"/>
            <a:r>
              <a:rPr lang="it-IT" b="1" dirty="0">
                <a:solidFill>
                  <a:prstClr val="black"/>
                </a:solidFill>
              </a:rPr>
              <a:t>Teoria </a:t>
            </a:r>
            <a:r>
              <a:rPr lang="it-IT" b="1" dirty="0" smtClean="0">
                <a:solidFill>
                  <a:prstClr val="black"/>
                </a:solidFill>
              </a:rPr>
              <a:t>dell’</a:t>
            </a:r>
            <a:r>
              <a:rPr lang="it-IT" b="1" dirty="0" err="1" smtClean="0">
                <a:solidFill>
                  <a:prstClr val="black"/>
                </a:solidFill>
              </a:rPr>
              <a:t>appraisal</a:t>
            </a:r>
            <a:endParaRPr lang="it-IT" b="1" dirty="0" smtClean="0">
              <a:solidFill>
                <a:prstClr val="black"/>
              </a:solidFill>
            </a:endParaRPr>
          </a:p>
          <a:p>
            <a:pPr algn="l"/>
            <a:r>
              <a:rPr lang="it-IT" b="1" dirty="0" smtClean="0">
                <a:solidFill>
                  <a:prstClr val="black"/>
                </a:solidFill>
              </a:rPr>
              <a:t>Teoria evoluzionista</a:t>
            </a:r>
          </a:p>
          <a:p>
            <a:pPr algn="l"/>
            <a:endParaRPr lang="it-IT" b="1" dirty="0" smtClean="0">
              <a:solidFill>
                <a:schemeClr val="tx1"/>
              </a:solidFill>
            </a:endParaRPr>
          </a:p>
          <a:p>
            <a:pPr marL="342900" indent="-342900">
              <a:buFont typeface="Arial" panose="020B0604020202020204" pitchFamily="34" charset="0"/>
              <a:buChar char="•"/>
            </a:pPr>
            <a:endParaRPr lang="it-IT" b="1" dirty="0" smtClean="0">
              <a:solidFill>
                <a:prstClr val="black"/>
              </a:solidFill>
            </a:endParaRPr>
          </a:p>
          <a:p>
            <a:pPr marL="342900" indent="-342900">
              <a:buFont typeface="Arial" panose="020B0604020202020204" pitchFamily="34" charset="0"/>
              <a:buChar char="•"/>
            </a:pPr>
            <a:endParaRPr lang="it-IT" b="1" dirty="0" smtClean="0"/>
          </a:p>
          <a:p>
            <a:pPr marL="342900" indent="-342900">
              <a:buFont typeface="Arial" panose="020B0604020202020204" pitchFamily="34" charset="0"/>
              <a:buChar char="•"/>
            </a:pPr>
            <a:endParaRPr lang="it-IT" b="1" dirty="0"/>
          </a:p>
        </p:txBody>
      </p:sp>
    </p:spTree>
    <p:extLst>
      <p:ext uri="{BB962C8B-B14F-4D97-AF65-F5344CB8AC3E}">
        <p14:creationId xmlns:p14="http://schemas.microsoft.com/office/powerpoint/2010/main" val="8160373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304800" y="977708"/>
            <a:ext cx="11637818" cy="951806"/>
          </a:xfrm>
        </p:spPr>
        <p:txBody>
          <a:bodyPr>
            <a:noAutofit/>
          </a:bodyPr>
          <a:lstStyle/>
          <a:p>
            <a:r>
              <a:rPr lang="it-IT" b="1" dirty="0" smtClean="0">
                <a:solidFill>
                  <a:schemeClr val="tx1"/>
                </a:solidFill>
                <a:latin typeface="+mn-lt"/>
              </a:rPr>
              <a:t>Teoria cognitivo-attivazionale </a:t>
            </a:r>
            <a:r>
              <a:rPr lang="it-IT" b="1" dirty="0" err="1">
                <a:solidFill>
                  <a:schemeClr val="tx1"/>
                </a:solidFill>
                <a:latin typeface="+mn-lt"/>
              </a:rPr>
              <a:t>Schachter</a:t>
            </a:r>
            <a:r>
              <a:rPr lang="it-IT" b="1" dirty="0">
                <a:solidFill>
                  <a:schemeClr val="tx1"/>
                </a:solidFill>
                <a:latin typeface="+mn-lt"/>
              </a:rPr>
              <a:t> e Singer, 1962</a:t>
            </a:r>
          </a:p>
          <a:p>
            <a:r>
              <a:rPr lang="it-IT" sz="2200" dirty="0" smtClean="0">
                <a:solidFill>
                  <a:schemeClr val="tx1"/>
                </a:solidFill>
                <a:latin typeface="+mn-lt"/>
              </a:rPr>
              <a:t> L’emozione è funzione di uno stato di </a:t>
            </a:r>
            <a:r>
              <a:rPr lang="it-IT" sz="2200" u="sng" dirty="0" err="1" smtClean="0">
                <a:solidFill>
                  <a:schemeClr val="tx1"/>
                </a:solidFill>
                <a:latin typeface="+mn-lt"/>
              </a:rPr>
              <a:t>arousal</a:t>
            </a:r>
            <a:r>
              <a:rPr lang="it-IT" sz="2200" dirty="0" smtClean="0">
                <a:solidFill>
                  <a:schemeClr val="tx1"/>
                </a:solidFill>
                <a:latin typeface="+mn-lt"/>
              </a:rPr>
              <a:t> e </a:t>
            </a:r>
            <a:r>
              <a:rPr lang="it-IT" sz="2200" u="sng" dirty="0" smtClean="0">
                <a:solidFill>
                  <a:schemeClr val="tx1"/>
                </a:solidFill>
                <a:latin typeface="+mn-lt"/>
              </a:rPr>
              <a:t>di conoscenze ambientali</a:t>
            </a:r>
            <a:r>
              <a:rPr lang="it-IT" sz="2200" dirty="0" smtClean="0">
                <a:solidFill>
                  <a:schemeClr val="tx1"/>
                </a:solidFill>
                <a:latin typeface="+mn-lt"/>
              </a:rPr>
              <a:t> (sulla situazione specifica)  </a:t>
            </a:r>
            <a:endParaRPr lang="it-IT" sz="2200" dirty="0">
              <a:solidFill>
                <a:schemeClr val="tx1"/>
              </a:solidFill>
              <a:latin typeface="+mn-lt"/>
            </a:endParaRPr>
          </a:p>
        </p:txBody>
      </p:sp>
      <p:sp>
        <p:nvSpPr>
          <p:cNvPr id="5" name="Rettangolo 4"/>
          <p:cNvSpPr/>
          <p:nvPr/>
        </p:nvSpPr>
        <p:spPr>
          <a:xfrm>
            <a:off x="420188" y="2100022"/>
            <a:ext cx="4655771" cy="20655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Percezione soggettiva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arousal</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(attivazione neuropsicologica con conseguente innalzamento stato cognitivo-</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attentivo</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di vigilanza e pronta reazione, cui corrisponde anche attivazione fisiologica)  </a:t>
            </a:r>
          </a:p>
        </p:txBody>
      </p:sp>
      <p:sp>
        <p:nvSpPr>
          <p:cNvPr id="7" name="Rettangolo 6"/>
          <p:cNvSpPr/>
          <p:nvPr/>
        </p:nvSpPr>
        <p:spPr>
          <a:xfrm>
            <a:off x="8009014" y="2018287"/>
            <a:ext cx="3489705" cy="79839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Informazioni dall’ambiente</a:t>
            </a:r>
          </a:p>
        </p:txBody>
      </p:sp>
      <p:sp>
        <p:nvSpPr>
          <p:cNvPr id="8" name="Rettangolo 7"/>
          <p:cNvSpPr/>
          <p:nvPr/>
        </p:nvSpPr>
        <p:spPr>
          <a:xfrm>
            <a:off x="3491346" y="4668983"/>
            <a:ext cx="4006608" cy="19119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Attribuzione causale dell’</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arousal</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a un’emozione specifica, quindi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etichettamento</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di una determinata emozione</a:t>
            </a:r>
          </a:p>
        </p:txBody>
      </p:sp>
      <p:cxnSp>
        <p:nvCxnSpPr>
          <p:cNvPr id="9" name="Connettore 2 8"/>
          <p:cNvCxnSpPr/>
          <p:nvPr/>
        </p:nvCxnSpPr>
        <p:spPr>
          <a:xfrm>
            <a:off x="5075959" y="3566523"/>
            <a:ext cx="798368" cy="9084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nettore 2 10"/>
          <p:cNvCxnSpPr/>
          <p:nvPr/>
        </p:nvCxnSpPr>
        <p:spPr>
          <a:xfrm flipH="1">
            <a:off x="6579721" y="2816682"/>
            <a:ext cx="1429293" cy="16005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reccia in giù 13"/>
          <p:cNvSpPr/>
          <p:nvPr/>
        </p:nvSpPr>
        <p:spPr>
          <a:xfrm>
            <a:off x="9430838" y="2986482"/>
            <a:ext cx="713614" cy="45037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24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ttangolo 14"/>
          <p:cNvSpPr/>
          <p:nvPr/>
        </p:nvSpPr>
        <p:spPr>
          <a:xfrm>
            <a:off x="8009014" y="3566523"/>
            <a:ext cx="3933604" cy="21389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In base alle conoscenze dell’ambiente (ambiente stimolante</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 sono discriminate le diverse emozioni (es. gioia, collera…) che hanno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 stesse modificazioni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fisiologiche</a:t>
            </a: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ottotitolo 2"/>
          <p:cNvSpPr txBox="1">
            <a:spLocks/>
          </p:cNvSpPr>
          <p:nvPr/>
        </p:nvSpPr>
        <p:spPr>
          <a:xfrm>
            <a:off x="2324101" y="489737"/>
            <a:ext cx="6858000" cy="591973"/>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800" b="0" i="0" u="none" strike="noStrike" kern="1200" cap="none" spc="0" normalizeH="0" baseline="0" noProof="0" dirty="0">
                <a:ln>
                  <a:noFill/>
                </a:ln>
                <a:solidFill>
                  <a:srgbClr val="FF0000"/>
                </a:solidFill>
                <a:effectLst/>
                <a:uLnTx/>
                <a:uFillTx/>
                <a:latin typeface="Calibri" panose="020F0502020204030204"/>
                <a:ea typeface="+mn-ea"/>
                <a:cs typeface="+mn-cs"/>
              </a:rPr>
              <a:t>Teorie classiche </a:t>
            </a:r>
          </a:p>
        </p:txBody>
      </p:sp>
    </p:spTree>
    <p:extLst>
      <p:ext uri="{BB962C8B-B14F-4D97-AF65-F5344CB8AC3E}">
        <p14:creationId xmlns:p14="http://schemas.microsoft.com/office/powerpoint/2010/main" val="1550213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txBox="1">
            <a:spLocks/>
          </p:cNvSpPr>
          <p:nvPr/>
        </p:nvSpPr>
        <p:spPr>
          <a:xfrm>
            <a:off x="734291" y="748145"/>
            <a:ext cx="10723418" cy="4876800"/>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Studi sperimentali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Schachter</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e Singer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«Si può ritenere che una persona etichetti, interpreti e identifichi questo stato di eccitazione in funzione delle caratteristiche della situazione scatenante e delle proprie appercezioni. Ciò indica quindi che uno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stato emotivo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può essere considerato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come la funzione di uno stato di attivazione fisiologica e di una interpretazione cognitiva adeguata di questo stato di attivazione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Schachter</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e Singer, 1962)</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55563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txBox="1">
            <a:spLocks/>
          </p:cNvSpPr>
          <p:nvPr/>
        </p:nvSpPr>
        <p:spPr>
          <a:xfrm>
            <a:off x="762001" y="831272"/>
            <a:ext cx="10681854" cy="6026727"/>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Studi sperimentali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Schachter</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e Singer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Ipotesi: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i fattori cognitivi (ciò che sappiamo della situazione in cui ci troviamo quando percepiamo l’</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arousal</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influiscono sull’</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etichettamento</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delle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emozioni,</a:t>
            </a:r>
            <a:r>
              <a:rPr kumimoji="0" lang="it-IT" sz="2400" b="0" i="0" u="none" strike="noStrike" kern="1200" cap="none" spc="0" normalizeH="0" noProof="0" dirty="0" smtClean="0">
                <a:ln>
                  <a:noFill/>
                </a:ln>
                <a:solidFill>
                  <a:prstClr val="black"/>
                </a:solidFill>
                <a:effectLst/>
                <a:uLnTx/>
                <a:uFillTx/>
                <a:latin typeface="Calibri" panose="020F0502020204030204"/>
                <a:ea typeface="+mn-ea"/>
                <a:cs typeface="+mn-cs"/>
              </a:rPr>
              <a:t> quindi sul tipo di emozione provata</a:t>
            </a: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Variabili indipendenti: </a:t>
            </a:r>
            <a:r>
              <a:rPr kumimoji="0" lang="it-IT" sz="2400" b="0" i="0" u="none" strike="noStrike" kern="1200" cap="none" spc="0" normalizeH="0" baseline="0" noProof="0" dirty="0" err="1" smtClean="0">
                <a:ln>
                  <a:noFill/>
                </a:ln>
                <a:solidFill>
                  <a:prstClr val="black"/>
                </a:solidFill>
                <a:effectLst/>
                <a:uLnTx/>
                <a:uFillTx/>
                <a:latin typeface="Calibri" panose="020F0502020204030204"/>
                <a:ea typeface="+mn-ea"/>
                <a:cs typeface="+mn-cs"/>
              </a:rPr>
              <a:t>arousal</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 (indotto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con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epinefrina);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a:solidFill>
                  <a:prstClr val="black"/>
                </a:solidFill>
                <a:latin typeface="Calibri" panose="020F0502020204030204"/>
              </a:rPr>
              <a:t>	</a:t>
            </a:r>
            <a:r>
              <a:rPr lang="it-IT" dirty="0" smtClean="0">
                <a:solidFill>
                  <a:prstClr val="black"/>
                </a:solidFill>
                <a:latin typeface="Calibri" panose="020F0502020204030204"/>
              </a:rPr>
              <a:t>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informazioni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sulla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situazione;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 			stato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emotivo di partenza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smtClean="0">
                <a:ln>
                  <a:noFill/>
                </a:ln>
                <a:solidFill>
                  <a:prstClr val="black"/>
                </a:solidFill>
                <a:effectLst/>
                <a:uLnTx/>
                <a:uFillTx/>
                <a:latin typeface="Calibri" panose="020F0502020204030204"/>
                <a:ea typeface="+mn-ea"/>
                <a:cs typeface="+mn-cs"/>
              </a:rPr>
              <a:t>Variabile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dipendente: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percezione/</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etichettamento</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del vissuto emotivo, rilevato attraverso un questionario che rileva lo stato di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allegria-euforia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versus stato di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irritazione-agitazione  </a:t>
            </a: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936653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txBox="1">
            <a:spLocks/>
          </p:cNvSpPr>
          <p:nvPr/>
        </p:nvSpPr>
        <p:spPr>
          <a:xfrm>
            <a:off x="665017" y="374073"/>
            <a:ext cx="11125201" cy="4522604"/>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Studi sperimentali di </a:t>
            </a:r>
            <a:r>
              <a:rPr kumimoji="0" lang="it-IT" sz="2200" b="1" i="0" u="none" strike="noStrike" kern="1200" cap="none" spc="0" normalizeH="0" baseline="0" noProof="0" dirty="0" err="1">
                <a:ln>
                  <a:noFill/>
                </a:ln>
                <a:solidFill>
                  <a:prstClr val="black"/>
                </a:solidFill>
                <a:effectLst/>
                <a:uLnTx/>
                <a:uFillTx/>
                <a:latin typeface="Calibri" panose="020F0502020204030204"/>
                <a:ea typeface="+mn-ea"/>
                <a:cs typeface="+mn-cs"/>
              </a:rPr>
              <a:t>Schachter</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 e Singer</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Procedura: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i soggetti sono informati che partecipano a uno studio sugli effetti di un composto vitaminico sulla vista. A tutti viene detto che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sarà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loro iniettato il composto vitaminico. In realtà ai soggetti dei gruppi sperimentali viene iniettata epinefrina, cioè adrenalina, che produce aumento della pressione arteriosa sistolica, aumento ritmo battito cardiaco, aumento glicemia ecc., quindi attiva l’</a:t>
            </a:r>
            <a:r>
              <a:rPr kumimoji="0" lang="it-IT" sz="2200" b="0" i="0" u="none" strike="noStrike" kern="1200" cap="none" spc="0" normalizeH="0" baseline="0" noProof="0" dirty="0" err="1">
                <a:ln>
                  <a:noFill/>
                </a:ln>
                <a:solidFill>
                  <a:prstClr val="black"/>
                </a:solidFill>
                <a:effectLst/>
                <a:uLnTx/>
                <a:uFillTx/>
                <a:latin typeface="Calibri" panose="020F0502020204030204"/>
                <a:ea typeface="+mn-ea"/>
                <a:cs typeface="+mn-cs"/>
              </a:rPr>
              <a:t>arousal</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mentre al gruppo di controllo una soluzione salina di nessuna efficacia.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I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soggetti sperimentali</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 prima dell’iniezione,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uno alla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volta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attendono in una stanza dove trovano un altro soggetto (in realtà un confederato) che: </a:t>
            </a:r>
            <a:endPar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1" u="none" strike="noStrike" kern="1200" cap="none" spc="0" normalizeH="0" baseline="0" noProof="0" dirty="0" smtClean="0">
                <a:ln>
                  <a:noFill/>
                </a:ln>
                <a:solidFill>
                  <a:prstClr val="black"/>
                </a:solidFill>
                <a:effectLst/>
                <a:uLnTx/>
                <a:uFillTx/>
                <a:latin typeface="Calibri" panose="020F0502020204030204"/>
                <a:ea typeface="+mn-ea"/>
                <a:cs typeface="+mn-cs"/>
              </a:rPr>
              <a:t>condizione </a:t>
            </a:r>
            <a:r>
              <a:rPr kumimoji="0" lang="it-IT" sz="2200" b="0" i="1" u="none" strike="noStrike" kern="1200" cap="none" spc="0" normalizeH="0" baseline="0" noProof="0" dirty="0">
                <a:ln>
                  <a:noFill/>
                </a:ln>
                <a:solidFill>
                  <a:prstClr val="black"/>
                </a:solidFill>
                <a:effectLst/>
                <a:uLnTx/>
                <a:uFillTx/>
                <a:latin typeface="Calibri" panose="020F0502020204030204"/>
                <a:ea typeface="+mn-ea"/>
                <a:cs typeface="+mn-cs"/>
              </a:rPr>
              <a:t>euforia</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gioca con pezzi di carta che trova nella stanza; </a:t>
            </a:r>
            <a:endPar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1" u="none" strike="noStrike" kern="1200" cap="none" spc="0" normalizeH="0" baseline="0" noProof="0" dirty="0" smtClean="0">
                <a:ln>
                  <a:noFill/>
                </a:ln>
                <a:solidFill>
                  <a:prstClr val="black"/>
                </a:solidFill>
                <a:effectLst/>
                <a:uLnTx/>
                <a:uFillTx/>
                <a:latin typeface="Calibri" panose="020F0502020204030204"/>
                <a:ea typeface="+mn-ea"/>
                <a:cs typeface="+mn-cs"/>
              </a:rPr>
              <a:t>condizione </a:t>
            </a:r>
            <a:r>
              <a:rPr kumimoji="0" lang="it-IT" sz="2200" b="0" i="1" u="none" strike="noStrike" kern="1200" cap="none" spc="0" normalizeH="0" baseline="0" noProof="0" dirty="0">
                <a:ln>
                  <a:noFill/>
                </a:ln>
                <a:solidFill>
                  <a:prstClr val="black"/>
                </a:solidFill>
                <a:effectLst/>
                <a:uLnTx/>
                <a:uFillTx/>
                <a:latin typeface="Calibri" panose="020F0502020204030204"/>
                <a:ea typeface="+mn-ea"/>
                <a:cs typeface="+mn-cs"/>
              </a:rPr>
              <a:t>rabbia</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esibisce comportamento adirato stimolato da un questionario cui entrambi i soggetti sono sottoposti (il questionario contiene domande irritanti</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In questo modo, prima dell’iniezione e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grazie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al confederato</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i soggetti sperimentali sono attivati emotivamente verso l’allegria e la giocosità o verso la rabbia.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Dopo l’iniezione, attraverso </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un questionario e un’osservazione con specchio unidirezionale e una griglia di osservazione si rilevano gli stati emotivi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dei soggetti sperimentali</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1000"/>
              </a:spcBef>
              <a:spcAft>
                <a:spcPts val="0"/>
              </a:spcAft>
              <a:buClrTx/>
              <a:buSzTx/>
              <a:buFont typeface="+mj-lt"/>
              <a:buAutoNum type="arabicPeriod"/>
              <a:tabLst/>
              <a:defRPr/>
            </a:pP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471264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ottotitolo 2"/>
          <p:cNvSpPr txBox="1">
            <a:spLocks/>
          </p:cNvSpPr>
          <p:nvPr/>
        </p:nvSpPr>
        <p:spPr>
          <a:xfrm>
            <a:off x="-454660" y="386944"/>
            <a:ext cx="13084467" cy="7233083"/>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Confronto tra gruppi</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 name="Rettangolo 1"/>
          <p:cNvSpPr/>
          <p:nvPr/>
        </p:nvSpPr>
        <p:spPr>
          <a:xfrm>
            <a:off x="537097" y="809231"/>
            <a:ext cx="5131610" cy="140334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2 Gruppi sperimentali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Soggetti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informati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delle reali  modificazioni fisiologiche indotte dal composto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iniettato (epinefrina)</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7" name="Sottotitolo 2"/>
          <p:cNvSpPr txBox="1">
            <a:spLocks/>
          </p:cNvSpPr>
          <p:nvPr/>
        </p:nvSpPr>
        <p:spPr>
          <a:xfrm>
            <a:off x="-604968" y="5285039"/>
            <a:ext cx="13084467" cy="617024"/>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8" name="Rettangolo 17"/>
          <p:cNvSpPr/>
          <p:nvPr/>
        </p:nvSpPr>
        <p:spPr>
          <a:xfrm>
            <a:off x="547332" y="2203193"/>
            <a:ext cx="5131610" cy="1584778"/>
          </a:xfrm>
          <a:prstGeom prst="rect">
            <a:avLst/>
          </a:prstGeom>
          <a:solidFill>
            <a:schemeClr val="accent6">
              <a:lumMod val="40000"/>
              <a:lumOff val="6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2 Gruppi sperimentali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Soggetti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non informati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sanno solo che la sostanza è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innocua (epinefrina)</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Rettangolo 19"/>
          <p:cNvSpPr/>
          <p:nvPr/>
        </p:nvSpPr>
        <p:spPr>
          <a:xfrm>
            <a:off x="573323" y="3765994"/>
            <a:ext cx="5131610" cy="1584778"/>
          </a:xfrm>
          <a:prstGeom prst="rect">
            <a:avLst/>
          </a:prstGeom>
          <a:solidFill>
            <a:schemeClr val="accent2">
              <a:lumMod val="40000"/>
              <a:lumOff val="6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1 Gruppo sperimentale</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Soggetti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disinformati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si dice loro che il composto induce sonnolenza, pruriti e mal di </a:t>
            </a:r>
            <a:r>
              <a:rPr kumimoji="0" lang="it-IT" sz="2200" b="0" i="0" u="none" strike="noStrike" kern="1200" cap="none" spc="0" normalizeH="0" baseline="0" noProof="0" dirty="0" smtClean="0">
                <a:ln>
                  <a:noFill/>
                </a:ln>
                <a:solidFill>
                  <a:prstClr val="black"/>
                </a:solidFill>
                <a:effectLst/>
                <a:uLnTx/>
                <a:uFillTx/>
                <a:latin typeface="Calibri" panose="020F0502020204030204"/>
                <a:ea typeface="+mn-ea"/>
                <a:cs typeface="+mn-cs"/>
              </a:rPr>
              <a:t>testa (epinefrina) </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Rettangolo 20"/>
          <p:cNvSpPr/>
          <p:nvPr/>
        </p:nvSpPr>
        <p:spPr>
          <a:xfrm>
            <a:off x="571603" y="5314719"/>
            <a:ext cx="5131610" cy="1584778"/>
          </a:xfrm>
          <a:prstGeom prst="rect">
            <a:avLst/>
          </a:prstGeom>
          <a:solidFill>
            <a:srgbClr val="FFFF99"/>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2 Gruppi di controllo</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Soggetti cui è iniettata una soluzione salina, inattiva, i soggetti sanno che è innocua </a:t>
            </a:r>
          </a:p>
        </p:txBody>
      </p:sp>
      <p:sp>
        <p:nvSpPr>
          <p:cNvPr id="22" name="Rettangolo 21"/>
          <p:cNvSpPr/>
          <p:nvPr/>
        </p:nvSpPr>
        <p:spPr>
          <a:xfrm>
            <a:off x="6397535" y="2662929"/>
            <a:ext cx="1866168" cy="67270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Condizione euforia </a:t>
            </a:r>
          </a:p>
        </p:txBody>
      </p:sp>
      <p:sp>
        <p:nvSpPr>
          <p:cNvPr id="23" name="Rettangolo 22"/>
          <p:cNvSpPr/>
          <p:nvPr/>
        </p:nvSpPr>
        <p:spPr>
          <a:xfrm>
            <a:off x="6411726" y="4123032"/>
            <a:ext cx="1851977" cy="61958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Condizione rabbia</a:t>
            </a:r>
          </a:p>
        </p:txBody>
      </p:sp>
      <p:cxnSp>
        <p:nvCxnSpPr>
          <p:cNvPr id="13" name="Connettore 2 12"/>
          <p:cNvCxnSpPr/>
          <p:nvPr/>
        </p:nvCxnSpPr>
        <p:spPr>
          <a:xfrm>
            <a:off x="5615811" y="1512086"/>
            <a:ext cx="1044653" cy="9785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Connettore 2 25"/>
          <p:cNvCxnSpPr/>
          <p:nvPr/>
        </p:nvCxnSpPr>
        <p:spPr>
          <a:xfrm>
            <a:off x="5660867" y="1610225"/>
            <a:ext cx="862924" cy="24238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Connettore 2 27"/>
          <p:cNvCxnSpPr/>
          <p:nvPr/>
        </p:nvCxnSpPr>
        <p:spPr>
          <a:xfrm>
            <a:off x="5748952" y="2849179"/>
            <a:ext cx="518887" cy="2061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Connettore 2 29"/>
          <p:cNvCxnSpPr/>
          <p:nvPr/>
        </p:nvCxnSpPr>
        <p:spPr>
          <a:xfrm>
            <a:off x="5757088" y="2869798"/>
            <a:ext cx="546506" cy="1385549"/>
          </a:xfrm>
          <a:prstGeom prst="straightConnector1">
            <a:avLst/>
          </a:prstGeom>
          <a:ln>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Connettore 2 32"/>
          <p:cNvCxnSpPr/>
          <p:nvPr/>
        </p:nvCxnSpPr>
        <p:spPr>
          <a:xfrm flipV="1">
            <a:off x="5763854" y="3325850"/>
            <a:ext cx="625344" cy="10070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Connettore 2 36"/>
          <p:cNvCxnSpPr/>
          <p:nvPr/>
        </p:nvCxnSpPr>
        <p:spPr>
          <a:xfrm flipV="1">
            <a:off x="5733369" y="3424631"/>
            <a:ext cx="704347" cy="2831039"/>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Connettore 2 38"/>
          <p:cNvCxnSpPr/>
          <p:nvPr/>
        </p:nvCxnSpPr>
        <p:spPr>
          <a:xfrm flipV="1">
            <a:off x="5736109" y="4932218"/>
            <a:ext cx="1121891" cy="1412446"/>
          </a:xfrm>
          <a:prstGeom prst="straightConnector1">
            <a:avLst/>
          </a:prstGeom>
          <a:ln>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41" name="Rettangolo 40"/>
          <p:cNvSpPr/>
          <p:nvPr/>
        </p:nvSpPr>
        <p:spPr>
          <a:xfrm>
            <a:off x="8506691" y="875596"/>
            <a:ext cx="3463064" cy="618847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Iimite</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un vero confronto è possibile solo tra i 2 gruppi di controllo e i 2 gruppi non informati. Negli altri casi, mancano i gruppi di paragone</a:t>
            </a: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501991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566229" y="568034"/>
            <a:ext cx="11416145" cy="5274059"/>
          </a:xfrm>
        </p:spPr>
        <p:txBody>
          <a:bodyPr>
            <a:noAutofit/>
          </a:bodyPr>
          <a:lstStyle/>
          <a:p>
            <a:r>
              <a:rPr lang="it-IT" b="1" dirty="0"/>
              <a:t>Risultati</a:t>
            </a:r>
          </a:p>
          <a:p>
            <a:pPr algn="l"/>
            <a:r>
              <a:rPr lang="it-IT" b="1" dirty="0" smtClean="0"/>
              <a:t>Risultati </a:t>
            </a:r>
            <a:r>
              <a:rPr lang="it-IT" b="1" dirty="0"/>
              <a:t>questionario finale, effetto principale (al di là della condizione specifica): </a:t>
            </a:r>
          </a:p>
          <a:p>
            <a:pPr algn="l"/>
            <a:r>
              <a:rPr lang="it-IT" b="1" dirty="0" smtClean="0"/>
              <a:t>Confronto: informati </a:t>
            </a:r>
            <a:r>
              <a:rPr lang="it-IT" dirty="0" smtClean="0"/>
              <a:t>(sui reali effetti)      </a:t>
            </a:r>
            <a:r>
              <a:rPr lang="it-IT" b="1" dirty="0" smtClean="0"/>
              <a:t> disinformati</a:t>
            </a:r>
            <a:r>
              <a:rPr lang="it-IT" dirty="0" smtClean="0"/>
              <a:t> (sonnolenza): </a:t>
            </a:r>
            <a:r>
              <a:rPr lang="it-IT" dirty="0"/>
              <a:t>i disinformati sono </a:t>
            </a:r>
            <a:r>
              <a:rPr lang="it-IT" dirty="0" smtClean="0"/>
              <a:t>									significativamente </a:t>
            </a:r>
            <a:r>
              <a:rPr lang="it-IT" dirty="0"/>
              <a:t>più euforici</a:t>
            </a:r>
          </a:p>
          <a:p>
            <a:pPr algn="l"/>
            <a:r>
              <a:rPr lang="it-IT" dirty="0"/>
              <a:t>	</a:t>
            </a:r>
            <a:r>
              <a:rPr lang="it-IT" b="1" dirty="0" smtClean="0"/>
              <a:t>non informati </a:t>
            </a:r>
            <a:r>
              <a:rPr lang="it-IT" dirty="0" smtClean="0"/>
              <a:t>(innocuità)</a:t>
            </a:r>
            <a:r>
              <a:rPr lang="it-IT" b="1" dirty="0" smtClean="0"/>
              <a:t>: </a:t>
            </a:r>
            <a:r>
              <a:rPr lang="it-IT" dirty="0"/>
              <a:t>i non informati sono significativamente più </a:t>
            </a:r>
            <a:r>
              <a:rPr lang="it-IT" dirty="0" smtClean="0"/>
              <a:t>euforici</a:t>
            </a:r>
            <a:endParaRPr lang="it-IT" dirty="0"/>
          </a:p>
          <a:p>
            <a:pPr algn="l"/>
            <a:endParaRPr lang="it-IT" dirty="0"/>
          </a:p>
          <a:p>
            <a:pPr algn="l"/>
            <a:r>
              <a:rPr lang="it-IT" dirty="0" smtClean="0">
                <a:solidFill>
                  <a:srgbClr val="0070C0"/>
                </a:solidFill>
              </a:rPr>
              <a:t>Quando </a:t>
            </a:r>
            <a:r>
              <a:rPr lang="it-IT" dirty="0">
                <a:solidFill>
                  <a:srgbClr val="0070C0"/>
                </a:solidFill>
              </a:rPr>
              <a:t>è possibile attribuire delle modificazioni fisiologiche a particolari cause esterne ad es. di tipo fisico-chimico (l’iniezione epinefrina) l’auto-attribuzione di uno stato emotivo è meno frequente</a:t>
            </a:r>
          </a:p>
          <a:p>
            <a:pPr algn="l"/>
            <a:endParaRPr lang="it-IT" b="1" dirty="0" smtClean="0"/>
          </a:p>
          <a:p>
            <a:pPr algn="l"/>
            <a:r>
              <a:rPr lang="it-IT" b="1" dirty="0" smtClean="0"/>
              <a:t>Risultati </a:t>
            </a:r>
            <a:r>
              <a:rPr lang="it-IT" b="1" dirty="0"/>
              <a:t>osservazioni sala di attesa condizione euforia</a:t>
            </a:r>
          </a:p>
          <a:p>
            <a:pPr algn="l">
              <a:lnSpc>
                <a:spcPct val="100000"/>
              </a:lnSpc>
              <a:spcBef>
                <a:spcPts val="0"/>
              </a:spcBef>
            </a:pPr>
            <a:r>
              <a:rPr lang="it-IT" b="1" dirty="0" smtClean="0"/>
              <a:t>Confronto: informati       disinformati</a:t>
            </a:r>
            <a:r>
              <a:rPr lang="it-IT" dirty="0"/>
              <a:t>: i disinformati sono significativamente più euforici e </a:t>
            </a:r>
          </a:p>
          <a:p>
            <a:pPr algn="l">
              <a:lnSpc>
                <a:spcPct val="100000"/>
              </a:lnSpc>
              <a:spcBef>
                <a:spcPts val="0"/>
              </a:spcBef>
            </a:pPr>
            <a:r>
              <a:rPr lang="it-IT" dirty="0"/>
              <a:t>                                                                      collaborativi con il confederato</a:t>
            </a:r>
          </a:p>
          <a:p>
            <a:pPr algn="l">
              <a:lnSpc>
                <a:spcPct val="100000"/>
              </a:lnSpc>
              <a:spcBef>
                <a:spcPts val="0"/>
              </a:spcBef>
            </a:pPr>
            <a:r>
              <a:rPr lang="it-IT" dirty="0"/>
              <a:t>		               </a:t>
            </a:r>
            <a:r>
              <a:rPr lang="it-IT" dirty="0" smtClean="0"/>
              <a:t> </a:t>
            </a:r>
            <a:r>
              <a:rPr lang="it-IT" b="1" dirty="0"/>
              <a:t>non informati: </a:t>
            </a:r>
            <a:r>
              <a:rPr lang="it-IT" dirty="0"/>
              <a:t>i non informati sono significativamente più euforici</a:t>
            </a:r>
          </a:p>
          <a:p>
            <a:pPr algn="l">
              <a:lnSpc>
                <a:spcPct val="100000"/>
              </a:lnSpc>
              <a:spcBef>
                <a:spcPts val="0"/>
              </a:spcBef>
            </a:pPr>
            <a:r>
              <a:rPr lang="it-IT" dirty="0"/>
              <a:t>                                                                   collaborativi con il confederato </a:t>
            </a:r>
          </a:p>
        </p:txBody>
      </p:sp>
      <p:sp>
        <p:nvSpPr>
          <p:cNvPr id="4" name="Sottotitolo 2"/>
          <p:cNvSpPr txBox="1">
            <a:spLocks/>
          </p:cNvSpPr>
          <p:nvPr/>
        </p:nvSpPr>
        <p:spPr>
          <a:xfrm>
            <a:off x="2001672" y="1848418"/>
            <a:ext cx="7864523" cy="3643952"/>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15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6" name="Connettore 2 5"/>
          <p:cNvCxnSpPr/>
          <p:nvPr/>
        </p:nvCxnSpPr>
        <p:spPr>
          <a:xfrm>
            <a:off x="5277395" y="1721221"/>
            <a:ext cx="313508" cy="30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ttore 2 8"/>
          <p:cNvCxnSpPr/>
          <p:nvPr/>
        </p:nvCxnSpPr>
        <p:spPr>
          <a:xfrm>
            <a:off x="3004066" y="1848418"/>
            <a:ext cx="10236" cy="259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reccia a destra 10"/>
          <p:cNvSpPr/>
          <p:nvPr/>
        </p:nvSpPr>
        <p:spPr>
          <a:xfrm rot="5400000">
            <a:off x="5905812" y="2836574"/>
            <a:ext cx="460612" cy="2763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13" name="Connettore 2 12"/>
          <p:cNvCxnSpPr/>
          <p:nvPr/>
        </p:nvCxnSpPr>
        <p:spPr>
          <a:xfrm flipV="1">
            <a:off x="3312510" y="5335262"/>
            <a:ext cx="427514" cy="22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nettore 2 14"/>
          <p:cNvCxnSpPr/>
          <p:nvPr/>
        </p:nvCxnSpPr>
        <p:spPr>
          <a:xfrm>
            <a:off x="3088283" y="5504111"/>
            <a:ext cx="334186" cy="6223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Freccia a destra 18"/>
          <p:cNvSpPr/>
          <p:nvPr/>
        </p:nvSpPr>
        <p:spPr>
          <a:xfrm rot="16200000">
            <a:off x="5905812" y="4116957"/>
            <a:ext cx="460612" cy="2763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55395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332509" y="332509"/>
            <a:ext cx="11748655" cy="5509588"/>
          </a:xfrm>
        </p:spPr>
        <p:txBody>
          <a:bodyPr>
            <a:noAutofit/>
          </a:bodyPr>
          <a:lstStyle/>
          <a:p>
            <a:r>
              <a:rPr lang="it-IT" b="1" dirty="0"/>
              <a:t>Risultati</a:t>
            </a:r>
          </a:p>
          <a:p>
            <a:endParaRPr lang="it-IT" b="1" dirty="0"/>
          </a:p>
          <a:p>
            <a:pPr algn="l"/>
            <a:r>
              <a:rPr lang="it-IT" b="1" dirty="0"/>
              <a:t>Risultati questionario finale, condizione rabbia: </a:t>
            </a:r>
          </a:p>
          <a:p>
            <a:pPr algn="l"/>
            <a:r>
              <a:rPr lang="it-IT" b="1" dirty="0" smtClean="0"/>
              <a:t>Confronto: </a:t>
            </a:r>
            <a:r>
              <a:rPr lang="it-IT" b="1" dirty="0"/>
              <a:t>informati       </a:t>
            </a:r>
            <a:r>
              <a:rPr lang="it-IT" b="1" dirty="0" smtClean="0"/>
              <a:t>non </a:t>
            </a:r>
            <a:r>
              <a:rPr lang="it-IT" b="1" dirty="0"/>
              <a:t>informati</a:t>
            </a:r>
            <a:r>
              <a:rPr lang="it-IT" dirty="0"/>
              <a:t>: gli informati sono significativamente </a:t>
            </a:r>
            <a:r>
              <a:rPr lang="it-IT" dirty="0" smtClean="0"/>
              <a:t>meno arrabbiati</a:t>
            </a:r>
            <a:endParaRPr lang="it-IT" dirty="0"/>
          </a:p>
          <a:p>
            <a:pPr algn="l"/>
            <a:r>
              <a:rPr lang="it-IT" dirty="0"/>
              <a:t>		</a:t>
            </a:r>
          </a:p>
          <a:p>
            <a:pPr algn="l"/>
            <a:endParaRPr lang="it-IT" dirty="0"/>
          </a:p>
          <a:p>
            <a:pPr algn="just"/>
            <a:r>
              <a:rPr lang="it-IT" dirty="0" smtClean="0">
                <a:solidFill>
                  <a:srgbClr val="0070C0"/>
                </a:solidFill>
              </a:rPr>
              <a:t>La </a:t>
            </a:r>
            <a:r>
              <a:rPr lang="it-IT" dirty="0">
                <a:solidFill>
                  <a:srgbClr val="0070C0"/>
                </a:solidFill>
              </a:rPr>
              <a:t>persona, essendo informata sugli effetti reali della sostanza iniettata, è indotta a ritenere la sostanza la causa della propria attivazione psicofisiologica (</a:t>
            </a:r>
            <a:r>
              <a:rPr lang="it-IT" dirty="0" err="1">
                <a:solidFill>
                  <a:srgbClr val="0070C0"/>
                </a:solidFill>
              </a:rPr>
              <a:t>arousal</a:t>
            </a:r>
            <a:r>
              <a:rPr lang="it-IT" dirty="0">
                <a:solidFill>
                  <a:srgbClr val="0070C0"/>
                </a:solidFill>
              </a:rPr>
              <a:t>) è poco incline a percepire uno stato emotivo e, di conseguenza, poco sensibile al comportamento del confederato</a:t>
            </a:r>
          </a:p>
          <a:p>
            <a:pPr algn="just"/>
            <a:endParaRPr lang="it-IT" dirty="0"/>
          </a:p>
          <a:p>
            <a:pPr algn="just"/>
            <a:r>
              <a:rPr lang="it-IT" dirty="0">
                <a:solidFill>
                  <a:srgbClr val="0070C0"/>
                </a:solidFill>
              </a:rPr>
              <a:t>Il fattore cognitivo (conoscenza rispetto agli effetti della sostanza iniettata) influenza l’auto-attribuzione di stati </a:t>
            </a:r>
            <a:r>
              <a:rPr lang="it-IT" dirty="0" smtClean="0">
                <a:solidFill>
                  <a:srgbClr val="0070C0"/>
                </a:solidFill>
              </a:rPr>
              <a:t>emotivi</a:t>
            </a:r>
            <a:endParaRPr lang="it-IT" dirty="0">
              <a:solidFill>
                <a:srgbClr val="0070C0"/>
              </a:solidFill>
            </a:endParaRPr>
          </a:p>
          <a:p>
            <a:pPr algn="just"/>
            <a:r>
              <a:rPr lang="it-IT" b="1" dirty="0">
                <a:solidFill>
                  <a:srgbClr val="0070C0"/>
                </a:solidFill>
              </a:rPr>
              <a:t>Se il soggetto ha informazioni insufficienti o erronee rispetto al proprio </a:t>
            </a:r>
            <a:r>
              <a:rPr lang="it-IT" b="1" dirty="0" err="1">
                <a:solidFill>
                  <a:srgbClr val="0070C0"/>
                </a:solidFill>
              </a:rPr>
              <a:t>arousal</a:t>
            </a:r>
            <a:r>
              <a:rPr lang="it-IT" b="1" dirty="0">
                <a:solidFill>
                  <a:srgbClr val="0070C0"/>
                </a:solidFill>
              </a:rPr>
              <a:t>, è maggiormente incline all’auto-attribuzione di stati emotivi, che risultano maggiormente influenzabili dalla situazione  </a:t>
            </a:r>
          </a:p>
        </p:txBody>
      </p:sp>
      <p:sp>
        <p:nvSpPr>
          <p:cNvPr id="4" name="Sottotitolo 2"/>
          <p:cNvSpPr txBox="1">
            <a:spLocks/>
          </p:cNvSpPr>
          <p:nvPr/>
        </p:nvSpPr>
        <p:spPr>
          <a:xfrm>
            <a:off x="2001672" y="1848418"/>
            <a:ext cx="7864523" cy="3643952"/>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15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6" name="Connettore 2 5"/>
          <p:cNvCxnSpPr/>
          <p:nvPr/>
        </p:nvCxnSpPr>
        <p:spPr>
          <a:xfrm>
            <a:off x="3063438" y="1854973"/>
            <a:ext cx="344863" cy="57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Freccia a destra 10"/>
          <p:cNvSpPr/>
          <p:nvPr/>
        </p:nvSpPr>
        <p:spPr>
          <a:xfrm rot="5400000">
            <a:off x="5703627" y="2436500"/>
            <a:ext cx="460612" cy="27636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868256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24203" y="370574"/>
            <a:ext cx="6858000" cy="554181"/>
          </a:xfrm>
        </p:spPr>
        <p:txBody>
          <a:bodyPr>
            <a:normAutofit/>
          </a:bodyPr>
          <a:lstStyle/>
          <a:p>
            <a:r>
              <a:rPr lang="it-IT" dirty="0" smtClean="0">
                <a:solidFill>
                  <a:srgbClr val="FF0000"/>
                </a:solidFill>
              </a:rPr>
              <a:t>Teorie contemporanee </a:t>
            </a:r>
            <a:endParaRPr lang="it-IT" dirty="0">
              <a:solidFill>
                <a:srgbClr val="FF0000"/>
              </a:solidFill>
            </a:endParaRPr>
          </a:p>
        </p:txBody>
      </p:sp>
      <p:sp>
        <p:nvSpPr>
          <p:cNvPr id="4" name="Sottotitolo 2"/>
          <p:cNvSpPr txBox="1">
            <a:spLocks/>
          </p:cNvSpPr>
          <p:nvPr/>
        </p:nvSpPr>
        <p:spPr>
          <a:xfrm>
            <a:off x="526473" y="762001"/>
            <a:ext cx="11333018" cy="5297056"/>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1" i="0" u="none" strike="noStrike" kern="1200" cap="none" spc="0" normalizeH="0" baseline="0" noProof="0" dirty="0">
                <a:ln>
                  <a:noFill/>
                </a:ln>
                <a:solidFill>
                  <a:prstClr val="black"/>
                </a:solidFill>
                <a:effectLst/>
                <a:uLnTx/>
                <a:uFillTx/>
                <a:latin typeface="Calibri" panose="020F0502020204030204"/>
                <a:ea typeface="+mn-ea"/>
                <a:cs typeface="+mn-cs"/>
              </a:rPr>
              <a:t>Teoria dell’</a:t>
            </a:r>
            <a:r>
              <a:rPr kumimoji="0" lang="it-IT" sz="2300" b="1" i="0" u="none" strike="noStrike" kern="1200" cap="none" spc="0" normalizeH="0" baseline="0" noProof="0" dirty="0" err="1">
                <a:ln>
                  <a:noFill/>
                </a:ln>
                <a:solidFill>
                  <a:prstClr val="black"/>
                </a:solidFill>
                <a:effectLst/>
                <a:uLnTx/>
                <a:uFillTx/>
                <a:latin typeface="Calibri" panose="020F0502020204030204"/>
                <a:ea typeface="+mn-ea"/>
                <a:cs typeface="+mn-cs"/>
              </a:rPr>
              <a:t>appraisal</a:t>
            </a:r>
            <a:r>
              <a:rPr kumimoji="0" lang="it-IT" sz="2300" b="1" i="0" u="none" strike="noStrike" kern="1200" cap="none" spc="0" normalizeH="0" baseline="0" noProof="0" dirty="0">
                <a:ln>
                  <a:noFill/>
                </a:ln>
                <a:solidFill>
                  <a:prstClr val="black"/>
                </a:solidFill>
                <a:effectLst/>
                <a:uLnTx/>
                <a:uFillTx/>
                <a:latin typeface="Calibri" panose="020F0502020204030204"/>
                <a:ea typeface="+mn-ea"/>
                <a:cs typeface="+mn-cs"/>
              </a:rPr>
              <a:t>: cognizione ed emozione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Sulla scia della teoria cognitivo-attivazionale, si sviluppano dagli anni ‘80 studi che danno risalto all’aspetto valutativo-cognitivo ai fini della definizione dell’esperienza emotiva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1" i="0" u="none" strike="noStrike" kern="1200" cap="none" spc="0" normalizeH="0" baseline="0" noProof="0" dirty="0" err="1">
                <a:ln>
                  <a:noFill/>
                </a:ln>
                <a:solidFill>
                  <a:prstClr val="black"/>
                </a:solidFill>
                <a:effectLst/>
                <a:uLnTx/>
                <a:uFillTx/>
                <a:latin typeface="Calibri" panose="020F0502020204030204"/>
                <a:ea typeface="+mn-ea"/>
                <a:cs typeface="+mn-cs"/>
              </a:rPr>
              <a:t>Appraisal</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 </a:t>
            </a:r>
            <a:r>
              <a:rPr kumimoji="0" lang="it-IT" sz="2300" b="0" i="0" u="sng" strike="noStrike" kern="1200" cap="none" spc="0" normalizeH="0" baseline="0" noProof="0" dirty="0">
                <a:ln>
                  <a:noFill/>
                </a:ln>
                <a:solidFill>
                  <a:prstClr val="black"/>
                </a:solidFill>
                <a:effectLst/>
                <a:uLnTx/>
                <a:uFillTx/>
                <a:latin typeface="Calibri" panose="020F0502020204030204"/>
                <a:ea typeface="+mn-ea"/>
                <a:cs typeface="+mn-cs"/>
              </a:rPr>
              <a:t>valutazione cognitiva </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della situazione </a:t>
            </a:r>
            <a:r>
              <a:rPr kumimoji="0" lang="it-IT" sz="2300" b="0" i="0" u="none" strike="noStrike" kern="1200" cap="none" spc="0" normalizeH="0" baseline="0" noProof="0" dirty="0" err="1">
                <a:ln>
                  <a:noFill/>
                </a:ln>
                <a:solidFill>
                  <a:prstClr val="black"/>
                </a:solidFill>
                <a:effectLst/>
                <a:uLnTx/>
                <a:uFillTx/>
                <a:latin typeface="Calibri" panose="020F0502020204030204"/>
                <a:ea typeface="+mn-ea"/>
                <a:cs typeface="+mn-cs"/>
              </a:rPr>
              <a:t>emotigena</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esterna o interna (=ricordi, pensieri) che può avvenire anche senza implicare livelli di riflessione e autoconsapevolezza</a:t>
            </a:r>
            <a:r>
              <a:rPr kumimoji="0" lang="it-IT" sz="23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it-IT" sz="2300" b="0" i="0" u="none" strike="noStrike" kern="1200" cap="none" spc="0" normalizeH="0" baseline="0" noProof="0" dirty="0" err="1">
                <a:ln>
                  <a:noFill/>
                </a:ln>
                <a:solidFill>
                  <a:prstClr val="black"/>
                </a:solidFill>
                <a:effectLst/>
                <a:uLnTx/>
                <a:uFillTx/>
                <a:latin typeface="Calibri" panose="020F0502020204030204"/>
                <a:ea typeface="+mn-ea"/>
                <a:cs typeface="+mn-cs"/>
              </a:rPr>
              <a:t>Frijda</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1988; </a:t>
            </a:r>
            <a:r>
              <a:rPr kumimoji="0" lang="it-IT" sz="2300" b="0" i="0" u="none" strike="noStrike" kern="1200" cap="none" spc="0" normalizeH="0" baseline="0" noProof="0" dirty="0" err="1">
                <a:ln>
                  <a:noFill/>
                </a:ln>
                <a:solidFill>
                  <a:prstClr val="black"/>
                </a:solidFill>
                <a:effectLst/>
                <a:uLnTx/>
                <a:uFillTx/>
                <a:latin typeface="Calibri" panose="020F0502020204030204"/>
                <a:ea typeface="+mn-ea"/>
                <a:cs typeface="+mn-cs"/>
              </a:rPr>
              <a:t>Scherer</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2005)</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300" b="0" i="1" u="none" strike="noStrike" kern="1200" cap="none" spc="0" normalizeH="0" baseline="0" noProof="0" dirty="0" smtClean="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1" u="none" strike="noStrike" kern="1200" cap="none" spc="0" normalizeH="0" baseline="0" noProof="0" dirty="0" smtClean="0">
                <a:ln>
                  <a:noFill/>
                </a:ln>
                <a:solidFill>
                  <a:prstClr val="black"/>
                </a:solidFill>
                <a:effectLst/>
                <a:uLnTx/>
                <a:uFillTx/>
                <a:latin typeface="Calibri" panose="020F0502020204030204"/>
                <a:ea typeface="+mn-ea"/>
                <a:cs typeface="+mn-cs"/>
              </a:rPr>
              <a:t>Legge </a:t>
            </a:r>
            <a:r>
              <a:rPr kumimoji="0" lang="it-IT" sz="2300" b="0" i="1" u="none" strike="noStrike" kern="1200" cap="none" spc="0" normalizeH="0" baseline="0" noProof="0" dirty="0">
                <a:ln>
                  <a:noFill/>
                </a:ln>
                <a:solidFill>
                  <a:prstClr val="black"/>
                </a:solidFill>
                <a:effectLst/>
                <a:uLnTx/>
                <a:uFillTx/>
                <a:latin typeface="Calibri" panose="020F0502020204030204"/>
                <a:ea typeface="+mn-ea"/>
                <a:cs typeface="+mn-cs"/>
              </a:rPr>
              <a:t>del significato situazionale:</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89535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in base alla valutazione </a:t>
            </a:r>
            <a:r>
              <a:rPr kumimoji="0" lang="it-IT" sz="2300" b="0" i="0" u="sng" strike="noStrike" kern="1200" cap="none" spc="0" normalizeH="0" baseline="0" noProof="0" dirty="0">
                <a:ln>
                  <a:noFill/>
                </a:ln>
                <a:solidFill>
                  <a:prstClr val="black"/>
                </a:solidFill>
                <a:effectLst/>
                <a:uLnTx/>
                <a:uFillTx/>
                <a:latin typeface="Calibri" panose="020F0502020204030204"/>
                <a:ea typeface="+mn-ea"/>
                <a:cs typeface="+mn-cs"/>
              </a:rPr>
              <a:t>soggettiva</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(o interpretazione, vedi aggancio con pensiero 	narrativo) può cambiare il connotato emotivo esperito da più individui posti di fronte allo stesso antecedente emotivo (cioè nella stessa situazione </a:t>
            </a:r>
            <a:r>
              <a:rPr kumimoji="0" lang="it-IT" sz="2300" b="0" i="0" u="none" strike="noStrike" kern="1200" cap="none" spc="0" normalizeH="0" baseline="0" noProof="0" dirty="0" err="1">
                <a:ln>
                  <a:noFill/>
                </a:ln>
                <a:solidFill>
                  <a:prstClr val="black"/>
                </a:solidFill>
                <a:effectLst/>
                <a:uLnTx/>
                <a:uFillTx/>
                <a:latin typeface="Calibri" panose="020F0502020204030204"/>
                <a:ea typeface="+mn-ea"/>
                <a:cs typeface="+mn-cs"/>
              </a:rPr>
              <a:t>emotigena</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1" u="none" strike="noStrike" kern="1200" cap="none" spc="0" normalizeH="0" baseline="0" noProof="0" dirty="0">
                <a:ln>
                  <a:noFill/>
                </a:ln>
                <a:solidFill>
                  <a:prstClr val="black"/>
                </a:solidFill>
                <a:effectLst/>
                <a:uLnTx/>
                <a:uFillTx/>
                <a:latin typeface="Calibri" panose="020F0502020204030204"/>
                <a:ea typeface="+mn-ea"/>
                <a:cs typeface="+mn-cs"/>
              </a:rPr>
              <a:t>Legge dell’interesse (</a:t>
            </a:r>
            <a:r>
              <a:rPr kumimoji="0" lang="it-IT" sz="2300" b="0" i="1" u="none" strike="noStrike" kern="1200" cap="none" spc="0" normalizeH="0" baseline="0" noProof="0" dirty="0" err="1">
                <a:ln>
                  <a:noFill/>
                </a:ln>
                <a:solidFill>
                  <a:prstClr val="black"/>
                </a:solidFill>
                <a:effectLst/>
                <a:uLnTx/>
                <a:uFillTx/>
                <a:latin typeface="Calibri" panose="020F0502020204030204"/>
                <a:ea typeface="+mn-ea"/>
                <a:cs typeface="+mn-cs"/>
              </a:rPr>
              <a:t>concern</a:t>
            </a:r>
            <a:r>
              <a:rPr kumimoji="0" lang="it-IT" sz="2300" b="0" i="1"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le emozioni nascono come risposta a eventi valutati come </a:t>
            </a:r>
            <a:r>
              <a:rPr kumimoji="0" lang="it-IT" sz="2300" b="0" i="0" u="sng" strike="noStrike" kern="1200" cap="none" spc="0" normalizeH="0" baseline="0" noProof="0" dirty="0">
                <a:ln>
                  <a:noFill/>
                </a:ln>
                <a:solidFill>
                  <a:prstClr val="black"/>
                </a:solidFill>
                <a:effectLst/>
                <a:uLnTx/>
                <a:uFillTx/>
                <a:latin typeface="Calibri" panose="020F0502020204030204"/>
                <a:ea typeface="+mn-ea"/>
                <a:cs typeface="+mn-cs"/>
              </a:rPr>
              <a:t>importanti</a:t>
            </a:r>
            <a:r>
              <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rPr>
              <a:t> per l’individuo</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300" b="0" i="1" u="none" strike="noStrike" kern="1200" cap="none" spc="0" normalizeH="0" baseline="0" noProof="0" dirty="0">
                <a:ln>
                  <a:noFill/>
                </a:ln>
                <a:solidFill>
                  <a:prstClr val="black"/>
                </a:solidFill>
                <a:effectLst/>
                <a:uLnTx/>
                <a:uFillTx/>
                <a:latin typeface="Calibri" panose="020F0502020204030204"/>
                <a:ea typeface="+mn-ea"/>
                <a:cs typeface="+mn-cs"/>
              </a:rPr>
              <a:t>	</a:t>
            </a:r>
            <a:endParaRPr kumimoji="0" lang="it-IT" sz="2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284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24203" y="370574"/>
            <a:ext cx="6858000" cy="554181"/>
          </a:xfrm>
        </p:spPr>
        <p:txBody>
          <a:bodyPr>
            <a:normAutofit/>
          </a:bodyPr>
          <a:lstStyle/>
          <a:p>
            <a:r>
              <a:rPr lang="it-IT" dirty="0" smtClean="0">
                <a:solidFill>
                  <a:srgbClr val="FF0000"/>
                </a:solidFill>
              </a:rPr>
              <a:t>Teorie contemporanee </a:t>
            </a:r>
            <a:endParaRPr lang="it-IT" dirty="0">
              <a:solidFill>
                <a:srgbClr val="FF0000"/>
              </a:solidFill>
            </a:endParaRPr>
          </a:p>
        </p:txBody>
      </p:sp>
      <p:sp>
        <p:nvSpPr>
          <p:cNvPr id="4" name="Sottotitolo 2"/>
          <p:cNvSpPr txBox="1">
            <a:spLocks/>
          </p:cNvSpPr>
          <p:nvPr/>
        </p:nvSpPr>
        <p:spPr>
          <a:xfrm>
            <a:off x="526473" y="762001"/>
            <a:ext cx="11333018" cy="5297056"/>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000" b="1" i="0" u="none" strike="noStrike" kern="1200" cap="none" spc="0" normalizeH="0" baseline="0" noProof="0" dirty="0">
                <a:ln>
                  <a:noFill/>
                </a:ln>
                <a:solidFill>
                  <a:prstClr val="black"/>
                </a:solidFill>
                <a:effectLst/>
                <a:uLnTx/>
                <a:uFillTx/>
                <a:latin typeface="Calibri" panose="020F0502020204030204"/>
              </a:rPr>
              <a:t>Teoria dell’</a:t>
            </a:r>
            <a:r>
              <a:rPr kumimoji="0" lang="it-IT" sz="2000" b="1" i="0" u="none" strike="noStrike" kern="1200" cap="none" spc="0" normalizeH="0" baseline="0" noProof="0" dirty="0" err="1">
                <a:ln>
                  <a:noFill/>
                </a:ln>
                <a:solidFill>
                  <a:prstClr val="black"/>
                </a:solidFill>
                <a:effectLst/>
                <a:uLnTx/>
                <a:uFillTx/>
                <a:latin typeface="Calibri" panose="020F0502020204030204"/>
              </a:rPr>
              <a:t>appraisal</a:t>
            </a:r>
            <a:r>
              <a:rPr kumimoji="0" lang="it-IT" sz="2000" b="1" i="0" u="none" strike="noStrike" kern="1200" cap="none" spc="0" normalizeH="0" baseline="0" noProof="0" dirty="0">
                <a:ln>
                  <a:noFill/>
                </a:ln>
                <a:solidFill>
                  <a:prstClr val="black"/>
                </a:solidFill>
                <a:effectLst/>
                <a:uLnTx/>
                <a:uFillTx/>
                <a:latin typeface="Calibri" panose="020F0502020204030204"/>
              </a:rPr>
              <a:t>: cognizione ed </a:t>
            </a:r>
            <a:r>
              <a:rPr kumimoji="0" lang="it-IT" sz="2000" b="1" i="0" u="none" strike="noStrike" kern="1200" cap="none" spc="0" normalizeH="0" baseline="0" noProof="0" dirty="0" smtClean="0">
                <a:ln>
                  <a:noFill/>
                </a:ln>
                <a:solidFill>
                  <a:prstClr val="black"/>
                </a:solidFill>
                <a:effectLst/>
                <a:uLnTx/>
                <a:uFillTx/>
                <a:latin typeface="Calibri" panose="020F0502020204030204"/>
              </a:rPr>
              <a:t>emozione</a:t>
            </a:r>
            <a:endParaRPr kumimoji="0" lang="it-IT" sz="2000" b="0" i="0" u="none" strike="noStrike" kern="1200" cap="none" spc="0" normalizeH="0" baseline="0" noProof="0" dirty="0">
              <a:ln>
                <a:noFill/>
              </a:ln>
              <a:solidFill>
                <a:prstClr val="black"/>
              </a:solidFill>
              <a:effectLst/>
              <a:uLnTx/>
              <a:uFillTx/>
              <a:latin typeface="Calibri" panose="020F0502020204030204"/>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000" b="0" i="0" u="none" strike="noStrike" kern="1200" cap="none" spc="0" normalizeH="0" baseline="0" noProof="0" dirty="0" err="1" smtClean="0">
                <a:ln>
                  <a:noFill/>
                </a:ln>
                <a:solidFill>
                  <a:prstClr val="black"/>
                </a:solidFill>
                <a:effectLst/>
                <a:uLnTx/>
                <a:uFillTx/>
                <a:latin typeface="Calibri" panose="020F0502020204030204"/>
              </a:rPr>
              <a:t>Scherer</a:t>
            </a:r>
            <a:r>
              <a:rPr kumimoji="0" lang="it-IT" sz="2000" b="0" i="0" u="none" strike="noStrike" kern="1200" cap="none" spc="0" normalizeH="0" baseline="0" noProof="0" dirty="0" smtClean="0">
                <a:ln>
                  <a:noFill/>
                </a:ln>
                <a:solidFill>
                  <a:prstClr val="black"/>
                </a:solidFill>
                <a:effectLst/>
                <a:uLnTx/>
                <a:uFillTx/>
                <a:latin typeface="Calibri" panose="020F0502020204030204"/>
              </a:rPr>
              <a:t> (1984, 2005) analizza</a:t>
            </a:r>
            <a:r>
              <a:rPr kumimoji="0" lang="it-IT" sz="2000" b="0" i="0" u="none" strike="noStrike" kern="1200" cap="none" spc="0" normalizeH="0" noProof="0" dirty="0" smtClean="0">
                <a:ln>
                  <a:noFill/>
                </a:ln>
                <a:solidFill>
                  <a:prstClr val="black"/>
                </a:solidFill>
                <a:effectLst/>
                <a:uLnTx/>
                <a:uFillTx/>
                <a:latin typeface="Calibri" panose="020F0502020204030204"/>
              </a:rPr>
              <a:t> diverse dimensioni dell’</a:t>
            </a:r>
            <a:r>
              <a:rPr kumimoji="0" lang="it-IT" sz="2000" b="0" i="0" u="none" strike="noStrike" kern="1200" cap="none" spc="0" normalizeH="0" noProof="0" dirty="0" err="1" smtClean="0">
                <a:ln>
                  <a:noFill/>
                </a:ln>
                <a:solidFill>
                  <a:prstClr val="black"/>
                </a:solidFill>
                <a:effectLst/>
                <a:uLnTx/>
                <a:uFillTx/>
                <a:latin typeface="Calibri" panose="020F0502020204030204"/>
              </a:rPr>
              <a:t>appraisal</a:t>
            </a:r>
            <a:r>
              <a:rPr kumimoji="0" lang="it-IT" sz="2000" b="0" i="0" u="none" strike="noStrike" kern="1200" cap="none" spc="0" normalizeH="0" noProof="0" dirty="0" smtClean="0">
                <a:ln>
                  <a:noFill/>
                </a:ln>
                <a:solidFill>
                  <a:prstClr val="black"/>
                </a:solidFill>
                <a:effectLst/>
                <a:uLnTx/>
                <a:uFillTx/>
                <a:latin typeface="Calibri" panose="020F0502020204030204"/>
              </a:rPr>
              <a:t> (valutazione cognitiva dell’evento </a:t>
            </a:r>
            <a:r>
              <a:rPr kumimoji="0" lang="it-IT" sz="2000" b="0" i="0" u="none" strike="noStrike" kern="1200" cap="none" spc="0" normalizeH="0" noProof="0" dirty="0" err="1" smtClean="0">
                <a:ln>
                  <a:noFill/>
                </a:ln>
                <a:solidFill>
                  <a:prstClr val="black"/>
                </a:solidFill>
                <a:effectLst/>
                <a:uLnTx/>
                <a:uFillTx/>
                <a:latin typeface="Calibri" panose="020F0502020204030204"/>
              </a:rPr>
              <a:t>emotigeno</a:t>
            </a:r>
            <a:r>
              <a:rPr kumimoji="0" lang="it-IT" sz="2000" b="0" i="0" u="none" strike="noStrike" kern="1200" cap="none" spc="0" normalizeH="0" baseline="0" noProof="0" dirty="0" smtClean="0">
                <a:ln>
                  <a:noFill/>
                </a:ln>
                <a:solidFill>
                  <a:prstClr val="black"/>
                </a:solidFill>
                <a:effectLst/>
                <a:uLnTx/>
                <a:uFillTx/>
                <a:latin typeface="Calibri" panose="020F0502020204030204"/>
              </a:rPr>
              <a:t>), cui segue un vissuto emotivo specifico:</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000" b="0" i="1" u="none" strike="noStrike" kern="1200" cap="none" spc="0" normalizeH="0" baseline="0" noProof="0" dirty="0" smtClean="0">
              <a:ln>
                <a:noFill/>
              </a:ln>
              <a:solidFill>
                <a:prstClr val="black"/>
              </a:solidFill>
              <a:effectLst/>
              <a:uLnTx/>
              <a:uFillTx/>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i="1" dirty="0" smtClean="0">
                <a:solidFill>
                  <a:prstClr val="black"/>
                </a:solidFill>
                <a:latin typeface="Calibri" panose="020F0502020204030204"/>
              </a:rPr>
              <a:t>Novità: </a:t>
            </a:r>
            <a:r>
              <a:rPr lang="it-IT" sz="2000" dirty="0" smtClean="0">
                <a:solidFill>
                  <a:prstClr val="black"/>
                </a:solidFill>
                <a:latin typeface="Calibri" panose="020F0502020204030204"/>
              </a:rPr>
              <a:t>quanto è nuovo, cioè congruente o incongruente rispetto alle proprie aspettative, l’evento </a:t>
            </a:r>
            <a:r>
              <a:rPr lang="it-IT" sz="2000" dirty="0" err="1" smtClean="0">
                <a:solidFill>
                  <a:prstClr val="black"/>
                </a:solidFill>
                <a:latin typeface="Calibri" panose="020F0502020204030204"/>
              </a:rPr>
              <a:t>emotigeno</a:t>
            </a:r>
            <a:r>
              <a:rPr lang="it-IT" sz="2000" dirty="0" smtClean="0">
                <a:solidFill>
                  <a:prstClr val="black"/>
                </a:solidFill>
                <a:latin typeface="Calibri" panose="020F0502020204030204"/>
              </a:rPr>
              <a:t>? Eventi insoliti possono provocare sorpresa, curiosità, avvicinamento o, all’opposto, agitazione, paura, allontanamento.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000" b="0" i="1" u="none" strike="noStrike" kern="1200" cap="none" spc="0" normalizeH="0" baseline="0" noProof="0" dirty="0" smtClean="0">
                <a:ln>
                  <a:noFill/>
                </a:ln>
                <a:solidFill>
                  <a:prstClr val="black"/>
                </a:solidFill>
                <a:effectLst/>
                <a:uLnTx/>
                <a:uFillTx/>
                <a:latin typeface="Calibri" panose="020F0502020204030204"/>
              </a:rPr>
              <a:t>Piacevolezza-spiacevolezza intrinseca: </a:t>
            </a:r>
            <a:r>
              <a:rPr kumimoji="0" lang="it-IT" sz="2000" b="0" u="none" strike="noStrike" kern="1200" cap="none" spc="0" normalizeH="0" baseline="0" noProof="0" dirty="0" smtClean="0">
                <a:ln>
                  <a:noFill/>
                </a:ln>
                <a:solidFill>
                  <a:prstClr val="black"/>
                </a:solidFill>
                <a:effectLst/>
                <a:uLnTx/>
                <a:uFillTx/>
                <a:latin typeface="Calibri" panose="020F0502020204030204"/>
              </a:rPr>
              <a:t>l’evento è fonte di piacevolezza o</a:t>
            </a:r>
            <a:r>
              <a:rPr kumimoji="0" lang="it-IT" sz="2000" b="0" u="none" strike="noStrike" kern="1200" cap="none" spc="0" normalizeH="0" noProof="0" dirty="0" smtClean="0">
                <a:ln>
                  <a:noFill/>
                </a:ln>
                <a:solidFill>
                  <a:prstClr val="black"/>
                </a:solidFill>
                <a:effectLst/>
                <a:uLnTx/>
                <a:uFillTx/>
                <a:latin typeface="Calibri" panose="020F0502020204030204"/>
              </a:rPr>
              <a:t> di disagio? Dalla gioia e l’avvicinamento (emozioni positive) a emozioni di allontanamento come disgusto, collera, paura (emozioni negative)</a:t>
            </a:r>
            <a:endParaRPr kumimoji="0" lang="it-IT" sz="2000" b="0" i="1" u="none" strike="noStrike" kern="1200" cap="none" spc="0" normalizeH="0" baseline="0" noProof="0" dirty="0" smtClean="0">
              <a:ln>
                <a:noFill/>
              </a:ln>
              <a:solidFill>
                <a:prstClr val="black"/>
              </a:solidFill>
              <a:effectLst/>
              <a:uLnTx/>
              <a:uFillTx/>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i="1" dirty="0" smtClean="0">
                <a:solidFill>
                  <a:prstClr val="black"/>
                </a:solidFill>
                <a:latin typeface="Calibri" panose="020F0502020204030204"/>
              </a:rPr>
              <a:t>Pertinenza rispetto agli scopi del soggetto: </a:t>
            </a:r>
            <a:r>
              <a:rPr lang="it-IT" sz="2000" dirty="0" smtClean="0">
                <a:solidFill>
                  <a:prstClr val="black"/>
                </a:solidFill>
                <a:latin typeface="Calibri" panose="020F0502020204030204"/>
              </a:rPr>
              <a:t>l’evento facilita o meno il raggiungimento di uno scopo o il soddisfacimento di un bisogno? A seconda della risposta, l’evento può scatenare emozioni positive o negative</a:t>
            </a:r>
            <a:r>
              <a:rPr kumimoji="0" lang="it-IT" sz="2000" b="0" i="1" u="none" strike="noStrike" kern="1200" cap="none" spc="0" normalizeH="0" baseline="0" noProof="0" dirty="0">
                <a:ln>
                  <a:noFill/>
                </a:ln>
                <a:solidFill>
                  <a:prstClr val="black"/>
                </a:solidFill>
                <a:effectLst/>
                <a:uLnTx/>
                <a:uFillTx/>
                <a:latin typeface="Calibri" panose="020F0502020204030204"/>
              </a:rPr>
              <a:t>	</a:t>
            </a:r>
            <a:endParaRPr kumimoji="0" lang="it-IT" sz="2000" b="0" i="1" u="none" strike="noStrike" kern="1200" cap="none" spc="0" normalizeH="0" baseline="0" noProof="0" dirty="0" smtClean="0">
              <a:ln>
                <a:noFill/>
              </a:ln>
              <a:solidFill>
                <a:prstClr val="black"/>
              </a:solidFill>
              <a:effectLst/>
              <a:uLnTx/>
              <a:uFillTx/>
              <a:latin typeface="Calibri" panose="020F0502020204030204"/>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sz="2000" i="1" dirty="0" err="1" smtClean="0">
                <a:solidFill>
                  <a:prstClr val="black"/>
                </a:solidFill>
                <a:latin typeface="Calibri" panose="020F0502020204030204"/>
              </a:rPr>
              <a:t>Coping</a:t>
            </a:r>
            <a:r>
              <a:rPr lang="it-IT" sz="2000" i="1" dirty="0" smtClean="0">
                <a:solidFill>
                  <a:prstClr val="black"/>
                </a:solidFill>
                <a:latin typeface="Calibri" panose="020F0502020204030204"/>
              </a:rPr>
              <a:t>: </a:t>
            </a:r>
            <a:r>
              <a:rPr lang="it-IT" sz="2000" dirty="0" smtClean="0">
                <a:solidFill>
                  <a:prstClr val="black"/>
                </a:solidFill>
                <a:latin typeface="Calibri" panose="020F0502020204030204"/>
              </a:rPr>
              <a:t>capacità di fronteggiare o meno l’evento cui conseguono emozioni diverse(vedi cap. su psicologia positiva e benessere)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000" b="0" i="1" u="none" strike="noStrike" kern="1200" cap="none" spc="0" normalizeH="0" baseline="0" noProof="0" dirty="0" smtClean="0">
                <a:ln>
                  <a:noFill/>
                </a:ln>
                <a:solidFill>
                  <a:prstClr val="black"/>
                </a:solidFill>
                <a:effectLst/>
                <a:uLnTx/>
                <a:uFillTx/>
                <a:latin typeface="Calibri" panose="020F0502020204030204"/>
              </a:rPr>
              <a:t>Compatibilità con le</a:t>
            </a:r>
            <a:r>
              <a:rPr kumimoji="0" lang="it-IT" sz="2000" b="0" i="1" u="none" strike="noStrike" kern="1200" cap="none" spc="0" normalizeH="0" noProof="0" dirty="0" smtClean="0">
                <a:ln>
                  <a:noFill/>
                </a:ln>
                <a:solidFill>
                  <a:prstClr val="black"/>
                </a:solidFill>
                <a:effectLst/>
                <a:uLnTx/>
                <a:uFillTx/>
                <a:latin typeface="Calibri" panose="020F0502020204030204"/>
              </a:rPr>
              <a:t> norme sociali e l’immagine di sé</a:t>
            </a:r>
            <a:r>
              <a:rPr kumimoji="0" lang="it-IT" sz="2000" b="0" i="0" u="none" strike="noStrike" kern="1200" cap="none" spc="0" normalizeH="0" noProof="0" dirty="0" smtClean="0">
                <a:ln>
                  <a:noFill/>
                </a:ln>
                <a:solidFill>
                  <a:prstClr val="black"/>
                </a:solidFill>
                <a:effectLst/>
                <a:uLnTx/>
                <a:uFillTx/>
                <a:latin typeface="Calibri" panose="020F0502020204030204"/>
              </a:rPr>
              <a:t>: la trasgressione da standard interni (immagine di sé) o esterni (regole sociali) possono provocare imbarazzo, vergogna, colpa, orgoglio…</a:t>
            </a:r>
            <a:endParaRPr kumimoji="0" lang="it-IT" sz="2000" b="0" i="0" u="none" strike="noStrike" kern="1200" cap="none" spc="0" normalizeH="0" baseline="0" noProof="0" dirty="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42618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fade">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fade">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fade">
                                      <p:cBhvr>
                                        <p:cTn id="17" dur="5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fade">
                                      <p:cBhvr>
                                        <p:cTn id="22" dur="500"/>
                                        <p:tgtEl>
                                          <p:spTgt spid="4">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7" end="7"/>
                                            </p:txEl>
                                          </p:spTgt>
                                        </p:tgtEl>
                                        <p:attrNameLst>
                                          <p:attrName>style.visibility</p:attrName>
                                        </p:attrNameLst>
                                      </p:cBhvr>
                                      <p:to>
                                        <p:strVal val="visible"/>
                                      </p:to>
                                    </p:set>
                                    <p:animEffect transition="in" filter="fade">
                                      <p:cBhvr>
                                        <p:cTn id="2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79621" y="392545"/>
            <a:ext cx="7295470" cy="683492"/>
          </a:xfrm>
        </p:spPr>
        <p:txBody>
          <a:bodyPr>
            <a:normAutofit/>
          </a:bodyPr>
          <a:lstStyle/>
          <a:p>
            <a:r>
              <a:rPr lang="it-IT" dirty="0" smtClean="0">
                <a:solidFill>
                  <a:srgbClr val="FF0000"/>
                </a:solidFill>
              </a:rPr>
              <a:t>Teorie contemporanee </a:t>
            </a:r>
            <a:endParaRPr lang="it-IT" dirty="0">
              <a:solidFill>
                <a:srgbClr val="FF0000"/>
              </a:solidFill>
            </a:endParaRPr>
          </a:p>
        </p:txBody>
      </p:sp>
      <p:sp>
        <p:nvSpPr>
          <p:cNvPr id="4" name="Sottotitolo 2"/>
          <p:cNvSpPr txBox="1">
            <a:spLocks/>
          </p:cNvSpPr>
          <p:nvPr/>
        </p:nvSpPr>
        <p:spPr>
          <a:xfrm>
            <a:off x="554182" y="872836"/>
            <a:ext cx="11249891" cy="5223165"/>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Teoria evoluzionista</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Sulla base della teoria dell’evoluzione di Darwin e sulla base dell’universalità di alcune emozioni (emozioni primarie) (ad es. stesse espressioni comportamentali per esprimere le stesse emozioni da parte di soggetti di culture diverse):</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257175" marR="0" lvl="0" indent="-257175"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 emozioni (di base) hanno carattere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innato</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universale e hanno anche una base genetica</a:t>
            </a:r>
          </a:p>
          <a:p>
            <a:pPr marL="257175" marR="0" lvl="0" indent="-257175"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 emozioni (di base) (e le loro espressioni) hanno una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funzione adattiva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cioè  sono finalizzate alla sopravvivenza dell’individuo e all’evoluzione della specie </a:t>
            </a:r>
          </a:p>
          <a:p>
            <a:pPr marL="257175" marR="0" lvl="0" indent="-257175"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Emozioni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di base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(secondo una classificazione): paura, collera, disgusto, tristezza, gioia, sorpresa</a:t>
            </a:r>
          </a:p>
          <a:p>
            <a:pPr marL="257175" marR="0" lvl="0" indent="-257175"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Emozioni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secondarie o miste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derivano dalla combinazione o sfumature delle emozioni di base e sono maggiormente dipendenti dalla cultura e dall’apprendimento</a:t>
            </a:r>
          </a:p>
        </p:txBody>
      </p:sp>
    </p:spTree>
    <p:extLst>
      <p:ext uri="{BB962C8B-B14F-4D97-AF65-F5344CB8AC3E}">
        <p14:creationId xmlns:p14="http://schemas.microsoft.com/office/powerpoint/2010/main" val="3205465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667248"/>
          </a:xfrm>
        </p:spPr>
        <p:txBody>
          <a:bodyPr>
            <a:normAutofit/>
          </a:bodyPr>
          <a:lstStyle/>
          <a:p>
            <a:r>
              <a:rPr lang="it-IT" sz="3000" b="1" dirty="0" smtClean="0"/>
              <a:t>Aspetti generali  </a:t>
            </a:r>
            <a:endParaRPr lang="it-IT" sz="3000" b="1" dirty="0"/>
          </a:p>
        </p:txBody>
      </p:sp>
      <p:sp>
        <p:nvSpPr>
          <p:cNvPr id="3" name="Sottotitolo 2"/>
          <p:cNvSpPr>
            <a:spLocks noGrp="1"/>
          </p:cNvSpPr>
          <p:nvPr>
            <p:ph type="subTitle" idx="1"/>
          </p:nvPr>
        </p:nvSpPr>
        <p:spPr>
          <a:xfrm>
            <a:off x="1367246" y="2674575"/>
            <a:ext cx="9144000" cy="1655762"/>
          </a:xfrm>
        </p:spPr>
        <p:txBody>
          <a:bodyPr>
            <a:normAutofit fontScale="92500" lnSpcReduction="10000"/>
          </a:bodyPr>
          <a:lstStyle/>
          <a:p>
            <a:r>
              <a:rPr lang="it-IT" b="1" dirty="0" smtClean="0"/>
              <a:t>Definizione possibile</a:t>
            </a:r>
            <a:r>
              <a:rPr lang="it-IT" dirty="0" smtClean="0"/>
              <a:t>: </a:t>
            </a:r>
          </a:p>
          <a:p>
            <a:r>
              <a:rPr lang="it-IT" dirty="0" smtClean="0">
                <a:sym typeface="Wingdings" panose="05000000000000000000" pitchFamily="2" charset="2"/>
              </a:rPr>
              <a:t>Le emozioni sono stati interni, normalmente di breve durata e forte intensità, connessi a stimoli esterni o interni, che comportano un’attivazione neurofisiologica, visibile dall’esterno, e permettono di attuare risposte immediate ai fini della sopravvivenza</a:t>
            </a:r>
          </a:p>
          <a:p>
            <a:endParaRPr lang="it-IT" dirty="0"/>
          </a:p>
        </p:txBody>
      </p:sp>
    </p:spTree>
    <p:extLst>
      <p:ext uri="{BB962C8B-B14F-4D97-AF65-F5344CB8AC3E}">
        <p14:creationId xmlns:p14="http://schemas.microsoft.com/office/powerpoint/2010/main" val="15454850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p:cNvPicPr>
            <a:picLocks noGrp="1" noChangeAspect="1"/>
          </p:cNvPicPr>
          <p:nvPr>
            <p:ph idx="1"/>
          </p:nvPr>
        </p:nvPicPr>
        <p:blipFill>
          <a:blip r:embed="rId2"/>
          <a:stretch>
            <a:fillRect/>
          </a:stretch>
        </p:blipFill>
        <p:spPr>
          <a:xfrm>
            <a:off x="3363310" y="743423"/>
            <a:ext cx="5360915" cy="5352578"/>
          </a:xfrm>
          <a:prstGeom prst="rect">
            <a:avLst/>
          </a:prstGeom>
        </p:spPr>
      </p:pic>
      <p:sp>
        <p:nvSpPr>
          <p:cNvPr id="4" name="Segnaposto numero diapositiva 3"/>
          <p:cNvSpPr>
            <a:spLocks noGrp="1"/>
          </p:cNvSpPr>
          <p:nvPr>
            <p:ph type="sldNum" sz="quarter" idx="12"/>
          </p:nvPr>
        </p:nvSpPr>
        <p:spPr/>
        <p:txBody>
          <a:bodyPr/>
          <a:lstStyle/>
          <a:p>
            <a:fld id="{3861D89E-5DDB-4FC7-953A-CCE059B8CAEE}" type="slidenum">
              <a:rPr lang="it-IT" smtClean="0"/>
              <a:t>20</a:t>
            </a:fld>
            <a:endParaRPr lang="it-IT"/>
          </a:p>
        </p:txBody>
      </p:sp>
    </p:spTree>
    <p:extLst>
      <p:ext uri="{BB962C8B-B14F-4D97-AF65-F5344CB8AC3E}">
        <p14:creationId xmlns:p14="http://schemas.microsoft.com/office/powerpoint/2010/main" val="156423331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lstStyle/>
          <a:p>
            <a:r>
              <a:rPr lang="it-IT" dirty="0" smtClean="0"/>
              <a:t>Tra le righe….</a:t>
            </a:r>
          </a:p>
          <a:p>
            <a:pPr marL="0" indent="0">
              <a:buNone/>
            </a:pPr>
            <a:r>
              <a:rPr lang="it-IT" dirty="0" smtClean="0"/>
              <a:t>Emozioni positive ed emozioni negative (cornice di riferimento PSICOLOGIA POSITIVA)</a:t>
            </a:r>
          </a:p>
          <a:p>
            <a:pPr marL="0" indent="0">
              <a:buNone/>
            </a:pPr>
            <a:r>
              <a:rPr lang="it-IT" dirty="0" smtClean="0"/>
              <a:t>Cosa sono? </a:t>
            </a:r>
          </a:p>
          <a:p>
            <a:pPr marL="0" indent="0">
              <a:buNone/>
            </a:pPr>
            <a:r>
              <a:rPr lang="it-IT" dirty="0" smtClean="0"/>
              <a:t>A cosa servono?</a:t>
            </a:r>
          </a:p>
          <a:p>
            <a:pPr marL="0" indent="0">
              <a:buNone/>
            </a:pPr>
            <a:r>
              <a:rPr lang="it-IT" dirty="0" smtClean="0"/>
              <a:t>Che relazione hanno con le altri componenti dell’individuo?</a:t>
            </a:r>
          </a:p>
          <a:p>
            <a:pPr marL="0" indent="0">
              <a:buNone/>
            </a:pPr>
            <a:endParaRPr lang="it-IT" dirty="0"/>
          </a:p>
          <a:p>
            <a:pPr marL="0" indent="0">
              <a:buNone/>
            </a:pPr>
            <a:r>
              <a:rPr lang="it-IT" dirty="0" smtClean="0"/>
              <a:t>…… ne parleremo al seminario del 6 dicembre ore 8-14 aula 9</a:t>
            </a:r>
          </a:p>
        </p:txBody>
      </p:sp>
    </p:spTree>
    <p:extLst>
      <p:ext uri="{BB962C8B-B14F-4D97-AF65-F5344CB8AC3E}">
        <p14:creationId xmlns:p14="http://schemas.microsoft.com/office/powerpoint/2010/main" val="163872885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pic>
        <p:nvPicPr>
          <p:cNvPr id="4" name="Segnaposto contenuto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939143" y="-102095"/>
            <a:ext cx="5400715" cy="7637595"/>
          </a:xfrm>
        </p:spPr>
      </p:pic>
    </p:spTree>
    <p:extLst>
      <p:ext uri="{BB962C8B-B14F-4D97-AF65-F5344CB8AC3E}">
        <p14:creationId xmlns:p14="http://schemas.microsoft.com/office/powerpoint/2010/main" val="2178152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395355" y="289499"/>
            <a:ext cx="11355448" cy="633346"/>
          </a:xfrm>
        </p:spPr>
        <p:txBody>
          <a:bodyPr>
            <a:normAutofit/>
          </a:bodyPr>
          <a:lstStyle/>
          <a:p>
            <a:r>
              <a:rPr lang="it-IT" sz="2200" dirty="0" smtClean="0">
                <a:solidFill>
                  <a:srgbClr val="FF0000"/>
                </a:solidFill>
              </a:rPr>
              <a:t>In generale </a:t>
            </a:r>
            <a:endParaRPr lang="it-IT" sz="2200" dirty="0">
              <a:solidFill>
                <a:srgbClr val="FF0000"/>
              </a:solidFill>
            </a:endParaRPr>
          </a:p>
        </p:txBody>
      </p:sp>
      <p:sp>
        <p:nvSpPr>
          <p:cNvPr id="4" name="Sottotitolo 2"/>
          <p:cNvSpPr txBox="1">
            <a:spLocks/>
          </p:cNvSpPr>
          <p:nvPr/>
        </p:nvSpPr>
        <p:spPr>
          <a:xfrm>
            <a:off x="395356" y="1606575"/>
            <a:ext cx="5541936" cy="1672906"/>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Eventi disfunzionali, che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interrompono</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il normale funzionamento integrato dell’individuo (Young 1943)</a:t>
            </a:r>
          </a:p>
        </p:txBody>
      </p:sp>
      <p:sp>
        <p:nvSpPr>
          <p:cNvPr id="5" name="Sottotitolo 2"/>
          <p:cNvSpPr txBox="1">
            <a:spLocks/>
          </p:cNvSpPr>
          <p:nvPr/>
        </p:nvSpPr>
        <p:spPr>
          <a:xfrm>
            <a:off x="0" y="3106960"/>
            <a:ext cx="4199937" cy="1139975"/>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orientano l’attenzione e l’azione verso l’oggetto </a:t>
            </a:r>
            <a:r>
              <a:rPr kumimoji="0" lang="it-IT" sz="2200" b="0" i="0" u="none" strike="noStrike" kern="1200" cap="none" spc="0" normalizeH="0" baseline="0" noProof="0" dirty="0" err="1">
                <a:ln>
                  <a:noFill/>
                </a:ln>
                <a:solidFill>
                  <a:prstClr val="black"/>
                </a:solidFill>
                <a:effectLst/>
                <a:uLnTx/>
                <a:uFillTx/>
                <a:latin typeface="Calibri" panose="020F0502020204030204"/>
                <a:ea typeface="+mn-ea"/>
                <a:cs typeface="+mn-cs"/>
              </a:rPr>
              <a:t>emotigeno</a:t>
            </a: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6" name="Sottotitolo 2"/>
          <p:cNvSpPr txBox="1">
            <a:spLocks/>
          </p:cNvSpPr>
          <p:nvPr/>
        </p:nvSpPr>
        <p:spPr>
          <a:xfrm>
            <a:off x="4257598" y="816026"/>
            <a:ext cx="3359386" cy="393082"/>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A cosa servono le emozioni?</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Sottotitolo 2"/>
          <p:cNvSpPr txBox="1">
            <a:spLocks/>
          </p:cNvSpPr>
          <p:nvPr/>
        </p:nvSpPr>
        <p:spPr>
          <a:xfrm>
            <a:off x="356653" y="4487793"/>
            <a:ext cx="3601952" cy="1139975"/>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Finalità: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mobilitare l’individuo a una risposta adeguata</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(Johnson-</a:t>
            </a:r>
            <a:r>
              <a:rPr kumimoji="0" lang="it-IT" sz="2200" b="0" i="0" u="none" strike="noStrike" kern="1200" cap="none" spc="0" normalizeH="0" baseline="0" noProof="0" dirty="0" err="1">
                <a:ln>
                  <a:noFill/>
                </a:ln>
                <a:solidFill>
                  <a:prstClr val="black"/>
                </a:solidFill>
                <a:effectLst/>
                <a:uLnTx/>
                <a:uFillTx/>
                <a:latin typeface="Calibri" panose="020F0502020204030204"/>
                <a:ea typeface="+mn-ea"/>
                <a:cs typeface="+mn-cs"/>
              </a:rPr>
              <a:t>Laird</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e </a:t>
            </a:r>
            <a:r>
              <a:rPr kumimoji="0" lang="it-IT" sz="2200" b="0" i="0" u="none" strike="noStrike" kern="1200" cap="none" spc="0" normalizeH="0" baseline="0" noProof="0" dirty="0" err="1">
                <a:ln>
                  <a:noFill/>
                </a:ln>
                <a:solidFill>
                  <a:prstClr val="black"/>
                </a:solidFill>
                <a:effectLst/>
                <a:uLnTx/>
                <a:uFillTx/>
                <a:latin typeface="Calibri" panose="020F0502020204030204"/>
                <a:ea typeface="+mn-ea"/>
                <a:cs typeface="+mn-cs"/>
              </a:rPr>
              <a:t>Oatley</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1988)</a:t>
            </a:r>
          </a:p>
        </p:txBody>
      </p:sp>
      <p:sp>
        <p:nvSpPr>
          <p:cNvPr id="8" name="Sottotitolo 2"/>
          <p:cNvSpPr txBox="1">
            <a:spLocks/>
          </p:cNvSpPr>
          <p:nvPr/>
        </p:nvSpPr>
        <p:spPr>
          <a:xfrm>
            <a:off x="5348768" y="1648229"/>
            <a:ext cx="6690832" cy="1151148"/>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(approccio funzionale) hanno un ruolo adattivo, in quanto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mediatori</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nella relazione tra l’organismo e l’ambiente (es. </a:t>
            </a:r>
            <a:r>
              <a:rPr kumimoji="0" lang="it-IT" sz="2200" b="0" i="0" u="none" strike="noStrike" kern="1200" cap="none" spc="0" normalizeH="0" baseline="0" noProof="0" dirty="0" err="1">
                <a:ln>
                  <a:noFill/>
                </a:ln>
                <a:solidFill>
                  <a:prstClr val="black"/>
                </a:solidFill>
                <a:effectLst/>
                <a:uLnTx/>
                <a:uFillTx/>
                <a:latin typeface="Calibri" panose="020F0502020204030204"/>
                <a:ea typeface="+mn-ea"/>
                <a:cs typeface="+mn-cs"/>
              </a:rPr>
              <a:t>Lazarus</a:t>
            </a: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1968, 2006)</a:t>
            </a:r>
          </a:p>
        </p:txBody>
      </p:sp>
      <p:sp>
        <p:nvSpPr>
          <p:cNvPr id="9" name="Sottotitolo 2"/>
          <p:cNvSpPr txBox="1">
            <a:spLocks/>
          </p:cNvSpPr>
          <p:nvPr/>
        </p:nvSpPr>
        <p:spPr>
          <a:xfrm>
            <a:off x="5937291" y="6066923"/>
            <a:ext cx="5009037" cy="614048"/>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Finalità: </a:t>
            </a:r>
            <a:r>
              <a:rPr kumimoji="0" lang="it-IT" sz="2200" b="1" i="0" u="none" strike="noStrike" kern="1200" cap="none" spc="0" normalizeH="0" baseline="0" noProof="0" dirty="0">
                <a:ln>
                  <a:noFill/>
                </a:ln>
                <a:solidFill>
                  <a:prstClr val="black"/>
                </a:solidFill>
                <a:effectLst/>
                <a:uLnTx/>
                <a:uFillTx/>
                <a:latin typeface="Calibri" panose="020F0502020204030204"/>
                <a:ea typeface="+mn-ea"/>
                <a:cs typeface="+mn-cs"/>
              </a:rPr>
              <a:t>mantenere il benessere dell’individuo</a:t>
            </a:r>
          </a:p>
        </p:txBody>
      </p:sp>
      <p:sp>
        <p:nvSpPr>
          <p:cNvPr id="10" name="Sottotitolo 2"/>
          <p:cNvSpPr txBox="1">
            <a:spLocks/>
          </p:cNvSpPr>
          <p:nvPr/>
        </p:nvSpPr>
        <p:spPr>
          <a:xfrm>
            <a:off x="4752108" y="2897626"/>
            <a:ext cx="7504747" cy="1017653"/>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57175" marR="0" lvl="0" indent="-2571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Favoriscono la valutazione dell’ambiente interno ed esterno</a:t>
            </a:r>
          </a:p>
          <a:p>
            <a:pPr marL="257175" marR="0" lvl="0" indent="-2571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Regolano lo stato di attivazione del sistema (attivazione fisiologica)</a:t>
            </a:r>
          </a:p>
          <a:p>
            <a:pPr marL="257175" marR="0" lvl="0" indent="-2571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Preparano all’azione</a:t>
            </a:r>
          </a:p>
          <a:p>
            <a:pPr marL="257175" marR="0" lvl="0" indent="-2571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Modellano il nostro comportamento futuro (es. apprendimento aversivo)</a:t>
            </a:r>
          </a:p>
          <a:p>
            <a:pPr marL="257175" marR="0" lvl="0" indent="-257175"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200" b="0" i="0" u="none" strike="noStrike" kern="1200" cap="none" spc="0" normalizeH="0" baseline="0" noProof="0" dirty="0">
                <a:ln>
                  <a:noFill/>
                </a:ln>
                <a:solidFill>
                  <a:prstClr val="black"/>
                </a:solidFill>
                <a:effectLst/>
                <a:uLnTx/>
                <a:uFillTx/>
                <a:latin typeface="Calibri" panose="020F0502020204030204"/>
                <a:ea typeface="+mn-ea"/>
                <a:cs typeface="+mn-cs"/>
              </a:rPr>
              <a:t> funzione relazionale con altri individui</a:t>
            </a:r>
          </a:p>
        </p:txBody>
      </p:sp>
      <p:cxnSp>
        <p:nvCxnSpPr>
          <p:cNvPr id="12" name="Connettore 2 11"/>
          <p:cNvCxnSpPr/>
          <p:nvPr/>
        </p:nvCxnSpPr>
        <p:spPr>
          <a:xfrm flipH="1">
            <a:off x="3921107" y="1148386"/>
            <a:ext cx="674185" cy="380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a:off x="7057814" y="1065752"/>
            <a:ext cx="1099484" cy="4842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ttore 2 15"/>
          <p:cNvCxnSpPr/>
          <p:nvPr/>
        </p:nvCxnSpPr>
        <p:spPr>
          <a:xfrm>
            <a:off x="2978727" y="2686375"/>
            <a:ext cx="0" cy="349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ttore 2 17"/>
          <p:cNvCxnSpPr/>
          <p:nvPr/>
        </p:nvCxnSpPr>
        <p:spPr>
          <a:xfrm>
            <a:off x="2978727" y="3832711"/>
            <a:ext cx="0" cy="5915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ttore 2 19"/>
          <p:cNvCxnSpPr/>
          <p:nvPr/>
        </p:nvCxnSpPr>
        <p:spPr>
          <a:xfrm>
            <a:off x="8153400" y="2524349"/>
            <a:ext cx="0" cy="34900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nettore 2 21"/>
          <p:cNvCxnSpPr/>
          <p:nvPr/>
        </p:nvCxnSpPr>
        <p:spPr>
          <a:xfrm>
            <a:off x="8133166" y="5627768"/>
            <a:ext cx="17205" cy="4011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668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8" grpId="0"/>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41345" y="223989"/>
            <a:ext cx="9289677" cy="649495"/>
          </a:xfrm>
        </p:spPr>
        <p:txBody>
          <a:bodyPr>
            <a:normAutofit/>
          </a:bodyPr>
          <a:lstStyle/>
          <a:p>
            <a:r>
              <a:rPr lang="it-IT" dirty="0" smtClean="0">
                <a:solidFill>
                  <a:srgbClr val="FF0000"/>
                </a:solidFill>
              </a:rPr>
              <a:t>Teorie classiche </a:t>
            </a:r>
            <a:endParaRPr lang="it-IT" dirty="0">
              <a:solidFill>
                <a:srgbClr val="FF0000"/>
              </a:solidFill>
            </a:endParaRPr>
          </a:p>
        </p:txBody>
      </p:sp>
      <p:sp>
        <p:nvSpPr>
          <p:cNvPr id="4" name="Sottotitolo 2"/>
          <p:cNvSpPr txBox="1">
            <a:spLocks/>
          </p:cNvSpPr>
          <p:nvPr/>
        </p:nvSpPr>
        <p:spPr>
          <a:xfrm>
            <a:off x="484909" y="627833"/>
            <a:ext cx="11485418" cy="4158858"/>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Teoria periferica delle emozioni, James e Lange (1890 circa)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All’attivazione periferica dell’organismo (quindi attivazione o viscerale es. battito cardiaco, sudorazione, organi interni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ecc</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corrisponde il vissuto emotivo del soggetto, fino al punto che i cambiamenti fisiologici sono ritenuti portare all’emozione</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«Se non ci fossero le reazioni corporee a seguito della percezione, quest’ultima sarebbe qualcosa di puramente cognitivo, pallida e incolore, priva di ogni calore emotivo. [….]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Può una persona immaginare uno stato di collera figurandosi dei muscoli flaccidi, un respiro calmo e una faccia serena al posto del ribollire del petto, dell’avvampare del viso, dell’impulso a compiere azioni vigorose, del dilatarsi delle pupille e dello stringere i denti?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Certamente no. La collera è completamente svanita non appena svaniscono le sue manifestazioni» (W. James, 1884) </a:t>
            </a:r>
          </a:p>
        </p:txBody>
      </p:sp>
      <p:sp>
        <p:nvSpPr>
          <p:cNvPr id="5" name="Rettangolo 4"/>
          <p:cNvSpPr/>
          <p:nvPr/>
        </p:nvSpPr>
        <p:spPr>
          <a:xfrm>
            <a:off x="484909" y="5222043"/>
            <a:ext cx="2527017" cy="571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Percezione evento </a:t>
            </a:r>
            <a:r>
              <a:rPr kumimoji="0" lang="it-IT" sz="2200" b="0" i="0" u="none" strike="noStrike" kern="1200" cap="none" spc="0" normalizeH="0" baseline="0" noProof="0" dirty="0" err="1">
                <a:ln>
                  <a:noFill/>
                </a:ln>
                <a:solidFill>
                  <a:prstClr val="white"/>
                </a:solidFill>
                <a:effectLst/>
                <a:uLnTx/>
                <a:uFillTx/>
                <a:latin typeface="Calibri" panose="020F0502020204030204"/>
                <a:ea typeface="+mn-ea"/>
                <a:cs typeface="+mn-cs"/>
              </a:rPr>
              <a:t>emotigeno</a:t>
            </a:r>
            <a:endPar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ttangolo 5"/>
          <p:cNvSpPr/>
          <p:nvPr/>
        </p:nvSpPr>
        <p:spPr>
          <a:xfrm>
            <a:off x="4011639" y="5139392"/>
            <a:ext cx="2398519" cy="6542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Attivazione periferica</a:t>
            </a:r>
          </a:p>
        </p:txBody>
      </p:sp>
      <p:sp>
        <p:nvSpPr>
          <p:cNvPr id="7" name="Rettangolo 6"/>
          <p:cNvSpPr/>
          <p:nvPr/>
        </p:nvSpPr>
        <p:spPr>
          <a:xfrm>
            <a:off x="6758765" y="4944884"/>
            <a:ext cx="5346084" cy="102019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Agli impulsi viscerali sono attribuiti significati emotivi dal sistema nervoso centrale</a:t>
            </a:r>
          </a:p>
        </p:txBody>
      </p:sp>
      <p:sp>
        <p:nvSpPr>
          <p:cNvPr id="8" name="Rettangolo 7"/>
          <p:cNvSpPr/>
          <p:nvPr/>
        </p:nvSpPr>
        <p:spPr>
          <a:xfrm>
            <a:off x="525411" y="6208061"/>
            <a:ext cx="2233276" cy="3576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Vedo un orso</a:t>
            </a:r>
          </a:p>
        </p:txBody>
      </p:sp>
      <p:sp>
        <p:nvSpPr>
          <p:cNvPr id="9" name="Rettangolo 8"/>
          <p:cNvSpPr/>
          <p:nvPr/>
        </p:nvSpPr>
        <p:spPr>
          <a:xfrm>
            <a:off x="3590899" y="5990598"/>
            <a:ext cx="3571901" cy="590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Aumento battito, respirazione, sudorazione </a:t>
            </a:r>
            <a:r>
              <a:rPr kumimoji="0" lang="it-IT" sz="2200" b="0" i="0" u="none" strike="noStrike" kern="1200" cap="none" spc="0" normalizeH="0" baseline="0" noProof="0" dirty="0" err="1">
                <a:ln>
                  <a:noFill/>
                </a:ln>
                <a:solidFill>
                  <a:prstClr val="white"/>
                </a:solidFill>
                <a:effectLst/>
                <a:uLnTx/>
                <a:uFillTx/>
                <a:latin typeface="Calibri" panose="020F0502020204030204"/>
                <a:ea typeface="+mn-ea"/>
                <a:cs typeface="+mn-cs"/>
              </a:rPr>
              <a:t>ecc</a:t>
            </a:r>
            <a:endPar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ttangolo 9"/>
          <p:cNvSpPr/>
          <p:nvPr/>
        </p:nvSpPr>
        <p:spPr>
          <a:xfrm>
            <a:off x="7995012" y="6123268"/>
            <a:ext cx="1724434" cy="35765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200" b="0" i="0" u="none" strike="noStrike" kern="1200" cap="none" spc="0" normalizeH="0" baseline="0" noProof="0" dirty="0">
                <a:ln>
                  <a:noFill/>
                </a:ln>
                <a:solidFill>
                  <a:prstClr val="white"/>
                </a:solidFill>
                <a:effectLst/>
                <a:uLnTx/>
                <a:uFillTx/>
                <a:latin typeface="Calibri" panose="020F0502020204030204"/>
                <a:ea typeface="+mn-ea"/>
                <a:cs typeface="+mn-cs"/>
              </a:rPr>
              <a:t>paura</a:t>
            </a:r>
          </a:p>
        </p:txBody>
      </p:sp>
      <p:cxnSp>
        <p:nvCxnSpPr>
          <p:cNvPr id="11" name="Connettore 2 10"/>
          <p:cNvCxnSpPr/>
          <p:nvPr/>
        </p:nvCxnSpPr>
        <p:spPr>
          <a:xfrm>
            <a:off x="3011926" y="5550335"/>
            <a:ext cx="87634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12" name="Immagine 11"/>
          <p:cNvPicPr>
            <a:picLocks noChangeAspect="1"/>
          </p:cNvPicPr>
          <p:nvPr/>
        </p:nvPicPr>
        <p:blipFill>
          <a:blip r:embed="rId2"/>
          <a:stretch>
            <a:fillRect/>
          </a:stretch>
        </p:blipFill>
        <p:spPr>
          <a:xfrm>
            <a:off x="6107660" y="5515831"/>
            <a:ext cx="741799" cy="130055"/>
          </a:xfrm>
          <a:prstGeom prst="rect">
            <a:avLst/>
          </a:prstGeom>
        </p:spPr>
      </p:pic>
      <p:cxnSp>
        <p:nvCxnSpPr>
          <p:cNvPr id="13" name="Connettore 2 12"/>
          <p:cNvCxnSpPr/>
          <p:nvPr/>
        </p:nvCxnSpPr>
        <p:spPr>
          <a:xfrm>
            <a:off x="3011926" y="6407527"/>
            <a:ext cx="4381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p:cNvCxnSpPr/>
          <p:nvPr/>
        </p:nvCxnSpPr>
        <p:spPr>
          <a:xfrm flipV="1">
            <a:off x="6674677" y="6386891"/>
            <a:ext cx="1163557" cy="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1107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down)">
                                      <p:cBhvr>
                                        <p:cTn id="27" dur="500"/>
                                        <p:tgtEl>
                                          <p:spTgt spid="8"/>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wipe(down)">
                                      <p:cBhvr>
                                        <p:cTn id="30" dur="500"/>
                                        <p:tgtEl>
                                          <p:spTgt spid="9"/>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down)">
                                      <p:cBhvr>
                                        <p:cTn id="33" dur="500"/>
                                        <p:tgtEl>
                                          <p:spTgt spid="10"/>
                                        </p:tgtEl>
                                      </p:cBhvr>
                                    </p:animEffect>
                                  </p:childTnLst>
                                </p:cTn>
                              </p:par>
                              <p:par>
                                <p:cTn id="34" presetID="22" presetClass="entr" presetSubtype="4" fill="hold" nodeType="with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down)">
                                      <p:cBhvr>
                                        <p:cTn id="36" dur="500"/>
                                        <p:tgtEl>
                                          <p:spTgt spid="13"/>
                                        </p:tgtEl>
                                      </p:cBhvr>
                                    </p:animEffect>
                                  </p:childTnLst>
                                </p:cTn>
                              </p:par>
                              <p:par>
                                <p:cTn id="37" presetID="22" presetClass="entr" presetSubtype="4"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down)">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1" nodeType="clickEffect">
                                  <p:stCondLst>
                                    <p:cond delay="0"/>
                                  </p:stCondLst>
                                  <p:childTnLst>
                                    <p:set>
                                      <p:cBhvr>
                                        <p:cTn id="43" dur="1" fill="hold">
                                          <p:stCondLst>
                                            <p:cond delay="0"/>
                                          </p:stCondLst>
                                        </p:cTn>
                                        <p:tgtEl>
                                          <p:spTgt spid="5"/>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1" presetClass="entr" presetSubtype="0" fill="hold" grpId="2" nodeType="clickEffect">
                                  <p:stCondLst>
                                    <p:cond delay="0"/>
                                  </p:stCondLst>
                                  <p:childTnLst>
                                    <p:set>
                                      <p:cBhvr>
                                        <p:cTn id="47" dur="1" fill="hold">
                                          <p:stCondLst>
                                            <p:cond delay="0"/>
                                          </p:stCondLst>
                                        </p:cTn>
                                        <p:tgtEl>
                                          <p:spTgt spid="5"/>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nodeType="clickEffect">
                                  <p:stCondLst>
                                    <p:cond delay="0"/>
                                  </p:stCondLst>
                                  <p:childTnLst>
                                    <p:set>
                                      <p:cBhvr>
                                        <p:cTn id="51" dur="1" fill="hold">
                                          <p:stCondLst>
                                            <p:cond delay="0"/>
                                          </p:stCondLst>
                                        </p:cTn>
                                        <p:tgtEl>
                                          <p:spTgt spid="11"/>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1" nodeType="clickEffect">
                                  <p:stCondLst>
                                    <p:cond delay="0"/>
                                  </p:stCondLst>
                                  <p:childTnLst>
                                    <p:set>
                                      <p:cBhvr>
                                        <p:cTn id="55" dur="1" fill="hold">
                                          <p:stCondLst>
                                            <p:cond delay="0"/>
                                          </p:stCondLst>
                                        </p:cTn>
                                        <p:tgtEl>
                                          <p:spTgt spid="6"/>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12"/>
                                        </p:tgtEl>
                                        <p:attrNameLst>
                                          <p:attrName>style.visibility</p:attrName>
                                        </p:attrNameLst>
                                      </p:cBhvr>
                                      <p:to>
                                        <p:strVal val="visible"/>
                                      </p:to>
                                    </p:set>
                                  </p:childTnLst>
                                </p:cTn>
                              </p:par>
                            </p:childTnLst>
                          </p:cTn>
                        </p:par>
                      </p:childTnLst>
                    </p:cTn>
                  </p:par>
                  <p:par>
                    <p:cTn id="60" fill="hold">
                      <p:stCondLst>
                        <p:cond delay="indefinite"/>
                      </p:stCondLst>
                      <p:childTnLst>
                        <p:par>
                          <p:cTn id="61" fill="hold">
                            <p:stCondLst>
                              <p:cond delay="0"/>
                            </p:stCondLst>
                            <p:childTnLst>
                              <p:par>
                                <p:cTn id="62" presetID="1" presetClass="entr" presetSubtype="0" fill="hold" grpId="1" nodeType="clickEffect">
                                  <p:stCondLst>
                                    <p:cond delay="0"/>
                                  </p:stCondLst>
                                  <p:childTnLst>
                                    <p:set>
                                      <p:cBhvr>
                                        <p:cTn id="63" dur="1" fill="hold">
                                          <p:stCondLst>
                                            <p:cond delay="0"/>
                                          </p:stCondLst>
                                        </p:cTn>
                                        <p:tgtEl>
                                          <p:spTgt spid="7"/>
                                        </p:tgtEl>
                                        <p:attrNameLst>
                                          <p:attrName>style.visibility</p:attrName>
                                        </p:attrNameLst>
                                      </p:cBhvr>
                                      <p:to>
                                        <p:strVal val="visible"/>
                                      </p:to>
                                    </p:se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1" nodeType="clickEffect">
                                  <p:stCondLst>
                                    <p:cond delay="0"/>
                                  </p:stCondLst>
                                  <p:childTnLst>
                                    <p:set>
                                      <p:cBhvr>
                                        <p:cTn id="67" dur="1" fill="hold">
                                          <p:stCondLst>
                                            <p:cond delay="0"/>
                                          </p:stCondLst>
                                        </p:cTn>
                                        <p:tgtEl>
                                          <p:spTgt spid="8"/>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 presetClass="entr" presetSubtype="0" fill="hold" nodeType="clickEffect">
                                  <p:stCondLst>
                                    <p:cond delay="0"/>
                                  </p:stCondLst>
                                  <p:childTnLst>
                                    <p:set>
                                      <p:cBhvr>
                                        <p:cTn id="71" dur="1" fill="hold">
                                          <p:stCondLst>
                                            <p:cond delay="0"/>
                                          </p:stCondLst>
                                        </p:cTn>
                                        <p:tgtEl>
                                          <p:spTgt spid="13"/>
                                        </p:tgtEl>
                                        <p:attrNameLst>
                                          <p:attrName>style.visibility</p:attrName>
                                        </p:attrNameLst>
                                      </p:cBhvr>
                                      <p:to>
                                        <p:strVal val="visible"/>
                                      </p:to>
                                    </p:set>
                                  </p:childTnLst>
                                </p:cTn>
                              </p:par>
                            </p:childTnLst>
                          </p:cTn>
                        </p:par>
                      </p:childTnLst>
                    </p:cTn>
                  </p:par>
                  <p:par>
                    <p:cTn id="72" fill="hold">
                      <p:stCondLst>
                        <p:cond delay="indefinite"/>
                      </p:stCondLst>
                      <p:childTnLst>
                        <p:par>
                          <p:cTn id="73" fill="hold">
                            <p:stCondLst>
                              <p:cond delay="0"/>
                            </p:stCondLst>
                            <p:childTnLst>
                              <p:par>
                                <p:cTn id="74" presetID="1" presetClass="entr" presetSubtype="0" fill="hold" grpId="1" nodeType="clickEffect">
                                  <p:stCondLst>
                                    <p:cond delay="0"/>
                                  </p:stCondLst>
                                  <p:childTnLst>
                                    <p:set>
                                      <p:cBhvr>
                                        <p:cTn id="75" dur="1" fill="hold">
                                          <p:stCondLst>
                                            <p:cond delay="0"/>
                                          </p:stCondLst>
                                        </p:cTn>
                                        <p:tgtEl>
                                          <p:spTgt spid="9"/>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1" presetClass="entr" presetSubtype="0" fill="hold" nodeType="clickEffect">
                                  <p:stCondLst>
                                    <p:cond delay="0"/>
                                  </p:stCondLst>
                                  <p:childTnLst>
                                    <p:set>
                                      <p:cBhvr>
                                        <p:cTn id="79" dur="1" fill="hold">
                                          <p:stCondLst>
                                            <p:cond delay="0"/>
                                          </p:stCondLst>
                                        </p:cTn>
                                        <p:tgtEl>
                                          <p:spTgt spid="14"/>
                                        </p:tgtEl>
                                        <p:attrNameLst>
                                          <p:attrName>style.visibility</p:attrName>
                                        </p:attrNameLst>
                                      </p:cBhvr>
                                      <p:to>
                                        <p:strVal val="visible"/>
                                      </p:to>
                                    </p:set>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grpId="1" nodeType="clickEffect">
                                  <p:stCondLst>
                                    <p:cond delay="0"/>
                                  </p:stCondLst>
                                  <p:childTnLst>
                                    <p:set>
                                      <p:cBhvr>
                                        <p:cTn id="83"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P spid="5" grpId="2" animBg="1"/>
      <p:bldP spid="6" grpId="0" animBg="1"/>
      <p:bldP spid="6" grpId="1" animBg="1"/>
      <p:bldP spid="7" grpId="0" animBg="1"/>
      <p:bldP spid="7" grpId="1" animBg="1"/>
      <p:bldP spid="8" grpId="0" animBg="1"/>
      <p:bldP spid="8" grpId="1" animBg="1"/>
      <p:bldP spid="9" grpId="0" animBg="1"/>
      <p:bldP spid="9" grpId="1" animBg="1"/>
      <p:bldP spid="10" grpId="0" animBg="1"/>
      <p:bldP spid="10"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contenuto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17075" y="346205"/>
            <a:ext cx="6575540" cy="6375270"/>
          </a:xfrm>
        </p:spPr>
      </p:pic>
      <p:sp>
        <p:nvSpPr>
          <p:cNvPr id="4" name="Segnaposto numero diapositiva 3"/>
          <p:cNvSpPr>
            <a:spLocks noGrp="1"/>
          </p:cNvSpPr>
          <p:nvPr>
            <p:ph type="sldNum" sz="quarter" idx="12"/>
          </p:nvPr>
        </p:nvSpPr>
        <p:spPr/>
        <p:txBody>
          <a:bodyPr/>
          <a:lstStyle/>
          <a:p>
            <a:fld id="{3861D89E-5DDB-4FC7-953A-CCE059B8CAEE}" type="slidenum">
              <a:rPr lang="it-IT" smtClean="0"/>
              <a:t>5</a:t>
            </a:fld>
            <a:endParaRPr lang="it-IT"/>
          </a:p>
        </p:txBody>
      </p:sp>
    </p:spTree>
    <p:extLst>
      <p:ext uri="{BB962C8B-B14F-4D97-AF65-F5344CB8AC3E}">
        <p14:creationId xmlns:p14="http://schemas.microsoft.com/office/powerpoint/2010/main" val="41748324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62303" y="489527"/>
            <a:ext cx="6858000" cy="572655"/>
          </a:xfrm>
        </p:spPr>
        <p:txBody>
          <a:bodyPr>
            <a:normAutofit/>
          </a:bodyPr>
          <a:lstStyle/>
          <a:p>
            <a:r>
              <a:rPr lang="it-IT" dirty="0" smtClean="0">
                <a:solidFill>
                  <a:srgbClr val="FF0000"/>
                </a:solidFill>
              </a:rPr>
              <a:t>Teorie classiche </a:t>
            </a:r>
            <a:endParaRPr lang="it-IT" dirty="0">
              <a:solidFill>
                <a:srgbClr val="FF0000"/>
              </a:solidFill>
            </a:endParaRPr>
          </a:p>
        </p:txBody>
      </p:sp>
      <p:sp>
        <p:nvSpPr>
          <p:cNvPr id="4" name="Sottotitolo 2"/>
          <p:cNvSpPr txBox="1">
            <a:spLocks/>
          </p:cNvSpPr>
          <p:nvPr/>
        </p:nvSpPr>
        <p:spPr>
          <a:xfrm>
            <a:off x="609601" y="1413164"/>
            <a:ext cx="11194472" cy="3800763"/>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Teoria periferica delle emozioni, James e Lange (1890 circa)</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Se è vero che l’attivazione fisiologica è fondamentale per l’attivazione emotiva la teoria periferica ha dei limiti</a:t>
            </a: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(alcune) CRITICHE</a:t>
            </a:r>
          </a:p>
          <a:p>
            <a:pPr marL="457200" marR="0" lvl="0" indent="-457200" algn="l"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Rapporto univoco tra attivazione periferica specifica ed emozione specifica?</a:t>
            </a:r>
          </a:p>
          <a:p>
            <a:pPr marL="914400" marR="0" lvl="1" indent="-457200" algn="just" defTabSz="914400" rtl="0" eaLnBrk="1" fontAlgn="auto" latinLnBrk="0" hangingPunct="1">
              <a:lnSpc>
                <a:spcPct val="90000"/>
              </a:lnSpc>
              <a:spcBef>
                <a:spcPts val="5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Diverse emozioni possono avere una coincidenza di attivazioni periferiche </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Se stimolo il livello fisiologico di un individuo (es. altero il battito cardiaco con l’iniezione di un farmaco), attivo l’emozione? </a:t>
            </a:r>
          </a:p>
          <a:p>
            <a:pPr marL="742950" marR="0" lvl="2" indent="-28575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L’attivazione periferica non è sempre associata a uno stato emotivo (es. ho caldo, sudo)</a:t>
            </a:r>
          </a:p>
          <a:p>
            <a:pPr marL="457200" marR="0" lvl="0" indent="-4572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Soggetti con resezioni dei collegamenti tra organi interni e sistema nervoso centrale  continuano a provare emozioni</a:t>
            </a:r>
          </a:p>
        </p:txBody>
      </p:sp>
    </p:spTree>
    <p:extLst>
      <p:ext uri="{BB962C8B-B14F-4D97-AF65-F5344CB8AC3E}">
        <p14:creationId xmlns:p14="http://schemas.microsoft.com/office/powerpoint/2010/main" val="42787497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403867" y="774326"/>
            <a:ext cx="6858000" cy="522755"/>
          </a:xfrm>
        </p:spPr>
        <p:txBody>
          <a:bodyPr>
            <a:normAutofit/>
          </a:bodyPr>
          <a:lstStyle/>
          <a:p>
            <a:r>
              <a:rPr lang="it-IT" dirty="0" smtClean="0">
                <a:solidFill>
                  <a:srgbClr val="FF0000"/>
                </a:solidFill>
              </a:rPr>
              <a:t>Teorie classiche </a:t>
            </a:r>
            <a:endParaRPr lang="it-IT" dirty="0">
              <a:solidFill>
                <a:srgbClr val="FF0000"/>
              </a:solidFill>
            </a:endParaRPr>
          </a:p>
        </p:txBody>
      </p:sp>
      <p:sp>
        <p:nvSpPr>
          <p:cNvPr id="4" name="Sottotitolo 2"/>
          <p:cNvSpPr txBox="1">
            <a:spLocks/>
          </p:cNvSpPr>
          <p:nvPr/>
        </p:nvSpPr>
        <p:spPr>
          <a:xfrm>
            <a:off x="775856" y="1496291"/>
            <a:ext cx="10654144" cy="4599709"/>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Studi sperimentali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Cannon</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it-IT" sz="2400" b="1" i="0" u="none" strike="noStrike" kern="1200" cap="none" spc="0" normalizeH="0" baseline="0" noProof="0" dirty="0" smtClean="0">
                <a:ln>
                  <a:noFill/>
                </a:ln>
                <a:solidFill>
                  <a:prstClr val="black"/>
                </a:solidFill>
                <a:effectLst/>
                <a:uLnTx/>
                <a:uFillTx/>
                <a:latin typeface="Calibri" panose="020F0502020204030204"/>
                <a:ea typeface="+mn-ea"/>
                <a:cs typeface="+mn-cs"/>
              </a:rPr>
              <a:t>1929),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risultati contro la teoria periferica delle emozioni:</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342900" marR="0" lvl="0" indent="-3429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 stesse modificazioni fisiologiche (viscerali)  sono il substrato di diversi tipi di emozione</a:t>
            </a:r>
          </a:p>
          <a:p>
            <a:pPr marL="342900" marR="0" lvl="0" indent="-3429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 alterazioni fisiologiche insorgono più lentamente degli stati emotivi</a:t>
            </a:r>
          </a:p>
          <a:p>
            <a:pPr marL="342900" marR="0" lvl="0" indent="-3429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Alla modifica indotta di reazioni fisiologiche non corrisponde un vissuto emotivo</a:t>
            </a:r>
          </a:p>
          <a:p>
            <a:pPr marL="342900" marR="0" lvl="0" indent="-342900" algn="just" defTabSz="914400" rtl="0" eaLnBrk="1" fontAlgn="auto" latinLnBrk="0" hangingPunct="1">
              <a:lnSpc>
                <a:spcPct val="90000"/>
              </a:lnSpc>
              <a:spcBef>
                <a:spcPts val="1000"/>
              </a:spcBef>
              <a:spcAft>
                <a:spcPts val="0"/>
              </a:spcAft>
              <a:buClrTx/>
              <a:buSzTx/>
              <a:buFont typeface="+mj-lt"/>
              <a:buAutoNum type="arabicPeriod"/>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 resezione dei collegamenti tra organi interni e sistema nervoso centrale (es. midollo spinale o nervo vago) non produce la scomparsa del vissuto emotivo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Scherrington</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1906)</a:t>
            </a:r>
          </a:p>
        </p:txBody>
      </p:sp>
    </p:spTree>
    <p:extLst>
      <p:ext uri="{BB962C8B-B14F-4D97-AF65-F5344CB8AC3E}">
        <p14:creationId xmlns:p14="http://schemas.microsoft.com/office/powerpoint/2010/main" val="39565487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06885" y="516041"/>
            <a:ext cx="6858000" cy="517236"/>
          </a:xfrm>
        </p:spPr>
        <p:txBody>
          <a:bodyPr>
            <a:normAutofit/>
          </a:bodyPr>
          <a:lstStyle/>
          <a:p>
            <a:r>
              <a:rPr lang="it-IT" dirty="0" smtClean="0">
                <a:solidFill>
                  <a:srgbClr val="FF0000"/>
                </a:solidFill>
              </a:rPr>
              <a:t>Teorie classiche </a:t>
            </a:r>
            <a:endParaRPr lang="it-IT" dirty="0">
              <a:solidFill>
                <a:srgbClr val="FF0000"/>
              </a:solidFill>
            </a:endParaRPr>
          </a:p>
        </p:txBody>
      </p:sp>
      <p:sp>
        <p:nvSpPr>
          <p:cNvPr id="4" name="Sottotitolo 2"/>
          <p:cNvSpPr txBox="1">
            <a:spLocks/>
          </p:cNvSpPr>
          <p:nvPr/>
        </p:nvSpPr>
        <p:spPr>
          <a:xfrm>
            <a:off x="762791" y="986955"/>
            <a:ext cx="10695710" cy="4328196"/>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Teoria dell’attivazione centrale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Cannon</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-Bard:</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L’attivazione fisiologica (detta anche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arousal</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es. aumento del battito cardiaco) e l’esperienza emotiva (es. paura) sono provocate </a:t>
            </a:r>
            <a:r>
              <a:rPr kumimoji="0" lang="it-IT" sz="2400" b="0" i="1" u="none" strike="noStrike" kern="1200" cap="none" spc="0" normalizeH="0" baseline="0" noProof="0" dirty="0">
                <a:ln>
                  <a:noFill/>
                </a:ln>
                <a:solidFill>
                  <a:prstClr val="black"/>
                </a:solidFill>
                <a:effectLst/>
                <a:uLnTx/>
                <a:uFillTx/>
                <a:latin typeface="Calibri" panose="020F0502020204030204"/>
                <a:ea typeface="+mn-ea"/>
                <a:cs typeface="+mn-cs"/>
              </a:rPr>
              <a:t>simultaneamente</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da uno stimolo nervoso proveniente dal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talamo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(che ha precedentemente recepito dalla corteccia cerebrale le informazioni provenienti dall’ambiente: es. percepisco un cane che ringhia) </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Si supera una delle critiche fondamentali mosse alla teoria periferica delle emozioni. La teoria di </a:t>
            </a:r>
            <a:r>
              <a:rPr kumimoji="0" lang="it-IT" sz="2400" b="0" i="0" u="none" strike="noStrike" kern="1200" cap="none" spc="0" normalizeH="0" baseline="0" noProof="0" dirty="0" err="1">
                <a:ln>
                  <a:noFill/>
                </a:ln>
                <a:solidFill>
                  <a:prstClr val="black"/>
                </a:solidFill>
                <a:effectLst/>
                <a:uLnTx/>
                <a:uFillTx/>
                <a:latin typeface="Calibri" panose="020F0502020204030204"/>
                <a:ea typeface="+mn-ea"/>
                <a:cs typeface="+mn-cs"/>
              </a:rPr>
              <a:t>Cannon</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-Bard spiega perché l’attivazione fisiologica da sola non produca un vissuto emotivo</a:t>
            </a:r>
          </a:p>
        </p:txBody>
      </p:sp>
      <p:sp>
        <p:nvSpPr>
          <p:cNvPr id="5" name="Rettangolo 4"/>
          <p:cNvSpPr/>
          <p:nvPr/>
        </p:nvSpPr>
        <p:spPr>
          <a:xfrm>
            <a:off x="482209" y="5439145"/>
            <a:ext cx="1757104" cy="472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rPr>
              <a:t>Percezione evento </a:t>
            </a:r>
            <a:r>
              <a:rPr kumimoji="0" lang="it-IT" sz="2400" b="0" i="0" u="none" strike="noStrike" kern="1200" cap="none" spc="0" normalizeH="0" baseline="0" noProof="0" dirty="0" err="1">
                <a:ln>
                  <a:noFill/>
                </a:ln>
                <a:solidFill>
                  <a:prstClr val="white"/>
                </a:solidFill>
                <a:effectLst/>
                <a:uLnTx/>
                <a:uFillTx/>
                <a:latin typeface="Calibri" panose="020F0502020204030204"/>
                <a:ea typeface="+mn-ea"/>
                <a:cs typeface="+mn-cs"/>
              </a:rPr>
              <a:t>emotigeno</a:t>
            </a:r>
            <a:endPar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6" name="Rettangolo 5"/>
          <p:cNvSpPr/>
          <p:nvPr/>
        </p:nvSpPr>
        <p:spPr>
          <a:xfrm>
            <a:off x="3037249" y="4703031"/>
            <a:ext cx="2634042" cy="153784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rPr>
              <a:t>Attivazione sistema nervoso centrale, in particolare del talamo</a:t>
            </a:r>
          </a:p>
        </p:txBody>
      </p:sp>
      <p:sp>
        <p:nvSpPr>
          <p:cNvPr id="7" name="Rettangolo 6"/>
          <p:cNvSpPr/>
          <p:nvPr/>
        </p:nvSpPr>
        <p:spPr>
          <a:xfrm>
            <a:off x="6597115" y="5419790"/>
            <a:ext cx="5211708" cy="143820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rPr>
              <a:t>Attivazione della corteccia con messaggi sulla qualità dell’emozione provata e consapevolezza della </a:t>
            </a:r>
            <a:r>
              <a:rPr kumimoji="0" lang="it-IT" sz="2400" b="0" i="0" u="none" strike="noStrike" kern="1200" cap="none" spc="0" normalizeH="0" baseline="0" noProof="0" dirty="0" smtClean="0">
                <a:ln>
                  <a:noFill/>
                </a:ln>
                <a:solidFill>
                  <a:prstClr val="white"/>
                </a:solidFill>
                <a:effectLst/>
                <a:uLnTx/>
                <a:uFillTx/>
                <a:latin typeface="Calibri" panose="020F0502020204030204"/>
                <a:ea typeface="+mn-ea"/>
                <a:cs typeface="+mn-cs"/>
              </a:rPr>
              <a:t>stessa (esperienza</a:t>
            </a:r>
            <a:r>
              <a:rPr kumimoji="0" lang="it-IT" sz="2400" b="0" i="0" u="none" strike="noStrike" kern="1200" cap="none" spc="0" normalizeH="0" noProof="0" dirty="0" smtClean="0">
                <a:ln>
                  <a:noFill/>
                </a:ln>
                <a:solidFill>
                  <a:prstClr val="white"/>
                </a:solidFill>
                <a:effectLst/>
                <a:uLnTx/>
                <a:uFillTx/>
                <a:latin typeface="Calibri" panose="020F0502020204030204"/>
                <a:ea typeface="+mn-ea"/>
                <a:cs typeface="+mn-cs"/>
              </a:rPr>
              <a:t> soggettiva dell’emozione)</a:t>
            </a:r>
            <a:r>
              <a:rPr kumimoji="0" lang="it-IT" sz="2400" b="0" i="0" u="none" strike="noStrike" kern="1200" cap="none" spc="0" normalizeH="0" baseline="0" noProof="0" dirty="0" smtClean="0">
                <a:ln>
                  <a:noFill/>
                </a:ln>
                <a:solidFill>
                  <a:prstClr val="white"/>
                </a:solidFill>
                <a:effectLst/>
                <a:uLnTx/>
                <a:uFillTx/>
                <a:latin typeface="Calibri" panose="020F0502020204030204"/>
                <a:ea typeface="+mn-ea"/>
                <a:cs typeface="+mn-cs"/>
              </a:rPr>
              <a:t> </a:t>
            </a:r>
            <a:endPar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cxnSp>
        <p:nvCxnSpPr>
          <p:cNvPr id="8" name="Connettore 2 7"/>
          <p:cNvCxnSpPr/>
          <p:nvPr/>
        </p:nvCxnSpPr>
        <p:spPr>
          <a:xfrm>
            <a:off x="2262203" y="5675257"/>
            <a:ext cx="6894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Rettangolo 9"/>
          <p:cNvSpPr/>
          <p:nvPr/>
        </p:nvSpPr>
        <p:spPr>
          <a:xfrm>
            <a:off x="6660758" y="4698176"/>
            <a:ext cx="2897547" cy="4722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white"/>
                </a:solidFill>
                <a:effectLst/>
                <a:uLnTx/>
                <a:uFillTx/>
                <a:latin typeface="Calibri" panose="020F0502020204030204"/>
                <a:ea typeface="+mn-ea"/>
                <a:cs typeface="+mn-cs"/>
              </a:rPr>
              <a:t>Attivazione periferica</a:t>
            </a:r>
          </a:p>
        </p:txBody>
      </p:sp>
      <p:cxnSp>
        <p:nvCxnSpPr>
          <p:cNvPr id="12" name="Connettore 2 11"/>
          <p:cNvCxnSpPr/>
          <p:nvPr/>
        </p:nvCxnSpPr>
        <p:spPr>
          <a:xfrm>
            <a:off x="5782170" y="4935534"/>
            <a:ext cx="6894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nettore 2 12"/>
          <p:cNvCxnSpPr/>
          <p:nvPr/>
        </p:nvCxnSpPr>
        <p:spPr>
          <a:xfrm>
            <a:off x="5782170" y="5820116"/>
            <a:ext cx="68949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0435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1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2348449" y="600365"/>
            <a:ext cx="6858000" cy="637309"/>
          </a:xfrm>
        </p:spPr>
        <p:txBody>
          <a:bodyPr>
            <a:normAutofit/>
          </a:bodyPr>
          <a:lstStyle/>
          <a:p>
            <a:r>
              <a:rPr lang="it-IT" dirty="0" smtClean="0">
                <a:solidFill>
                  <a:srgbClr val="FF0000"/>
                </a:solidFill>
              </a:rPr>
              <a:t>Teorie classiche </a:t>
            </a:r>
            <a:endParaRPr lang="it-IT" dirty="0">
              <a:solidFill>
                <a:srgbClr val="FF0000"/>
              </a:solidFill>
            </a:endParaRPr>
          </a:p>
        </p:txBody>
      </p:sp>
      <p:sp>
        <p:nvSpPr>
          <p:cNvPr id="4" name="Sottotitolo 2"/>
          <p:cNvSpPr txBox="1">
            <a:spLocks/>
          </p:cNvSpPr>
          <p:nvPr/>
        </p:nvSpPr>
        <p:spPr>
          <a:xfrm>
            <a:off x="872835" y="1011381"/>
            <a:ext cx="10792691" cy="5223163"/>
          </a:xfrm>
          <a:prstGeom prst="rect">
            <a:avLst/>
          </a:prstGeom>
        </p:spPr>
        <p:txBody>
          <a:bodyPr vert="horz" lIns="68580" tIns="34290" rIns="68580" bIns="3429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Teoria periferica delle emozioni, James e Lange  e Teoria dell’attivazione centrale di </a:t>
            </a:r>
            <a:r>
              <a:rPr kumimoji="0" lang="it-IT" sz="2400" b="1" i="0" u="none" strike="noStrike" kern="1200" cap="none" spc="0" normalizeH="0" baseline="0" noProof="0" dirty="0" err="1">
                <a:ln>
                  <a:noFill/>
                </a:ln>
                <a:solidFill>
                  <a:prstClr val="black"/>
                </a:solidFill>
                <a:effectLst/>
                <a:uLnTx/>
                <a:uFillTx/>
                <a:latin typeface="Calibri" panose="020F0502020204030204"/>
                <a:ea typeface="+mn-ea"/>
                <a:cs typeface="+mn-cs"/>
              </a:rPr>
              <a:t>Cannon</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-Bard</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Riduzionismo biologico: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L’emozione è ridotta a un’attivazione biologica, di tipo neurologico nella teoria dell’attivazione centrale, analogamente alla teoria periferica delle emozioni, per cui l’emozione è ridotta ad attivazione periferica dell’organismo</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a:t>
            </a: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it-IT" dirty="0" smtClean="0">
                <a:solidFill>
                  <a:prstClr val="black"/>
                </a:solidFill>
                <a:latin typeface="Calibri" panose="020F0502020204030204"/>
              </a:rPr>
              <a:t>Non si considerano componenti cognitive, sociali,  ambientali.</a:t>
            </a: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MA</a:t>
            </a:r>
          </a:p>
          <a:p>
            <a:pPr marL="342900" marR="0" lvl="0" indent="-342900" algn="just"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Tali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teorie hanno aperto al strada agli studi </a:t>
            </a:r>
            <a:r>
              <a:rPr kumimoji="0" lang="it-IT" sz="2400" b="0" i="0" u="none" strike="noStrike" kern="1200" cap="none" spc="0" normalizeH="0" baseline="0" noProof="0" dirty="0" smtClean="0">
                <a:ln>
                  <a:noFill/>
                </a:ln>
                <a:solidFill>
                  <a:prstClr val="black"/>
                </a:solidFill>
                <a:effectLst/>
                <a:uLnTx/>
                <a:uFillTx/>
                <a:latin typeface="Calibri" panose="020F0502020204030204"/>
                <a:ea typeface="+mn-ea"/>
                <a:cs typeface="+mn-cs"/>
              </a:rPr>
              <a:t>contemporanei sulla </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neurofisiologia delle emozioni  </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7636561"/>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358</TotalTime>
  <Words>1720</Words>
  <Application>Microsoft Office PowerPoint</Application>
  <PresentationFormat>Widescreen</PresentationFormat>
  <Paragraphs>174</Paragraphs>
  <Slides>22</Slides>
  <Notes>1</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Calibri Light</vt:lpstr>
      <vt:lpstr>Wingdings</vt:lpstr>
      <vt:lpstr>Tema di Office</vt:lpstr>
      <vt:lpstr>Emozioni </vt:lpstr>
      <vt:lpstr>Aspetti generali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Emozioni</dc:title>
  <dc:creator>user1</dc:creator>
  <cp:lastModifiedBy>UAL</cp:lastModifiedBy>
  <cp:revision>14</cp:revision>
  <dcterms:created xsi:type="dcterms:W3CDTF">2023-11-03T09:49:08Z</dcterms:created>
  <dcterms:modified xsi:type="dcterms:W3CDTF">2023-11-07T11:14:51Z</dcterms:modified>
</cp:coreProperties>
</file>