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60" r:id="rId4"/>
    <p:sldId id="269" r:id="rId5"/>
    <p:sldId id="261" r:id="rId6"/>
    <p:sldId id="292" r:id="rId7"/>
    <p:sldId id="259" r:id="rId8"/>
    <p:sldId id="256" r:id="rId9"/>
    <p:sldId id="298" r:id="rId10"/>
    <p:sldId id="270" r:id="rId11"/>
    <p:sldId id="281" r:id="rId12"/>
    <p:sldId id="272" r:id="rId13"/>
    <p:sldId id="271" r:id="rId14"/>
    <p:sldId id="288" r:id="rId15"/>
    <p:sldId id="273" r:id="rId16"/>
    <p:sldId id="290" r:id="rId17"/>
    <p:sldId id="293" r:id="rId18"/>
    <p:sldId id="294" r:id="rId19"/>
    <p:sldId id="295" r:id="rId20"/>
    <p:sldId id="296" r:id="rId21"/>
    <p:sldId id="283" r:id="rId22"/>
    <p:sldId id="277" r:id="rId23"/>
    <p:sldId id="287" r:id="rId24"/>
    <p:sldId id="297" r:id="rId25"/>
    <p:sldId id="284" r:id="rId26"/>
    <p:sldId id="280" r:id="rId27"/>
    <p:sldId id="274" r:id="rId28"/>
    <p:sldId id="291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6B88-DC8E-4F94-B7E6-57F593D3FCA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4800-2164-4D8D-8ED6-221B0AB50B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6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7EF99E-B416-44F1-91C0-301F12421217}" type="slidenum">
              <a:rPr lang="it-IT" altLang="it-IT" sz="1200"/>
              <a:pPr/>
              <a:t>23</a:t>
            </a:fld>
            <a:endParaRPr lang="it-IT" altLang="it-IT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384653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542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55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3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73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3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66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854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18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771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82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5678-B013-4B06-9218-CD7ED9E43DE7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E987-9941-44D2-885A-4F2EF75C9D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09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&amp;ved=2ahUKEwjwwZPl5u3sAhWPLewKHd5-DEUQFjAPegQIDxAC&amp;url=https://elearning.uniroma1.it/mod/resource/view.php?id%3D136642&amp;usg=AOvVaw30U8Bh9dKecLZhh8XjUmI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dZFVrVB7yQ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Q--hWIZL5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psa.org/pubblicazion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RMDP1GicsI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RMDP1GicsI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54AJD6RoAM" TargetMode="External"/><Relationship Id="rId2" Type="http://schemas.openxmlformats.org/officeDocument/2006/relationships/hyperlink" Target="../materiali%20da%20usare%20in%20aula/Antonella%20Delle%20Fave_%20una%20breve%20storia%20della%20Psicologia%20Positiva%20fino%20al%20concetto%20di%20Felicit&#224;.mp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sicologiapositiva.it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37742"/>
          </a:xfrm>
        </p:spPr>
        <p:txBody>
          <a:bodyPr anchor="ctr">
            <a:normAutofit fontScale="90000"/>
          </a:bodyPr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Dalla psicologia della salute alla psicologia positiva </a:t>
            </a:r>
            <a:br>
              <a:rPr lang="it-IT" sz="2800" b="1" dirty="0" smtClean="0"/>
            </a:br>
            <a:endParaRPr lang="it-IT" sz="28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21061" y="2260105"/>
            <a:ext cx="9144000" cy="1655762"/>
          </a:xfrm>
        </p:spPr>
        <p:txBody>
          <a:bodyPr>
            <a:noAutofit/>
          </a:bodyPr>
          <a:lstStyle/>
          <a:p>
            <a:r>
              <a:rPr lang="it-IT" sz="2800" dirty="0" smtClean="0"/>
              <a:t> </a:t>
            </a:r>
            <a:endParaRPr lang="it-IT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 smtClean="0"/>
              <a:t>Psicologia della salute e psicologia umanistica come predecessore della psicologia positiva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2800" dirty="0" smtClean="0"/>
              <a:t>Psicologia positiva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Benessere soggettivo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Benessere psicologico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Stress e </a:t>
            </a:r>
            <a:r>
              <a:rPr lang="it-IT" sz="2400" dirty="0" err="1" smtClean="0"/>
              <a:t>coping</a:t>
            </a:r>
            <a:endParaRPr lang="it-IT" sz="24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it-IT" sz="2400" dirty="0" smtClean="0"/>
              <a:t>Resilienza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t-IT" sz="28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646830" y="331138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5801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Benessere: </a:t>
            </a:r>
          </a:p>
          <a:p>
            <a:pPr marL="0" indent="0">
              <a:buNone/>
            </a:pPr>
            <a:r>
              <a:rPr lang="it-IT" sz="2400" b="1" dirty="0" smtClean="0"/>
              <a:t>prospettiva edonistica: </a:t>
            </a:r>
            <a:r>
              <a:rPr lang="it-IT" sz="2400" dirty="0" smtClean="0"/>
              <a:t>visione antecedente del benessere nella psicologia positiva; il benessere coincide con il </a:t>
            </a:r>
            <a:r>
              <a:rPr lang="it-IT" sz="2400" u="sng" dirty="0" smtClean="0"/>
              <a:t>piacere</a:t>
            </a:r>
            <a:r>
              <a:rPr lang="it-IT" sz="2400" dirty="0" smtClean="0"/>
              <a:t>, fisico e mentale, e con il raggiungimento di </a:t>
            </a:r>
            <a:r>
              <a:rPr lang="it-IT" sz="2400" u="sng" dirty="0" smtClean="0"/>
              <a:t>obiettivi individuali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Prospettiva </a:t>
            </a:r>
            <a:r>
              <a:rPr lang="it-IT" sz="2400" b="1" dirty="0" err="1" smtClean="0"/>
              <a:t>eudaimonica</a:t>
            </a:r>
            <a:r>
              <a:rPr lang="it-IT" sz="2400" dirty="0" smtClean="0"/>
              <a:t>: visione attuale della psicologia positiva; il benessere coincide con una soddisfazione profonda, dovuta alla piena realizzazione del </a:t>
            </a:r>
            <a:r>
              <a:rPr lang="it-IT" sz="2400" u="sng" dirty="0" smtClean="0"/>
              <a:t>proprio potenziale</a:t>
            </a:r>
            <a:r>
              <a:rPr lang="it-IT" sz="2400" dirty="0" smtClean="0"/>
              <a:t>, grazie a una vita condotta secondo il vero sé.  (</a:t>
            </a:r>
            <a:r>
              <a:rPr lang="it-IT" sz="2400" dirty="0" err="1" smtClean="0"/>
              <a:t>Waterman</a:t>
            </a:r>
            <a:r>
              <a:rPr lang="it-IT" sz="2400" dirty="0" smtClean="0"/>
              <a:t> 1993)</a:t>
            </a: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Comprende non solo la soddisfazione individuale, ma anche </a:t>
            </a:r>
            <a:r>
              <a:rPr lang="it-IT" sz="2400" u="sng" dirty="0" smtClean="0"/>
              <a:t>l’integrazione</a:t>
            </a:r>
            <a:r>
              <a:rPr lang="it-IT" sz="2400" dirty="0" smtClean="0"/>
              <a:t> del singolo con l’ambiente sociale (Delle Fave 2006)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3030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Dai lavori di </a:t>
            </a:r>
            <a:r>
              <a:rPr lang="it-IT" sz="2400" dirty="0" err="1" smtClean="0"/>
              <a:t>Seligman</a:t>
            </a:r>
            <a:r>
              <a:rPr lang="it-IT" sz="2400" dirty="0" smtClean="0"/>
              <a:t>, tre dimensioni della felicità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piacevole </a:t>
            </a:r>
            <a:r>
              <a:rPr lang="it-IT" sz="2400" dirty="0" smtClean="0"/>
              <a:t>(soddisfazione di base: piaceri derivanti dal soddisfacimento dei bisogni primari, dall’apprezzamento della compagnia, della natura)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buona </a:t>
            </a:r>
            <a:r>
              <a:rPr lang="it-IT" sz="2400" dirty="0" smtClean="0"/>
              <a:t>(scoperta e utilizzo creativo dei nostri punti di forza e virtù al fine di crescere positivamente, maturare, </a:t>
            </a:r>
            <a:r>
              <a:rPr lang="it-IT" sz="2400" dirty="0" err="1" smtClean="0"/>
              <a:t>autoaccrescerci</a:t>
            </a:r>
            <a:r>
              <a:rPr lang="it-IT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i="1" dirty="0" smtClean="0"/>
              <a:t>Vita densa di significato </a:t>
            </a:r>
            <a:r>
              <a:rPr lang="it-IT" sz="2400" dirty="0" smtClean="0"/>
              <a:t>(profondo senso di realizzazione dovuto all’impiego dei nostri punti di forza per uno scopo più grande di noi stessi)</a:t>
            </a:r>
            <a:endParaRPr lang="it-IT" sz="2400" dirty="0"/>
          </a:p>
        </p:txBody>
      </p:sp>
      <p:sp>
        <p:nvSpPr>
          <p:cNvPr id="4" name="Rettangolo 3"/>
          <p:cNvSpPr/>
          <p:nvPr/>
        </p:nvSpPr>
        <p:spPr>
          <a:xfrm>
            <a:off x="9116291" y="365125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990600" y="6701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5265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Benessere soggettivo </a:t>
            </a:r>
            <a:r>
              <a:rPr lang="it-IT" sz="2400" dirty="0" smtClean="0"/>
              <a:t>(</a:t>
            </a:r>
            <a:r>
              <a:rPr lang="it-IT" sz="2400" dirty="0" err="1" smtClean="0"/>
              <a:t>Diener</a:t>
            </a:r>
            <a:r>
              <a:rPr lang="it-IT" sz="2400" dirty="0" smtClean="0"/>
              <a:t> 1984; 2000): stato mentale complessivo e durevole (vedi </a:t>
            </a:r>
            <a:r>
              <a:rPr lang="it-IT" sz="2400" b="1" dirty="0" smtClean="0"/>
              <a:t>set-</a:t>
            </a:r>
            <a:r>
              <a:rPr lang="it-IT" sz="2400" b="1" dirty="0" err="1" smtClean="0"/>
              <a:t>point</a:t>
            </a:r>
            <a:r>
              <a:rPr lang="it-IT" sz="2400" dirty="0" smtClean="0"/>
              <a:t>) composto da tre dimensioni: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u="sng" dirty="0" smtClean="0"/>
              <a:t>1.Soddisfazione</a:t>
            </a:r>
            <a:r>
              <a:rPr lang="it-IT" sz="2400" dirty="0" smtClean="0"/>
              <a:t> per  la propria vita</a:t>
            </a:r>
          </a:p>
          <a:p>
            <a:pPr marL="0" indent="0">
              <a:buNone/>
            </a:pPr>
            <a:r>
              <a:rPr lang="it-IT" sz="2400" dirty="0" smtClean="0"/>
              <a:t>2.Presenza o preponderanza di </a:t>
            </a:r>
            <a:r>
              <a:rPr lang="it-IT" sz="2400" u="sng" dirty="0" smtClean="0"/>
              <a:t>emozioni positive</a:t>
            </a:r>
            <a:r>
              <a:rPr lang="it-IT" sz="2400" dirty="0" smtClean="0"/>
              <a:t> (percepite come piacevoli dall’individuo; ad es. gioia, interesse, orgoglio, riconoscenza…)</a:t>
            </a:r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 smtClean="0"/>
              <a:t>-le emozioni positive hanno un ruolo importante anche a livello cognitivo, 	dal 	momento che amplificano le potenzialità cognitive dell’individuo come 	creatività, flessibilità di pensiero, apertura mentale (</a:t>
            </a:r>
            <a:r>
              <a:rPr lang="it-IT" sz="2400" b="1" dirty="0" err="1" smtClean="0"/>
              <a:t>Broaden</a:t>
            </a:r>
            <a:r>
              <a:rPr lang="it-IT" sz="2400" b="1" dirty="0" smtClean="0"/>
              <a:t>-and-</a:t>
            </a:r>
            <a:r>
              <a:rPr lang="it-IT" sz="2400" b="1" dirty="0" err="1" smtClean="0"/>
              <a:t>build</a:t>
            </a:r>
            <a:r>
              <a:rPr lang="it-IT" sz="2400" b="1" dirty="0" smtClean="0"/>
              <a:t> 	</a:t>
            </a:r>
            <a:r>
              <a:rPr lang="it-IT" sz="2400" b="1" dirty="0" err="1" smtClean="0"/>
              <a:t>theory</a:t>
            </a:r>
            <a:r>
              <a:rPr lang="it-IT" sz="2400" dirty="0" smtClean="0"/>
              <a:t>, </a:t>
            </a:r>
            <a:r>
              <a:rPr lang="it-IT" sz="2400" dirty="0" err="1" smtClean="0"/>
              <a:t>Isen</a:t>
            </a:r>
            <a:r>
              <a:rPr lang="it-IT" sz="2400" dirty="0" smtClean="0"/>
              <a:t> 2000)</a:t>
            </a:r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 smtClean="0"/>
              <a:t>-le emozioni positive hanno la capacità di regolare gli effetti negativi di 	successive emozioni negative, es. riduzione </a:t>
            </a:r>
            <a:r>
              <a:rPr lang="it-IT" sz="2400" dirty="0" err="1" smtClean="0"/>
              <a:t>arousal</a:t>
            </a:r>
            <a:r>
              <a:rPr lang="it-IT" sz="2400" dirty="0" smtClean="0"/>
              <a:t>, neutralizzazione emozioni 	negative (</a:t>
            </a:r>
            <a:r>
              <a:rPr lang="it-IT" sz="2400" b="1" dirty="0" err="1" smtClean="0"/>
              <a:t>undoing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hypothesis</a:t>
            </a:r>
            <a:r>
              <a:rPr lang="it-IT" sz="2400" dirty="0" smtClean="0"/>
              <a:t>, </a:t>
            </a:r>
            <a:r>
              <a:rPr lang="it-IT" sz="2400" dirty="0" err="1" smtClean="0"/>
              <a:t>Fredrickson</a:t>
            </a:r>
            <a:r>
              <a:rPr lang="it-IT" sz="2400" dirty="0" smtClean="0"/>
              <a:t> et al. 2000)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3.Assenza o carenza di </a:t>
            </a:r>
            <a:r>
              <a:rPr lang="it-IT" sz="2400" u="sng" dirty="0" smtClean="0"/>
              <a:t>emozioni negative </a:t>
            </a:r>
            <a:r>
              <a:rPr lang="it-IT" sz="2400" dirty="0" smtClean="0"/>
              <a:t>(percepite come spiacevoli dall’individuo)</a:t>
            </a: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676400" y="60566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1799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1782" y="360218"/>
            <a:ext cx="10952018" cy="6248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b="1" dirty="0" smtClean="0"/>
              <a:t>Benessere psicologico secondo </a:t>
            </a:r>
            <a:r>
              <a:rPr lang="it-IT" sz="2400" b="1" dirty="0" err="1" smtClean="0"/>
              <a:t>Ryff</a:t>
            </a:r>
            <a:r>
              <a:rPr lang="it-IT" sz="2400" b="1" dirty="0" smtClean="0"/>
              <a:t>, </a:t>
            </a:r>
            <a:r>
              <a:rPr lang="it-IT" sz="2400" b="1" dirty="0" err="1" smtClean="0"/>
              <a:t>Waterman</a:t>
            </a:r>
            <a:r>
              <a:rPr lang="it-IT" sz="2400" b="1" dirty="0" smtClean="0"/>
              <a:t> e collaboratori (1995-2008)</a:t>
            </a:r>
          </a:p>
          <a:p>
            <a:pPr marL="0" indent="0">
              <a:buNone/>
            </a:pPr>
            <a:r>
              <a:rPr lang="it-IT" sz="2400" dirty="0" smtClean="0"/>
              <a:t>Si fonda su 6 dimensioni: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1.Accettazione di sé</a:t>
            </a:r>
          </a:p>
          <a:p>
            <a:pPr marL="0" indent="0">
              <a:buNone/>
            </a:pPr>
            <a:r>
              <a:rPr lang="it-IT" sz="2400" b="1" dirty="0" smtClean="0"/>
              <a:t>2.Avere buoni legami</a:t>
            </a:r>
          </a:p>
          <a:p>
            <a:pPr marL="0" indent="0">
              <a:buNone/>
            </a:pPr>
            <a:r>
              <a:rPr lang="it-IT" sz="2400" b="1" dirty="0" smtClean="0"/>
              <a:t>3.Autonomia </a:t>
            </a:r>
          </a:p>
          <a:p>
            <a:pPr marL="0" indent="0">
              <a:buNone/>
            </a:pPr>
            <a:r>
              <a:rPr lang="it-IT" sz="2400" b="1" dirty="0" smtClean="0"/>
              <a:t>4.Padronanza ambientale </a:t>
            </a:r>
          </a:p>
          <a:p>
            <a:pPr marL="0" indent="0">
              <a:buNone/>
            </a:pPr>
            <a:r>
              <a:rPr lang="it-IT" sz="2400" dirty="0" smtClean="0"/>
              <a:t>(scegliere o creare un ambiente </a:t>
            </a:r>
          </a:p>
          <a:p>
            <a:pPr marL="0" indent="0">
              <a:buNone/>
            </a:pPr>
            <a:r>
              <a:rPr lang="it-IT" sz="2400" dirty="0" smtClean="0"/>
              <a:t>di vita adatto a sé)</a:t>
            </a:r>
          </a:p>
          <a:p>
            <a:pPr marL="0" indent="0">
              <a:buNone/>
            </a:pPr>
            <a:r>
              <a:rPr lang="it-IT" sz="2400" b="1" dirty="0" smtClean="0"/>
              <a:t>5.Possedere uno scopo </a:t>
            </a:r>
          </a:p>
          <a:p>
            <a:pPr marL="0" indent="0">
              <a:buNone/>
            </a:pPr>
            <a:r>
              <a:rPr lang="it-IT" sz="2400" b="1" dirty="0" smtClean="0"/>
              <a:t>nella vita</a:t>
            </a:r>
          </a:p>
          <a:p>
            <a:pPr marL="0" indent="0">
              <a:buNone/>
            </a:pPr>
            <a:r>
              <a:rPr lang="it-IT" sz="2400" b="1" dirty="0" smtClean="0"/>
              <a:t>6.Crescita personale</a:t>
            </a:r>
          </a:p>
          <a:p>
            <a:pPr marL="0" indent="0">
              <a:buNone/>
            </a:pPr>
            <a:r>
              <a:rPr lang="it-IT" sz="2400" b="1" dirty="0" smtClean="0"/>
              <a:t> </a:t>
            </a:r>
            <a:r>
              <a:rPr lang="it-IT" sz="2400" dirty="0" smtClean="0"/>
              <a:t>(ottica futura,</a:t>
            </a:r>
          </a:p>
          <a:p>
            <a:pPr marL="0" indent="0">
              <a:buNone/>
            </a:pPr>
            <a:r>
              <a:rPr lang="it-IT" sz="2400" dirty="0" smtClean="0"/>
              <a:t>confrontarsi con nuove sfide, </a:t>
            </a:r>
          </a:p>
          <a:p>
            <a:pPr marL="0" indent="0">
              <a:buNone/>
            </a:pPr>
            <a:r>
              <a:rPr lang="it-IT" sz="2400" dirty="0" smtClean="0"/>
              <a:t>occasioni di crescita)</a:t>
            </a:r>
            <a:endParaRPr lang="it-IT" sz="24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546" y="2438399"/>
            <a:ext cx="7858927" cy="4170219"/>
          </a:xfrm>
          <a:prstGeom prst="rect">
            <a:avLst/>
          </a:prstGeom>
        </p:spPr>
      </p:pic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946071" y="916927"/>
            <a:ext cx="7245929" cy="1770854"/>
          </a:xfrm>
        </p:spPr>
        <p:txBody>
          <a:bodyPr>
            <a:normAutofit/>
          </a:bodyPr>
          <a:lstStyle/>
          <a:p>
            <a:r>
              <a:rPr lang="it-IT" sz="2000" dirty="0" smtClean="0"/>
              <a:t>Scala basata su tale modello di benessere, validata in italiano </a:t>
            </a:r>
            <a:br>
              <a:rPr lang="it-IT" sz="2000" dirty="0" smtClean="0"/>
            </a:br>
            <a:r>
              <a:rPr lang="it-IT" sz="2000" dirty="0" smtClean="0"/>
              <a:t>(</a:t>
            </a:r>
            <a:r>
              <a:rPr lang="it-IT" sz="2000" dirty="0" err="1"/>
              <a:t>P</a:t>
            </a:r>
            <a:r>
              <a:rPr lang="it-IT" sz="2000" dirty="0" err="1" smtClean="0"/>
              <a:t>sychological</a:t>
            </a:r>
            <a:r>
              <a:rPr lang="it-IT" sz="2000" dirty="0" smtClean="0"/>
              <a:t> </a:t>
            </a:r>
            <a:r>
              <a:rPr lang="it-IT" sz="2000" dirty="0" err="1" smtClean="0"/>
              <a:t>Well-Being</a:t>
            </a:r>
            <a:r>
              <a:rPr lang="it-IT" sz="2000" dirty="0"/>
              <a:t> </a:t>
            </a:r>
            <a:r>
              <a:rPr lang="it-IT" sz="2000" dirty="0" smtClean="0"/>
              <a:t>Scale, 84 </a:t>
            </a:r>
            <a:r>
              <a:rPr lang="it-IT" sz="2000" smtClean="0"/>
              <a:t>items) 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dirty="0" smtClean="0"/>
              <a:t>fonte</a:t>
            </a:r>
            <a:r>
              <a:rPr lang="it-IT" sz="2000" dirty="0"/>
              <a:t>: </a:t>
            </a:r>
            <a:r>
              <a:rPr lang="it-IT" sz="1000" dirty="0">
                <a:hlinkClick r:id="rId3"/>
              </a:rPr>
              <a:t>https://www.google.com/url?sa=t&amp;rct=j&amp;q=&amp;esrc=s&amp;source=web&amp;cd=&amp;</a:t>
            </a:r>
            <a:r>
              <a:rPr lang="it-IT" sz="1000" dirty="0" smtClean="0">
                <a:hlinkClick r:id="rId3"/>
              </a:rPr>
              <a:t>ved=2ahUKEwjwwZPl5u3sAhWPLewKHd5-DEUQFjAPegQIDxAC&amp;url=https%3A%2F%2Felearning.uniroma1.it%2Fmod%2Fresource%2Fview.php%3Fid%3D136642&amp;usg=AOvVaw30U8Bh9dKecLZhh8XjUmIA</a:t>
            </a:r>
            <a:r>
              <a:rPr lang="it-IT" sz="1000" dirty="0" smtClean="0"/>
              <a:t/>
            </a:r>
            <a:br>
              <a:rPr lang="it-IT" sz="1000" dirty="0" smtClean="0"/>
            </a:br>
            <a:endParaRPr lang="it-IT" sz="10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676400" y="-2420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4046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4963" y="789709"/>
            <a:ext cx="10515600" cy="5664345"/>
          </a:xfrm>
        </p:spPr>
        <p:txBody>
          <a:bodyPr>
            <a:noAutofit/>
          </a:bodyPr>
          <a:lstStyle/>
          <a:p>
            <a:r>
              <a:rPr lang="it-IT" sz="2400" b="1" dirty="0" smtClean="0"/>
              <a:t>Flow, l’esperienza ottimale </a:t>
            </a:r>
            <a:r>
              <a:rPr lang="it-IT" sz="2400" dirty="0" smtClean="0"/>
              <a:t>essenza della felicità, visione </a:t>
            </a:r>
            <a:r>
              <a:rPr lang="it-IT" sz="2400" dirty="0" err="1" smtClean="0"/>
              <a:t>eudaimonica</a:t>
            </a:r>
            <a:r>
              <a:rPr lang="it-IT" sz="2400" dirty="0" smtClean="0"/>
              <a:t> (</a:t>
            </a:r>
            <a:r>
              <a:rPr lang="it-IT" sz="2400" dirty="0" err="1" smtClean="0"/>
              <a:t>Csikszentmihalyi</a:t>
            </a:r>
            <a:r>
              <a:rPr lang="it-IT" sz="2400" dirty="0" smtClean="0"/>
              <a:t>)</a:t>
            </a:r>
          </a:p>
          <a:p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«È lo stato in cui una persona è così impegnata in un’attività che nient’altro sembra importante»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Implica:</a:t>
            </a:r>
          </a:p>
          <a:p>
            <a:pPr marL="0" indent="0">
              <a:buNone/>
            </a:pPr>
            <a:r>
              <a:rPr lang="it-IT" sz="2400" dirty="0" smtClean="0"/>
              <a:t>-altissimi livelli di concentrazione sull’attività che si sta svolgendo</a:t>
            </a:r>
          </a:p>
          <a:p>
            <a:pPr marL="0" indent="0">
              <a:buNone/>
            </a:pPr>
            <a:r>
              <a:rPr lang="it-IT" sz="2400" dirty="0" smtClean="0"/>
              <a:t>-i problemi e qualsiasi altro pensiero al di fuori di quell’attività sono irrilevanti</a:t>
            </a:r>
          </a:p>
          <a:p>
            <a:pPr marL="0" indent="0">
              <a:buNone/>
            </a:pPr>
            <a:r>
              <a:rPr lang="it-IT" sz="2400" dirty="0" smtClean="0"/>
              <a:t>-non rendersi conto del tempo che passa mentre si svolge quell’attività</a:t>
            </a:r>
          </a:p>
          <a:p>
            <a:pPr marL="0" indent="0">
              <a:buNone/>
            </a:pPr>
            <a:r>
              <a:rPr lang="it-IT" sz="2400" dirty="0" smtClean="0"/>
              <a:t>-il miglior stato emotivo possibile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>
                <a:hlinkClick r:id="rId2"/>
              </a:rPr>
              <a:t>https://www.youtube.com/watch?v=VdZFVrVB7yQ</a:t>
            </a:r>
            <a:r>
              <a:rPr lang="it-IT" sz="2400" dirty="0"/>
              <a:t> </a:t>
            </a:r>
            <a:r>
              <a:rPr lang="it-IT" sz="2400" b="1" dirty="0" err="1"/>
              <a:t>Mihaly</a:t>
            </a:r>
            <a:r>
              <a:rPr lang="it-IT" sz="2400" b="1" dirty="0"/>
              <a:t> </a:t>
            </a:r>
            <a:r>
              <a:rPr lang="it-IT" sz="2400" b="1" dirty="0" err="1"/>
              <a:t>Czikszentmihalyi</a:t>
            </a:r>
            <a:r>
              <a:rPr lang="it-IT" sz="2400" b="1" dirty="0"/>
              <a:t> Conferenza sull'Esperienza di Flow</a:t>
            </a:r>
          </a:p>
          <a:p>
            <a:pPr marL="0" indent="0">
              <a:buNone/>
            </a:pPr>
            <a:endParaRPr lang="it-IT" sz="2400" dirty="0" smtClean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433945" y="-2998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3847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 smtClean="0"/>
              <a:t>Alcune caratteristiche della persona positiva</a:t>
            </a:r>
            <a:r>
              <a:rPr lang="it-IT" sz="2400" dirty="0" smtClean="0"/>
              <a:t>:</a:t>
            </a:r>
          </a:p>
          <a:p>
            <a:pPr marL="0" indent="0" algn="ctr">
              <a:buNone/>
            </a:pPr>
            <a:endParaRPr lang="it-IT" sz="2400" dirty="0" smtClean="0"/>
          </a:p>
          <a:p>
            <a:r>
              <a:rPr lang="it-IT" sz="2400" dirty="0" smtClean="0"/>
              <a:t>Capace di esperienze ottimali (flow) </a:t>
            </a:r>
          </a:p>
          <a:p>
            <a:r>
              <a:rPr lang="it-IT" sz="2400" dirty="0" smtClean="0"/>
              <a:t>Dà un senso alla propria vita, esprimere il proprio potenziale 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Autostima: </a:t>
            </a:r>
          </a:p>
          <a:p>
            <a:pPr marL="0" indent="0">
              <a:buNone/>
            </a:pPr>
            <a:r>
              <a:rPr lang="it-IT" sz="2400" dirty="0" smtClean="0"/>
              <a:t>il soggetto si stima, sente di avere il controllo sulla propria vita e attività (all’opposto dell’atteggiamento di impotenza appresa, o </a:t>
            </a:r>
            <a:r>
              <a:rPr lang="it-IT" sz="2400" dirty="0" err="1" smtClean="0"/>
              <a:t>learned</a:t>
            </a:r>
            <a:r>
              <a:rPr lang="it-IT" sz="2400" dirty="0" smtClean="0"/>
              <a:t> </a:t>
            </a:r>
            <a:r>
              <a:rPr lang="it-IT" sz="2400" dirty="0" err="1" smtClean="0"/>
              <a:t>helplessness</a:t>
            </a:r>
            <a:r>
              <a:rPr lang="it-IT" sz="2400" dirty="0" smtClean="0"/>
              <a:t>), utilizza l’umorismo, la capacità di anticipare gli eventi e l’altruismo come strategie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(</a:t>
            </a:r>
            <a:r>
              <a:rPr lang="it-IT" sz="2400" dirty="0" err="1" smtClean="0"/>
              <a:t>Vaillant</a:t>
            </a:r>
            <a:r>
              <a:rPr lang="it-IT" sz="2400" dirty="0" smtClean="0"/>
              <a:t> 2000).</a:t>
            </a: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r>
              <a:rPr lang="it-IT" sz="2400" dirty="0" smtClean="0"/>
              <a:t>Estroversione:</a:t>
            </a:r>
          </a:p>
          <a:p>
            <a:pPr marL="0" indent="0">
              <a:buNone/>
            </a:pPr>
            <a:r>
              <a:rPr lang="it-IT" sz="2400" dirty="0" smtClean="0"/>
              <a:t> porta il soggetto a crearsi una rete di supporto sociale, fino alla possibilità di rendersi utile per gli altri (es. volontariato)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530927" y="58238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3858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9382" y="343189"/>
            <a:ext cx="11090564" cy="6376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 smtClean="0"/>
              <a:t>Alcune caratteristiche della persona positiva</a:t>
            </a:r>
            <a:r>
              <a:rPr lang="it-IT" sz="2400" dirty="0" smtClean="0"/>
              <a:t>: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/>
              <a:t>Ottimismo:</a:t>
            </a:r>
          </a:p>
          <a:p>
            <a:pPr marL="0" indent="0">
              <a:buNone/>
            </a:pPr>
            <a:r>
              <a:rPr lang="it-IT" sz="2400" dirty="0"/>
              <a:t> l’ottimismo realistico consente di fissare e perseguire obiettivi, avere fiducia nel futuro, vivere più a lungo delle persone pessimiste (studi longitudinali, </a:t>
            </a:r>
            <a:r>
              <a:rPr lang="it-IT" sz="2400" dirty="0" err="1"/>
              <a:t>Maruta</a:t>
            </a:r>
            <a:r>
              <a:rPr lang="it-IT" sz="2400" dirty="0"/>
              <a:t> et al. 2000)</a:t>
            </a:r>
          </a:p>
          <a:p>
            <a:pPr marL="0" indent="0">
              <a:buNone/>
            </a:pPr>
            <a:r>
              <a:rPr lang="it-IT" sz="2400" dirty="0"/>
              <a:t>L’ottimismo nella prospettiva della psicologia positiva. </a:t>
            </a:r>
            <a:r>
              <a:rPr lang="it-IT" sz="2400" dirty="0">
                <a:hlinkClick r:id="rId2"/>
              </a:rPr>
              <a:t>https://www.youtube.com/watch?v=gQ--hWIZL5E</a:t>
            </a:r>
            <a:endParaRPr lang="it-IT" sz="2400" dirty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Speranza 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Autoefficacia</a:t>
            </a:r>
          </a:p>
          <a:p>
            <a:r>
              <a:rPr lang="it-IT" sz="2400" dirty="0" smtClean="0"/>
              <a:t>Capacità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funzionali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364672" y="539389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3824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sz="2400" b="1" dirty="0" err="1" smtClean="0">
                <a:solidFill>
                  <a:srgbClr val="FF0000"/>
                </a:solidFill>
              </a:rPr>
              <a:t>Coping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Sindrome generale di adattamento </a:t>
            </a:r>
            <a:r>
              <a:rPr lang="it-IT" dirty="0" smtClean="0"/>
              <a:t>(</a:t>
            </a:r>
            <a:r>
              <a:rPr lang="it-IT" dirty="0" err="1" smtClean="0"/>
              <a:t>Selye</a:t>
            </a:r>
            <a:r>
              <a:rPr lang="it-IT" dirty="0" smtClean="0"/>
              <a:t>, 1976): reazione allo stress</a:t>
            </a:r>
          </a:p>
          <a:p>
            <a:endParaRPr lang="it-IT" dirty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allarme</a:t>
            </a:r>
            <a:r>
              <a:rPr lang="it-IT" dirty="0" smtClean="0"/>
              <a:t> e </a:t>
            </a:r>
            <a:r>
              <a:rPr lang="it-IT" i="1" dirty="0" smtClean="0"/>
              <a:t>mobilitazione</a:t>
            </a:r>
            <a:r>
              <a:rPr lang="it-IT" dirty="0" smtClean="0"/>
              <a:t> delle energie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resistenza</a:t>
            </a:r>
            <a:r>
              <a:rPr lang="it-IT" dirty="0" smtClean="0"/>
              <a:t>: </a:t>
            </a:r>
            <a:r>
              <a:rPr lang="it-IT" dirty="0" err="1" smtClean="0"/>
              <a:t>fronteggiamento</a:t>
            </a:r>
            <a:r>
              <a:rPr lang="it-IT" dirty="0" smtClean="0"/>
              <a:t> dello stress. 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Fase di </a:t>
            </a:r>
            <a:r>
              <a:rPr lang="it-IT" i="1" dirty="0" smtClean="0"/>
              <a:t>esaurimento</a:t>
            </a:r>
            <a:r>
              <a:rPr lang="it-IT" dirty="0" smtClean="0"/>
              <a:t> delle risorse dell’individuo: Si manifesta se </a:t>
            </a:r>
            <a:r>
              <a:rPr lang="it-IT" dirty="0"/>
              <a:t>la fase </a:t>
            </a:r>
            <a:r>
              <a:rPr lang="it-IT" dirty="0" smtClean="0"/>
              <a:t>di </a:t>
            </a:r>
            <a:r>
              <a:rPr lang="it-IT" dirty="0"/>
              <a:t>resistenza è inadeguata </a:t>
            </a:r>
            <a:r>
              <a:rPr lang="it-IT" dirty="0" smtClean="0"/>
              <a:t>a fronteggiare lo stress e si manifesta sotto forma di disturbi di varia natura (psicosomatici, psichici, organici)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517073" y="58930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156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4346" y="1734845"/>
            <a:ext cx="10515600" cy="4222609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STRESS</a:t>
            </a:r>
          </a:p>
          <a:p>
            <a:pPr marL="0" indent="0">
              <a:buNone/>
            </a:pPr>
            <a:r>
              <a:rPr lang="it-IT" sz="2400" b="1" dirty="0" err="1" smtClean="0"/>
              <a:t>Eustress</a:t>
            </a:r>
            <a:r>
              <a:rPr lang="it-IT" sz="2400" dirty="0" smtClean="0"/>
              <a:t> = attivazione psicofisica della persona che risponde in modo costruttivo a un evento che chiama in causa le sue energie, porta a mettere in atto strategie di adattamento e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b="1" dirty="0" err="1" smtClean="0"/>
              <a:t>Distress</a:t>
            </a:r>
            <a:r>
              <a:rPr lang="it-IT" sz="2400" dirty="0" smtClean="0"/>
              <a:t> = attivazione psicofisica prolungata che, in quanto prolungata, porta effetti negativi a livello psicofisico (anche a livello del sistema immunitario, insorgenza di malattie come allergie e artrite, peggioramento di malattie preesistenti, es. metastasi) 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r"/>
            <a:r>
              <a:rPr lang="it-IT" sz="2400" b="1" dirty="0" err="1" smtClean="0">
                <a:solidFill>
                  <a:srgbClr val="FF0000"/>
                </a:solidFill>
              </a:rPr>
              <a:t>Coping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1392382" y="57961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78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01791"/>
            <a:ext cx="10515600" cy="6023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COPING</a:t>
            </a:r>
            <a:r>
              <a:rPr lang="it-IT" sz="2400" dirty="0" smtClean="0"/>
              <a:t>: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dell’evento stressante attraverso</a:t>
            </a:r>
          </a:p>
          <a:p>
            <a:pPr marL="0" indent="0">
              <a:buNone/>
            </a:pPr>
            <a:r>
              <a:rPr lang="it-IT" sz="2400" dirty="0" smtClean="0"/>
              <a:t>-valutazione primaria dell’evento come sfidante/minaccioso (</a:t>
            </a:r>
            <a:r>
              <a:rPr lang="it-IT" sz="2400" dirty="0" err="1" smtClean="0"/>
              <a:t>appraisal</a:t>
            </a:r>
            <a:r>
              <a:rPr lang="it-IT" sz="2400" dirty="0" smtClean="0"/>
              <a:t> o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</a:t>
            </a:r>
            <a:r>
              <a:rPr lang="it-IT" sz="2400" b="1" dirty="0" smtClean="0"/>
              <a:t>primario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r>
              <a:rPr lang="it-IT" sz="2400" dirty="0" smtClean="0"/>
              <a:t>-valutazione secondaria delle risorse personali a disposizione (</a:t>
            </a:r>
            <a:r>
              <a:rPr lang="it-IT" sz="2400" dirty="0" err="1" smtClean="0"/>
              <a:t>appraisal</a:t>
            </a:r>
            <a:r>
              <a:rPr lang="it-IT" sz="2400" dirty="0" smtClean="0"/>
              <a:t> o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</a:t>
            </a:r>
            <a:r>
              <a:rPr lang="it-IT" sz="2400" b="1" dirty="0" smtClean="0"/>
              <a:t>secondario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r>
              <a:rPr lang="it-IT" sz="2400" dirty="0" smtClean="0"/>
              <a:t>-ulteriore valutazione degli esiti delle strategie messe in atto (</a:t>
            </a:r>
            <a:r>
              <a:rPr lang="it-IT" sz="2400" dirty="0" err="1" smtClean="0"/>
              <a:t>reappraisal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Stili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:</a:t>
            </a:r>
          </a:p>
          <a:p>
            <a:pPr marL="0" indent="0">
              <a:buNone/>
            </a:pPr>
            <a:r>
              <a:rPr lang="it-IT" sz="2400" dirty="0" smtClean="0"/>
              <a:t>-</a:t>
            </a:r>
            <a:r>
              <a:rPr lang="it-IT" sz="2400" b="1" dirty="0" err="1" smtClean="0"/>
              <a:t>emotion-focused</a:t>
            </a:r>
            <a:r>
              <a:rPr lang="it-IT" sz="2400" b="1" dirty="0" smtClean="0"/>
              <a:t>:</a:t>
            </a:r>
            <a:r>
              <a:rPr lang="it-IT" sz="2400" dirty="0" smtClean="0"/>
              <a:t> fronteggiare lo stress influendo sulla valutazione dello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, cui segue un maggiore controllo emotivo; orientato a una modifica del vissuto emotivo negativo</a:t>
            </a:r>
          </a:p>
          <a:p>
            <a:pPr marL="0" indent="0">
              <a:buNone/>
            </a:pPr>
            <a:r>
              <a:rPr lang="it-IT" sz="2400" dirty="0" smtClean="0"/>
              <a:t>-</a:t>
            </a:r>
            <a:r>
              <a:rPr lang="it-IT" sz="2400" b="1" dirty="0" err="1" smtClean="0"/>
              <a:t>problem-focused</a:t>
            </a:r>
            <a:r>
              <a:rPr lang="it-IT" sz="2400" dirty="0" smtClean="0"/>
              <a:t>: fronteggiare lo stress modificando 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, mettendo in atto un piano d’azione (scelta operata quando il problema è percepito come modificabile)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r"/>
            <a:r>
              <a:rPr lang="it-IT" sz="2400" b="1" dirty="0" err="1" smtClean="0">
                <a:solidFill>
                  <a:srgbClr val="FF0000"/>
                </a:solidFill>
              </a:rPr>
              <a:t>Coping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1475509" y="59993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33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Psicologia della salute </a:t>
            </a:r>
            <a:r>
              <a:rPr lang="it-IT" sz="2400" dirty="0" smtClean="0"/>
              <a:t>(nasce negli anni ‘70):</a:t>
            </a:r>
          </a:p>
          <a:p>
            <a:endParaRPr lang="it-IT" sz="2400" dirty="0"/>
          </a:p>
          <a:p>
            <a:r>
              <a:rPr lang="it-IT" sz="2400" dirty="0"/>
              <a:t>«La psicologia della salute riguarda la ricerca, l’applicazione e la verifica di interventi, basati su competenze psicologiche, relativi alla promozione e al mantenimento della salute, alla prevenzione e trattamento delle malattie, all’analisi e al miglioramento dei sistemi di tutela della salute e all’elaborazione delle politiche della salute</a:t>
            </a:r>
            <a:r>
              <a:rPr lang="it-IT" sz="2400" dirty="0" smtClean="0"/>
              <a:t>.»</a:t>
            </a:r>
          </a:p>
          <a:p>
            <a:pPr marL="0" indent="0">
              <a:buNone/>
            </a:pPr>
            <a:r>
              <a:rPr lang="it-IT" sz="2400" dirty="0" smtClean="0"/>
              <a:t>(dal sito della Società Italiana di Psicologia </a:t>
            </a:r>
            <a:r>
              <a:rPr lang="it-IT" sz="2400" dirty="0"/>
              <a:t>della Salute </a:t>
            </a:r>
            <a:r>
              <a:rPr lang="it-IT" sz="2400" dirty="0">
                <a:hlinkClick r:id="rId2"/>
              </a:rPr>
              <a:t>http://www.sipsa.org/pubblicazioni</a:t>
            </a:r>
            <a:r>
              <a:rPr lang="it-IT" sz="2400" dirty="0" smtClean="0">
                <a:hlinkClick r:id="rId2"/>
              </a:rPr>
              <a:t>/</a:t>
            </a:r>
            <a:r>
              <a:rPr lang="it-IT" sz="2400" dirty="0" smtClean="0"/>
              <a:t>) 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della salute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55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 txBox="1">
            <a:spLocks/>
          </p:cNvSpPr>
          <p:nvPr/>
        </p:nvSpPr>
        <p:spPr>
          <a:xfrm>
            <a:off x="109182" y="850046"/>
            <a:ext cx="12082817" cy="600795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 smtClean="0"/>
              <a:t>	un’ulteriore classificazione dei tipi di </a:t>
            </a:r>
            <a:r>
              <a:rPr lang="it-IT" dirty="0" err="1" smtClean="0"/>
              <a:t>coping</a:t>
            </a:r>
            <a:endParaRPr lang="it-IT" dirty="0" smtClean="0"/>
          </a:p>
          <a:p>
            <a:pPr algn="l"/>
            <a:r>
              <a:rPr lang="it-IT" dirty="0" smtClean="0"/>
              <a:t>	 </a:t>
            </a:r>
            <a:endParaRPr lang="it-IT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200" i="1" dirty="0" smtClean="0"/>
              <a:t>Echelle </a:t>
            </a:r>
            <a:r>
              <a:rPr lang="en-GB" sz="2200" i="1" dirty="0" err="1"/>
              <a:t>Toulousaine</a:t>
            </a:r>
            <a:r>
              <a:rPr lang="en-GB" sz="2200" i="1" dirty="0"/>
              <a:t> de Coping </a:t>
            </a:r>
            <a:r>
              <a:rPr lang="en-GB" sz="2200" dirty="0"/>
              <a:t>questionnaire (ETC) </a:t>
            </a:r>
            <a:r>
              <a:rPr lang="en-GB" sz="2200" dirty="0" smtClean="0"/>
              <a:t>(Tap, </a:t>
            </a:r>
            <a:r>
              <a:rPr lang="en-GB" sz="2200" dirty="0" err="1" smtClean="0"/>
              <a:t>Esparbès</a:t>
            </a:r>
            <a:r>
              <a:rPr lang="en-GB" sz="2200" dirty="0" smtClean="0"/>
              <a:t> </a:t>
            </a:r>
            <a:r>
              <a:rPr lang="en-GB" sz="2200" dirty="0"/>
              <a:t>et al. 1993; Italian validation by </a:t>
            </a:r>
            <a:r>
              <a:rPr lang="en-GB" sz="2200" dirty="0" err="1"/>
              <a:t>Depolo</a:t>
            </a:r>
            <a:r>
              <a:rPr lang="en-GB" sz="2200" dirty="0"/>
              <a:t> and </a:t>
            </a:r>
            <a:r>
              <a:rPr lang="en-GB" sz="2200" dirty="0" err="1"/>
              <a:t>Guglielmi</a:t>
            </a:r>
            <a:r>
              <a:rPr lang="en-GB" sz="2200" dirty="0"/>
              <a:t> 2000) </a:t>
            </a:r>
            <a:r>
              <a:rPr lang="en-GB" sz="2200" dirty="0" err="1" smtClean="0"/>
              <a:t>basata</a:t>
            </a:r>
            <a:r>
              <a:rPr lang="en-GB" sz="2200" dirty="0" smtClean="0"/>
              <a:t> </a:t>
            </a:r>
            <a:r>
              <a:rPr lang="en-GB" sz="2200" dirty="0" err="1" smtClean="0"/>
              <a:t>su</a:t>
            </a:r>
            <a:r>
              <a:rPr lang="en-GB" sz="2200" dirty="0" smtClean="0"/>
              <a:t> 4 </a:t>
            </a:r>
            <a:r>
              <a:rPr lang="en-GB" sz="2200" dirty="0" err="1" smtClean="0"/>
              <a:t>strategie</a:t>
            </a:r>
            <a:r>
              <a:rPr lang="en-GB" sz="2200" dirty="0" smtClean="0"/>
              <a:t> di </a:t>
            </a:r>
            <a:r>
              <a:rPr lang="en-GB" sz="2200" dirty="0" err="1" smtClean="0"/>
              <a:t>fronteggiamento</a:t>
            </a:r>
            <a:r>
              <a:rPr lang="en-GB" sz="2200" dirty="0" smtClean="0"/>
              <a:t> </a:t>
            </a:r>
            <a:r>
              <a:rPr lang="en-GB" sz="2200" dirty="0" err="1" smtClean="0"/>
              <a:t>delle</a:t>
            </a:r>
            <a:r>
              <a:rPr lang="en-GB" sz="2200" dirty="0" smtClean="0"/>
              <a:t> </a:t>
            </a:r>
            <a:r>
              <a:rPr lang="en-GB" sz="2200" dirty="0" err="1" smtClean="0"/>
              <a:t>difficoltà</a:t>
            </a:r>
            <a:r>
              <a:rPr lang="en-GB" sz="2200" dirty="0" smtClean="0"/>
              <a:t>:</a:t>
            </a:r>
          </a:p>
          <a:p>
            <a:pPr lvl="1" algn="l"/>
            <a:endParaRPr lang="en-GB" sz="22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Ritiro</a:t>
            </a:r>
            <a:r>
              <a:rPr lang="en-GB" sz="2000" dirty="0" smtClean="0"/>
              <a:t>: non </a:t>
            </a:r>
            <a:r>
              <a:rPr lang="en-GB" sz="2000" dirty="0" err="1" smtClean="0"/>
              <a:t>pensare</a:t>
            </a:r>
            <a:r>
              <a:rPr lang="en-GB" sz="2000" dirty="0" smtClean="0"/>
              <a:t> al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; </a:t>
            </a:r>
            <a:r>
              <a:rPr lang="en-GB" sz="2000" dirty="0" err="1" smtClean="0"/>
              <a:t>evitare</a:t>
            </a:r>
            <a:r>
              <a:rPr lang="en-GB" sz="2000" dirty="0" smtClean="0"/>
              <a:t> </a:t>
            </a:r>
            <a:r>
              <a:rPr lang="en-GB" sz="2000" dirty="0" err="1" smtClean="0"/>
              <a:t>situazioni</a:t>
            </a:r>
            <a:r>
              <a:rPr lang="en-GB" sz="2000" dirty="0" smtClean="0"/>
              <a:t> </a:t>
            </a:r>
            <a:r>
              <a:rPr lang="en-GB" sz="2000" dirty="0" err="1" smtClean="0"/>
              <a:t>difficili</a:t>
            </a:r>
            <a:r>
              <a:rPr lang="en-GB" sz="2000" dirty="0" smtClean="0"/>
              <a:t> e </a:t>
            </a:r>
            <a:r>
              <a:rPr lang="en-GB" sz="2000" dirty="0" err="1" smtClean="0"/>
              <a:t>impegnarsi</a:t>
            </a:r>
            <a:r>
              <a:rPr lang="en-GB" sz="2000" dirty="0" smtClean="0"/>
              <a:t> in </a:t>
            </a:r>
            <a:r>
              <a:rPr lang="en-GB" sz="2000" dirty="0" err="1" smtClean="0"/>
              <a:t>quelle</a:t>
            </a:r>
            <a:r>
              <a:rPr lang="en-GB" sz="2000" dirty="0" smtClean="0"/>
              <a:t> non </a:t>
            </a:r>
            <a:r>
              <a:rPr lang="en-GB" sz="2000" dirty="0" err="1" smtClean="0"/>
              <a:t>difficoltose</a:t>
            </a:r>
            <a:r>
              <a:rPr lang="en-GB" sz="2000" dirty="0" smtClean="0"/>
              <a:t>; </a:t>
            </a:r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Rifiuto</a:t>
            </a:r>
            <a:r>
              <a:rPr lang="en-GB" sz="2000" dirty="0" smtClean="0"/>
              <a:t>: fare </a:t>
            </a:r>
            <a:r>
              <a:rPr lang="en-GB" sz="2000" dirty="0" err="1" smtClean="0"/>
              <a:t>finta</a:t>
            </a:r>
            <a:r>
              <a:rPr lang="en-GB" sz="2000" dirty="0" smtClean="0"/>
              <a:t> </a:t>
            </a:r>
            <a:r>
              <a:rPr lang="en-GB" sz="2000" dirty="0" err="1" smtClean="0"/>
              <a:t>che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non </a:t>
            </a:r>
            <a:r>
              <a:rPr lang="en-GB" sz="2000" dirty="0" err="1" smtClean="0"/>
              <a:t>esista</a:t>
            </a:r>
            <a:r>
              <a:rPr lang="en-GB" sz="2000" dirty="0" smtClean="0"/>
              <a:t>; </a:t>
            </a:r>
            <a:r>
              <a:rPr lang="en-GB" sz="2000" dirty="0" err="1" smtClean="0"/>
              <a:t>difficoltà</a:t>
            </a:r>
            <a:r>
              <a:rPr lang="en-GB" sz="2000" dirty="0" smtClean="0"/>
              <a:t> ad </a:t>
            </a:r>
            <a:r>
              <a:rPr lang="en-GB" sz="2000" dirty="0" err="1" smtClean="0"/>
              <a:t>esprimere</a:t>
            </a:r>
            <a:r>
              <a:rPr lang="en-GB" sz="2000" dirty="0" smtClean="0"/>
              <a:t> </a:t>
            </a:r>
            <a:r>
              <a:rPr lang="en-GB" sz="2000" dirty="0" err="1" smtClean="0"/>
              <a:t>l’aspetto</a:t>
            </a:r>
            <a:r>
              <a:rPr lang="en-GB" sz="2000" dirty="0" smtClean="0"/>
              <a:t> </a:t>
            </a:r>
            <a:r>
              <a:rPr lang="en-GB" sz="2000" dirty="0" err="1" smtClean="0"/>
              <a:t>emotivo</a:t>
            </a:r>
            <a:r>
              <a:rPr lang="en-GB" sz="2000" dirty="0" smtClean="0"/>
              <a:t> del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(</a:t>
            </a:r>
            <a:r>
              <a:rPr lang="en-GB" sz="2000" dirty="0" err="1" smtClean="0"/>
              <a:t>alessitimia</a:t>
            </a:r>
            <a:r>
              <a:rPr lang="en-GB" sz="2000" dirty="0" smtClean="0"/>
              <a:t>)</a:t>
            </a:r>
          </a:p>
          <a:p>
            <a:pPr lvl="2" algn="l"/>
            <a:endParaRPr lang="en-GB" sz="2000" dirty="0" smtClean="0"/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Sostegno</a:t>
            </a:r>
            <a:r>
              <a:rPr lang="en-GB" sz="2000" b="1" dirty="0" smtClean="0"/>
              <a:t> </a:t>
            </a:r>
            <a:r>
              <a:rPr lang="en-GB" sz="2000" b="1" dirty="0" err="1"/>
              <a:t>sociale</a:t>
            </a:r>
            <a:r>
              <a:rPr lang="en-GB" sz="2000" dirty="0"/>
              <a:t>: </a:t>
            </a:r>
            <a:r>
              <a:rPr lang="en-GB" sz="2000" dirty="0" err="1"/>
              <a:t>chiedere</a:t>
            </a:r>
            <a:r>
              <a:rPr lang="en-GB" sz="2000" dirty="0"/>
              <a:t> </a:t>
            </a:r>
            <a:r>
              <a:rPr lang="en-GB" sz="2000" dirty="0" err="1"/>
              <a:t>aiuto</a:t>
            </a:r>
            <a:r>
              <a:rPr lang="en-GB" sz="2000" dirty="0"/>
              <a:t> e </a:t>
            </a:r>
            <a:r>
              <a:rPr lang="en-GB" sz="2000" dirty="0" err="1"/>
              <a:t>consiglio</a:t>
            </a:r>
            <a:r>
              <a:rPr lang="en-GB" sz="2000" dirty="0"/>
              <a:t> a chi </a:t>
            </a:r>
            <a:r>
              <a:rPr lang="en-GB" sz="2000" dirty="0" err="1"/>
              <a:t>si</a:t>
            </a:r>
            <a:r>
              <a:rPr lang="en-GB" sz="2000" dirty="0"/>
              <a:t> </a:t>
            </a:r>
            <a:r>
              <a:rPr lang="en-GB" sz="2000" dirty="0" err="1"/>
              <a:t>ritiene</a:t>
            </a:r>
            <a:r>
              <a:rPr lang="en-GB" sz="2000" dirty="0"/>
              <a:t> </a:t>
            </a:r>
            <a:r>
              <a:rPr lang="en-GB" sz="2000" dirty="0" err="1"/>
              <a:t>essere</a:t>
            </a:r>
            <a:r>
              <a:rPr lang="en-GB" sz="2000" dirty="0"/>
              <a:t> </a:t>
            </a:r>
            <a:r>
              <a:rPr lang="en-GB" sz="2000" dirty="0" err="1"/>
              <a:t>più</a:t>
            </a:r>
            <a:r>
              <a:rPr lang="en-GB" sz="2000" dirty="0"/>
              <a:t> </a:t>
            </a:r>
            <a:r>
              <a:rPr lang="en-GB" sz="2000" dirty="0" err="1" smtClean="0"/>
              <a:t>competente</a:t>
            </a:r>
            <a:r>
              <a:rPr lang="en-GB" sz="2000" dirty="0" smtClean="0"/>
              <a:t>; </a:t>
            </a:r>
            <a:r>
              <a:rPr lang="en-GB" sz="2000" dirty="0" err="1"/>
              <a:t>condividere</a:t>
            </a:r>
            <a:r>
              <a:rPr lang="en-GB" sz="2000" dirty="0"/>
              <a:t> le </a:t>
            </a:r>
            <a:r>
              <a:rPr lang="en-GB" sz="2000" dirty="0" err="1"/>
              <a:t>proprie</a:t>
            </a:r>
            <a:r>
              <a:rPr lang="en-GB" sz="2000" dirty="0"/>
              <a:t> </a:t>
            </a:r>
            <a:r>
              <a:rPr lang="en-GB" sz="2000" dirty="0" err="1"/>
              <a:t>esperienze</a:t>
            </a:r>
            <a:r>
              <a:rPr lang="en-GB" sz="2000" dirty="0"/>
              <a:t> con </a:t>
            </a:r>
            <a:r>
              <a:rPr lang="en-GB" sz="2000" dirty="0" err="1"/>
              <a:t>gli</a:t>
            </a:r>
            <a:r>
              <a:rPr lang="en-GB" sz="2000" dirty="0"/>
              <a:t> </a:t>
            </a:r>
            <a:r>
              <a:rPr lang="en-GB" sz="2000" dirty="0" err="1" smtClean="0"/>
              <a:t>altri</a:t>
            </a:r>
            <a:r>
              <a:rPr lang="en-GB" sz="2000" dirty="0" smtClean="0"/>
              <a:t>; </a:t>
            </a:r>
            <a:r>
              <a:rPr lang="en-GB" sz="2000" dirty="0" err="1"/>
              <a:t>confrontarsi</a:t>
            </a:r>
            <a:r>
              <a:rPr lang="en-GB" sz="2000" dirty="0"/>
              <a:t> con </a:t>
            </a:r>
            <a:r>
              <a:rPr lang="en-GB" sz="2000" dirty="0" err="1"/>
              <a:t>gli</a:t>
            </a:r>
            <a:r>
              <a:rPr lang="en-GB" sz="2000" dirty="0"/>
              <a:t> </a:t>
            </a:r>
            <a:r>
              <a:rPr lang="en-GB" sz="2000" dirty="0" err="1"/>
              <a:t>altri</a:t>
            </a:r>
            <a:r>
              <a:rPr lang="en-GB" sz="2000" dirty="0"/>
              <a:t> per </a:t>
            </a:r>
            <a:r>
              <a:rPr lang="en-GB" sz="2000" dirty="0" err="1"/>
              <a:t>contenere</a:t>
            </a:r>
            <a:r>
              <a:rPr lang="en-GB" sz="2000" dirty="0"/>
              <a:t> </a:t>
            </a:r>
            <a:r>
              <a:rPr lang="en-GB" sz="2000" dirty="0" err="1"/>
              <a:t>il</a:t>
            </a:r>
            <a:r>
              <a:rPr lang="en-GB" sz="2000" dirty="0"/>
              <a:t> </a:t>
            </a:r>
            <a:r>
              <a:rPr lang="en-GB" sz="2000" dirty="0" err="1"/>
              <a:t>proprio</a:t>
            </a:r>
            <a:r>
              <a:rPr lang="en-GB" sz="2000" dirty="0"/>
              <a:t> stress e le </a:t>
            </a:r>
            <a:r>
              <a:rPr lang="en-GB" sz="2000" dirty="0" err="1"/>
              <a:t>proprie</a:t>
            </a:r>
            <a:r>
              <a:rPr lang="en-GB" sz="2000" dirty="0"/>
              <a:t> </a:t>
            </a:r>
            <a:r>
              <a:rPr lang="en-GB" sz="2000" dirty="0" err="1" smtClean="0"/>
              <a:t>paure</a:t>
            </a:r>
            <a:r>
              <a:rPr lang="en-GB" sz="2000" dirty="0" smtClean="0"/>
              <a:t>;</a:t>
            </a:r>
          </a:p>
          <a:p>
            <a:pPr lvl="2" algn="l"/>
            <a:endParaRPr lang="en-GB" sz="20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GB" sz="2000" b="1" dirty="0" err="1" smtClean="0"/>
              <a:t>Controllo</a:t>
            </a:r>
            <a:r>
              <a:rPr lang="en-GB" sz="2000" b="1" dirty="0" smtClean="0"/>
              <a:t>: </a:t>
            </a:r>
            <a:r>
              <a:rPr lang="en-GB" sz="2000" dirty="0" smtClean="0"/>
              <a:t> </a:t>
            </a:r>
            <a:r>
              <a:rPr lang="en-GB" sz="2000" dirty="0" err="1" smtClean="0"/>
              <a:t>agire</a:t>
            </a:r>
            <a:r>
              <a:rPr lang="en-GB" sz="2000" dirty="0" smtClean="0"/>
              <a:t> per </a:t>
            </a:r>
            <a:r>
              <a:rPr lang="en-GB" sz="2000" dirty="0" err="1" smtClean="0"/>
              <a:t>superare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: </a:t>
            </a:r>
            <a:r>
              <a:rPr lang="en-GB" sz="2000" dirty="0" err="1" smtClean="0"/>
              <a:t>fissare</a:t>
            </a:r>
            <a:r>
              <a:rPr lang="en-GB" sz="2000" dirty="0" smtClean="0"/>
              <a:t> </a:t>
            </a:r>
            <a:r>
              <a:rPr lang="en-GB" sz="2000" dirty="0" err="1" smtClean="0"/>
              <a:t>degli</a:t>
            </a:r>
            <a:r>
              <a:rPr lang="en-GB" sz="2000" dirty="0" smtClean="0"/>
              <a:t> </a:t>
            </a:r>
            <a:r>
              <a:rPr lang="en-GB" sz="2000" dirty="0" err="1" smtClean="0"/>
              <a:t>obiettivi</a:t>
            </a:r>
            <a:r>
              <a:rPr lang="en-GB" sz="2000" dirty="0" smtClean="0"/>
              <a:t>, </a:t>
            </a:r>
            <a:r>
              <a:rPr lang="en-GB" sz="2000" dirty="0" err="1" smtClean="0"/>
              <a:t>coordinare</a:t>
            </a:r>
            <a:r>
              <a:rPr lang="en-GB" sz="2000" dirty="0" smtClean="0"/>
              <a:t> le </a:t>
            </a:r>
            <a:r>
              <a:rPr lang="en-GB" sz="2000" dirty="0" err="1" smtClean="0"/>
              <a:t>attività</a:t>
            </a:r>
            <a:r>
              <a:rPr lang="en-GB" sz="2000" dirty="0" smtClean="0"/>
              <a:t> in vista </a:t>
            </a:r>
            <a:r>
              <a:rPr lang="en-GB" sz="2000" dirty="0" err="1" smtClean="0"/>
              <a:t>degli</a:t>
            </a:r>
            <a:r>
              <a:rPr lang="en-GB" sz="2000" dirty="0" smtClean="0"/>
              <a:t> </a:t>
            </a:r>
            <a:r>
              <a:rPr lang="en-GB" sz="2000" dirty="0" err="1" smtClean="0"/>
              <a:t>obiettivi</a:t>
            </a:r>
            <a:r>
              <a:rPr lang="en-GB" sz="2000" dirty="0" smtClean="0"/>
              <a:t>; </a:t>
            </a:r>
            <a:r>
              <a:rPr lang="en-GB" sz="2000" dirty="0" err="1" smtClean="0"/>
              <a:t>evitare</a:t>
            </a:r>
            <a:r>
              <a:rPr lang="en-GB" sz="2000" dirty="0" smtClean="0"/>
              <a:t> </a:t>
            </a:r>
            <a:r>
              <a:rPr lang="en-GB" sz="2000" dirty="0" err="1" smtClean="0"/>
              <a:t>il</a:t>
            </a:r>
            <a:r>
              <a:rPr lang="en-GB" sz="2000" dirty="0" smtClean="0"/>
              <a:t> </a:t>
            </a:r>
            <a:r>
              <a:rPr lang="en-GB" sz="2000" dirty="0" err="1" smtClean="0"/>
              <a:t>panico</a:t>
            </a:r>
            <a:r>
              <a:rPr lang="en-GB" sz="2000" dirty="0"/>
              <a:t> </a:t>
            </a:r>
            <a:r>
              <a:rPr lang="en-GB" sz="2000" dirty="0" smtClean="0"/>
              <a:t>e </a:t>
            </a:r>
            <a:r>
              <a:rPr lang="en-GB" sz="2000" dirty="0" err="1" smtClean="0"/>
              <a:t>mantenere</a:t>
            </a:r>
            <a:r>
              <a:rPr lang="en-GB" sz="2000" dirty="0" smtClean="0"/>
              <a:t> la </a:t>
            </a:r>
            <a:r>
              <a:rPr lang="en-GB" sz="2000" dirty="0" err="1" smtClean="0"/>
              <a:t>calma</a:t>
            </a:r>
            <a:r>
              <a:rPr lang="en-GB" sz="2000" dirty="0"/>
              <a:t>.</a:t>
            </a:r>
            <a:endParaRPr lang="en-GB" sz="2000" dirty="0" smtClean="0"/>
          </a:p>
        </p:txBody>
      </p:sp>
      <p:sp>
        <p:nvSpPr>
          <p:cNvPr id="3" name="Rettangolo 2"/>
          <p:cNvSpPr/>
          <p:nvPr/>
        </p:nvSpPr>
        <p:spPr>
          <a:xfrm>
            <a:off x="9365672" y="0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 rot="16200000">
            <a:off x="256056" y="3006089"/>
            <a:ext cx="1207805" cy="543502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Modalità evitante 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 rot="16200000">
            <a:off x="88850" y="5199844"/>
            <a:ext cx="1482436" cy="603284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Modalità approcciante 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7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01791"/>
            <a:ext cx="10515600" cy="60237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it-IT" sz="2400" b="1" dirty="0" smtClean="0">
                <a:solidFill>
                  <a:srgbClr val="FF0000"/>
                </a:solidFill>
              </a:rPr>
              <a:t>Dal </a:t>
            </a:r>
            <a:r>
              <a:rPr lang="it-IT" sz="2400" b="1" dirty="0" err="1" smtClean="0">
                <a:solidFill>
                  <a:srgbClr val="FF0000"/>
                </a:solidFill>
              </a:rPr>
              <a:t>coping</a:t>
            </a:r>
            <a:r>
              <a:rPr lang="it-IT" sz="2400" b="1" dirty="0" smtClean="0">
                <a:solidFill>
                  <a:srgbClr val="FF0000"/>
                </a:solidFill>
              </a:rPr>
              <a:t> alla resilienza</a:t>
            </a:r>
            <a:endParaRPr lang="it-IT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b="1" dirty="0" smtClean="0"/>
              <a:t>COPING HARDINESS = capacità di resistere allo stress</a:t>
            </a:r>
          </a:p>
          <a:p>
            <a:pPr marL="0" indent="0">
              <a:buNone/>
            </a:pPr>
            <a:r>
              <a:rPr lang="it-IT" sz="2400" dirty="0" smtClean="0"/>
              <a:t>Caratteristiche della persona con </a:t>
            </a:r>
            <a:r>
              <a:rPr lang="it-IT" sz="2400" dirty="0" err="1" smtClean="0"/>
              <a:t>hardiness</a:t>
            </a: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  <a:p>
            <a:r>
              <a:rPr lang="it-IT" sz="2400" b="1" dirty="0" smtClean="0"/>
              <a:t>Impegno</a:t>
            </a:r>
            <a:r>
              <a:rPr lang="it-IT" sz="2400" dirty="0" smtClean="0"/>
              <a:t> (</a:t>
            </a:r>
            <a:r>
              <a:rPr lang="it-IT" sz="2400" dirty="0" err="1" smtClean="0"/>
              <a:t>committment</a:t>
            </a:r>
            <a:r>
              <a:rPr lang="it-IT" sz="2400" dirty="0" smtClean="0"/>
              <a:t>): impegnarsi in attività ritenute importanti e significative per il soggetto</a:t>
            </a:r>
          </a:p>
          <a:p>
            <a:r>
              <a:rPr lang="it-IT" sz="2400" dirty="0"/>
              <a:t>sensazione </a:t>
            </a:r>
            <a:r>
              <a:rPr lang="it-IT" sz="2400" dirty="0" smtClean="0"/>
              <a:t>di </a:t>
            </a:r>
            <a:r>
              <a:rPr lang="it-IT" sz="2400" b="1" dirty="0" smtClean="0"/>
              <a:t>sfida</a:t>
            </a:r>
            <a:r>
              <a:rPr lang="it-IT" sz="2400" dirty="0" smtClean="0"/>
              <a:t> (</a:t>
            </a:r>
            <a:r>
              <a:rPr lang="it-IT" sz="2400" dirty="0" err="1" smtClean="0"/>
              <a:t>challenge</a:t>
            </a:r>
            <a:r>
              <a:rPr lang="it-IT" sz="2400" dirty="0" smtClean="0"/>
              <a:t>): vedere il cambiamento come una componente essenziale della vita, intendendola come un’occasione sfidante di crescita</a:t>
            </a:r>
          </a:p>
          <a:p>
            <a:r>
              <a:rPr lang="it-IT" sz="2400" dirty="0" smtClean="0"/>
              <a:t>Sensazione di </a:t>
            </a:r>
            <a:r>
              <a:rPr lang="it-IT" sz="2400" b="1" dirty="0" smtClean="0"/>
              <a:t>controllo</a:t>
            </a:r>
            <a:r>
              <a:rPr lang="it-IT" sz="2400" dirty="0" smtClean="0"/>
              <a:t> (control): percepire se stessi come capaci di influenzare la propria vita</a:t>
            </a:r>
          </a:p>
          <a:p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La </a:t>
            </a:r>
            <a:r>
              <a:rPr lang="it-IT" sz="2400" dirty="0" err="1" smtClean="0"/>
              <a:t>hardiness</a:t>
            </a:r>
            <a:r>
              <a:rPr lang="it-IT" sz="2400" dirty="0" smtClean="0"/>
              <a:t> è funzionale alla </a:t>
            </a:r>
            <a:r>
              <a:rPr lang="it-IT" sz="2400" u="sng" dirty="0" smtClean="0"/>
              <a:t>resilienza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503218" y="586270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8878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b="1" dirty="0" smtClean="0"/>
              <a:t>Resilienza</a:t>
            </a:r>
            <a:r>
              <a:rPr lang="it-IT" sz="2400" dirty="0" smtClean="0"/>
              <a:t>: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capacità </a:t>
            </a:r>
            <a:r>
              <a:rPr lang="it-IT" altLang="it-IT" sz="2400" dirty="0">
                <a:cs typeface="Times New Roman" panose="02020603050405020304" pitchFamily="18" charset="0"/>
              </a:rPr>
              <a:t>di </a:t>
            </a:r>
            <a:r>
              <a:rPr lang="it-IT" altLang="it-IT" sz="2400" b="1" dirty="0">
                <a:cs typeface="Times New Roman" panose="02020603050405020304" pitchFamily="18" charset="0"/>
              </a:rPr>
              <a:t>affrontare</a:t>
            </a:r>
            <a:r>
              <a:rPr lang="it-IT" altLang="it-IT" sz="2400" dirty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gli </a:t>
            </a:r>
            <a:r>
              <a:rPr lang="it-IT" altLang="it-IT" sz="2400" dirty="0">
                <a:cs typeface="Times New Roman" panose="02020603050405020304" pitchFamily="18" charset="0"/>
              </a:rPr>
              <a:t>eventi traumatici e stressanti, </a:t>
            </a:r>
            <a:r>
              <a:rPr lang="it-IT" altLang="it-IT" sz="2400" b="1" dirty="0">
                <a:cs typeface="Times New Roman" panose="02020603050405020304" pitchFamily="18" charset="0"/>
              </a:rPr>
              <a:t>superarli</a:t>
            </a:r>
            <a:r>
              <a:rPr lang="it-IT" altLang="it-IT" sz="2400" dirty="0">
                <a:cs typeface="Times New Roman" panose="02020603050405020304" pitchFamily="18" charset="0"/>
              </a:rPr>
              <a:t> e continuare a </a:t>
            </a:r>
            <a:r>
              <a:rPr lang="it-IT" altLang="it-IT" sz="2400" b="1" dirty="0">
                <a:cs typeface="Times New Roman" panose="02020603050405020304" pitchFamily="18" charset="0"/>
              </a:rPr>
              <a:t>svilupparsi </a:t>
            </a:r>
            <a:r>
              <a:rPr lang="it-IT" altLang="it-IT" sz="2400" dirty="0">
                <a:cs typeface="Times New Roman" panose="02020603050405020304" pitchFamily="18" charset="0"/>
              </a:rPr>
              <a:t>aumentando le proprie risorse con una conseguente riorganizzazione positiva della vita</a:t>
            </a:r>
            <a:r>
              <a:rPr lang="it-IT" altLang="it-IT" sz="1800" dirty="0">
                <a:cs typeface="Times New Roman" panose="02020603050405020304" pitchFamily="18" charset="0"/>
              </a:rPr>
              <a:t> </a:t>
            </a:r>
            <a:endParaRPr lang="it-IT" altLang="it-IT" sz="1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pPr marL="0" indent="0">
              <a:buNone/>
            </a:pPr>
            <a:r>
              <a:rPr lang="it-IT" sz="2400" b="1" dirty="0" smtClean="0"/>
              <a:t>Fattori di rischio</a:t>
            </a:r>
            <a:r>
              <a:rPr lang="it-IT" sz="2400" dirty="0" smtClean="0"/>
              <a:t>: evento traumatico (lutto, maltrattamenti, calamità naturali, divorzio ecc.)</a:t>
            </a:r>
          </a:p>
          <a:p>
            <a:pPr marL="0" indent="0">
              <a:buNone/>
            </a:pPr>
            <a:r>
              <a:rPr lang="it-IT" sz="2400" b="1" dirty="0" smtClean="0"/>
              <a:t>Fattori protettivi </a:t>
            </a:r>
            <a:r>
              <a:rPr lang="it-IT" sz="2400" dirty="0" smtClean="0"/>
              <a:t>: risorse personali che servono all’individuo a fronteggiare l’evento traumatico. Sono di tipo sociale (rete sociale e familiare a sostegno del soggetto: coesione familiare, competenza sociale, relazioni sociali significative, integrazione sociale), psicologico (fattori protettivi individuali)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/>
              <a:t>La resilienza nella prospettiva della psicologia positiva. Presentazione di Andrea Fianco: </a:t>
            </a:r>
            <a:r>
              <a:rPr lang="it-IT" sz="2400" dirty="0">
                <a:hlinkClick r:id="rId2"/>
              </a:rPr>
              <a:t>https://youtu.be/aRMDP1GicsI</a:t>
            </a:r>
            <a:r>
              <a:rPr lang="it-IT" sz="2400" dirty="0"/>
              <a:t>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461655" y="1018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5381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Oval 2"/>
          <p:cNvSpPr>
            <a:spLocks noChangeArrowheads="1"/>
          </p:cNvSpPr>
          <p:nvPr/>
        </p:nvSpPr>
        <p:spPr bwMode="auto">
          <a:xfrm>
            <a:off x="4648200" y="2362200"/>
            <a:ext cx="2514600" cy="25146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b="1" dirty="0"/>
              <a:t>Fattori protettivi </a:t>
            </a:r>
          </a:p>
          <a:p>
            <a:pPr algn="ctr"/>
            <a:r>
              <a:rPr lang="it-IT" altLang="it-IT" b="1" dirty="0"/>
              <a:t>Individuali </a:t>
            </a:r>
          </a:p>
          <a:p>
            <a:pPr eaLnBrk="1" hangingPunct="1"/>
            <a:endParaRPr lang="it-IT" altLang="it-IT" dirty="0"/>
          </a:p>
        </p:txBody>
      </p:sp>
      <p:grpSp>
        <p:nvGrpSpPr>
          <p:cNvPr id="66564" name="Group 4"/>
          <p:cNvGrpSpPr>
            <a:grpSpLocks/>
          </p:cNvGrpSpPr>
          <p:nvPr/>
        </p:nvGrpSpPr>
        <p:grpSpPr bwMode="auto">
          <a:xfrm>
            <a:off x="5638800" y="1828800"/>
            <a:ext cx="457200" cy="457200"/>
            <a:chOff x="1056" y="1296"/>
            <a:chExt cx="288" cy="288"/>
          </a:xfrm>
        </p:grpSpPr>
        <p:sp>
          <p:nvSpPr>
            <p:cNvPr id="66599" name="Oval 5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600" name="Oval 6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5" name="Group 7"/>
          <p:cNvGrpSpPr>
            <a:grpSpLocks/>
          </p:cNvGrpSpPr>
          <p:nvPr/>
        </p:nvGrpSpPr>
        <p:grpSpPr bwMode="auto">
          <a:xfrm>
            <a:off x="6781800" y="2209800"/>
            <a:ext cx="457200" cy="457200"/>
            <a:chOff x="1056" y="1296"/>
            <a:chExt cx="288" cy="288"/>
          </a:xfrm>
        </p:grpSpPr>
        <p:sp>
          <p:nvSpPr>
            <p:cNvPr id="66597" name="Oval 8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8" name="Oval 9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6" name="Group 10"/>
          <p:cNvGrpSpPr>
            <a:grpSpLocks/>
          </p:cNvGrpSpPr>
          <p:nvPr/>
        </p:nvGrpSpPr>
        <p:grpSpPr bwMode="auto">
          <a:xfrm>
            <a:off x="7086600" y="4191000"/>
            <a:ext cx="457200" cy="457200"/>
            <a:chOff x="1056" y="1296"/>
            <a:chExt cx="288" cy="288"/>
          </a:xfrm>
        </p:grpSpPr>
        <p:sp>
          <p:nvSpPr>
            <p:cNvPr id="66595" name="Oval 11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6" name="Oval 12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7" name="Group 13"/>
          <p:cNvGrpSpPr>
            <a:grpSpLocks/>
          </p:cNvGrpSpPr>
          <p:nvPr/>
        </p:nvGrpSpPr>
        <p:grpSpPr bwMode="auto">
          <a:xfrm>
            <a:off x="7239000" y="3124200"/>
            <a:ext cx="457200" cy="457200"/>
            <a:chOff x="1056" y="1296"/>
            <a:chExt cx="288" cy="288"/>
          </a:xfrm>
        </p:grpSpPr>
        <p:sp>
          <p:nvSpPr>
            <p:cNvPr id="66593" name="Oval 14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4" name="Oval 15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68" name="Group 16"/>
          <p:cNvGrpSpPr>
            <a:grpSpLocks/>
          </p:cNvGrpSpPr>
          <p:nvPr/>
        </p:nvGrpSpPr>
        <p:grpSpPr bwMode="auto">
          <a:xfrm>
            <a:off x="5181600" y="4953000"/>
            <a:ext cx="457200" cy="457200"/>
            <a:chOff x="1056" y="1296"/>
            <a:chExt cx="288" cy="288"/>
          </a:xfrm>
        </p:grpSpPr>
        <p:sp>
          <p:nvSpPr>
            <p:cNvPr id="66591" name="Oval 17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2" name="Oval 18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69" name="Rectangle 19"/>
          <p:cNvSpPr>
            <a:spLocks noChangeArrowheads="1"/>
          </p:cNvSpPr>
          <p:nvPr/>
        </p:nvSpPr>
        <p:spPr bwMode="auto">
          <a:xfrm>
            <a:off x="5029200" y="10668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Autoefficacia</a:t>
            </a:r>
          </a:p>
        </p:txBody>
      </p:sp>
      <p:sp>
        <p:nvSpPr>
          <p:cNvPr id="66570" name="Rectangle 20"/>
          <p:cNvSpPr>
            <a:spLocks noChangeArrowheads="1"/>
          </p:cNvSpPr>
          <p:nvPr/>
        </p:nvSpPr>
        <p:spPr bwMode="auto">
          <a:xfrm>
            <a:off x="7391400" y="18288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Autostima</a:t>
            </a:r>
          </a:p>
        </p:txBody>
      </p:sp>
      <p:sp>
        <p:nvSpPr>
          <p:cNvPr id="66571" name="Rectangle 21"/>
          <p:cNvSpPr>
            <a:spLocks noChangeArrowheads="1"/>
          </p:cNvSpPr>
          <p:nvPr/>
        </p:nvSpPr>
        <p:spPr bwMode="auto">
          <a:xfrm>
            <a:off x="7924800" y="41910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Ottimismo</a:t>
            </a:r>
          </a:p>
        </p:txBody>
      </p:sp>
      <p:sp>
        <p:nvSpPr>
          <p:cNvPr id="66573" name="Text Box 23"/>
          <p:cNvSpPr txBox="1">
            <a:spLocks noChangeArrowheads="1"/>
          </p:cNvSpPr>
          <p:nvPr/>
        </p:nvSpPr>
        <p:spPr bwMode="auto">
          <a:xfrm>
            <a:off x="1485900" y="3196988"/>
            <a:ext cx="2057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Empatia</a:t>
            </a:r>
          </a:p>
        </p:txBody>
      </p:sp>
      <p:grpSp>
        <p:nvGrpSpPr>
          <p:cNvPr id="66574" name="Group 25"/>
          <p:cNvGrpSpPr>
            <a:grpSpLocks/>
          </p:cNvGrpSpPr>
          <p:nvPr/>
        </p:nvGrpSpPr>
        <p:grpSpPr bwMode="auto">
          <a:xfrm>
            <a:off x="6400800" y="4876800"/>
            <a:ext cx="457200" cy="457200"/>
            <a:chOff x="1056" y="1296"/>
            <a:chExt cx="288" cy="288"/>
          </a:xfrm>
        </p:grpSpPr>
        <p:sp>
          <p:nvSpPr>
            <p:cNvPr id="66589" name="Oval 26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90" name="Oval 27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66575" name="Group 28"/>
          <p:cNvGrpSpPr>
            <a:grpSpLocks/>
          </p:cNvGrpSpPr>
          <p:nvPr/>
        </p:nvGrpSpPr>
        <p:grpSpPr bwMode="auto">
          <a:xfrm>
            <a:off x="4495800" y="2286000"/>
            <a:ext cx="457200" cy="457200"/>
            <a:chOff x="1056" y="1296"/>
            <a:chExt cx="288" cy="288"/>
          </a:xfrm>
        </p:grpSpPr>
        <p:sp>
          <p:nvSpPr>
            <p:cNvPr id="66587" name="Oval 29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8" name="Oval 30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76" name="Text Box 31"/>
          <p:cNvSpPr txBox="1">
            <a:spLocks noChangeArrowheads="1"/>
          </p:cNvSpPr>
          <p:nvPr/>
        </p:nvSpPr>
        <p:spPr bwMode="auto">
          <a:xfrm>
            <a:off x="1981200" y="2047875"/>
            <a:ext cx="22098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Humor</a:t>
            </a:r>
          </a:p>
        </p:txBody>
      </p:sp>
      <p:grpSp>
        <p:nvGrpSpPr>
          <p:cNvPr id="66577" name="Group 32"/>
          <p:cNvGrpSpPr>
            <a:grpSpLocks/>
          </p:cNvGrpSpPr>
          <p:nvPr/>
        </p:nvGrpSpPr>
        <p:grpSpPr bwMode="auto">
          <a:xfrm>
            <a:off x="4114800" y="3276600"/>
            <a:ext cx="457200" cy="457200"/>
            <a:chOff x="1056" y="1296"/>
            <a:chExt cx="288" cy="288"/>
          </a:xfrm>
        </p:grpSpPr>
        <p:sp>
          <p:nvSpPr>
            <p:cNvPr id="66585" name="Oval 33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6" name="Oval 34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78" name="Text Box 35"/>
          <p:cNvSpPr txBox="1">
            <a:spLocks noChangeArrowheads="1"/>
          </p:cNvSpPr>
          <p:nvPr/>
        </p:nvSpPr>
        <p:spPr bwMode="auto">
          <a:xfrm>
            <a:off x="1752600" y="4267201"/>
            <a:ext cx="2362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</a:rPr>
              <a:t>Indipendenza</a:t>
            </a:r>
          </a:p>
        </p:txBody>
      </p:sp>
      <p:grpSp>
        <p:nvGrpSpPr>
          <p:cNvPr id="66579" name="Group 36"/>
          <p:cNvGrpSpPr>
            <a:grpSpLocks/>
          </p:cNvGrpSpPr>
          <p:nvPr/>
        </p:nvGrpSpPr>
        <p:grpSpPr bwMode="auto">
          <a:xfrm>
            <a:off x="4343400" y="4267200"/>
            <a:ext cx="457200" cy="457200"/>
            <a:chOff x="1056" y="1296"/>
            <a:chExt cx="288" cy="288"/>
          </a:xfrm>
        </p:grpSpPr>
        <p:sp>
          <p:nvSpPr>
            <p:cNvPr id="66583" name="Oval 37"/>
            <p:cNvSpPr>
              <a:spLocks noChangeArrowheads="1"/>
            </p:cNvSpPr>
            <p:nvPr/>
          </p:nvSpPr>
          <p:spPr bwMode="auto">
            <a:xfrm>
              <a:off x="1056" y="129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66584" name="Oval 38"/>
            <p:cNvSpPr>
              <a:spLocks noChangeArrowheads="1"/>
            </p:cNvSpPr>
            <p:nvPr/>
          </p:nvSpPr>
          <p:spPr bwMode="auto">
            <a:xfrm>
              <a:off x="1152" y="1392"/>
              <a:ext cx="96" cy="96"/>
            </a:xfrm>
            <a:prstGeom prst="ellipse">
              <a:avLst/>
            </a:prstGeom>
            <a:solidFill>
              <a:srgbClr val="1002CA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66580" name="Text Box 39"/>
          <p:cNvSpPr txBox="1">
            <a:spLocks noChangeArrowheads="1"/>
          </p:cNvSpPr>
          <p:nvPr/>
        </p:nvSpPr>
        <p:spPr bwMode="auto">
          <a:xfrm>
            <a:off x="7924800" y="2971800"/>
            <a:ext cx="23622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Consapevolezza emotiva</a:t>
            </a:r>
            <a:endParaRPr lang="it-IT" altLang="it-IT" sz="2400" dirty="0">
              <a:solidFill>
                <a:srgbClr val="000066"/>
              </a:solidFill>
              <a:latin typeface="Tahoma" panose="020B0604030504040204" pitchFamily="34" charset="0"/>
            </a:endParaRPr>
          </a:p>
        </p:txBody>
      </p:sp>
      <p:sp>
        <p:nvSpPr>
          <p:cNvPr id="66581" name="Text Box 40"/>
          <p:cNvSpPr txBox="1">
            <a:spLocks noChangeArrowheads="1"/>
          </p:cNvSpPr>
          <p:nvPr/>
        </p:nvSpPr>
        <p:spPr bwMode="auto">
          <a:xfrm>
            <a:off x="2286000" y="5480288"/>
            <a:ext cx="2667000" cy="120032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 smtClean="0">
                <a:solidFill>
                  <a:srgbClr val="000066"/>
                </a:solidFill>
                <a:latin typeface="Tahoma" panose="020B0604030504040204" pitchFamily="34" charset="0"/>
              </a:rPr>
              <a:t>Sensazione di controllo – locus of control interno</a:t>
            </a:r>
            <a:endParaRPr lang="it-IT" altLang="it-IT" sz="2400" dirty="0">
              <a:solidFill>
                <a:srgbClr val="000066"/>
              </a:solidFill>
              <a:latin typeface="Tahoma" panose="020B0604030504040204" pitchFamily="34" charset="0"/>
            </a:endParaRPr>
          </a:p>
        </p:txBody>
      </p:sp>
      <p:sp>
        <p:nvSpPr>
          <p:cNvPr id="66582" name="Text Box 42"/>
          <p:cNvSpPr txBox="1">
            <a:spLocks noChangeArrowheads="1"/>
          </p:cNvSpPr>
          <p:nvPr/>
        </p:nvSpPr>
        <p:spPr bwMode="auto">
          <a:xfrm>
            <a:off x="6934200" y="5410200"/>
            <a:ext cx="28956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400" dirty="0">
                <a:solidFill>
                  <a:srgbClr val="000066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Capacità analitica e di pianificazione</a:t>
            </a:r>
            <a:r>
              <a:rPr lang="it-IT" altLang="it-IT" sz="2400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0" name="Tito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Fattori individuali protettivi della resilienza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1" name="Titolo 1"/>
          <p:cNvSpPr txBox="1">
            <a:spLocks/>
          </p:cNvSpPr>
          <p:nvPr/>
        </p:nvSpPr>
        <p:spPr>
          <a:xfrm>
            <a:off x="9829800" y="5632450"/>
            <a:ext cx="2133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847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9" grpId="0" animBg="1"/>
      <p:bldP spid="66570" grpId="0" animBg="1"/>
      <p:bldP spid="66571" grpId="0" animBg="1"/>
      <p:bldP spid="66573" grpId="0" animBg="1"/>
      <p:bldP spid="66576" grpId="0" animBg="1"/>
      <p:bldP spid="66578" grpId="0" animBg="1"/>
      <p:bldP spid="66580" grpId="0" animBg="1"/>
      <p:bldP spid="66581" grpId="0" animBg="1"/>
      <p:bldP spid="6658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/>
              <a:t>La resilienza nella prospettiva della psicologia positiva. Presentazione di Andrea Fianco: </a:t>
            </a:r>
            <a:r>
              <a:rPr lang="it-IT" sz="2400" dirty="0">
                <a:hlinkClick r:id="rId2"/>
              </a:rPr>
              <a:t>https://youtu.be/aRMDP1GicsI</a:t>
            </a:r>
            <a:r>
              <a:rPr lang="it-IT" sz="2400" dirty="0"/>
              <a:t>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461655" y="1018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024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62891" y="1690688"/>
            <a:ext cx="10515600" cy="4351338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Caratteristiche della persona resiliente </a:t>
            </a:r>
            <a:r>
              <a:rPr lang="it-IT" sz="2400" dirty="0" smtClean="0"/>
              <a:t>(</a:t>
            </a:r>
            <a:r>
              <a:rPr lang="it-IT" sz="2400" dirty="0"/>
              <a:t>da studi </a:t>
            </a:r>
            <a:r>
              <a:rPr lang="it-IT" sz="2400" dirty="0" smtClean="0"/>
              <a:t>basati </a:t>
            </a:r>
            <a:r>
              <a:rPr lang="it-IT" sz="2400" dirty="0"/>
              <a:t>su osservazioni o </a:t>
            </a:r>
            <a:r>
              <a:rPr lang="it-IT" sz="2400" dirty="0" smtClean="0"/>
              <a:t>self-report anche di tipo longitudinale)</a:t>
            </a:r>
            <a:r>
              <a:rPr lang="it-IT" sz="2400" b="1" dirty="0" smtClean="0"/>
              <a:t>:</a:t>
            </a:r>
          </a:p>
          <a:p>
            <a:pPr marL="0" indent="0">
              <a:buNone/>
            </a:pPr>
            <a:r>
              <a:rPr lang="it-IT" sz="2400" dirty="0" smtClean="0"/>
              <a:t>Le persone resilienti sono anche </a:t>
            </a:r>
            <a:r>
              <a:rPr lang="it-IT" sz="2400" u="sng" dirty="0" smtClean="0"/>
              <a:t>curiose</a:t>
            </a:r>
            <a:r>
              <a:rPr lang="it-IT" sz="2400" dirty="0" smtClean="0"/>
              <a:t>, aperte a </a:t>
            </a:r>
            <a:r>
              <a:rPr lang="it-IT" sz="2400" u="sng" dirty="0" smtClean="0"/>
              <a:t>situazioni nuove</a:t>
            </a:r>
            <a:r>
              <a:rPr lang="it-IT" sz="2400" dirty="0" smtClean="0"/>
              <a:t>, hanno alta </a:t>
            </a:r>
            <a:r>
              <a:rPr lang="it-IT" sz="2400" u="sng" dirty="0" smtClean="0"/>
              <a:t>emozionalità positiva</a:t>
            </a:r>
            <a:r>
              <a:rPr lang="it-IT" sz="2400" dirty="0" smtClean="0"/>
              <a:t>, sono </a:t>
            </a:r>
            <a:r>
              <a:rPr lang="it-IT" sz="2400" u="sng" dirty="0" smtClean="0"/>
              <a:t>accomodanti</a:t>
            </a:r>
            <a:r>
              <a:rPr lang="it-IT" sz="2400" dirty="0" smtClean="0"/>
              <a:t>, </a:t>
            </a:r>
            <a:r>
              <a:rPr lang="it-IT" sz="2400" u="sng" dirty="0" smtClean="0"/>
              <a:t>gentili</a:t>
            </a:r>
            <a:r>
              <a:rPr lang="it-IT" sz="2400" dirty="0" smtClean="0"/>
              <a:t>, </a:t>
            </a:r>
            <a:r>
              <a:rPr lang="it-IT" sz="2400" u="sng" dirty="0" smtClean="0"/>
              <a:t>indipendenti</a:t>
            </a:r>
            <a:r>
              <a:rPr lang="it-IT" sz="2400" dirty="0" smtClean="0"/>
              <a:t>, hanno una sensazione di </a:t>
            </a:r>
            <a:r>
              <a:rPr lang="it-IT" sz="2400" u="sng" dirty="0" smtClean="0"/>
              <a:t>controllo</a:t>
            </a:r>
            <a:r>
              <a:rPr lang="it-IT" sz="2400" dirty="0" smtClean="0"/>
              <a:t> sulla propria vita, sanno sfruttare al meglio gli aspetti </a:t>
            </a:r>
            <a:r>
              <a:rPr lang="it-IT" sz="2400" u="sng" dirty="0" smtClean="0"/>
              <a:t>positivi</a:t>
            </a:r>
            <a:r>
              <a:rPr lang="it-IT" sz="2400" dirty="0" smtClean="0"/>
              <a:t> delle situazioni, sono </a:t>
            </a:r>
            <a:r>
              <a:rPr lang="it-IT" sz="2400" u="sng" dirty="0" smtClean="0"/>
              <a:t>ottimiste,  </a:t>
            </a:r>
            <a:r>
              <a:rPr lang="it-IT" sz="2400" dirty="0" smtClean="0"/>
              <a:t>fanno ricorso all</a:t>
            </a:r>
            <a:r>
              <a:rPr lang="it-IT" sz="2400" u="sng" dirty="0" smtClean="0"/>
              <a:t>’umorismo, </a:t>
            </a:r>
            <a:r>
              <a:rPr lang="it-IT" sz="2400" dirty="0" smtClean="0"/>
              <a:t>hanno una </a:t>
            </a:r>
            <a:r>
              <a:rPr lang="it-IT" sz="2400" u="sng" dirty="0" smtClean="0"/>
              <a:t>rete sociale di supporto </a:t>
            </a:r>
            <a:r>
              <a:rPr lang="it-IT" sz="2400" dirty="0" smtClean="0"/>
              <a:t>capace di sostenerle (sia con umani sia con animali da compagnia).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9369137" y="3866357"/>
            <a:ext cx="637309" cy="1565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/>
          <p:cNvSpPr/>
          <p:nvPr/>
        </p:nvSpPr>
        <p:spPr>
          <a:xfrm>
            <a:off x="9317182" y="5710237"/>
            <a:ext cx="2826328" cy="638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Es. interventi </a:t>
            </a:r>
            <a:r>
              <a:rPr lang="it-IT" dirty="0" err="1" smtClean="0"/>
              <a:t>clownterapia</a:t>
            </a:r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962891" y="5722649"/>
            <a:ext cx="2826328" cy="638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Es. interventi </a:t>
            </a:r>
            <a:r>
              <a:rPr lang="it-IT" dirty="0" err="1" smtClean="0"/>
              <a:t>pet-therapy</a:t>
            </a:r>
            <a:endParaRPr lang="en-US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2376055" y="4433454"/>
            <a:ext cx="228600" cy="1129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5306290" y="5088949"/>
            <a:ext cx="2826328" cy="940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 interventi di psicologia positiva orientati alle emozioni positive</a:t>
            </a:r>
            <a:endParaRPr lang="en-US" dirty="0"/>
          </a:p>
        </p:txBody>
      </p:sp>
      <p:sp>
        <p:nvSpPr>
          <p:cNvPr id="13" name="Freccia in giù 12"/>
          <p:cNvSpPr/>
          <p:nvPr/>
        </p:nvSpPr>
        <p:spPr>
          <a:xfrm>
            <a:off x="6414656" y="4433454"/>
            <a:ext cx="277091" cy="5645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onnettore diritto 14"/>
          <p:cNvCxnSpPr>
            <a:endCxn id="7" idx="3"/>
          </p:cNvCxnSpPr>
          <p:nvPr/>
        </p:nvCxnSpPr>
        <p:spPr>
          <a:xfrm flipH="1">
            <a:off x="3789219" y="5722649"/>
            <a:ext cx="1517071" cy="319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/>
          <p:cNvCxnSpPr>
            <a:stCxn id="10" idx="3"/>
            <a:endCxn id="6" idx="1"/>
          </p:cNvCxnSpPr>
          <p:nvPr/>
        </p:nvCxnSpPr>
        <p:spPr>
          <a:xfrm>
            <a:off x="8132618" y="5559282"/>
            <a:ext cx="1184564" cy="470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resilienza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371475" y="205076"/>
            <a:ext cx="22539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7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23081"/>
            <a:ext cx="10515600" cy="5753882"/>
          </a:xfrm>
        </p:spPr>
        <p:txBody>
          <a:bodyPr>
            <a:noAutofit/>
          </a:bodyPr>
          <a:lstStyle/>
          <a:p>
            <a:endParaRPr lang="it-IT" sz="2000" b="1" dirty="0" smtClean="0"/>
          </a:p>
          <a:p>
            <a:r>
              <a:rPr lang="it-IT" sz="2000" b="1" dirty="0" smtClean="0"/>
              <a:t>Resilienza</a:t>
            </a:r>
            <a:r>
              <a:rPr lang="it-IT" sz="2000" dirty="0"/>
              <a:t>: </a:t>
            </a:r>
            <a:r>
              <a:rPr lang="it-IT" sz="2000" dirty="0" smtClean="0"/>
              <a:t>porta a un neo-sviluppo positivo del sé, dato dalla  capacità </a:t>
            </a:r>
            <a:r>
              <a:rPr lang="it-IT" sz="2000" dirty="0"/>
              <a:t>di riorganizzare la propria identità in seguito a un evento traumatico/stressante, implica delle strategie di </a:t>
            </a:r>
            <a:r>
              <a:rPr lang="it-IT" sz="2000" dirty="0" err="1"/>
              <a:t>coping</a:t>
            </a:r>
            <a:r>
              <a:rPr lang="it-IT" sz="2000" dirty="0"/>
              <a:t>, ma </a:t>
            </a:r>
            <a:r>
              <a:rPr lang="it-IT" sz="2000" dirty="0" smtClean="0"/>
              <a:t>non si identifica solo con il </a:t>
            </a:r>
            <a:r>
              <a:rPr lang="it-IT" sz="2000" dirty="0" err="1" smtClean="0"/>
              <a:t>coping</a:t>
            </a:r>
            <a:r>
              <a:rPr lang="it-IT" sz="2000" dirty="0" smtClean="0"/>
              <a:t>. </a:t>
            </a:r>
            <a:r>
              <a:rPr lang="it-IT" sz="2000" dirty="0"/>
              <a:t>Superata la fase di turbamento, provocata dall’evento, si giunge a uno stato di equilibrio </a:t>
            </a:r>
            <a:r>
              <a:rPr lang="it-IT" sz="2000" dirty="0" smtClean="0"/>
              <a:t>e benessere interiore, inteso </a:t>
            </a:r>
            <a:r>
              <a:rPr lang="it-IT" sz="2000" dirty="0"/>
              <a:t>come </a:t>
            </a:r>
            <a:r>
              <a:rPr lang="it-IT" sz="2000" dirty="0" smtClean="0"/>
              <a:t>armonia.</a:t>
            </a:r>
            <a:endParaRPr lang="it-IT" sz="2000" dirty="0"/>
          </a:p>
          <a:p>
            <a:r>
              <a:rPr lang="it-IT" sz="2000" dirty="0"/>
              <a:t>La </a:t>
            </a:r>
            <a:r>
              <a:rPr lang="it-IT" sz="2000" b="1" dirty="0" err="1"/>
              <a:t>desilienza</a:t>
            </a:r>
            <a:r>
              <a:rPr lang="it-IT" sz="2000" dirty="0"/>
              <a:t> porta a un neo-sviluppo negativo del </a:t>
            </a:r>
            <a:r>
              <a:rPr lang="it-IT" sz="2000" dirty="0" smtClean="0"/>
              <a:t>sé, da </a:t>
            </a:r>
            <a:r>
              <a:rPr lang="it-IT" sz="2000" dirty="0"/>
              <a:t>cui psicosi, intesa come profonda alterazione dell'equilibrio interiore, e sviluppo di nevrosi, cioè disturbi psichici, intesi come sviluppi negativi del sé dovuti a un errato confronto con il trauma; in fondo sono delle forme patologiche di </a:t>
            </a:r>
            <a:r>
              <a:rPr lang="it-IT" sz="2000" dirty="0" err="1"/>
              <a:t>coping</a:t>
            </a:r>
            <a:r>
              <a:rPr lang="it-IT" sz="2000" dirty="0"/>
              <a:t>. Già Freud parlava di come il trauma determini le nevrosi, cioè i </a:t>
            </a:r>
            <a:r>
              <a:rPr lang="it-IT" sz="2000" dirty="0" smtClean="0"/>
              <a:t>disturbi.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r>
              <a:rPr lang="it-IT" sz="2000" b="1" dirty="0"/>
              <a:t>Resistenza</a:t>
            </a:r>
            <a:r>
              <a:rPr lang="it-IT" sz="2000" dirty="0"/>
              <a:t>: si affronta il problema, ma permane fisso il concetto identitario di sé, cioè non c'è un investimento positivo su di sé che porta al cambiamento </a:t>
            </a:r>
            <a:r>
              <a:rPr lang="it-IT" sz="2000" dirty="0" smtClean="0"/>
              <a:t>(il </a:t>
            </a:r>
            <a:r>
              <a:rPr lang="it-IT" sz="2000" dirty="0"/>
              <a:t>neo-sviluppo). </a:t>
            </a:r>
            <a:r>
              <a:rPr lang="it-IT" sz="2000" dirty="0" smtClean="0"/>
              <a:t>Il </a:t>
            </a:r>
            <a:r>
              <a:rPr lang="it-IT" sz="2000" dirty="0" err="1"/>
              <a:t>coping</a:t>
            </a:r>
            <a:r>
              <a:rPr lang="it-IT" sz="2000" dirty="0"/>
              <a:t> è tipico della resistenza, </a:t>
            </a:r>
            <a:r>
              <a:rPr lang="it-IT" sz="2000" dirty="0" smtClean="0"/>
              <a:t>oltre che della resilienza.</a:t>
            </a:r>
          </a:p>
          <a:p>
            <a:r>
              <a:rPr lang="it-IT" sz="2000" b="1" dirty="0" smtClean="0"/>
              <a:t>Desistenza</a:t>
            </a:r>
            <a:r>
              <a:rPr lang="it-IT" sz="2000" dirty="0" smtClean="0"/>
              <a:t>: </a:t>
            </a:r>
            <a:r>
              <a:rPr lang="it-IT" sz="2000" dirty="0"/>
              <a:t>La desistenza porta a un disinvestimento nei confronti di se </a:t>
            </a:r>
            <a:r>
              <a:rPr lang="it-IT" sz="2000" dirty="0" smtClean="0"/>
              <a:t>stessi, </a:t>
            </a:r>
            <a:r>
              <a:rPr lang="it-IT" sz="2000" dirty="0"/>
              <a:t>al fine di mantenere lo status quo dell'interiorità del </a:t>
            </a:r>
            <a:r>
              <a:rPr lang="it-IT" sz="2000" dirty="0" smtClean="0"/>
              <a:t>soggetto.</a:t>
            </a:r>
          </a:p>
          <a:p>
            <a:pPr marL="0" indent="0">
              <a:buNone/>
            </a:pPr>
            <a:r>
              <a:rPr lang="it-IT" sz="2000" dirty="0" smtClean="0"/>
              <a:t>Resistenza </a:t>
            </a:r>
            <a:r>
              <a:rPr lang="it-IT" sz="2000" dirty="0"/>
              <a:t>e resilienza hanno connotati positivi (la seconda da preferire alla prima) mentre </a:t>
            </a:r>
            <a:r>
              <a:rPr lang="it-IT" sz="2000" dirty="0" err="1"/>
              <a:t>desilienza</a:t>
            </a:r>
            <a:r>
              <a:rPr lang="it-IT" sz="2000" dirty="0"/>
              <a:t> e desistenza hanno connotati negativi, nel senso che non portano a superare il trauma. </a:t>
            </a:r>
          </a:p>
        </p:txBody>
      </p:sp>
      <p:sp>
        <p:nvSpPr>
          <p:cNvPr id="4" name="Rettangolo 3"/>
          <p:cNvSpPr/>
          <p:nvPr/>
        </p:nvSpPr>
        <p:spPr>
          <a:xfrm>
            <a:off x="9365672" y="0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0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99723" y="2362200"/>
            <a:ext cx="1731818" cy="54350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Benessere</a:t>
            </a:r>
            <a:endParaRPr lang="it-IT" sz="2400" b="1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22769" y="475310"/>
            <a:ext cx="3477491" cy="13337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err="1" smtClean="0"/>
              <a:t>Coping</a:t>
            </a:r>
            <a:r>
              <a:rPr lang="it-IT" sz="2400" dirty="0" smtClean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Esame e valutazione delle capacità di </a:t>
            </a:r>
            <a:r>
              <a:rPr lang="it-IT" sz="2400" dirty="0" err="1" smtClean="0"/>
              <a:t>fronteggiamento</a:t>
            </a:r>
            <a:r>
              <a:rPr lang="it-IT" sz="2400" dirty="0" smtClean="0"/>
              <a:t> dello stress</a:t>
            </a:r>
            <a:endParaRPr lang="it-IT" sz="2400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8146481" y="1413161"/>
            <a:ext cx="3920828" cy="1884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smtClean="0"/>
              <a:t>Stress: </a:t>
            </a:r>
            <a:r>
              <a:rPr lang="it-IT" sz="2400" dirty="0" smtClean="0"/>
              <a:t>risposta allo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stato di tensione psico-fisica attivata da uno </a:t>
            </a:r>
            <a:r>
              <a:rPr lang="it-IT" sz="2400" dirty="0" err="1" smtClean="0"/>
              <a:t>stressor</a:t>
            </a:r>
            <a:r>
              <a:rPr lang="it-IT" sz="24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Può minacciare la sopravvivenza e il benessere o può stimolare delle risposte di adattamento</a:t>
            </a:r>
            <a:endParaRPr lang="it-IT" sz="2400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593273" y="4435621"/>
            <a:ext cx="1731818" cy="54350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smtClean="0"/>
              <a:t>Resilienza</a:t>
            </a:r>
            <a:r>
              <a:rPr lang="it-IT" sz="2400" dirty="0" smtClean="0"/>
              <a:t> </a:t>
            </a:r>
            <a:endParaRPr lang="it-IT" sz="24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5611091" y="5543987"/>
            <a:ext cx="6456217" cy="9399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dirty="0" err="1" smtClean="0"/>
              <a:t>Stressors</a:t>
            </a:r>
            <a:r>
              <a:rPr lang="it-IT" sz="2400" dirty="0" smtClean="0"/>
              <a:t>: eventi stressanti/ traumatici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400" dirty="0" smtClean="0"/>
              <a:t>-cataclismici; personali; ambientali o fatiche quotidiane </a:t>
            </a:r>
            <a:endParaRPr lang="it-IT" sz="2400" dirty="0"/>
          </a:p>
        </p:txBody>
      </p:sp>
      <p:cxnSp>
        <p:nvCxnSpPr>
          <p:cNvPr id="9" name="Connettore 2 8"/>
          <p:cNvCxnSpPr/>
          <p:nvPr/>
        </p:nvCxnSpPr>
        <p:spPr>
          <a:xfrm flipH="1" flipV="1">
            <a:off x="9407235" y="3634979"/>
            <a:ext cx="34637" cy="1834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H="1" flipV="1">
            <a:off x="4058900" y="1781607"/>
            <a:ext cx="595746" cy="540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3941620" y="1841576"/>
            <a:ext cx="630384" cy="547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 flipH="1">
            <a:off x="3325092" y="3075999"/>
            <a:ext cx="1080347" cy="1149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flipV="1">
            <a:off x="3387435" y="3120448"/>
            <a:ext cx="1115961" cy="1202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co 28"/>
          <p:cNvSpPr/>
          <p:nvPr/>
        </p:nvSpPr>
        <p:spPr>
          <a:xfrm rot="12784237">
            <a:off x="391112" y="1492558"/>
            <a:ext cx="4316248" cy="31247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Connettore 2 30"/>
          <p:cNvCxnSpPr/>
          <p:nvPr/>
        </p:nvCxnSpPr>
        <p:spPr>
          <a:xfrm flipH="1">
            <a:off x="3699164" y="3352802"/>
            <a:ext cx="4350326" cy="130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egnaposto contenuto 2"/>
          <p:cNvSpPr txBox="1">
            <a:spLocks/>
          </p:cNvSpPr>
          <p:nvPr/>
        </p:nvSpPr>
        <p:spPr>
          <a:xfrm rot="16200000">
            <a:off x="9082630" y="4349821"/>
            <a:ext cx="1731818" cy="543502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400" b="1" i="1" dirty="0" smtClean="0">
                <a:solidFill>
                  <a:srgbClr val="FF0000"/>
                </a:solidFill>
              </a:rPr>
              <a:t>Valutazione dello </a:t>
            </a:r>
            <a:r>
              <a:rPr lang="it-IT" sz="2400" b="1" i="1" dirty="0" err="1" smtClean="0">
                <a:solidFill>
                  <a:srgbClr val="FF0000"/>
                </a:solidFill>
              </a:rPr>
              <a:t>stressor</a:t>
            </a:r>
            <a:endParaRPr lang="it-IT" sz="2400" b="1" i="1" dirty="0">
              <a:solidFill>
                <a:srgbClr val="FF0000"/>
              </a:solidFill>
            </a:endParaRPr>
          </a:p>
        </p:txBody>
      </p:sp>
      <p:cxnSp>
        <p:nvCxnSpPr>
          <p:cNvPr id="36" name="Connettore 2 35"/>
          <p:cNvCxnSpPr/>
          <p:nvPr/>
        </p:nvCxnSpPr>
        <p:spPr>
          <a:xfrm flipH="1" flipV="1">
            <a:off x="4461164" y="681545"/>
            <a:ext cx="3588326" cy="731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olo 1"/>
          <p:cNvSpPr txBox="1">
            <a:spLocks/>
          </p:cNvSpPr>
          <p:nvPr/>
        </p:nvSpPr>
        <p:spPr>
          <a:xfrm>
            <a:off x="-443586" y="5634543"/>
            <a:ext cx="19327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0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3854" y="462106"/>
            <a:ext cx="2819400" cy="1325563"/>
          </a:xfrm>
        </p:spPr>
        <p:txBody>
          <a:bodyPr>
            <a:normAutofit fontScale="90000"/>
          </a:bodyPr>
          <a:lstStyle/>
          <a:p>
            <a:r>
              <a:rPr lang="it-IT" sz="2000" b="1" dirty="0" smtClean="0"/>
              <a:t>Gestire il proprio benessere- Immagine tratta dal testo «La scienza della felicità» di </a:t>
            </a:r>
            <a:r>
              <a:rPr lang="it-IT" sz="2000" b="1" dirty="0" err="1" smtClean="0"/>
              <a:t>Isen</a:t>
            </a:r>
            <a:r>
              <a:rPr lang="it-IT" sz="2000" b="1" dirty="0" smtClean="0"/>
              <a:t> (2015)</a:t>
            </a:r>
            <a:endParaRPr lang="it-IT" sz="2000" b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254" y="153891"/>
            <a:ext cx="7598710" cy="6620979"/>
          </a:xfr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443854" y="5712979"/>
            <a:ext cx="23899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301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51597" y="1417997"/>
            <a:ext cx="1108880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it-IT" altLang="it-IT" sz="2400" b="1" dirty="0"/>
              <a:t>Modello </a:t>
            </a:r>
            <a:r>
              <a:rPr lang="it-IT" altLang="it-IT" sz="2400" b="1" dirty="0" err="1"/>
              <a:t>biopsicosociale</a:t>
            </a:r>
            <a:r>
              <a:rPr lang="it-IT" altLang="it-IT" sz="2400" b="1" dirty="0"/>
              <a:t> </a:t>
            </a:r>
            <a:r>
              <a:rPr lang="it-IT" altLang="it-IT" sz="2400" dirty="0"/>
              <a:t>della salute e della </a:t>
            </a:r>
            <a:r>
              <a:rPr lang="it-IT" altLang="it-IT" sz="2400" dirty="0" smtClean="0"/>
              <a:t>malattia: </a:t>
            </a: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24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it-IT" altLang="it-IT" sz="2400" dirty="0"/>
              <a:t>gli esseri umani sono dei sistemi </a:t>
            </a:r>
            <a:r>
              <a:rPr lang="it-IT" altLang="it-IT" sz="2400" dirty="0" smtClean="0"/>
              <a:t>complessi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la malattia è causata non da un singolo fattore, bensì dalla combinazione di molteplici fattori (genetici, biologici, psicologici, sociali (Engel, 1977, 1980).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24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La salute e la capacità di affrontare</a:t>
            </a:r>
            <a:r>
              <a:rPr kumimoji="0" lang="it-IT" alt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una malattia sono influenzati da fattori psichici (pensieri, atteggiamenti, aspettative, </a:t>
            </a:r>
            <a:r>
              <a:rPr lang="it-IT" altLang="it-IT" sz="2400" dirty="0" smtClean="0"/>
              <a:t>emozioni positive, gestione dello stress…)</a:t>
            </a: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4995081" y="2483893"/>
            <a:ext cx="13647" cy="791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della salute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95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Disturbi psicofisiologici </a:t>
            </a:r>
            <a:r>
              <a:rPr lang="it-IT" sz="2400" dirty="0" smtClean="0"/>
              <a:t>(psicosomatica): disturbi organici dipendenti da fattori psicologici (stress, gestione dello stress, emozioni negative) es.  Alcune forme di </a:t>
            </a:r>
            <a:r>
              <a:rPr lang="it-IT" sz="2400" dirty="0"/>
              <a:t>ipertensione arteriosa, cefalee, dermatiti…</a:t>
            </a: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b="1" dirty="0" err="1" smtClean="0"/>
              <a:t>Psiconeuroimmunologia</a:t>
            </a:r>
            <a:r>
              <a:rPr lang="it-IT" sz="2400" b="1" dirty="0" smtClean="0"/>
              <a:t> </a:t>
            </a:r>
            <a:r>
              <a:rPr lang="it-IT" sz="2400" dirty="0" smtClean="0"/>
              <a:t>(</a:t>
            </a:r>
            <a:r>
              <a:rPr lang="it-IT" sz="2400" dirty="0" err="1" smtClean="0"/>
              <a:t>Ader</a:t>
            </a:r>
            <a:r>
              <a:rPr lang="it-IT" sz="2400" dirty="0" smtClean="0"/>
              <a:t>, 1975): connessone tra fattori psichici (stress, ansia, emozioni positive…), sistema nervoso centrale e sistema immunitario, attraverso la modulazione del sistema endocrino</a:t>
            </a:r>
          </a:p>
          <a:p>
            <a:pPr lvl="1"/>
            <a:r>
              <a:rPr lang="it-IT" sz="2000" dirty="0" smtClean="0"/>
              <a:t>Studi sull’influenza della reazione emotiva alla diagnosi di cancro sul decorso della malattia: le pazienti con uno spirito combattivo hanno maggiore probabilità di recupero rispetto alle pazienti rassegnate o che negano la malattia (</a:t>
            </a:r>
            <a:r>
              <a:rPr lang="it-IT" sz="2000" dirty="0" err="1" smtClean="0"/>
              <a:t>Pettingale</a:t>
            </a:r>
            <a:r>
              <a:rPr lang="it-IT" sz="2000" dirty="0" smtClean="0"/>
              <a:t> et al. 1985, studi sul cancro al seno)</a:t>
            </a:r>
          </a:p>
          <a:p>
            <a:pPr marL="457200" lvl="1" indent="0">
              <a:buNone/>
            </a:pPr>
            <a:endParaRPr lang="it-IT" sz="2000" dirty="0" smtClean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della salute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46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Esempi di interventi nell’ambito della psicologia della salute:</a:t>
            </a:r>
          </a:p>
          <a:p>
            <a:pPr marL="0" indent="0">
              <a:buNone/>
            </a:pPr>
            <a:r>
              <a:rPr lang="it-IT" sz="2400" dirty="0" smtClean="0"/>
              <a:t>Promuovere comportamenti corretti e informazioni inerenti all’igiene, all’alimentazione, all’attività sessuale, scoraggiare comportamenti dannosi quali l’assunzione di sostanze stupefacenti, di tabacco ecc.</a:t>
            </a: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della salute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494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Psicologia umanistica </a:t>
            </a:r>
            <a:r>
              <a:rPr lang="it-IT" sz="2400" dirty="0" smtClean="0"/>
              <a:t>(</a:t>
            </a:r>
            <a:r>
              <a:rPr lang="it-IT" sz="2400" dirty="0" err="1" smtClean="0"/>
              <a:t>Rogers</a:t>
            </a:r>
            <a:r>
              <a:rPr lang="it-IT" sz="2400" dirty="0" smtClean="0"/>
              <a:t>) precede in diversi contenuti la Psicologia positiva</a:t>
            </a:r>
          </a:p>
          <a:p>
            <a:r>
              <a:rPr lang="it-IT" sz="2400" dirty="0" smtClean="0"/>
              <a:t>(vedi approfondimenti cap. personalità)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Crescita del potenziale dell’individuo</a:t>
            </a:r>
          </a:p>
          <a:p>
            <a:pPr marL="0" indent="0">
              <a:buNone/>
            </a:pPr>
            <a:r>
              <a:rPr lang="it-IT" sz="2400" dirty="0" smtClean="0"/>
              <a:t>Autostima</a:t>
            </a:r>
          </a:p>
          <a:p>
            <a:pPr marL="0" indent="0">
              <a:buNone/>
            </a:pPr>
            <a:r>
              <a:rPr lang="it-IT" sz="2400" dirty="0" smtClean="0"/>
              <a:t>Autoefficacia 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umanistica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097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r>
              <a:rPr lang="it-IT" sz="2400" b="1" dirty="0" smtClean="0"/>
              <a:t>Psicologia positiva </a:t>
            </a:r>
            <a:r>
              <a:rPr lang="it-IT" sz="2400" dirty="0" smtClean="0"/>
              <a:t>(nasce nel 2000, </a:t>
            </a:r>
            <a:r>
              <a:rPr lang="it-IT" sz="2400" dirty="0" err="1" smtClean="0"/>
              <a:t>Seligman</a:t>
            </a:r>
            <a:r>
              <a:rPr lang="it-IT" sz="2400" dirty="0" smtClean="0"/>
              <a:t> e </a:t>
            </a:r>
            <a:r>
              <a:rPr lang="it-IT" sz="2400" dirty="0" err="1"/>
              <a:t>Csikszentmihalyi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Individua e promuove le condizioni di benessere/felicità (sfera positiva, emozioni positive) e come queste portino i soggetti a rispondere costruttivamente alle difficoltà (strategie di </a:t>
            </a:r>
            <a:r>
              <a:rPr lang="it-IT" sz="2400" dirty="0" err="1" smtClean="0"/>
              <a:t>coping</a:t>
            </a:r>
            <a:r>
              <a:rPr lang="it-IT" sz="2400" dirty="0" smtClean="0"/>
              <a:t> e resilienza)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45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32276"/>
          </a:xfrm>
        </p:spPr>
        <p:txBody>
          <a:bodyPr>
            <a:normAutofit/>
          </a:bodyPr>
          <a:lstStyle/>
          <a:p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43100" y="1898651"/>
            <a:ext cx="9144000" cy="4582401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Link alla presentazione della psicologia positiva di </a:t>
            </a:r>
            <a:r>
              <a:rPr lang="it-IT" dirty="0" smtClean="0">
                <a:hlinkClick r:id="rId2" action="ppaction://hlinkfile"/>
              </a:rPr>
              <a:t>Antonella Delle Fave</a:t>
            </a:r>
            <a:r>
              <a:rPr lang="it-IT" dirty="0" smtClean="0"/>
              <a:t> fondatrice della Società Italiana di Psicologia Positiva</a:t>
            </a:r>
          </a:p>
          <a:p>
            <a:r>
              <a:rPr lang="it-IT" dirty="0" smtClean="0">
                <a:hlinkClick r:id="rId3"/>
              </a:rPr>
              <a:t>https</a:t>
            </a:r>
            <a:r>
              <a:rPr lang="it-IT" dirty="0">
                <a:hlinkClick r:id="rId3"/>
              </a:rPr>
              <a:t>://</a:t>
            </a:r>
            <a:r>
              <a:rPr lang="it-IT" dirty="0" smtClean="0">
                <a:hlinkClick r:id="rId3"/>
              </a:rPr>
              <a:t>www.youtube.com/watch?v=354AJD6RoAM</a:t>
            </a:r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Link alla Società Italiana di Psicologia Positiva </a:t>
            </a:r>
            <a:r>
              <a:rPr lang="it-IT" dirty="0" smtClean="0">
                <a:hlinkClick r:id="rId4"/>
              </a:rPr>
              <a:t>http</a:t>
            </a:r>
            <a:r>
              <a:rPr lang="it-IT" dirty="0">
                <a:hlinkClick r:id="rId4"/>
              </a:rPr>
              <a:t>://www.psicologiapositiva.it</a:t>
            </a:r>
            <a:r>
              <a:rPr lang="it-IT" dirty="0" smtClean="0">
                <a:hlinkClick r:id="rId4"/>
              </a:rPr>
              <a:t>/</a:t>
            </a:r>
            <a:endParaRPr lang="it-IT" dirty="0" smtClean="0"/>
          </a:p>
          <a:p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27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Da uno studio condotto su diversi Paesi, emerge che la felicità, per le persone, corrisponde all’armonia (vedi filmato prof.ssa</a:t>
            </a:r>
            <a:r>
              <a:rPr lang="it-IT" sz="2400" dirty="0" smtClean="0"/>
              <a:t> Delle Fave)</a:t>
            </a:r>
          </a:p>
          <a:p>
            <a:pPr marL="0" indent="0">
              <a:buNone/>
            </a:pPr>
            <a:endParaRPr lang="it-IT" sz="2400" dirty="0" smtClean="0"/>
          </a:p>
          <a:p>
            <a:r>
              <a:rPr lang="it-IT" sz="2400" dirty="0" smtClean="0"/>
              <a:t>Le parole di un filosofo in merito all’armonia:</a:t>
            </a:r>
            <a:endParaRPr lang="it-IT" sz="2400" dirty="0"/>
          </a:p>
          <a:p>
            <a:pPr marL="0" indent="0">
              <a:buNone/>
            </a:pPr>
            <a:r>
              <a:rPr lang="it-IT" sz="2400" dirty="0" smtClean="0"/>
              <a:t>«[…] quando nella vita si costruiscono momenti di relazionalità armoniosa all’insegna del bene, della giustizia e dell’amore, si sperimenta con luminosa chiarezza che la propria umanità si compie, perlomeno questa è la mia esperienza. E in questo senso possiamo parlare di una </a:t>
            </a:r>
            <a:r>
              <a:rPr lang="it-IT" sz="2400" i="1" dirty="0" smtClean="0"/>
              <a:t>missione</a:t>
            </a:r>
            <a:r>
              <a:rPr lang="it-IT" sz="2400" dirty="0" smtClean="0"/>
              <a:t> dell’essere umano: siamo qui per interpretare </a:t>
            </a:r>
            <a:r>
              <a:rPr lang="it-IT" sz="2400" i="1" dirty="0" smtClean="0"/>
              <a:t>liberamente</a:t>
            </a:r>
            <a:r>
              <a:rPr lang="it-IT" sz="2400" dirty="0" smtClean="0"/>
              <a:t> la logica dell’armonia relazionale sotto forma di bene, di giustizia, di bellezza. Quando nei diversi sistemi di cui facciamo parte si raggiunge </a:t>
            </a:r>
            <a:r>
              <a:rPr lang="it-IT" sz="2400" b="1" dirty="0" smtClean="0"/>
              <a:t>l’armonia</a:t>
            </a:r>
            <a:r>
              <a:rPr lang="it-IT" sz="2400" dirty="0" smtClean="0"/>
              <a:t>, il nostr</a:t>
            </a:r>
            <a:r>
              <a:rPr lang="it-IT" sz="2400" dirty="0" smtClean="0"/>
              <a:t>o essere si riempie di compiutezza e nasce dentro di noi una particolare dolcezza interiore. Personalmente non conosco nulla di più nobile e di più vero per l’esistenza dell’essere umano.» (Vito Mancuso, Il coraggio di essere liberi, 2016)  </a:t>
            </a:r>
            <a:endParaRPr lang="it-IT" sz="2400" dirty="0"/>
          </a:p>
        </p:txBody>
      </p:sp>
      <p:sp>
        <p:nvSpPr>
          <p:cNvPr id="4" name="Rettangolo 3"/>
          <p:cNvSpPr/>
          <p:nvPr/>
        </p:nvSpPr>
        <p:spPr>
          <a:xfrm>
            <a:off x="9116291" y="365125"/>
            <a:ext cx="2826327" cy="71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approfondimento</a:t>
            </a:r>
            <a:endParaRPr lang="en-US" b="1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990600" y="6701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Psicologia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2375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</TotalTime>
  <Words>2069</Words>
  <Application>Microsoft Office PowerPoint</Application>
  <PresentationFormat>Widescreen</PresentationFormat>
  <Paragraphs>238</Paragraphs>
  <Slides>28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Tema di Office</vt:lpstr>
      <vt:lpstr>   Dalla psicologia della salute alla psicologia positiva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Psicologia positiva</vt:lpstr>
      <vt:lpstr>Presentazione standard di PowerPoint</vt:lpstr>
      <vt:lpstr>Presentazione standard di PowerPoint</vt:lpstr>
      <vt:lpstr>Scala basata su tale modello di benessere, validata in italiano  (Psychological Well-Being Scale, 84 items)  fonte: https://www.google.com/url?sa=t&amp;rct=j&amp;q=&amp;esrc=s&amp;source=web&amp;cd=&amp;ved=2ahUKEwjwwZPl5u3sAhWPLewKHd5-DEUQFjAPegQIDxAC&amp;url=https%3A%2F%2Felearning.uniroma1.it%2Fmod%2Fresource%2Fview.php%3Fid%3D136642&amp;usg=AOvVaw30U8Bh9dKecLZhh8XjUmIA </vt:lpstr>
      <vt:lpstr>Presentazione standard di PowerPoint</vt:lpstr>
      <vt:lpstr>Presentazione standard di PowerPoint</vt:lpstr>
      <vt:lpstr>Presentazione standard di PowerPoint</vt:lpstr>
      <vt:lpstr>Coping </vt:lpstr>
      <vt:lpstr>Coping </vt:lpstr>
      <vt:lpstr>Coping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Gestire il proprio benessere- Immagine tratta dal testo «La scienza della felicità» di Isen (2015)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https://www.youtube.com/watch?v=354AJD6RoAM&amp;feature=youtu.be</dc:title>
  <dc:creator>CanestrariC</dc:creator>
  <cp:lastModifiedBy>user1</cp:lastModifiedBy>
  <cp:revision>102</cp:revision>
  <dcterms:created xsi:type="dcterms:W3CDTF">2018-10-29T09:03:36Z</dcterms:created>
  <dcterms:modified xsi:type="dcterms:W3CDTF">2023-11-15T11:19:34Z</dcterms:modified>
</cp:coreProperties>
</file>