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1" r:id="rId2"/>
    <p:sldId id="413" r:id="rId3"/>
    <p:sldId id="428" r:id="rId4"/>
    <p:sldId id="415" r:id="rId5"/>
    <p:sldId id="416" r:id="rId6"/>
    <p:sldId id="429" r:id="rId7"/>
    <p:sldId id="418" r:id="rId8"/>
    <p:sldId id="427" r:id="rId9"/>
    <p:sldId id="420" r:id="rId10"/>
    <p:sldId id="419" r:id="rId11"/>
    <p:sldId id="421" r:id="rId12"/>
    <p:sldId id="423" r:id="rId13"/>
    <p:sldId id="424" r:id="rId14"/>
    <p:sldId id="425" r:id="rId15"/>
    <p:sldId id="417" r:id="rId16"/>
    <p:sldId id="42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estrariC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6535" autoAdjust="0"/>
  </p:normalViewPr>
  <p:slideViewPr>
    <p:cSldViewPr snapToGrid="0">
      <p:cViewPr varScale="1">
        <p:scale>
          <a:sx n="63" d="100"/>
          <a:sy n="63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2B8D8-33FC-45C2-B1B6-91D7FC58F305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0CD01-375D-4AC6-A85A-D5CB11DF69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12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CD01-375D-4AC6-A85A-D5CB11DF693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50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CD01-375D-4AC6-A85A-D5CB11DF693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07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8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76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46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11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28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80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6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90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21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52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C014C-3274-4C05-B831-03CE9CCC6EC8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6B2B-8CB5-4BEF-902B-F738168461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5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oYA5P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2126942" y="1917688"/>
            <a:ext cx="8465417" cy="1159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100" b="1" dirty="0"/>
              <a:t>Humorous responses to offensive humor: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800" dirty="0" smtClean="0"/>
              <a:t>The </a:t>
            </a:r>
            <a:r>
              <a:rPr lang="en-US" sz="2800" dirty="0"/>
              <a:t>case of Charlie Hebdo’s cartoons concerning the 2016 earthquake in central Italy and their humorous replies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309241" y="3116830"/>
            <a:ext cx="6100821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smtClean="0"/>
              <a:t>Carla </a:t>
            </a:r>
            <a:r>
              <a:rPr sz="2800" dirty="0" err="1" smtClean="0"/>
              <a:t>Canestrari</a:t>
            </a:r>
            <a:r>
              <a:rPr lang="it-IT" sz="2800" dirty="0" smtClean="0"/>
              <a:t>* &amp;</a:t>
            </a:r>
            <a:r>
              <a:rPr sz="2800" dirty="0" smtClean="0"/>
              <a:t> </a:t>
            </a:r>
            <a:r>
              <a:rPr lang="it-IT" sz="2800" dirty="0" err="1" smtClean="0"/>
              <a:t>Amadeu</a:t>
            </a:r>
            <a:r>
              <a:rPr lang="it-IT" sz="2800" dirty="0" smtClean="0"/>
              <a:t> Viana**</a:t>
            </a:r>
            <a:endParaRPr sz="2800" dirty="0"/>
          </a:p>
          <a:p>
            <a:pPr lvl="0">
              <a:defRPr sz="1800"/>
            </a:pPr>
            <a:r>
              <a:rPr lang="it-IT" sz="2000" dirty="0" smtClean="0"/>
              <a:t>*</a:t>
            </a:r>
            <a:r>
              <a:rPr sz="2000" dirty="0" smtClean="0"/>
              <a:t>University </a:t>
            </a:r>
            <a:r>
              <a:rPr sz="2000" dirty="0"/>
              <a:t>of Macerata, </a:t>
            </a:r>
            <a:r>
              <a:rPr sz="2000" dirty="0" smtClean="0"/>
              <a:t>Italy</a:t>
            </a:r>
            <a:endParaRPr lang="it-IT" sz="2000" dirty="0" smtClean="0"/>
          </a:p>
          <a:p>
            <a:pPr lvl="0">
              <a:defRPr sz="1800"/>
            </a:pPr>
            <a:r>
              <a:rPr lang="it-IT" sz="2000" dirty="0" smtClean="0"/>
              <a:t>**</a:t>
            </a:r>
            <a:r>
              <a:rPr lang="it-IT" sz="2000" dirty="0" err="1" smtClean="0"/>
              <a:t>University</a:t>
            </a:r>
            <a:r>
              <a:rPr lang="it-IT" sz="2000" dirty="0" smtClean="0"/>
              <a:t> of Lleida, </a:t>
            </a:r>
            <a:r>
              <a:rPr lang="it-IT" sz="2000" dirty="0" err="1" smtClean="0"/>
              <a:t>Spain</a:t>
            </a:r>
            <a:r>
              <a:rPr sz="2000" dirty="0"/>
              <a:t/>
            </a:r>
            <a:br>
              <a:rPr sz="2000" dirty="0"/>
            </a:br>
            <a:endParaRPr sz="2000" dirty="0"/>
          </a:p>
        </p:txBody>
      </p:sp>
      <p:sp>
        <p:nvSpPr>
          <p:cNvPr id="55" name="Shape 55"/>
          <p:cNvSpPr/>
          <p:nvPr/>
        </p:nvSpPr>
        <p:spPr>
          <a:xfrm>
            <a:off x="4134948" y="5434319"/>
            <a:ext cx="4192173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endParaRPr lang="it-IT" sz="2000" b="1" dirty="0" smtClean="0"/>
          </a:p>
          <a:p>
            <a:pPr lvl="0" algn="ctr"/>
            <a:r>
              <a:rPr lang="it-IT" sz="2000" b="1" dirty="0" smtClean="0"/>
              <a:t>IADA, Bologna</a:t>
            </a:r>
            <a:endParaRPr lang="en-US" sz="2000" b="1" dirty="0"/>
          </a:p>
          <a:p>
            <a:pPr lvl="0" algn="ctr"/>
            <a:r>
              <a:rPr lang="it-IT" sz="2000" b="1" dirty="0" smtClean="0"/>
              <a:t> </a:t>
            </a:r>
            <a:r>
              <a:rPr lang="it-IT" sz="2000" b="1" dirty="0" err="1" smtClean="0"/>
              <a:t>October</a:t>
            </a:r>
            <a:r>
              <a:rPr lang="it-IT" sz="2000" b="1" dirty="0" smtClean="0"/>
              <a:t>, 11 – 14,  2017</a:t>
            </a:r>
            <a:r>
              <a:rPr sz="2000" dirty="0" smtClean="0">
                <a:solidFill>
                  <a:srgbClr val="3E3E3E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sz="2000" dirty="0">
              <a:solidFill>
                <a:srgbClr val="3E3E3E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0" y="1500719"/>
            <a:ext cx="12192004" cy="3"/>
          </a:xfrm>
          <a:prstGeom prst="line">
            <a:avLst/>
          </a:prstGeom>
          <a:ln w="12700">
            <a:solidFill>
              <a:srgbClr val="5B9BD5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1402813"/>
            <a:ext cx="12192004" cy="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-5" y="4684248"/>
            <a:ext cx="12192005" cy="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-5" y="4595907"/>
            <a:ext cx="12192004" cy="3"/>
          </a:xfrm>
          <a:prstGeom prst="line">
            <a:avLst/>
          </a:prstGeom>
          <a:ln w="12700">
            <a:solidFill>
              <a:srgbClr val="5B9BD5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2" y="5434319"/>
            <a:ext cx="3230425" cy="114157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858" y="28309"/>
            <a:ext cx="2122683" cy="13007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02" y="238742"/>
            <a:ext cx="2686416" cy="7875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858" y="4849057"/>
            <a:ext cx="1485900" cy="1295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0062" y="6269805"/>
            <a:ext cx="2565036" cy="4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err="1" smtClean="0"/>
              <a:t>Hypothesis</a:t>
            </a:r>
            <a:r>
              <a:rPr lang="it-IT" sz="3200" dirty="0" smtClean="0"/>
              <a:t>: </a:t>
            </a:r>
            <a:r>
              <a:rPr lang="it-IT" sz="3200" dirty="0" err="1" smtClean="0"/>
              <a:t>Dialogical</a:t>
            </a:r>
            <a:r>
              <a:rPr lang="it-IT" sz="3200" dirty="0" smtClean="0"/>
              <a:t> </a:t>
            </a:r>
            <a:r>
              <a:rPr lang="it-IT" sz="3200" dirty="0" err="1" smtClean="0"/>
              <a:t>humorous</a:t>
            </a:r>
            <a:r>
              <a:rPr lang="it-IT" sz="3200" dirty="0" smtClean="0"/>
              <a:t> </a:t>
            </a:r>
            <a:r>
              <a:rPr lang="it-IT" sz="3200" dirty="0" err="1" smtClean="0"/>
              <a:t>reactions</a:t>
            </a:r>
            <a:r>
              <a:rPr lang="it-IT" sz="3200" dirty="0" smtClean="0"/>
              <a:t> to </a:t>
            </a:r>
            <a:r>
              <a:rPr lang="it-IT" sz="3200" dirty="0" err="1" smtClean="0"/>
              <a:t>disaster</a:t>
            </a:r>
            <a:r>
              <a:rPr lang="it-IT" sz="3200" dirty="0" smtClean="0"/>
              <a:t> humor</a:t>
            </a:r>
            <a:endParaRPr lang="it-IT" sz="32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97094"/>
              </p:ext>
            </p:extLst>
          </p:nvPr>
        </p:nvGraphicFramePr>
        <p:xfrm>
          <a:off x="300111" y="1349115"/>
          <a:ext cx="11591778" cy="527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980">
                <a:tc>
                  <a:txBody>
                    <a:bodyPr/>
                    <a:lstStyle/>
                    <a:p>
                      <a:r>
                        <a:rPr lang="it-IT" sz="2200" dirty="0" err="1" smtClean="0"/>
                        <a:t>Humorous</a:t>
                      </a:r>
                      <a:r>
                        <a:rPr lang="it-IT" sz="2200" baseline="0" dirty="0" smtClean="0"/>
                        <a:t> </a:t>
                      </a:r>
                      <a:r>
                        <a:rPr lang="it-IT" sz="2200" dirty="0" err="1" smtClean="0"/>
                        <a:t>Response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Target 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/>
                        <a:t>Discursive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function</a:t>
                      </a:r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586">
                <a:tc>
                  <a:txBody>
                    <a:bodyPr/>
                    <a:lstStyle/>
                    <a:p>
                      <a:r>
                        <a:rPr lang="en-GB" sz="2200" b="1" i="1" dirty="0" smtClean="0"/>
                        <a:t>joining responses</a:t>
                      </a:r>
                      <a:r>
                        <a:rPr lang="en-GB" sz="2200" i="1" dirty="0" smtClean="0"/>
                        <a:t> </a:t>
                      </a:r>
                    </a:p>
                    <a:p>
                      <a:endParaRPr lang="en-GB" sz="2200" i="1" dirty="0" smtClean="0"/>
                    </a:p>
                    <a:p>
                      <a:r>
                        <a:rPr lang="en-GB" sz="2200" i="0" dirty="0" smtClean="0"/>
                        <a:t>appreciation</a:t>
                      </a:r>
                      <a:r>
                        <a:rPr lang="en-GB" sz="2200" i="0" baseline="0" dirty="0" smtClean="0"/>
                        <a:t> of the humorous intent</a:t>
                      </a:r>
                      <a:endParaRPr lang="it-IT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 same target as the initial stimulus = the </a:t>
                      </a:r>
                      <a:r>
                        <a:rPr lang="en-GB" sz="2200" b="1" dirty="0" smtClean="0"/>
                        <a:t>offended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joining in with the initial offender and </a:t>
                      </a:r>
                      <a:r>
                        <a:rPr lang="en-GB" sz="2200" b="1" dirty="0" smtClean="0"/>
                        <a:t>agreeing</a:t>
                      </a:r>
                      <a:r>
                        <a:rPr lang="en-GB" sz="2200" dirty="0" smtClean="0"/>
                        <a:t> with the aggressive humorous content</a:t>
                      </a:r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586">
                <a:tc>
                  <a:txBody>
                    <a:bodyPr/>
                    <a:lstStyle/>
                    <a:p>
                      <a:r>
                        <a:rPr lang="en-GB" sz="2200" b="1" i="1" dirty="0" smtClean="0"/>
                        <a:t>competing responses </a:t>
                      </a:r>
                    </a:p>
                    <a:p>
                      <a:r>
                        <a:rPr lang="it-IT" sz="2400" dirty="0" err="1" smtClean="0"/>
                        <a:t>Rejection</a:t>
                      </a:r>
                      <a:r>
                        <a:rPr lang="it-IT" sz="2400" dirty="0" smtClean="0"/>
                        <a:t> of the </a:t>
                      </a:r>
                      <a:r>
                        <a:rPr lang="it-IT" sz="2400" dirty="0" err="1" smtClean="0"/>
                        <a:t>humorous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intent</a:t>
                      </a:r>
                      <a:r>
                        <a:rPr lang="it-IT" sz="2400" dirty="0" smtClean="0"/>
                        <a:t> 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 target is the initial </a:t>
                      </a:r>
                      <a:r>
                        <a:rPr lang="en-GB" sz="2200" b="1" dirty="0" smtClean="0"/>
                        <a:t>offender 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going against the offender and </a:t>
                      </a:r>
                      <a:r>
                        <a:rPr lang="en-GB" sz="2200" b="1" dirty="0" smtClean="0"/>
                        <a:t>disagreeing</a:t>
                      </a:r>
                      <a:r>
                        <a:rPr lang="en-GB" sz="2200" dirty="0" smtClean="0"/>
                        <a:t> with the humorous message </a:t>
                      </a:r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GB" sz="2200" b="1" i="1" dirty="0" smtClean="0"/>
                        <a:t>deflecting responses</a:t>
                      </a:r>
                      <a:r>
                        <a:rPr lang="en-GB" sz="2200" b="1" dirty="0" smtClean="0"/>
                        <a:t> </a:t>
                      </a:r>
                    </a:p>
                    <a:p>
                      <a:endParaRPr lang="en-GB" sz="2200" b="1" dirty="0" smtClean="0"/>
                    </a:p>
                    <a:p>
                      <a:r>
                        <a:rPr lang="en-GB" sz="2200" b="0" dirty="0" smtClean="0"/>
                        <a:t>Diverging from</a:t>
                      </a:r>
                      <a:r>
                        <a:rPr lang="en-GB" sz="2200" b="0" baseline="0" dirty="0" smtClean="0"/>
                        <a:t> the offensive comment</a:t>
                      </a:r>
                      <a:endParaRPr lang="it-IT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 target is </a:t>
                      </a:r>
                      <a:r>
                        <a:rPr lang="en-GB" sz="2200" b="1" dirty="0" smtClean="0"/>
                        <a:t>neither</a:t>
                      </a:r>
                      <a:r>
                        <a:rPr lang="en-GB" sz="2200" dirty="0" smtClean="0"/>
                        <a:t> the initial offender </a:t>
                      </a:r>
                      <a:r>
                        <a:rPr lang="en-GB" sz="2200" b="1" dirty="0" smtClean="0"/>
                        <a:t>nor</a:t>
                      </a:r>
                      <a:r>
                        <a:rPr lang="en-GB" sz="2200" dirty="0" smtClean="0"/>
                        <a:t> the responder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shifting</a:t>
                      </a:r>
                      <a:r>
                        <a:rPr lang="en-GB" sz="2200" dirty="0" smtClean="0"/>
                        <a:t> the focus of the humour to a different target</a:t>
                      </a:r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8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study</a:t>
            </a:r>
            <a:r>
              <a:rPr lang="it-IT" sz="3200" dirty="0" smtClean="0"/>
              <a:t>: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4707927"/>
          </a:xfrm>
        </p:spPr>
        <p:txBody>
          <a:bodyPr>
            <a:normAutofit/>
          </a:bodyPr>
          <a:lstStyle/>
          <a:p>
            <a:r>
              <a:rPr lang="en-GB" sz="2400" dirty="0"/>
              <a:t>Dialogue between CH cartoons and the </a:t>
            </a:r>
            <a:r>
              <a:rPr lang="en-GB" sz="2400" dirty="0" smtClean="0"/>
              <a:t>replies </a:t>
            </a:r>
            <a:r>
              <a:rPr lang="en-GB" sz="2400" dirty="0"/>
              <a:t>posted on the Italian satirical online forum “Spinoza</a:t>
            </a:r>
            <a:r>
              <a:rPr lang="en-GB" sz="2400" dirty="0" smtClean="0"/>
              <a:t>”</a:t>
            </a:r>
            <a:endParaRPr lang="en-GB" sz="2400" dirty="0"/>
          </a:p>
          <a:p>
            <a:r>
              <a:rPr lang="en-GB" sz="2400" dirty="0" smtClean="0"/>
              <a:t>Topic to be discussed  in the forum:</a:t>
            </a:r>
          </a:p>
          <a:p>
            <a:pPr marL="0" indent="0">
              <a:buNone/>
            </a:pPr>
            <a:r>
              <a:rPr lang="en-GB" sz="2400" dirty="0"/>
              <a:t>“</a:t>
            </a:r>
            <a:r>
              <a:rPr lang="en-GB" sz="2400" dirty="0" err="1"/>
              <a:t>Amatrice</a:t>
            </a:r>
            <a:r>
              <a:rPr lang="en-GB" sz="2400" dirty="0"/>
              <a:t> sues Charlie Hebdo because of the cartoons on the earthquake” (</a:t>
            </a:r>
            <a:r>
              <a:rPr lang="en-GB" sz="2400" dirty="0">
                <a:hlinkClick r:id="rId2"/>
              </a:rPr>
              <a:t>http://</a:t>
            </a:r>
            <a:r>
              <a:rPr lang="en-GB" sz="2400" u="sng" dirty="0" smtClean="0">
                <a:hlinkClick r:id="rId2"/>
              </a:rPr>
              <a:t>goo.gl/oYA5PW</a:t>
            </a:r>
            <a:r>
              <a:rPr lang="en-GB" sz="2400" u="sng" dirty="0" smtClean="0"/>
              <a:t>)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461 replies were published from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to 15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 September 2016</a:t>
            </a:r>
          </a:p>
          <a:p>
            <a:r>
              <a:rPr lang="en-GB" sz="2400" dirty="0" smtClean="0"/>
              <a:t>431 were identified as humorous by two independent </a:t>
            </a:r>
            <a:r>
              <a:rPr lang="en-GB" sz="2400" dirty="0" err="1" smtClean="0"/>
              <a:t>raters</a:t>
            </a:r>
            <a:endParaRPr lang="en-GB" sz="2400" dirty="0" smtClean="0"/>
          </a:p>
          <a:p>
            <a:r>
              <a:rPr lang="en-GB" sz="2400" dirty="0" smtClean="0"/>
              <a:t>The corpus of 431 </a:t>
            </a:r>
            <a:r>
              <a:rPr lang="en-GB" sz="2400" dirty="0"/>
              <a:t>humorous responses </a:t>
            </a:r>
            <a:r>
              <a:rPr lang="en-GB" sz="2400" dirty="0" smtClean="0"/>
              <a:t>was </a:t>
            </a:r>
            <a:r>
              <a:rPr lang="en-GB" sz="2400" dirty="0"/>
              <a:t>analysed according to their targets, which operationalise the three types of response  (joining, competing, deflecting responses)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480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515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Results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76941"/>
              </p:ext>
            </p:extLst>
          </p:nvPr>
        </p:nvGraphicFramePr>
        <p:xfrm>
          <a:off x="0" y="890996"/>
          <a:ext cx="12057089" cy="566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response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556">
                <a:tc rowSpan="2">
                  <a:txBody>
                    <a:bodyPr/>
                    <a:lstStyle/>
                    <a:p>
                      <a:r>
                        <a:rPr lang="it-IT" sz="2000" dirty="0" err="1" smtClean="0"/>
                        <a:t>Joining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responses</a:t>
                      </a:r>
                      <a:r>
                        <a:rPr lang="it-IT" sz="2000" dirty="0" smtClean="0"/>
                        <a:t> </a:t>
                      </a:r>
                    </a:p>
                    <a:p>
                      <a:r>
                        <a:rPr lang="it-IT" sz="2000" dirty="0" smtClean="0"/>
                        <a:t>(</a:t>
                      </a:r>
                      <a:r>
                        <a:rPr lang="it-IT" sz="2000" dirty="0" err="1" smtClean="0"/>
                        <a:t>agreeing</a:t>
                      </a:r>
                      <a:r>
                        <a:rPr lang="it-IT" sz="2000" baseline="0" dirty="0" smtClean="0"/>
                        <a:t> with CH)</a:t>
                      </a:r>
                      <a:endParaRPr lang="it-IT" sz="2000" dirty="0" smtClean="0"/>
                    </a:p>
                    <a:p>
                      <a:endParaRPr lang="it-IT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true that Charlie Hebdo cartoons are sometimes heavy going. But never as heavy as a ceiling.” 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 offended people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7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what do you lot put in lasagne, sand or cement?”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Managers in the Italian  construction industry </a:t>
                      </a:r>
                      <a:endParaRPr lang="en-GB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532">
                <a:tc rowSpan="2">
                  <a:txBody>
                    <a:bodyPr/>
                    <a:lstStyle/>
                    <a:p>
                      <a:r>
                        <a:rPr lang="it-IT" sz="2000" dirty="0" err="1" smtClean="0"/>
                        <a:t>Competing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responses</a:t>
                      </a:r>
                      <a:r>
                        <a:rPr lang="it-IT" sz="2000" dirty="0" smtClean="0"/>
                        <a:t> </a:t>
                      </a:r>
                    </a:p>
                    <a:p>
                      <a:r>
                        <a:rPr lang="it-IT" sz="2000" dirty="0" smtClean="0"/>
                        <a:t>(</a:t>
                      </a:r>
                      <a:r>
                        <a:rPr lang="it-IT" sz="2000" dirty="0" err="1" smtClean="0"/>
                        <a:t>disagreement</a:t>
                      </a:r>
                      <a:r>
                        <a:rPr lang="it-IT" sz="2000" dirty="0" smtClean="0"/>
                        <a:t> with CH)</a:t>
                      </a:r>
                    </a:p>
                    <a:p>
                      <a:endParaRPr lang="it-IT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“The first cartoon about pasta, the second about the Mafia. What are they going to come up with for the mandolin?”</a:t>
                      </a:r>
                      <a:endParaRPr lang="it-IT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Charlie Hebdo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2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“Well, I think we should all apologise to ISIS.”</a:t>
                      </a:r>
                      <a:endParaRPr lang="it-IT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Charlie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Hebdo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8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94946"/>
              </p:ext>
            </p:extLst>
          </p:nvPr>
        </p:nvGraphicFramePr>
        <p:xfrm>
          <a:off x="67455" y="786217"/>
          <a:ext cx="12057089" cy="573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response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501">
                <a:tc rowSpan="2">
                  <a:txBody>
                    <a:bodyPr/>
                    <a:lstStyle/>
                    <a:p>
                      <a:r>
                        <a:rPr lang="it-IT" sz="2000" dirty="0" err="1" smtClean="0"/>
                        <a:t>Deflecting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strategies</a:t>
                      </a:r>
                      <a:endParaRPr lang="it-IT" sz="2000" dirty="0" smtClean="0"/>
                    </a:p>
                    <a:p>
                      <a:r>
                        <a:rPr lang="it-IT" sz="2000" dirty="0" smtClean="0"/>
                        <a:t>(</a:t>
                      </a:r>
                      <a:r>
                        <a:rPr lang="it-IT" sz="2000" dirty="0" err="1" smtClean="0"/>
                        <a:t>diverging</a:t>
                      </a:r>
                      <a:r>
                        <a:rPr lang="it-IT" sz="2000" dirty="0" smtClean="0"/>
                        <a:t> from the offender and the </a:t>
                      </a:r>
                      <a:r>
                        <a:rPr lang="it-IT" sz="2000" dirty="0" err="1" smtClean="0"/>
                        <a:t>offended</a:t>
                      </a:r>
                      <a:r>
                        <a:rPr lang="it-IT" sz="2000" dirty="0" smtClean="0"/>
                        <a:t>)</a:t>
                      </a:r>
                      <a:endParaRPr lang="it-IT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wanted to ask if Charlie Hebdo could publish a cartoon about Giulio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Regeni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 at least he would be talked about again.”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 journalists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who,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time of the post, were not giving space to the case of the mysterious death of Giulio </a:t>
                      </a:r>
                      <a:r>
                        <a:rPr lang="en-US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Regeni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exciting debate on which issue to focus on and the limits of satire has unjustly pushed the splendid duet with Aurora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Ramazzotti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her father into the background.”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Aurora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Ramazzotti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the daughter of the famous Italian singer,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Eros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Ramazzotti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She and her father performed an improvised duet while he was driving and this was posted on Instagram.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2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77" y="365125"/>
            <a:ext cx="8160265" cy="611688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777142" y="658574"/>
            <a:ext cx="3199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χ</a:t>
            </a:r>
            <a:r>
              <a:rPr lang="en-GB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(2,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=431) = 41.155,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&lt; .001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</a:rPr>
              <a:t>Adjusted residuals: all the differences are significant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697009" y="132135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</a:rPr>
              <a:t>206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435992" y="334984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</a:rPr>
              <a:t>106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873081" y="305423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119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4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Conclusion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74164"/>
            <a:ext cx="10515600" cy="4902799"/>
          </a:xfrm>
        </p:spPr>
        <p:txBody>
          <a:bodyPr>
            <a:normAutofit/>
          </a:bodyPr>
          <a:lstStyle/>
          <a:p>
            <a:pPr algn="ctr"/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 err="1" smtClean="0"/>
              <a:t>dialogue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offensive humor and the </a:t>
            </a:r>
            <a:r>
              <a:rPr lang="it-IT" dirty="0" err="1" smtClean="0"/>
              <a:t>addressee</a:t>
            </a:r>
            <a:r>
              <a:rPr lang="it-IT" dirty="0" smtClean="0"/>
              <a:t> can </a:t>
            </a:r>
            <a:r>
              <a:rPr lang="it-IT" dirty="0" err="1" smtClean="0"/>
              <a:t>remain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the </a:t>
            </a:r>
            <a:r>
              <a:rPr lang="it-IT" dirty="0" err="1" smtClean="0"/>
              <a:t>humorous</a:t>
            </a:r>
            <a:r>
              <a:rPr lang="it-IT" dirty="0" smtClean="0"/>
              <a:t> frame = mode </a:t>
            </a:r>
            <a:r>
              <a:rPr lang="it-IT" dirty="0" err="1" smtClean="0"/>
              <a:t>adoption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(e.g. </a:t>
            </a:r>
            <a:r>
              <a:rPr lang="en-GB" dirty="0" err="1" smtClean="0">
                <a:solidFill>
                  <a:schemeClr val="bg2">
                    <a:lumMod val="75000"/>
                  </a:schemeClr>
                </a:solidFill>
              </a:rPr>
              <a:t>Attardo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, 2002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;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Whalen and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Pexman; 2017)</a:t>
            </a:r>
            <a:endParaRPr lang="it-IT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it-IT" dirty="0" err="1" smtClean="0"/>
              <a:t>Agreeing</a:t>
            </a:r>
            <a:r>
              <a:rPr lang="it-IT" dirty="0" smtClean="0"/>
              <a:t> with the offensive </a:t>
            </a:r>
            <a:r>
              <a:rPr lang="it-IT" dirty="0" err="1" smtClean="0"/>
              <a:t>message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more </a:t>
            </a:r>
            <a:r>
              <a:rPr lang="it-IT" dirty="0" err="1" smtClean="0"/>
              <a:t>frequent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corpus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diverging</a:t>
            </a:r>
            <a:r>
              <a:rPr lang="it-IT" dirty="0" smtClean="0"/>
              <a:t> from </a:t>
            </a:r>
            <a:r>
              <a:rPr lang="it-IT" dirty="0" err="1" smtClean="0"/>
              <a:t>it</a:t>
            </a:r>
            <a:r>
              <a:rPr lang="it-IT" dirty="0" smtClean="0"/>
              <a:t> and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disagreeing</a:t>
            </a:r>
            <a:r>
              <a:rPr lang="it-IT" dirty="0" smtClean="0"/>
              <a:t> with </a:t>
            </a:r>
            <a:r>
              <a:rPr lang="it-IT" dirty="0" err="1" smtClean="0"/>
              <a:t>it</a:t>
            </a:r>
            <a:r>
              <a:rPr lang="it-IT" dirty="0" smtClean="0"/>
              <a:t>.</a:t>
            </a:r>
          </a:p>
          <a:p>
            <a:r>
              <a:rPr lang="en-GB" dirty="0" smtClean="0"/>
              <a:t>Joining responses redirect </a:t>
            </a:r>
            <a:r>
              <a:rPr lang="en-GB" dirty="0"/>
              <a:t>the original </a:t>
            </a:r>
            <a:r>
              <a:rPr lang="en-GB" dirty="0" smtClean="0"/>
              <a:t>target (Italians at large) </a:t>
            </a:r>
            <a:r>
              <a:rPr lang="en-GB" dirty="0"/>
              <a:t>so that it only refers to corrupt Italians or the Mafia and not to all Italian people</a:t>
            </a:r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44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Conclusion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74164"/>
            <a:ext cx="10515600" cy="4902799"/>
          </a:xfrm>
        </p:spPr>
        <p:txBody>
          <a:bodyPr>
            <a:norm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r>
              <a:rPr lang="it-IT" dirty="0" smtClean="0"/>
              <a:t> to be </a:t>
            </a:r>
            <a:r>
              <a:rPr lang="it-IT" dirty="0" err="1" smtClean="0"/>
              <a:t>exlored</a:t>
            </a:r>
            <a:r>
              <a:rPr lang="it-IT" dirty="0" smtClean="0"/>
              <a:t>:</a:t>
            </a:r>
          </a:p>
          <a:p>
            <a:r>
              <a:rPr lang="en-GB" dirty="0" smtClean="0"/>
              <a:t>How the </a:t>
            </a:r>
            <a:r>
              <a:rPr lang="en-GB" dirty="0"/>
              <a:t>psychological distance from a disaster modulates the </a:t>
            </a:r>
            <a:r>
              <a:rPr lang="en-GB" dirty="0" smtClean="0"/>
              <a:t>frequency of each strategy 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(e.g. McGraw et al., 2013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it-IT" dirty="0" smtClean="0"/>
          </a:p>
          <a:p>
            <a:pPr algn="ctr"/>
            <a:endParaRPr lang="it-IT" dirty="0"/>
          </a:p>
          <a:p>
            <a:r>
              <a:rPr lang="it-IT" dirty="0" err="1" smtClean="0"/>
              <a:t>Psychological</a:t>
            </a:r>
            <a:r>
              <a:rPr lang="it-IT" dirty="0" smtClean="0"/>
              <a:t> </a:t>
            </a:r>
            <a:r>
              <a:rPr lang="it-IT" dirty="0" err="1" smtClean="0"/>
              <a:t>identification</a:t>
            </a:r>
            <a:r>
              <a:rPr lang="it-IT" dirty="0" smtClean="0"/>
              <a:t> with the offender or the </a:t>
            </a:r>
            <a:r>
              <a:rPr lang="it-IT" dirty="0" err="1" smtClean="0"/>
              <a:t>offended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Affiliation</a:t>
            </a:r>
            <a:r>
              <a:rPr lang="it-IT" dirty="0" smtClean="0"/>
              <a:t> vs </a:t>
            </a:r>
            <a:r>
              <a:rPr lang="it-IT" dirty="0" err="1" smtClean="0"/>
              <a:t>disaffiliation</a:t>
            </a:r>
            <a:r>
              <a:rPr lang="it-IT" dirty="0" smtClean="0"/>
              <a:t> to a </a:t>
            </a:r>
            <a:r>
              <a:rPr lang="it-IT" dirty="0" err="1" smtClean="0"/>
              <a:t>group</a:t>
            </a:r>
            <a:endParaRPr lang="it-IT" dirty="0" smtClean="0"/>
          </a:p>
          <a:p>
            <a:pPr algn="ctr"/>
            <a:endParaRPr lang="it-IT" dirty="0" smtClean="0"/>
          </a:p>
          <a:p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7644984" y="5607893"/>
            <a:ext cx="4547016" cy="1138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THANK YOU FOR YOUR ATTENTION!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224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/>
              <a:t>The focus:</a:t>
            </a:r>
          </a:p>
          <a:p>
            <a:pPr marL="0" indent="0">
              <a:buNone/>
            </a:pPr>
            <a:r>
              <a:rPr lang="it-IT" sz="2400" dirty="0" err="1" smtClean="0"/>
              <a:t>Dialogical</a:t>
            </a:r>
            <a:r>
              <a:rPr lang="it-IT" sz="2400" dirty="0" smtClean="0"/>
              <a:t> </a:t>
            </a:r>
            <a:r>
              <a:rPr lang="it-IT" sz="2400" dirty="0" err="1" smtClean="0"/>
              <a:t>humorous</a:t>
            </a:r>
            <a:r>
              <a:rPr lang="it-IT" sz="2400" dirty="0" smtClean="0"/>
              <a:t> </a:t>
            </a:r>
            <a:r>
              <a:rPr lang="it-IT" sz="2400" dirty="0" err="1" smtClean="0"/>
              <a:t>replies</a:t>
            </a:r>
            <a:r>
              <a:rPr lang="it-IT" sz="2400" dirty="0" smtClean="0"/>
              <a:t> to </a:t>
            </a:r>
            <a:r>
              <a:rPr lang="it-IT" sz="2400" dirty="0" err="1" smtClean="0"/>
              <a:t>disaster</a:t>
            </a:r>
            <a:r>
              <a:rPr lang="it-IT" sz="2400" dirty="0" smtClean="0"/>
              <a:t> humor</a:t>
            </a:r>
          </a:p>
          <a:p>
            <a:pPr marL="0" indent="0">
              <a:buNone/>
            </a:pPr>
            <a:endParaRPr lang="it-IT" sz="2400" dirty="0" smtClean="0"/>
          </a:p>
          <a:p>
            <a:pPr algn="ctr"/>
            <a:r>
              <a:rPr lang="en-GB" sz="2400" dirty="0"/>
              <a:t>The aims: </a:t>
            </a:r>
          </a:p>
          <a:p>
            <a:r>
              <a:rPr lang="en-GB" sz="2400" dirty="0"/>
              <a:t>to determine whether humour can be used as a discursive strategy to reply to offensive humour about natural disasters </a:t>
            </a:r>
          </a:p>
          <a:p>
            <a:r>
              <a:rPr lang="en-GB" sz="2400" dirty="0"/>
              <a:t>and what </a:t>
            </a:r>
            <a:r>
              <a:rPr lang="en-GB" sz="2400" dirty="0" smtClean="0"/>
              <a:t>purposes </a:t>
            </a:r>
            <a:r>
              <a:rPr lang="en-GB" sz="2400" dirty="0"/>
              <a:t>it serves.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597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Terremoto ecco limpressionante ricostruzione grafica della sequenza sismica da 45mila scoss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5519" y="1414145"/>
            <a:ext cx="7700962" cy="4351338"/>
          </a:xfrm>
        </p:spPr>
      </p:pic>
    </p:spTree>
    <p:extLst>
      <p:ext uri="{BB962C8B-B14F-4D97-AF65-F5344CB8AC3E}">
        <p14:creationId xmlns:p14="http://schemas.microsoft.com/office/powerpoint/2010/main" val="8048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rremoto ecco limpressionante ricostruzione grafica della sequenza sismica da 45mila scos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132" y="150991"/>
            <a:ext cx="6814695" cy="385030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542" y="150991"/>
            <a:ext cx="6753804" cy="3753805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58647" y="2652742"/>
            <a:ext cx="5687562" cy="4151680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8356979" y="5697415"/>
            <a:ext cx="3835021" cy="110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disaster</a:t>
            </a:r>
            <a:r>
              <a:rPr lang="it-IT" dirty="0" smtClean="0"/>
              <a:t>:</a:t>
            </a:r>
          </a:p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earthquake</a:t>
            </a:r>
            <a:r>
              <a:rPr lang="it-IT" dirty="0" smtClean="0"/>
              <a:t> in </a:t>
            </a:r>
            <a:r>
              <a:rPr lang="it-IT" dirty="0" err="1" smtClean="0"/>
              <a:t>central</a:t>
            </a:r>
            <a:r>
              <a:rPr lang="it-IT" dirty="0" smtClean="0"/>
              <a:t> </a:t>
            </a:r>
            <a:r>
              <a:rPr lang="it-IT" dirty="0" err="1" smtClean="0"/>
              <a:t>Italy</a:t>
            </a:r>
            <a:endParaRPr lang="it-IT" dirty="0" smtClean="0"/>
          </a:p>
          <a:p>
            <a:pPr algn="ctr"/>
            <a:r>
              <a:rPr lang="it-IT" dirty="0" smtClean="0"/>
              <a:t>300 </a:t>
            </a:r>
            <a:r>
              <a:rPr lang="it-IT" dirty="0" err="1" smtClean="0"/>
              <a:t>victims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3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02" y="939164"/>
            <a:ext cx="4423136" cy="51559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788" y="939164"/>
            <a:ext cx="4352925" cy="5495925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4262511" y="0"/>
            <a:ext cx="3257361" cy="732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Disaster</a:t>
            </a:r>
            <a:r>
              <a:rPr lang="it-IT" dirty="0" smtClean="0"/>
              <a:t> humor:</a:t>
            </a:r>
          </a:p>
          <a:p>
            <a:pPr algn="ctr"/>
            <a:r>
              <a:rPr lang="it-IT" dirty="0" smtClean="0"/>
              <a:t>Charlie </a:t>
            </a:r>
            <a:r>
              <a:rPr lang="it-IT" dirty="0" err="1" smtClean="0"/>
              <a:t>Hebdo</a:t>
            </a:r>
            <a:r>
              <a:rPr lang="it-IT" dirty="0" smtClean="0"/>
              <a:t> cartoons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13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676400"/>
            <a:ext cx="6471775" cy="484593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17" y="0"/>
            <a:ext cx="7886700" cy="16764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768840" y="6111240"/>
            <a:ext cx="1706880" cy="48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 /9/2016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67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err="1" smtClean="0"/>
              <a:t>Dialogical</a:t>
            </a:r>
            <a:r>
              <a:rPr lang="it-IT" sz="3200" dirty="0" smtClean="0"/>
              <a:t> </a:t>
            </a:r>
            <a:r>
              <a:rPr lang="it-IT" sz="3200" dirty="0" err="1" smtClean="0"/>
              <a:t>reactions</a:t>
            </a:r>
            <a:r>
              <a:rPr lang="it-IT" sz="3200" dirty="0" smtClean="0"/>
              <a:t> to </a:t>
            </a:r>
            <a:r>
              <a:rPr lang="it-IT" sz="3200" dirty="0" err="1" smtClean="0"/>
              <a:t>disaster</a:t>
            </a:r>
            <a:r>
              <a:rPr lang="it-IT" sz="3200" dirty="0" smtClean="0"/>
              <a:t> humor</a:t>
            </a:r>
            <a:br>
              <a:rPr lang="it-IT" sz="3200" dirty="0" smtClean="0"/>
            </a:br>
            <a:r>
              <a:rPr lang="it-IT" sz="3200" dirty="0" err="1" smtClean="0"/>
              <a:t>serious</a:t>
            </a:r>
            <a:r>
              <a:rPr lang="it-IT" sz="3200" dirty="0" smtClean="0"/>
              <a:t> </a:t>
            </a:r>
            <a:r>
              <a:rPr lang="it-IT" sz="3200" dirty="0" err="1" smtClean="0"/>
              <a:t>replies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 smtClean="0"/>
              <a:t>Disaster</a:t>
            </a:r>
            <a:r>
              <a:rPr lang="it-IT" sz="2400" dirty="0" smtClean="0"/>
              <a:t> humor </a:t>
            </a:r>
            <a:r>
              <a:rPr lang="en-GB" sz="2400" dirty="0" smtClean="0"/>
              <a:t>may lead </a:t>
            </a:r>
            <a:r>
              <a:rPr lang="en-GB" sz="2400" dirty="0"/>
              <a:t>to mood enhancement but may also lead to annoyance and </a:t>
            </a:r>
            <a:r>
              <a:rPr lang="en-GB" sz="2400" dirty="0" smtClean="0"/>
              <a:t>vexation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Morreall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1983; Chandler, 1988; 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Mulkay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1988; Robinson, 1991; Ryan, 1993; Kuiper, 2014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it-IT" sz="2400" dirty="0" smtClean="0"/>
          </a:p>
          <a:p>
            <a:pPr marL="0" indent="0">
              <a:buNone/>
            </a:pPr>
            <a:r>
              <a:rPr lang="en-GB" sz="2400" dirty="0" smtClean="0"/>
              <a:t>Serious reactions from the </a:t>
            </a:r>
            <a:r>
              <a:rPr lang="en-GB" sz="2400" dirty="0"/>
              <a:t>public and from the political </a:t>
            </a:r>
            <a:r>
              <a:rPr lang="en-GB" sz="2400" dirty="0" smtClean="0"/>
              <a:t>sphere condemned the Charlie Hebdo cartoons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(In this case) </a:t>
            </a:r>
            <a:r>
              <a:rPr lang="en-GB" sz="2400" dirty="0" err="1" smtClean="0"/>
              <a:t>Disater</a:t>
            </a:r>
            <a:r>
              <a:rPr lang="en-GB" sz="2400" dirty="0" smtClean="0"/>
              <a:t> </a:t>
            </a:r>
            <a:r>
              <a:rPr lang="en-GB" sz="2400" dirty="0" err="1" smtClean="0"/>
              <a:t>humor</a:t>
            </a:r>
            <a:r>
              <a:rPr lang="en-GB" sz="2400" dirty="0" smtClean="0"/>
              <a:t> = offensive </a:t>
            </a:r>
            <a:r>
              <a:rPr lang="en-GB" sz="2400" dirty="0" err="1" smtClean="0"/>
              <a:t>humor</a:t>
            </a:r>
            <a:endParaRPr lang="en-GB" sz="2400" dirty="0" smtClean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734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705" y="32121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 err="1" smtClean="0"/>
              <a:t>Dialogical</a:t>
            </a:r>
            <a:r>
              <a:rPr lang="it-IT" sz="3200" dirty="0" smtClean="0"/>
              <a:t> </a:t>
            </a:r>
            <a:r>
              <a:rPr lang="it-IT" sz="3200" dirty="0" err="1" smtClean="0"/>
              <a:t>reactions</a:t>
            </a:r>
            <a:r>
              <a:rPr lang="it-IT" sz="3200" dirty="0" smtClean="0"/>
              <a:t> to </a:t>
            </a:r>
            <a:r>
              <a:rPr lang="it-IT" sz="3200" dirty="0" err="1" smtClean="0"/>
              <a:t>jokes</a:t>
            </a:r>
            <a:endParaRPr lang="it-IT" sz="32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18421" y="4601857"/>
            <a:ext cx="7436582" cy="1791405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Rejection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humorous</a:t>
            </a:r>
            <a:r>
              <a:rPr lang="it-IT" sz="2400" dirty="0" smtClean="0"/>
              <a:t> </a:t>
            </a:r>
            <a:r>
              <a:rPr lang="it-IT" sz="2400" dirty="0" err="1" smtClean="0"/>
              <a:t>intent</a:t>
            </a:r>
            <a:r>
              <a:rPr lang="it-IT" sz="2400" dirty="0" smtClean="0"/>
              <a:t> (</a:t>
            </a:r>
            <a:r>
              <a:rPr lang="it-IT" sz="2400" dirty="0" err="1" smtClean="0"/>
              <a:t>failed</a:t>
            </a:r>
            <a:r>
              <a:rPr lang="it-IT" sz="2400" dirty="0" smtClean="0"/>
              <a:t> humor)</a:t>
            </a:r>
          </a:p>
          <a:p>
            <a:r>
              <a:rPr lang="it-IT" sz="2400" dirty="0" err="1" smtClean="0"/>
              <a:t>Appreciation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humorous</a:t>
            </a:r>
            <a:r>
              <a:rPr lang="it-IT" sz="2400" dirty="0" smtClean="0"/>
              <a:t> </a:t>
            </a:r>
            <a:r>
              <a:rPr lang="it-IT" sz="2400" dirty="0" err="1" smtClean="0"/>
              <a:t>intent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(e.g. </a:t>
            </a:r>
            <a:r>
              <a:rPr lang="it-IT" sz="2400" dirty="0" err="1" smtClean="0">
                <a:solidFill>
                  <a:schemeClr val="bg2">
                    <a:lumMod val="75000"/>
                  </a:schemeClr>
                </a:solidFill>
              </a:rPr>
              <a:t>Hay</a:t>
            </a: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, 2001; </a:t>
            </a:r>
            <a:r>
              <a:rPr lang="it-IT" sz="2400" dirty="0" err="1" smtClean="0">
                <a:solidFill>
                  <a:schemeClr val="bg2">
                    <a:lumMod val="75000"/>
                  </a:schemeClr>
                </a:solidFill>
              </a:rPr>
              <a:t>Kuipers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2006; Bell 2017)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35148" y="218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err="1" smtClean="0"/>
              <a:t>Dialogical</a:t>
            </a:r>
            <a:r>
              <a:rPr lang="it-IT" sz="3200" dirty="0" smtClean="0"/>
              <a:t> </a:t>
            </a:r>
            <a:r>
              <a:rPr lang="it-IT" sz="3200" dirty="0" err="1" smtClean="0"/>
              <a:t>reactions</a:t>
            </a:r>
            <a:r>
              <a:rPr lang="it-IT" sz="3200" dirty="0" smtClean="0"/>
              <a:t> to offensive </a:t>
            </a:r>
            <a:r>
              <a:rPr lang="it-IT" sz="3200" dirty="0" err="1" smtClean="0"/>
              <a:t>comments</a:t>
            </a:r>
            <a:endParaRPr lang="it-IT" sz="32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791705" y="1608451"/>
            <a:ext cx="10515600" cy="1791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 smtClean="0"/>
              <a:t>Rejection</a:t>
            </a:r>
            <a:r>
              <a:rPr lang="it-IT" sz="2400" dirty="0" smtClean="0"/>
              <a:t> of the offensive </a:t>
            </a:r>
            <a:r>
              <a:rPr lang="it-IT" sz="2400" dirty="0" err="1" smtClean="0"/>
              <a:t>content</a:t>
            </a:r>
            <a:r>
              <a:rPr lang="it-IT" sz="2400" dirty="0" smtClean="0"/>
              <a:t>: </a:t>
            </a:r>
            <a:r>
              <a:rPr lang="it-IT" sz="2400" dirty="0" err="1" smtClean="0"/>
              <a:t>confronting</a:t>
            </a:r>
            <a:r>
              <a:rPr lang="it-IT" sz="2400" dirty="0" smtClean="0"/>
              <a:t> the offensive </a:t>
            </a:r>
            <a:r>
              <a:rPr lang="it-IT" sz="2400" dirty="0" err="1" smtClean="0"/>
              <a:t>content</a:t>
            </a:r>
            <a:r>
              <a:rPr lang="it-IT" sz="2400" dirty="0" smtClean="0"/>
              <a:t> (</a:t>
            </a:r>
            <a:r>
              <a:rPr lang="it-IT" sz="2400" dirty="0" err="1" smtClean="0"/>
              <a:t>counterattack</a:t>
            </a:r>
            <a:r>
              <a:rPr lang="it-IT" sz="2400" dirty="0" smtClean="0"/>
              <a:t>) </a:t>
            </a:r>
          </a:p>
          <a:p>
            <a:r>
              <a:rPr lang="it-IT" sz="2400" dirty="0" err="1" smtClean="0"/>
              <a:t>Deflection</a:t>
            </a:r>
            <a:r>
              <a:rPr lang="it-IT" sz="2400" dirty="0" smtClean="0"/>
              <a:t>: </a:t>
            </a:r>
            <a:r>
              <a:rPr lang="it-IT" sz="2400" dirty="0" err="1" smtClean="0"/>
              <a:t>diverging</a:t>
            </a:r>
            <a:r>
              <a:rPr lang="it-IT" sz="2400" dirty="0" smtClean="0"/>
              <a:t> from the offensive </a:t>
            </a:r>
            <a:r>
              <a:rPr lang="it-IT" sz="2400" dirty="0" err="1" smtClean="0"/>
              <a:t>comment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(e.g. Kupfer </a:t>
            </a:r>
            <a:r>
              <a:rPr lang="it-IT" sz="2400" dirty="0" err="1">
                <a:solidFill>
                  <a:schemeClr val="bg2">
                    <a:lumMod val="75000"/>
                  </a:schemeClr>
                </a:solidFill>
              </a:rPr>
              <a:t>Snider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1994)</a:t>
            </a: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2431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Research question </a:t>
            </a:r>
          </a:p>
          <a:p>
            <a:pPr algn="ctr"/>
            <a:r>
              <a:rPr lang="en-GB" sz="2400" dirty="0"/>
              <a:t>Is it possible to address an offensive </a:t>
            </a:r>
            <a:r>
              <a:rPr lang="en-GB" sz="2400" dirty="0" smtClean="0"/>
              <a:t>humorous </a:t>
            </a:r>
            <a:r>
              <a:rPr lang="en-GB" sz="2400" dirty="0"/>
              <a:t>stimulus by rejection, appreciation, or deflection within a playful frame?  </a:t>
            </a:r>
            <a:endParaRPr lang="it-IT" sz="2400" dirty="0"/>
          </a:p>
          <a:p>
            <a:pPr algn="ctr"/>
            <a:endParaRPr lang="en-GB" sz="2400" dirty="0" smtClean="0"/>
          </a:p>
          <a:p>
            <a:pPr marL="0" indent="0" algn="ctr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err="1" smtClean="0"/>
              <a:t>Dialogical</a:t>
            </a:r>
            <a:r>
              <a:rPr lang="it-IT" sz="3200" dirty="0" smtClean="0"/>
              <a:t> </a:t>
            </a:r>
            <a:r>
              <a:rPr lang="it-IT" sz="3200" dirty="0" err="1" smtClean="0"/>
              <a:t>reactions</a:t>
            </a:r>
            <a:r>
              <a:rPr lang="it-IT" sz="3200" dirty="0" smtClean="0"/>
              <a:t> to </a:t>
            </a:r>
            <a:r>
              <a:rPr lang="it-IT" sz="3200" dirty="0" err="1" smtClean="0"/>
              <a:t>disaster</a:t>
            </a:r>
            <a:r>
              <a:rPr lang="it-IT" sz="3200" dirty="0" smtClean="0"/>
              <a:t> humor:</a:t>
            </a:r>
            <a:br>
              <a:rPr lang="it-IT" sz="3200" dirty="0" smtClean="0"/>
            </a:br>
            <a:r>
              <a:rPr lang="it-IT" sz="3200" dirty="0" err="1" smtClean="0"/>
              <a:t>humorous</a:t>
            </a:r>
            <a:r>
              <a:rPr lang="it-IT" sz="3200" dirty="0" smtClean="0"/>
              <a:t> </a:t>
            </a:r>
            <a:r>
              <a:rPr lang="it-IT" sz="3200" dirty="0" err="1" smtClean="0"/>
              <a:t>replies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4685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8303</TotalTime>
  <Words>808</Words>
  <Application>Microsoft Office PowerPoint</Application>
  <PresentationFormat>Widescreen</PresentationFormat>
  <Paragraphs>115</Paragraphs>
  <Slides>16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Arial Bold</vt:lpstr>
      <vt:lpstr>Calibri</vt:lpstr>
      <vt:lpstr>Calibri Light</vt:lpstr>
      <vt:lpstr>Times New Roman</vt:lpstr>
      <vt:lpstr>Tema di Office</vt:lpstr>
      <vt:lpstr>Humorous responses to offensive humor:  The case of Charlie Hebdo’s cartoons concerning the 2016 earthquake in central Italy and their humorous replies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Dialogical reactions to disaster humor serious replies</vt:lpstr>
      <vt:lpstr>Dialogical reactions to jokes</vt:lpstr>
      <vt:lpstr>Presentazione standard di PowerPoint</vt:lpstr>
      <vt:lpstr>Hypothesis: Dialogical humorous reactions to disaster humor</vt:lpstr>
      <vt:lpstr>The study: </vt:lpstr>
      <vt:lpstr>Results </vt:lpstr>
      <vt:lpstr>Presentazione standard di PowerPoint</vt:lpstr>
      <vt:lpstr>Presentazione standard di PowerPoint</vt:lpstr>
      <vt:lpstr>Conclusion </vt:lpstr>
      <vt:lpstr>Conclusion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Intermediates and verbal irony</dc:title>
  <dc:creator>CanestrariC</dc:creator>
  <cp:lastModifiedBy>user1</cp:lastModifiedBy>
  <cp:revision>313</cp:revision>
  <dcterms:created xsi:type="dcterms:W3CDTF">2015-10-15T09:38:22Z</dcterms:created>
  <dcterms:modified xsi:type="dcterms:W3CDTF">2024-03-22T10:21:57Z</dcterms:modified>
</cp:coreProperties>
</file>