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7" r:id="rId2"/>
    <p:sldId id="260" r:id="rId3"/>
    <p:sldId id="259" r:id="rId4"/>
    <p:sldId id="256" r:id="rId5"/>
    <p:sldId id="270" r:id="rId6"/>
    <p:sldId id="281" r:id="rId7"/>
    <p:sldId id="338" r:id="rId8"/>
    <p:sldId id="288" r:id="rId9"/>
    <p:sldId id="307" r:id="rId10"/>
    <p:sldId id="308" r:id="rId11"/>
    <p:sldId id="322" r:id="rId12"/>
    <p:sldId id="323" r:id="rId13"/>
    <p:sldId id="325" r:id="rId14"/>
    <p:sldId id="272" r:id="rId15"/>
    <p:sldId id="310" r:id="rId16"/>
    <p:sldId id="291" r:id="rId17"/>
    <p:sldId id="271" r:id="rId18"/>
    <p:sldId id="273" r:id="rId19"/>
    <p:sldId id="290" r:id="rId20"/>
    <p:sldId id="293" r:id="rId21"/>
    <p:sldId id="294" r:id="rId22"/>
    <p:sldId id="295" r:id="rId23"/>
    <p:sldId id="296" r:id="rId24"/>
    <p:sldId id="283" r:id="rId25"/>
    <p:sldId id="277" r:id="rId26"/>
    <p:sldId id="287" r:id="rId27"/>
    <p:sldId id="284" r:id="rId28"/>
    <p:sldId id="280" r:id="rId29"/>
    <p:sldId id="274" r:id="rId30"/>
    <p:sldId id="263" r:id="rId31"/>
    <p:sldId id="327" r:id="rId32"/>
    <p:sldId id="268" r:id="rId33"/>
    <p:sldId id="328" r:id="rId34"/>
    <p:sldId id="329" r:id="rId35"/>
    <p:sldId id="330" r:id="rId36"/>
    <p:sldId id="331" r:id="rId37"/>
    <p:sldId id="332" r:id="rId38"/>
    <p:sldId id="334" r:id="rId39"/>
    <p:sldId id="335" r:id="rId4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10" autoAdjust="0"/>
    <p:restoredTop sz="94660"/>
  </p:normalViewPr>
  <p:slideViewPr>
    <p:cSldViewPr snapToGrid="0">
      <p:cViewPr varScale="1">
        <p:scale>
          <a:sx n="77" d="100"/>
          <a:sy n="77" d="100"/>
        </p:scale>
        <p:origin x="76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56B88-DC8E-4F94-B7E6-57F593D3FCA8}" type="datetimeFigureOut">
              <a:rPr lang="it-IT" smtClean="0"/>
              <a:t>01/10/2024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64800-2164-4D8D-8ED6-221B0AB50B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562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464800-2164-4D8D-8ED6-221B0AB50B3C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0936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67EF99E-B416-44F1-91C0-301F12421217}" type="slidenum">
              <a:rPr lang="it-IT" altLang="it-IT" sz="1200"/>
              <a:pPr/>
              <a:t>26</a:t>
            </a:fld>
            <a:endParaRPr lang="it-IT" altLang="it-IT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3846538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75678-B013-4B06-9218-CD7ED9E43DE7}" type="datetimeFigureOut">
              <a:rPr lang="it-IT" smtClean="0"/>
              <a:t>01/10/2024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8E987-9941-44D2-885A-4F2EF75C9D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3542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75678-B013-4B06-9218-CD7ED9E43DE7}" type="datetimeFigureOut">
              <a:rPr lang="it-IT" smtClean="0"/>
              <a:t>01/10/2024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8E987-9941-44D2-885A-4F2EF75C9D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8551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75678-B013-4B06-9218-CD7ED9E43DE7}" type="datetimeFigureOut">
              <a:rPr lang="it-IT" smtClean="0"/>
              <a:t>01/10/2024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8E987-9941-44D2-885A-4F2EF75C9D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8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75678-B013-4B06-9218-CD7ED9E43DE7}" type="datetimeFigureOut">
              <a:rPr lang="it-IT" smtClean="0"/>
              <a:t>01/10/2024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8E987-9941-44D2-885A-4F2EF75C9D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234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75678-B013-4B06-9218-CD7ED9E43DE7}" type="datetimeFigureOut">
              <a:rPr lang="it-IT" smtClean="0"/>
              <a:t>01/10/2024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8E987-9941-44D2-885A-4F2EF75C9D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4738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75678-B013-4B06-9218-CD7ED9E43DE7}" type="datetimeFigureOut">
              <a:rPr lang="it-IT" smtClean="0"/>
              <a:t>01/10/2024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8E987-9941-44D2-885A-4F2EF75C9D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2305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75678-B013-4B06-9218-CD7ED9E43DE7}" type="datetimeFigureOut">
              <a:rPr lang="it-IT" smtClean="0"/>
              <a:t>01/10/2024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8E987-9941-44D2-885A-4F2EF75C9D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866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75678-B013-4B06-9218-CD7ED9E43DE7}" type="datetimeFigureOut">
              <a:rPr lang="it-IT" smtClean="0"/>
              <a:t>01/10/2024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8E987-9941-44D2-885A-4F2EF75C9D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8543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75678-B013-4B06-9218-CD7ED9E43DE7}" type="datetimeFigureOut">
              <a:rPr lang="it-IT" smtClean="0"/>
              <a:t>01/10/2024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8E987-9941-44D2-885A-4F2EF75C9D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9186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75678-B013-4B06-9218-CD7ED9E43DE7}" type="datetimeFigureOut">
              <a:rPr lang="it-IT" smtClean="0"/>
              <a:t>01/10/2024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8E987-9941-44D2-885A-4F2EF75C9D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7710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75678-B013-4B06-9218-CD7ED9E43DE7}" type="datetimeFigureOut">
              <a:rPr lang="it-IT" smtClean="0"/>
              <a:t>01/10/2024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8E987-9941-44D2-885A-4F2EF75C9D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4825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75678-B013-4B06-9218-CD7ED9E43DE7}" type="datetimeFigureOut">
              <a:rPr lang="it-IT" smtClean="0"/>
              <a:t>01/10/2024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8E987-9941-44D2-885A-4F2EF75C9D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7095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t&amp;rct=j&amp;q=&amp;esrc=s&amp;source=web&amp;cd=&amp;ved=2ahUKEwjwwZPl5u3sAhWPLewKHd5-DEUQFjAPegQIDxAC&amp;url=https://elearning.uniroma1.it/mod/resource/view.php?id%3D136642&amp;usg=AOvVaw30U8Bh9dKecLZhh8XjUmIA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Q--hWIZL5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aRMDP1GicsI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www.youtube.com/watch?v=2i3RNSA13yA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feltrinelli.it/libri-inglese/autori/freda-gonot--schoupinsky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afeltrinelli.it/libri-inglese/editori/emerald-publishing-limited" TargetMode="External"/><Relationship Id="rId5" Type="http://schemas.openxmlformats.org/officeDocument/2006/relationships/hyperlink" Target="https://www.lafeltrinelli.it/libri-inglese/autori/jerome-carson" TargetMode="External"/><Relationship Id="rId4" Type="http://schemas.openxmlformats.org/officeDocument/2006/relationships/hyperlink" Target="https://www.lafeltrinelli.it/libri-inglese/autori/merv-neal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54AJD6RoAM" TargetMode="External"/><Relationship Id="rId2" Type="http://schemas.openxmlformats.org/officeDocument/2006/relationships/hyperlink" Target="../materiali%20da%20usare%20in%20aula/Antonella%20Delle%20Fave_%20una%20breve%20storia%20della%20Psicologia%20Positiva%20fino%20al%20concetto%20di%20Felicit&#224;.mp4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psicologiapositiva.it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dZFVrVB7yQ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059806" y="-370142"/>
            <a:ext cx="9144000" cy="1137742"/>
          </a:xfrm>
        </p:spPr>
        <p:txBody>
          <a:bodyPr anchor="ctr">
            <a:normAutofit fontScale="90000"/>
          </a:bodyPr>
          <a:lstStyle/>
          <a:p>
            <a:br>
              <a:rPr lang="it-IT" sz="2800" b="1" dirty="0">
                <a:solidFill>
                  <a:srgbClr val="FF0000"/>
                </a:solidFill>
              </a:rPr>
            </a:br>
            <a:br>
              <a:rPr lang="it-IT" sz="2800" b="1" dirty="0">
                <a:solidFill>
                  <a:srgbClr val="FF0000"/>
                </a:solidFill>
              </a:rPr>
            </a:br>
            <a:br>
              <a:rPr lang="it-IT" sz="2800" b="1" dirty="0">
                <a:solidFill>
                  <a:srgbClr val="FF0000"/>
                </a:solidFill>
              </a:rPr>
            </a:br>
            <a:r>
              <a:rPr lang="it-IT" sz="2800" b="1" dirty="0">
                <a:solidFill>
                  <a:srgbClr val="FF0000"/>
                </a:solidFill>
              </a:rPr>
              <a:t>Psicologia positiva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90846" y="767600"/>
            <a:ext cx="9144000" cy="1655762"/>
          </a:xfrm>
        </p:spPr>
        <p:txBody>
          <a:bodyPr>
            <a:noAutofit/>
          </a:bodyPr>
          <a:lstStyle/>
          <a:p>
            <a:r>
              <a:rPr lang="it-IT" sz="2800" dirty="0"/>
              <a:t>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sz="2800" dirty="0"/>
              <a:t>Predecessori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sz="2800" dirty="0"/>
              <a:t>Il benessere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sz="2800" dirty="0"/>
              <a:t>(alcune) componenti che definiscono e favoriscono il benessere (flow; emozioni ed intelligenza emotiva; soddisfazione per la propria vita; le 6  dimensioni del benessere psicologico: autonomia, </a:t>
            </a:r>
            <a:r>
              <a:rPr lang="it-IT" sz="2800" dirty="0" err="1"/>
              <a:t>autoaccettazione</a:t>
            </a:r>
            <a:r>
              <a:rPr lang="it-IT" sz="2800" dirty="0"/>
              <a:t>, crescita personale, controllo ambientale, relazioni positive, scopo di vita; i punti di forza dell’individuo; il </a:t>
            </a:r>
            <a:r>
              <a:rPr lang="it-IT" sz="2800" dirty="0" err="1"/>
              <a:t>coping</a:t>
            </a:r>
            <a:r>
              <a:rPr lang="it-IT" sz="2800" dirty="0"/>
              <a:t> e la resilienza)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sz="2800" dirty="0"/>
              <a:t>Analisi dell’umorismo come fonte di benessere </a:t>
            </a:r>
          </a:p>
          <a:p>
            <a:pPr lvl="1" algn="l"/>
            <a:endParaRPr lang="it-IT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it-IT" sz="2800" dirty="0"/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1646830" y="3311381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it-IT" sz="2800" b="1" dirty="0"/>
            </a:br>
            <a:br>
              <a:rPr lang="it-IT" sz="2800" b="1" dirty="0"/>
            </a:br>
            <a:br>
              <a:rPr lang="it-IT" sz="2800" b="1" dirty="0"/>
            </a:br>
            <a:br>
              <a:rPr lang="it-IT" sz="2800" b="1" dirty="0"/>
            </a:b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580197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161AA76-CF2D-4039-8E35-59B959A90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7165" y="159702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GB" dirty="0"/>
              <a:t>La </a:t>
            </a:r>
            <a:r>
              <a:rPr lang="en-GB" dirty="0" err="1"/>
              <a:t>consapevolezza</a:t>
            </a:r>
            <a:r>
              <a:rPr lang="en-GB" dirty="0"/>
              <a:t> </a:t>
            </a:r>
            <a:r>
              <a:rPr lang="en-GB" dirty="0" err="1"/>
              <a:t>emotiva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basa</a:t>
            </a:r>
            <a:r>
              <a:rPr lang="en-GB" dirty="0"/>
              <a:t> </a:t>
            </a:r>
            <a:r>
              <a:rPr lang="en-GB" dirty="0" err="1"/>
              <a:t>sull’attività</a:t>
            </a:r>
            <a:r>
              <a:rPr lang="en-GB" dirty="0"/>
              <a:t> </a:t>
            </a:r>
            <a:r>
              <a:rPr lang="en-GB" dirty="0" err="1"/>
              <a:t>dei</a:t>
            </a:r>
            <a:r>
              <a:rPr lang="en-GB" dirty="0"/>
              <a:t> </a:t>
            </a:r>
            <a:r>
              <a:rPr lang="en-GB" dirty="0" err="1"/>
              <a:t>neuroni</a:t>
            </a:r>
            <a:r>
              <a:rPr lang="en-GB" dirty="0"/>
              <a:t> </a:t>
            </a:r>
            <a:r>
              <a:rPr lang="en-GB" dirty="0" err="1"/>
              <a:t>specchio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err="1"/>
              <a:t>Intervista</a:t>
            </a:r>
            <a:r>
              <a:rPr lang="en-GB" dirty="0"/>
              <a:t> a </a:t>
            </a:r>
            <a:r>
              <a:rPr lang="en-GB" dirty="0" err="1"/>
              <a:t>Vottorio</a:t>
            </a:r>
            <a:r>
              <a:rPr lang="en-GB" dirty="0"/>
              <a:t> </a:t>
            </a:r>
            <a:r>
              <a:rPr lang="en-GB" dirty="0" err="1"/>
              <a:t>Gallese</a:t>
            </a:r>
            <a:r>
              <a:rPr lang="en-GB" dirty="0"/>
              <a:t>:</a:t>
            </a:r>
          </a:p>
          <a:p>
            <a:endParaRPr lang="en-GB" dirty="0"/>
          </a:p>
          <a:p>
            <a:r>
              <a:rPr lang="en-GB" dirty="0"/>
              <a:t>https://www.google.com/search?q=neuroni+specchio+gallese&amp;ie=utf-8&amp;oe=utf-8&amp;aq=t&amp;q=neuroni+specchio+gallese&amp;ie=utf-8&amp;oe=utf-8&amp;aq=t&amp;channel=fflb&amp;q=neuroni+specchio+gallese&amp;ie=utf-8&amp;oe=utf-8&amp;aq=t&amp;channel=rcs#aq=t&amp;fpstate=ive&amp;vld=cid:5d09e57f,vid:Dy1VXpLjc8Q,st:0 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BA32C7BF-1B1A-48D1-BA73-F45F82E6599B}"/>
              </a:ext>
            </a:extLst>
          </p:cNvPr>
          <p:cNvSpPr txBox="1">
            <a:spLocks/>
          </p:cNvSpPr>
          <p:nvPr/>
        </p:nvSpPr>
        <p:spPr>
          <a:xfrm>
            <a:off x="1433945" y="-2998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t-IT" sz="2400" b="1" dirty="0">
                <a:solidFill>
                  <a:srgbClr val="FF0000"/>
                </a:solidFill>
              </a:rPr>
              <a:t>Emozioni, intelligenza emotiva e benessere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30831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348449" y="600365"/>
            <a:ext cx="6858000" cy="637309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Psicologia positiva: Emozioni positive e negative</a:t>
            </a:r>
          </a:p>
        </p:txBody>
      </p:sp>
      <p:sp>
        <p:nvSpPr>
          <p:cNvPr id="4" name="Sottotitolo 2"/>
          <p:cNvSpPr txBox="1">
            <a:spLocks/>
          </p:cNvSpPr>
          <p:nvPr/>
        </p:nvSpPr>
        <p:spPr>
          <a:xfrm>
            <a:off x="872835" y="1011381"/>
            <a:ext cx="10792691" cy="522316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dirty="0"/>
              <a:t>Le emozioni positive ci fanno stare bene, perché: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it-IT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/>
              <a:t>hanno un ruolo importante anche a livello cognitivo, dal momento che amplificano le potenzialità cognitive dell’individuo come creatività, flessibilità di pensiero, apertura mentale (</a:t>
            </a:r>
            <a:r>
              <a:rPr lang="it-IT" b="1" dirty="0" err="1"/>
              <a:t>Broaden</a:t>
            </a:r>
            <a:r>
              <a:rPr lang="it-IT" b="1" dirty="0"/>
              <a:t>-and-</a:t>
            </a:r>
            <a:r>
              <a:rPr lang="it-IT" b="1" dirty="0" err="1"/>
              <a:t>build</a:t>
            </a:r>
            <a:r>
              <a:rPr lang="it-IT" b="1" dirty="0"/>
              <a:t> </a:t>
            </a:r>
            <a:r>
              <a:rPr lang="it-IT" b="1" dirty="0" err="1"/>
              <a:t>theory</a:t>
            </a:r>
            <a:r>
              <a:rPr lang="it-IT" b="1" dirty="0"/>
              <a:t>, </a:t>
            </a:r>
            <a:r>
              <a:rPr lang="it-IT" dirty="0" err="1"/>
              <a:t>Isen</a:t>
            </a:r>
            <a:r>
              <a:rPr lang="it-IT" dirty="0"/>
              <a:t> 2000);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it-IT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/>
              <a:t>hanno la capacità di regolare gli effetti negativi di successive emozioni negative, es. riduzione </a:t>
            </a:r>
            <a:r>
              <a:rPr lang="it-IT" dirty="0" err="1"/>
              <a:t>arousal</a:t>
            </a:r>
            <a:r>
              <a:rPr lang="it-IT" dirty="0"/>
              <a:t>, neutralizzazione emozioni negative (</a:t>
            </a:r>
            <a:r>
              <a:rPr lang="it-IT" b="1" dirty="0" err="1"/>
              <a:t>Undoing</a:t>
            </a:r>
            <a:r>
              <a:rPr lang="it-IT" b="1" dirty="0"/>
              <a:t> </a:t>
            </a:r>
            <a:r>
              <a:rPr lang="it-IT" b="1" dirty="0" err="1"/>
              <a:t>hypothesis</a:t>
            </a:r>
            <a:r>
              <a:rPr lang="it-IT" b="1" dirty="0"/>
              <a:t> </a:t>
            </a:r>
            <a:r>
              <a:rPr lang="it-IT" dirty="0" err="1"/>
              <a:t>Fredrickson</a:t>
            </a:r>
            <a:r>
              <a:rPr lang="it-IT" dirty="0"/>
              <a:t> et al. 2000);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it-IT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/>
              <a:t>potenziano la </a:t>
            </a:r>
            <a:r>
              <a:rPr lang="it-IT" b="1" dirty="0"/>
              <a:t>resilienza</a:t>
            </a:r>
            <a:r>
              <a:rPr lang="it-IT" dirty="0"/>
              <a:t> e le capacità di </a:t>
            </a:r>
            <a:r>
              <a:rPr lang="it-IT" b="1" dirty="0" err="1"/>
              <a:t>coping</a:t>
            </a:r>
            <a:r>
              <a:rPr lang="it-IT" dirty="0"/>
              <a:t> (</a:t>
            </a:r>
            <a:r>
              <a:rPr lang="it-IT" dirty="0" err="1"/>
              <a:t>fronteggiamento</a:t>
            </a:r>
            <a:r>
              <a:rPr lang="it-IT" dirty="0"/>
              <a:t> dello stress) perché favoriscono il </a:t>
            </a:r>
            <a:r>
              <a:rPr lang="it-IT" dirty="0" err="1"/>
              <a:t>reappraisal</a:t>
            </a:r>
            <a:r>
              <a:rPr lang="it-IT" dirty="0"/>
              <a:t> di una situazione problematica, cioè un’attribuzione positiva , cui segue una più rapida ripresa da un evento negativo.</a:t>
            </a:r>
          </a:p>
          <a:p>
            <a:pPr algn="just"/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544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348449" y="600365"/>
            <a:ext cx="6858000" cy="637309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Psicologia positiva: Emozioni positive e negative</a:t>
            </a:r>
          </a:p>
        </p:txBody>
      </p:sp>
      <p:sp>
        <p:nvSpPr>
          <p:cNvPr id="4" name="Sottotitolo 2"/>
          <p:cNvSpPr txBox="1">
            <a:spLocks/>
          </p:cNvSpPr>
          <p:nvPr/>
        </p:nvSpPr>
        <p:spPr>
          <a:xfrm>
            <a:off x="872835" y="1011381"/>
            <a:ext cx="10792691" cy="522316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endParaRPr lang="it-IT" b="1" dirty="0"/>
          </a:p>
          <a:p>
            <a:pPr algn="just"/>
            <a:r>
              <a:rPr lang="it-IT" dirty="0"/>
              <a:t>Le emozioni negative sono vissute come tali dal soggetto, MA….</a:t>
            </a:r>
          </a:p>
          <a:p>
            <a:pPr algn="just"/>
            <a:endParaRPr lang="it-IT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/>
              <a:t>possono contribuire a mettere in moto importanti cambiamenti che portano l’individuo a </a:t>
            </a:r>
            <a:r>
              <a:rPr lang="it-IT" b="1" dirty="0"/>
              <a:t>migliorare e ad accrescersi </a:t>
            </a:r>
            <a:r>
              <a:rPr lang="it-IT" dirty="0"/>
              <a:t>(</a:t>
            </a:r>
            <a:r>
              <a:rPr lang="it-IT" dirty="0" err="1"/>
              <a:t>Lazarus</a:t>
            </a:r>
            <a:r>
              <a:rPr lang="it-IT" dirty="0"/>
              <a:t> 2003);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/>
              <a:t>possono facilitare la comprensione di noi stessi e la conoscenza del mondo: la </a:t>
            </a:r>
            <a:r>
              <a:rPr lang="it-IT" b="1" dirty="0"/>
              <a:t>saggezza</a:t>
            </a:r>
            <a:r>
              <a:rPr lang="it-IT" dirty="0"/>
              <a:t> è spesso frutto di perdite e sofferenza (Young-</a:t>
            </a:r>
            <a:r>
              <a:rPr lang="it-IT" dirty="0" err="1"/>
              <a:t>Eisendrath</a:t>
            </a:r>
            <a:r>
              <a:rPr lang="it-IT" dirty="0"/>
              <a:t>, 2003);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/>
              <a:t>possono aiutare l’individuo a entrare in contatto con il </a:t>
            </a:r>
            <a:r>
              <a:rPr lang="it-IT" b="1" dirty="0"/>
              <a:t>suo sé profondo </a:t>
            </a:r>
            <a:r>
              <a:rPr lang="it-IT" dirty="0"/>
              <a:t>(</a:t>
            </a:r>
            <a:r>
              <a:rPr lang="it-IT" dirty="0" err="1"/>
              <a:t>Boniwell</a:t>
            </a:r>
            <a:r>
              <a:rPr lang="it-IT" dirty="0"/>
              <a:t>, 2012).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472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691" y="1316182"/>
            <a:ext cx="9258476" cy="4816548"/>
          </a:xfr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1D89E-5DDB-4FC7-953A-CCE059B8CAEE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1316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49382" y="343189"/>
            <a:ext cx="11090564" cy="6376266"/>
          </a:xfrm>
        </p:spPr>
        <p:txBody>
          <a:bodyPr>
            <a:normAutofit fontScale="92500"/>
          </a:bodyPr>
          <a:lstStyle/>
          <a:p>
            <a:r>
              <a:rPr lang="it-IT" sz="2400" b="1" dirty="0"/>
              <a:t>Benessere soggettivo </a:t>
            </a:r>
            <a:r>
              <a:rPr lang="it-IT" sz="2400" dirty="0"/>
              <a:t>(</a:t>
            </a:r>
            <a:r>
              <a:rPr lang="it-IT" sz="2400" dirty="0" err="1"/>
              <a:t>Diener</a:t>
            </a:r>
            <a:r>
              <a:rPr lang="it-IT" sz="2400" dirty="0"/>
              <a:t> 1984; 2000): stato mentale complessivo e durevole (vedi </a:t>
            </a:r>
            <a:r>
              <a:rPr lang="it-IT" sz="2400" b="1" dirty="0"/>
              <a:t>set-</a:t>
            </a:r>
            <a:r>
              <a:rPr lang="it-IT" sz="2400" b="1" dirty="0" err="1"/>
              <a:t>point</a:t>
            </a:r>
            <a:r>
              <a:rPr lang="it-IT" sz="2400" dirty="0"/>
              <a:t>) composto da tre dimensioni:</a:t>
            </a:r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r>
              <a:rPr lang="it-IT" sz="2400" u="sng" dirty="0"/>
              <a:t>1.Soddisfazione</a:t>
            </a:r>
            <a:r>
              <a:rPr lang="it-IT" sz="2400" dirty="0"/>
              <a:t> per  la propria vita</a:t>
            </a:r>
          </a:p>
          <a:p>
            <a:pPr marL="0" indent="0">
              <a:buNone/>
            </a:pPr>
            <a:r>
              <a:rPr lang="it-IT" sz="2400" dirty="0"/>
              <a:t>2.Presenza o preponderanza di </a:t>
            </a:r>
            <a:r>
              <a:rPr lang="it-IT" sz="2400" u="sng" dirty="0"/>
              <a:t>emozioni positive</a:t>
            </a:r>
            <a:r>
              <a:rPr lang="it-IT" sz="2400" dirty="0"/>
              <a:t> (percepite come piacevoli dall’individuo; ad es. gioia, interesse, orgoglio, riconoscenza…)</a:t>
            </a:r>
          </a:p>
          <a:p>
            <a:pPr marL="0" indent="0">
              <a:buNone/>
            </a:pPr>
            <a:r>
              <a:rPr lang="it-IT" sz="2400" dirty="0"/>
              <a:t>	-le emozioni positive hanno un ruolo importante anche a livello cognitivo, 	dal 	momento che amplificano le potenzialità cognitive dell’individuo come 	creatività, flessibilità di pensiero, apertura mentale (</a:t>
            </a:r>
            <a:r>
              <a:rPr lang="it-IT" sz="2400" b="1" dirty="0" err="1"/>
              <a:t>Broaden</a:t>
            </a:r>
            <a:r>
              <a:rPr lang="it-IT" sz="2400" b="1" dirty="0"/>
              <a:t>-and-</a:t>
            </a:r>
            <a:r>
              <a:rPr lang="it-IT" sz="2400" b="1" dirty="0" err="1"/>
              <a:t>build</a:t>
            </a:r>
            <a:r>
              <a:rPr lang="it-IT" sz="2400" b="1" dirty="0"/>
              <a:t> 	</a:t>
            </a:r>
            <a:r>
              <a:rPr lang="it-IT" sz="2400" b="1" dirty="0" err="1"/>
              <a:t>theory</a:t>
            </a:r>
            <a:r>
              <a:rPr lang="it-IT" sz="2400" dirty="0"/>
              <a:t>, </a:t>
            </a:r>
            <a:r>
              <a:rPr lang="it-IT" sz="2400" dirty="0" err="1"/>
              <a:t>Isen</a:t>
            </a:r>
            <a:r>
              <a:rPr lang="it-IT" sz="2400" dirty="0"/>
              <a:t> 2000)</a:t>
            </a:r>
          </a:p>
          <a:p>
            <a:pPr marL="0" indent="0">
              <a:buNone/>
            </a:pPr>
            <a:r>
              <a:rPr lang="it-IT" sz="2400" dirty="0"/>
              <a:t>	-le emozioni positive hanno la capacità di regolare gli effetti negativi di 	successive emozioni negative, es. riduzione </a:t>
            </a:r>
            <a:r>
              <a:rPr lang="it-IT" sz="2400" dirty="0" err="1"/>
              <a:t>arousal</a:t>
            </a:r>
            <a:r>
              <a:rPr lang="it-IT" sz="2400" dirty="0"/>
              <a:t>, neutralizzazione emozioni 	negative (</a:t>
            </a:r>
            <a:r>
              <a:rPr lang="it-IT" sz="2400" b="1" dirty="0" err="1"/>
              <a:t>undoing</a:t>
            </a:r>
            <a:r>
              <a:rPr lang="it-IT" sz="2400" b="1" dirty="0"/>
              <a:t> </a:t>
            </a:r>
            <a:r>
              <a:rPr lang="it-IT" sz="2400" b="1" dirty="0" err="1"/>
              <a:t>hypothesis</a:t>
            </a:r>
            <a:r>
              <a:rPr lang="it-IT" sz="2400" dirty="0"/>
              <a:t>, </a:t>
            </a:r>
            <a:r>
              <a:rPr lang="it-IT" sz="2400" dirty="0" err="1"/>
              <a:t>Fredrickson</a:t>
            </a:r>
            <a:r>
              <a:rPr lang="it-IT" sz="2400" dirty="0"/>
              <a:t> et al. 2000)</a:t>
            </a:r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r>
              <a:rPr lang="it-IT" sz="2400" dirty="0"/>
              <a:t>3.Assenza o carenza di </a:t>
            </a:r>
            <a:r>
              <a:rPr lang="it-IT" sz="2400" u="sng" dirty="0"/>
              <a:t>emozioni negative </a:t>
            </a:r>
            <a:r>
              <a:rPr lang="it-IT" sz="2400" dirty="0"/>
              <a:t>(percepite come spiacevoli dall’individuo)</a:t>
            </a:r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r>
              <a:rPr lang="it-IT" sz="2400" dirty="0">
                <a:highlight>
                  <a:srgbClr val="FFFF00"/>
                </a:highlight>
              </a:rPr>
              <a:t>MA….RICORDIAMOCI SEMPRE CHE ANCHE LE EMOZINI NEGATIVE SONO FUNZIONALI AL BENESSERE, ANCHE SE IN MODO INDIRETTO RISPETTO A QUELLE POSITIVE</a:t>
            </a: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1676400" y="60566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t-IT" sz="2400" b="1" dirty="0">
                <a:solidFill>
                  <a:srgbClr val="FF0000"/>
                </a:solidFill>
              </a:rPr>
              <a:t>Benessere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51799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161AA76-CF2D-4039-8E35-59B959A90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09" y="1123122"/>
            <a:ext cx="11164956" cy="550627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 err="1"/>
              <a:t>Assegnare</a:t>
            </a:r>
            <a:r>
              <a:rPr lang="en-GB" dirty="0"/>
              <a:t> un </a:t>
            </a:r>
            <a:r>
              <a:rPr lang="en-GB" dirty="0" err="1"/>
              <a:t>valore</a:t>
            </a:r>
            <a:r>
              <a:rPr lang="en-GB" dirty="0"/>
              <a:t> da 1 a7 </a:t>
            </a:r>
            <a:r>
              <a:rPr lang="en-GB" dirty="0" err="1"/>
              <a:t>alle</a:t>
            </a:r>
            <a:r>
              <a:rPr lang="en-GB" dirty="0"/>
              <a:t> </a:t>
            </a:r>
            <a:r>
              <a:rPr lang="en-GB" dirty="0" err="1"/>
              <a:t>seguenti</a:t>
            </a:r>
            <a:r>
              <a:rPr lang="en-GB" dirty="0"/>
              <a:t> </a:t>
            </a:r>
            <a:r>
              <a:rPr lang="en-GB" dirty="0" err="1"/>
              <a:t>affermazioni</a:t>
            </a:r>
            <a:r>
              <a:rPr lang="en-GB" dirty="0"/>
              <a:t>, </a:t>
            </a:r>
            <a:r>
              <a:rPr lang="en-GB" dirty="0" err="1"/>
              <a:t>considerando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seguenti</a:t>
            </a:r>
            <a:r>
              <a:rPr lang="en-GB" dirty="0"/>
              <a:t> </a:t>
            </a:r>
            <a:r>
              <a:rPr lang="en-GB" dirty="0" err="1"/>
              <a:t>valori</a:t>
            </a:r>
            <a:r>
              <a:rPr lang="en-GB" dirty="0"/>
              <a:t>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Per </a:t>
            </a:r>
            <a:r>
              <a:rPr lang="en-GB" dirty="0" err="1"/>
              <a:t>molti</a:t>
            </a:r>
            <a:r>
              <a:rPr lang="en-GB" dirty="0"/>
              <a:t> </a:t>
            </a:r>
            <a:r>
              <a:rPr lang="en-GB" dirty="0" err="1"/>
              <a:t>aspetti</a:t>
            </a:r>
            <a:r>
              <a:rPr lang="en-GB" dirty="0"/>
              <a:t> la vita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conduco</a:t>
            </a:r>
            <a:r>
              <a:rPr lang="en-GB" dirty="0"/>
              <a:t> è </a:t>
            </a:r>
            <a:r>
              <a:rPr lang="en-GB" dirty="0" err="1"/>
              <a:t>vicina</a:t>
            </a:r>
            <a:r>
              <a:rPr lang="en-GB" dirty="0"/>
              <a:t> al </a:t>
            </a:r>
            <a:r>
              <a:rPr lang="en-GB" dirty="0" err="1"/>
              <a:t>mio</a:t>
            </a:r>
            <a:r>
              <a:rPr lang="en-GB" dirty="0"/>
              <a:t> </a:t>
            </a:r>
            <a:r>
              <a:rPr lang="en-GB" dirty="0" err="1"/>
              <a:t>ideale</a:t>
            </a:r>
            <a:endParaRPr lang="en-GB" dirty="0"/>
          </a:p>
          <a:p>
            <a:r>
              <a:rPr lang="en-GB" dirty="0"/>
              <a:t>Le </a:t>
            </a:r>
            <a:r>
              <a:rPr lang="en-GB" dirty="0" err="1"/>
              <a:t>mie</a:t>
            </a:r>
            <a:r>
              <a:rPr lang="en-GB" dirty="0"/>
              <a:t> </a:t>
            </a:r>
            <a:r>
              <a:rPr lang="en-GB" dirty="0" err="1"/>
              <a:t>condizioni</a:t>
            </a:r>
            <a:r>
              <a:rPr lang="en-GB" dirty="0"/>
              <a:t> di vita </a:t>
            </a:r>
            <a:r>
              <a:rPr lang="en-GB" dirty="0" err="1"/>
              <a:t>sono</a:t>
            </a:r>
            <a:r>
              <a:rPr lang="en-GB" dirty="0"/>
              <a:t> </a:t>
            </a:r>
            <a:r>
              <a:rPr lang="en-GB" dirty="0" err="1"/>
              <a:t>eccellenti</a:t>
            </a:r>
            <a:endParaRPr lang="en-GB" dirty="0"/>
          </a:p>
          <a:p>
            <a:r>
              <a:rPr lang="en-GB" dirty="0" err="1"/>
              <a:t>Sono</a:t>
            </a:r>
            <a:r>
              <a:rPr lang="en-GB" dirty="0"/>
              <a:t> </a:t>
            </a:r>
            <a:r>
              <a:rPr lang="en-GB" dirty="0" err="1"/>
              <a:t>soddisfatto</a:t>
            </a:r>
            <a:r>
              <a:rPr lang="en-GB" dirty="0"/>
              <a:t>/a </a:t>
            </a:r>
            <a:r>
              <a:rPr lang="en-GB" dirty="0" err="1"/>
              <a:t>della</a:t>
            </a:r>
            <a:r>
              <a:rPr lang="en-GB" dirty="0"/>
              <a:t> </a:t>
            </a:r>
            <a:r>
              <a:rPr lang="en-GB" dirty="0" err="1"/>
              <a:t>mia</a:t>
            </a:r>
            <a:r>
              <a:rPr lang="en-GB" dirty="0"/>
              <a:t> vita</a:t>
            </a:r>
          </a:p>
          <a:p>
            <a:r>
              <a:rPr lang="en-GB" dirty="0" err="1"/>
              <a:t>Fino</a:t>
            </a:r>
            <a:r>
              <a:rPr lang="en-GB" dirty="0"/>
              <a:t> ad </a:t>
            </a:r>
            <a:r>
              <a:rPr lang="en-GB" dirty="0" err="1"/>
              <a:t>oggi</a:t>
            </a:r>
            <a:r>
              <a:rPr lang="en-GB" dirty="0"/>
              <a:t> ho </a:t>
            </a:r>
            <a:r>
              <a:rPr lang="en-GB" dirty="0" err="1"/>
              <a:t>ottenuto</a:t>
            </a:r>
            <a:r>
              <a:rPr lang="en-GB" dirty="0"/>
              <a:t> le </a:t>
            </a:r>
            <a:r>
              <a:rPr lang="en-GB" dirty="0" err="1"/>
              <a:t>cose</a:t>
            </a:r>
            <a:r>
              <a:rPr lang="en-GB" dirty="0"/>
              <a:t> important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desideravo</a:t>
            </a:r>
            <a:r>
              <a:rPr lang="en-GB" dirty="0"/>
              <a:t> </a:t>
            </a:r>
            <a:r>
              <a:rPr lang="en-GB" dirty="0" err="1"/>
              <a:t>dalla</a:t>
            </a:r>
            <a:r>
              <a:rPr lang="en-GB" dirty="0"/>
              <a:t> vita</a:t>
            </a:r>
          </a:p>
          <a:p>
            <a:r>
              <a:rPr lang="en-GB" dirty="0"/>
              <a:t>Se </a:t>
            </a:r>
            <a:r>
              <a:rPr lang="en-GB" dirty="0" err="1"/>
              <a:t>potessi</a:t>
            </a:r>
            <a:r>
              <a:rPr lang="en-GB" dirty="0"/>
              <a:t> </a:t>
            </a:r>
            <a:r>
              <a:rPr lang="en-GB" dirty="0" err="1"/>
              <a:t>rivivere</a:t>
            </a:r>
            <a:r>
              <a:rPr lang="en-GB" dirty="0"/>
              <a:t> la </a:t>
            </a:r>
            <a:r>
              <a:rPr lang="en-GB" dirty="0" err="1"/>
              <a:t>mia</a:t>
            </a:r>
            <a:r>
              <a:rPr lang="en-GB" dirty="0"/>
              <a:t> vita non </a:t>
            </a:r>
            <a:r>
              <a:rPr lang="en-GB" dirty="0" err="1"/>
              <a:t>cambierei</a:t>
            </a:r>
            <a:r>
              <a:rPr lang="en-GB" dirty="0"/>
              <a:t> quasi </a:t>
            </a:r>
            <a:r>
              <a:rPr lang="en-GB" dirty="0" err="1"/>
              <a:t>nulla</a:t>
            </a:r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dirty="0" err="1"/>
              <a:t>Punteggio</a:t>
            </a:r>
            <a:r>
              <a:rPr lang="en-GB" dirty="0"/>
              <a:t>: </a:t>
            </a:r>
            <a:r>
              <a:rPr lang="en-GB" dirty="0" err="1"/>
              <a:t>sommare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valori</a:t>
            </a:r>
            <a:r>
              <a:rPr lang="en-GB" dirty="0"/>
              <a:t> </a:t>
            </a:r>
            <a:r>
              <a:rPr lang="en-GB" dirty="0" err="1"/>
              <a:t>assegnati</a:t>
            </a:r>
            <a:r>
              <a:rPr lang="en-GB" dirty="0"/>
              <a:t> a </a:t>
            </a:r>
            <a:r>
              <a:rPr lang="en-GB" dirty="0" err="1"/>
              <a:t>ciascun</a:t>
            </a:r>
            <a:r>
              <a:rPr lang="en-GB" dirty="0"/>
              <a:t> item</a:t>
            </a:r>
          </a:p>
          <a:p>
            <a:pPr marL="0" indent="0">
              <a:buNone/>
            </a:pPr>
            <a:r>
              <a:rPr lang="en-GB" dirty="0" err="1"/>
              <a:t>Valutazione</a:t>
            </a:r>
            <a:r>
              <a:rPr lang="en-GB" dirty="0"/>
              <a:t> del </a:t>
            </a:r>
            <a:r>
              <a:rPr lang="en-GB" dirty="0" err="1"/>
              <a:t>punteggio</a:t>
            </a:r>
            <a:r>
              <a:rPr lang="en-GB" dirty="0"/>
              <a:t>:</a:t>
            </a:r>
          </a:p>
          <a:p>
            <a:pPr marL="0" indent="0">
              <a:buNone/>
            </a:pPr>
            <a:r>
              <a:rPr lang="en-GB" dirty="0" err="1"/>
              <a:t>Tra</a:t>
            </a:r>
            <a:r>
              <a:rPr lang="en-GB" dirty="0"/>
              <a:t> 26 e 35: </a:t>
            </a:r>
            <a:r>
              <a:rPr lang="en-GB" dirty="0" err="1"/>
              <a:t>alta</a:t>
            </a:r>
            <a:r>
              <a:rPr lang="en-GB" dirty="0"/>
              <a:t> </a:t>
            </a:r>
            <a:r>
              <a:rPr lang="en-GB" dirty="0" err="1"/>
              <a:t>soddisfazione</a:t>
            </a:r>
            <a:r>
              <a:rPr lang="en-GB" dirty="0"/>
              <a:t> per la propria vita; </a:t>
            </a:r>
            <a:r>
              <a:rPr lang="en-GB" dirty="0" err="1"/>
              <a:t>Tra</a:t>
            </a:r>
            <a:r>
              <a:rPr lang="en-GB" dirty="0"/>
              <a:t> 15 e 25: </a:t>
            </a:r>
            <a:r>
              <a:rPr lang="en-GB" dirty="0" err="1"/>
              <a:t>soddisfazione</a:t>
            </a:r>
            <a:r>
              <a:rPr lang="en-GB" dirty="0"/>
              <a:t> </a:t>
            </a:r>
            <a:r>
              <a:rPr lang="en-GB" dirty="0" err="1"/>
              <a:t>nella</a:t>
            </a:r>
            <a:r>
              <a:rPr lang="en-GB" dirty="0"/>
              <a:t> media</a:t>
            </a:r>
          </a:p>
          <a:p>
            <a:pPr marL="0" indent="0">
              <a:buNone/>
            </a:pPr>
            <a:r>
              <a:rPr lang="en-GB" dirty="0"/>
              <a:t>Meno di 14: </a:t>
            </a:r>
            <a:r>
              <a:rPr lang="en-GB" dirty="0" err="1"/>
              <a:t>bassa</a:t>
            </a:r>
            <a:r>
              <a:rPr lang="en-GB" dirty="0"/>
              <a:t> </a:t>
            </a:r>
            <a:r>
              <a:rPr lang="en-GB" dirty="0" err="1"/>
              <a:t>soddisfazione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BA32C7BF-1B1A-48D1-BA73-F45F82E6599B}"/>
              </a:ext>
            </a:extLst>
          </p:cNvPr>
          <p:cNvSpPr txBox="1">
            <a:spLocks/>
          </p:cNvSpPr>
          <p:nvPr/>
        </p:nvSpPr>
        <p:spPr>
          <a:xfrm>
            <a:off x="1433945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t-IT" sz="2400" b="1" dirty="0">
                <a:solidFill>
                  <a:srgbClr val="FF0000"/>
                </a:solidFill>
              </a:rPr>
              <a:t>Soddisfazione per la propria vita e benessere soggettivo</a:t>
            </a:r>
          </a:p>
          <a:p>
            <a:pPr algn="r"/>
            <a:r>
              <a:rPr lang="it-IT" sz="2400" b="1" dirty="0">
                <a:solidFill>
                  <a:srgbClr val="FF0000"/>
                </a:solidFill>
              </a:rPr>
              <a:t>(</a:t>
            </a:r>
            <a:r>
              <a:rPr lang="it-IT" sz="2400" b="1" dirty="0" err="1">
                <a:solidFill>
                  <a:srgbClr val="FF0000"/>
                </a:solidFill>
              </a:rPr>
              <a:t>Diener</a:t>
            </a:r>
            <a:r>
              <a:rPr lang="it-IT" sz="2400" b="1" dirty="0">
                <a:solidFill>
                  <a:srgbClr val="FF0000"/>
                </a:solidFill>
              </a:rPr>
              <a:t> et al. 1985) </a:t>
            </a:r>
            <a:endParaRPr lang="it-IT" dirty="0"/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144709D6-ADEB-4D97-91D2-D3AB8219D8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9762029"/>
              </p:ext>
            </p:extLst>
          </p:nvPr>
        </p:nvGraphicFramePr>
        <p:xfrm>
          <a:off x="236328" y="1663883"/>
          <a:ext cx="11878370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6910">
                  <a:extLst>
                    <a:ext uri="{9D8B030D-6E8A-4147-A177-3AD203B41FA5}">
                      <a16:colId xmlns:a16="http://schemas.microsoft.com/office/drawing/2014/main" val="1810992371"/>
                    </a:ext>
                  </a:extLst>
                </a:gridCol>
                <a:gridCol w="1696910">
                  <a:extLst>
                    <a:ext uri="{9D8B030D-6E8A-4147-A177-3AD203B41FA5}">
                      <a16:colId xmlns:a16="http://schemas.microsoft.com/office/drawing/2014/main" val="3692417154"/>
                    </a:ext>
                  </a:extLst>
                </a:gridCol>
                <a:gridCol w="1696910">
                  <a:extLst>
                    <a:ext uri="{9D8B030D-6E8A-4147-A177-3AD203B41FA5}">
                      <a16:colId xmlns:a16="http://schemas.microsoft.com/office/drawing/2014/main" val="2616399463"/>
                    </a:ext>
                  </a:extLst>
                </a:gridCol>
                <a:gridCol w="1696910">
                  <a:extLst>
                    <a:ext uri="{9D8B030D-6E8A-4147-A177-3AD203B41FA5}">
                      <a16:colId xmlns:a16="http://schemas.microsoft.com/office/drawing/2014/main" val="985440152"/>
                    </a:ext>
                  </a:extLst>
                </a:gridCol>
                <a:gridCol w="1696910">
                  <a:extLst>
                    <a:ext uri="{9D8B030D-6E8A-4147-A177-3AD203B41FA5}">
                      <a16:colId xmlns:a16="http://schemas.microsoft.com/office/drawing/2014/main" val="258013026"/>
                    </a:ext>
                  </a:extLst>
                </a:gridCol>
                <a:gridCol w="1696910">
                  <a:extLst>
                    <a:ext uri="{9D8B030D-6E8A-4147-A177-3AD203B41FA5}">
                      <a16:colId xmlns:a16="http://schemas.microsoft.com/office/drawing/2014/main" val="2151778319"/>
                    </a:ext>
                  </a:extLst>
                </a:gridCol>
                <a:gridCol w="1696910">
                  <a:extLst>
                    <a:ext uri="{9D8B030D-6E8A-4147-A177-3AD203B41FA5}">
                      <a16:colId xmlns:a16="http://schemas.microsoft.com/office/drawing/2014/main" val="13174744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9390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/>
                        <a:t>Completamente</a:t>
                      </a:r>
                      <a:r>
                        <a:rPr lang="en-GB" dirty="0"/>
                        <a:t> in </a:t>
                      </a:r>
                      <a:r>
                        <a:rPr lang="en-GB" dirty="0" err="1"/>
                        <a:t>disaccordo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In </a:t>
                      </a:r>
                      <a:r>
                        <a:rPr lang="en-GB" dirty="0" err="1"/>
                        <a:t>disaccordo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Moderatamente</a:t>
                      </a:r>
                      <a:r>
                        <a:rPr lang="en-GB" dirty="0"/>
                        <a:t> in </a:t>
                      </a:r>
                      <a:r>
                        <a:rPr lang="en-GB" dirty="0" err="1"/>
                        <a:t>disaccordo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Né </a:t>
                      </a:r>
                      <a:r>
                        <a:rPr lang="en-GB" dirty="0" err="1"/>
                        <a:t>d’accord</a:t>
                      </a:r>
                      <a:r>
                        <a:rPr lang="en-GB" dirty="0"/>
                        <a:t> né in </a:t>
                      </a:r>
                      <a:r>
                        <a:rPr lang="en-GB" dirty="0" err="1"/>
                        <a:t>disaccordo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Moderatamente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d’accordo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D’accordo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Completamente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d’accordo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74974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605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43854" y="462106"/>
            <a:ext cx="2819400" cy="1325563"/>
          </a:xfrm>
        </p:spPr>
        <p:txBody>
          <a:bodyPr>
            <a:normAutofit fontScale="90000"/>
          </a:bodyPr>
          <a:lstStyle/>
          <a:p>
            <a:r>
              <a:rPr lang="it-IT" sz="2000" b="1" dirty="0"/>
              <a:t>Gestire il proprio benessere- Immagine tratta dal testo «La scienza della felicità» di </a:t>
            </a:r>
            <a:r>
              <a:rPr lang="it-IT" sz="2000" b="1" dirty="0" err="1"/>
              <a:t>Isen</a:t>
            </a:r>
            <a:r>
              <a:rPr lang="it-IT" sz="2000" b="1" dirty="0"/>
              <a:t> (2015)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254" y="153891"/>
            <a:ext cx="7598710" cy="6620979"/>
          </a:xfrm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443854" y="5712979"/>
            <a:ext cx="23899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t-IT" sz="2400" b="1" dirty="0">
                <a:solidFill>
                  <a:srgbClr val="FF0000"/>
                </a:solidFill>
              </a:rPr>
              <a:t>Psicologia positiva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491426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01782" y="360218"/>
            <a:ext cx="10952018" cy="6248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b="1" dirty="0"/>
              <a:t>Benessere psicologico secondo </a:t>
            </a:r>
            <a:r>
              <a:rPr lang="it-IT" sz="2400" b="1" dirty="0" err="1"/>
              <a:t>Ryff</a:t>
            </a:r>
            <a:r>
              <a:rPr lang="it-IT" sz="2400" b="1" dirty="0"/>
              <a:t>, </a:t>
            </a:r>
            <a:r>
              <a:rPr lang="it-IT" sz="2400" b="1" dirty="0" err="1"/>
              <a:t>Waterman</a:t>
            </a:r>
            <a:r>
              <a:rPr lang="it-IT" sz="2400" b="1" dirty="0"/>
              <a:t> e collaboratori (1995-2008)</a:t>
            </a:r>
          </a:p>
          <a:p>
            <a:pPr marL="0" indent="0">
              <a:buNone/>
            </a:pPr>
            <a:r>
              <a:rPr lang="it-IT" sz="2400" dirty="0"/>
              <a:t>Si fonda su 6 dimensioni:</a:t>
            </a:r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r>
              <a:rPr lang="it-IT" sz="2400" b="1" dirty="0"/>
              <a:t>1.Accettazione di sé</a:t>
            </a:r>
          </a:p>
          <a:p>
            <a:pPr marL="0" indent="0">
              <a:buNone/>
            </a:pPr>
            <a:r>
              <a:rPr lang="it-IT" sz="2400" b="1" dirty="0"/>
              <a:t>2.Avere buoni legami</a:t>
            </a:r>
          </a:p>
          <a:p>
            <a:pPr marL="0" indent="0">
              <a:buNone/>
            </a:pPr>
            <a:r>
              <a:rPr lang="it-IT" sz="2400" b="1" dirty="0"/>
              <a:t>3.Autonomia </a:t>
            </a:r>
          </a:p>
          <a:p>
            <a:pPr marL="0" indent="0">
              <a:buNone/>
            </a:pPr>
            <a:r>
              <a:rPr lang="it-IT" sz="2400" b="1" dirty="0"/>
              <a:t>4.Padronanza ambientale </a:t>
            </a:r>
          </a:p>
          <a:p>
            <a:pPr marL="0" indent="0">
              <a:buNone/>
            </a:pPr>
            <a:r>
              <a:rPr lang="it-IT" sz="2400" b="1" dirty="0"/>
              <a:t>5.Possedere uno scopo </a:t>
            </a:r>
          </a:p>
          <a:p>
            <a:pPr marL="0" indent="0">
              <a:buNone/>
            </a:pPr>
            <a:r>
              <a:rPr lang="it-IT" sz="2400" b="1" dirty="0"/>
              <a:t>nella vita</a:t>
            </a:r>
          </a:p>
          <a:p>
            <a:pPr marL="0" indent="0">
              <a:buNone/>
            </a:pPr>
            <a:r>
              <a:rPr lang="it-IT" sz="2400" b="1" dirty="0"/>
              <a:t>6.Crescita personale</a:t>
            </a:r>
          </a:p>
          <a:p>
            <a:pPr marL="0" indent="0">
              <a:buNone/>
            </a:pPr>
            <a:r>
              <a:rPr lang="it-IT" sz="2400" b="1" dirty="0"/>
              <a:t> </a:t>
            </a:r>
            <a:endParaRPr lang="it-IT" sz="24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7546" y="2438399"/>
            <a:ext cx="7858927" cy="4170219"/>
          </a:xfrm>
          <a:prstGeom prst="rect">
            <a:avLst/>
          </a:prstGeom>
        </p:spPr>
      </p:pic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4946071" y="916927"/>
            <a:ext cx="7245929" cy="1770854"/>
          </a:xfrm>
        </p:spPr>
        <p:txBody>
          <a:bodyPr>
            <a:normAutofit/>
          </a:bodyPr>
          <a:lstStyle/>
          <a:p>
            <a:r>
              <a:rPr lang="it-IT" sz="2000" dirty="0"/>
              <a:t>Scala basata su tale modello di benessere, validata in italiano </a:t>
            </a:r>
            <a:br>
              <a:rPr lang="it-IT" sz="2000" dirty="0"/>
            </a:br>
            <a:r>
              <a:rPr lang="it-IT" sz="2000" dirty="0"/>
              <a:t>(</a:t>
            </a:r>
            <a:r>
              <a:rPr lang="it-IT" sz="2000" dirty="0" err="1"/>
              <a:t>Psychological</a:t>
            </a:r>
            <a:r>
              <a:rPr lang="it-IT" sz="2000" dirty="0"/>
              <a:t> </a:t>
            </a:r>
            <a:r>
              <a:rPr lang="it-IT" sz="2000" dirty="0" err="1"/>
              <a:t>Well-Being</a:t>
            </a:r>
            <a:r>
              <a:rPr lang="it-IT" sz="2000" dirty="0"/>
              <a:t> Scale, 84 items) </a:t>
            </a:r>
            <a:br>
              <a:rPr lang="it-IT" sz="2000" dirty="0"/>
            </a:br>
            <a:r>
              <a:rPr lang="it-IT" sz="2000" dirty="0"/>
              <a:t>fonte: </a:t>
            </a:r>
            <a:r>
              <a:rPr lang="it-IT" sz="1000" dirty="0">
                <a:hlinkClick r:id="rId3"/>
              </a:rPr>
              <a:t>https://www.google.com/url?sa=t&amp;rct=j&amp;q=&amp;esrc=s&amp;source=web&amp;cd=&amp;ved=2ahUKEwjwwZPl5u3sAhWPLewKHd5-DEUQFjAPegQIDxAC&amp;url=https%3A%2F%2Felearning.uniroma1.it%2Fmod%2Fresource%2Fview.php%3Fid%3D136642&amp;usg=AOvVaw30U8Bh9dKecLZhh8XjUmIA</a:t>
            </a:r>
            <a:br>
              <a:rPr lang="it-IT" sz="1000" dirty="0"/>
            </a:br>
            <a:endParaRPr lang="it-IT" sz="1000" dirty="0"/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1676400" y="-2420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t-IT" sz="2400" b="1" dirty="0">
                <a:solidFill>
                  <a:srgbClr val="FF0000"/>
                </a:solidFill>
              </a:rPr>
              <a:t>Benessere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440467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49382" y="343189"/>
            <a:ext cx="11090564" cy="637626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400" b="1" dirty="0"/>
              <a:t>Alcune caratteristiche della persona positiva</a:t>
            </a:r>
            <a:r>
              <a:rPr lang="it-IT" sz="2400" dirty="0"/>
              <a:t>:</a:t>
            </a:r>
          </a:p>
          <a:p>
            <a:pPr marL="0" indent="0" algn="ctr">
              <a:buNone/>
            </a:pPr>
            <a:endParaRPr lang="it-IT" sz="2400" dirty="0"/>
          </a:p>
          <a:p>
            <a:r>
              <a:rPr lang="it-IT" sz="2400" dirty="0"/>
              <a:t>Capace di esperienze ottimali (flow) </a:t>
            </a:r>
          </a:p>
          <a:p>
            <a:r>
              <a:rPr lang="it-IT" sz="2400" dirty="0"/>
              <a:t>Dà un senso alla propria vita, esprimere il proprio potenziale </a:t>
            </a:r>
          </a:p>
          <a:p>
            <a:pPr marL="0" indent="0">
              <a:buNone/>
            </a:pPr>
            <a:endParaRPr lang="it-IT" sz="2400" dirty="0"/>
          </a:p>
          <a:p>
            <a:r>
              <a:rPr lang="it-IT" sz="2400" dirty="0"/>
              <a:t>Autostima: </a:t>
            </a:r>
          </a:p>
          <a:p>
            <a:pPr marL="0" indent="0">
              <a:buNone/>
            </a:pPr>
            <a:r>
              <a:rPr lang="it-IT" sz="2400" dirty="0"/>
              <a:t>il soggetto si stima, sente di avere il controllo sulla propria vita e attività (all’opposto dell’atteggiamento di impotenza appresa, o </a:t>
            </a:r>
            <a:r>
              <a:rPr lang="it-IT" sz="2400" dirty="0" err="1"/>
              <a:t>learned</a:t>
            </a:r>
            <a:r>
              <a:rPr lang="it-IT" sz="2400" dirty="0"/>
              <a:t> </a:t>
            </a:r>
            <a:r>
              <a:rPr lang="it-IT" sz="2400" dirty="0" err="1"/>
              <a:t>helplessness</a:t>
            </a:r>
            <a:r>
              <a:rPr lang="it-IT" sz="2400" dirty="0"/>
              <a:t>), utilizza l’umorismo, la capacità di anticipare gli eventi e l’altruismo come strategie di </a:t>
            </a:r>
            <a:r>
              <a:rPr lang="it-IT" sz="2400" dirty="0" err="1"/>
              <a:t>coping</a:t>
            </a:r>
            <a:r>
              <a:rPr lang="it-IT" sz="2400" dirty="0"/>
              <a:t> (</a:t>
            </a:r>
            <a:r>
              <a:rPr lang="it-IT" sz="2400" dirty="0" err="1"/>
              <a:t>Vaillant</a:t>
            </a:r>
            <a:r>
              <a:rPr lang="it-IT" sz="2400" dirty="0"/>
              <a:t> 2000).</a:t>
            </a:r>
          </a:p>
          <a:p>
            <a:pPr marL="0" indent="0">
              <a:buNone/>
            </a:pPr>
            <a:r>
              <a:rPr lang="it-IT" sz="2400" dirty="0"/>
              <a:t> </a:t>
            </a:r>
          </a:p>
          <a:p>
            <a:r>
              <a:rPr lang="it-IT" sz="2400" dirty="0"/>
              <a:t>Estroversione:</a:t>
            </a:r>
          </a:p>
          <a:p>
            <a:pPr marL="0" indent="0">
              <a:buNone/>
            </a:pPr>
            <a:r>
              <a:rPr lang="it-IT" sz="2400" dirty="0"/>
              <a:t> porta il soggetto a crearsi una rete di supporto sociale, fino alla possibilità di rendersi utile per gli altri (es. volontariato)</a:t>
            </a:r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endParaRPr lang="it-IT" sz="2400" dirty="0"/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1530927" y="582381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t-IT" sz="2400" b="1" dirty="0">
                <a:solidFill>
                  <a:srgbClr val="FF0000"/>
                </a:solidFill>
              </a:rPr>
              <a:t>Psicologia positiva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238584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49382" y="343189"/>
            <a:ext cx="11090564" cy="637626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400" b="1" dirty="0"/>
              <a:t>Alcune caratteristiche della persona positiva</a:t>
            </a:r>
            <a:r>
              <a:rPr lang="it-IT" sz="2400" dirty="0"/>
              <a:t>:</a:t>
            </a:r>
          </a:p>
          <a:p>
            <a:pPr marL="0" indent="0">
              <a:buNone/>
            </a:pPr>
            <a:endParaRPr lang="it-IT" sz="2400" dirty="0"/>
          </a:p>
          <a:p>
            <a:r>
              <a:rPr lang="it-IT" sz="2400" dirty="0"/>
              <a:t>Ottimismo:</a:t>
            </a:r>
          </a:p>
          <a:p>
            <a:pPr marL="0" indent="0">
              <a:buNone/>
            </a:pPr>
            <a:r>
              <a:rPr lang="it-IT" sz="2400" dirty="0"/>
              <a:t> l’ottimismo realistico consente di fissare e perseguire obiettivi, avere fiducia nel futuro, vivere più a lungo delle persone pessimiste (studi longitudinali, </a:t>
            </a:r>
            <a:r>
              <a:rPr lang="it-IT" sz="2400" dirty="0" err="1"/>
              <a:t>Maruta</a:t>
            </a:r>
            <a:r>
              <a:rPr lang="it-IT" sz="2400" dirty="0"/>
              <a:t> et al. 2000)</a:t>
            </a:r>
          </a:p>
          <a:p>
            <a:pPr marL="0" indent="0">
              <a:buNone/>
            </a:pPr>
            <a:r>
              <a:rPr lang="it-IT" sz="2400" dirty="0"/>
              <a:t>L’ottimismo nella prospettiva della psicologia positiva. </a:t>
            </a:r>
            <a:r>
              <a:rPr lang="it-IT" sz="2400" dirty="0">
                <a:hlinkClick r:id="rId3"/>
              </a:rPr>
              <a:t>https://www.youtube.com/watch?v=gQ--hWIZL5E</a:t>
            </a:r>
            <a:endParaRPr lang="it-IT" sz="2400" dirty="0"/>
          </a:p>
          <a:p>
            <a:pPr marL="0" indent="0">
              <a:buNone/>
            </a:pPr>
            <a:endParaRPr lang="it-IT" sz="2400" dirty="0"/>
          </a:p>
          <a:p>
            <a:r>
              <a:rPr lang="it-IT" sz="2400" dirty="0"/>
              <a:t>Speranza </a:t>
            </a:r>
          </a:p>
          <a:p>
            <a:pPr marL="0" indent="0">
              <a:buNone/>
            </a:pPr>
            <a:endParaRPr lang="it-IT" sz="2400" dirty="0"/>
          </a:p>
          <a:p>
            <a:r>
              <a:rPr lang="it-IT" sz="2400" dirty="0"/>
              <a:t>Autoefficacia</a:t>
            </a:r>
          </a:p>
          <a:p>
            <a:r>
              <a:rPr lang="it-IT" sz="2400" dirty="0"/>
              <a:t>Capacità di </a:t>
            </a:r>
            <a:r>
              <a:rPr lang="it-IT" sz="2400" dirty="0" err="1"/>
              <a:t>coping</a:t>
            </a:r>
            <a:r>
              <a:rPr lang="it-IT" sz="2400" dirty="0"/>
              <a:t> funzionali</a:t>
            </a:r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endParaRPr lang="it-IT" sz="2400" dirty="0"/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1364672" y="539389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t-IT" sz="2400" b="1" dirty="0">
                <a:solidFill>
                  <a:srgbClr val="FF0000"/>
                </a:solidFill>
              </a:rPr>
              <a:t>Psicologia positiva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03824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551597" y="1602664"/>
            <a:ext cx="11088806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2400" dirty="0"/>
              <a:t>Filosofia greca antica (es. Aristotele, epicurei) ma anche correnti filosofiche successive tese a definire cosa è la felicità anche sotto il profilo morale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it-IT" altLang="it-IT" sz="2400" dirty="0"/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2400" dirty="0"/>
              <a:t>Approccio psicologico: metodo scientifico per spiegare e descrivere fenomeni mentali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it-IT" altLang="it-IT" sz="2400" dirty="0"/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2400" dirty="0"/>
              <a:t>Psicologia umanistica (anni ‘50-’60) es. </a:t>
            </a:r>
            <a:r>
              <a:rPr lang="it-IT" altLang="it-IT" sz="2400" dirty="0" err="1"/>
              <a:t>Rogers</a:t>
            </a:r>
            <a:r>
              <a:rPr lang="it-IT" altLang="it-IT" sz="2400" dirty="0"/>
              <a:t>, </a:t>
            </a:r>
            <a:r>
              <a:rPr lang="it-IT" altLang="it-IT" sz="2400" dirty="0" err="1"/>
              <a:t>Maslow</a:t>
            </a:r>
            <a:r>
              <a:rPr lang="it-IT" altLang="it-IT" sz="2400" dirty="0"/>
              <a:t>, psicoterapie umanistiche, fenomenologiche, centrate sul paziente (focus sul potenziale, sulla crescita del soggetto, autostima, autoefficacia, motivazione, bisogni ecc.)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it-IT" alt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Psicologia della salute e modello </a:t>
            </a:r>
            <a:r>
              <a:rPr kumimoji="0" lang="it-IT" altLang="it-IT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biopsicosociale</a:t>
            </a:r>
            <a:r>
              <a:rPr kumimoji="0" lang="it-IT" altLang="it-IT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per approcciare la malattia (dagli anni ’70), cui seguono psicosomatica, </a:t>
            </a:r>
            <a:r>
              <a:rPr kumimoji="0" lang="it-IT" altLang="it-IT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psiconeuroimmunologia</a:t>
            </a:r>
            <a:endParaRPr kumimoji="0" lang="it-IT" alt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kumimoji="0" lang="it-IT" alt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t-IT" sz="2500" b="1" dirty="0">
                <a:solidFill>
                  <a:srgbClr val="FF0000"/>
                </a:solidFill>
              </a:rPr>
              <a:t>Predecessori della psicologia positiva </a:t>
            </a:r>
          </a:p>
        </p:txBody>
      </p:sp>
    </p:spTree>
    <p:extLst>
      <p:ext uri="{BB962C8B-B14F-4D97-AF65-F5344CB8AC3E}">
        <p14:creationId xmlns:p14="http://schemas.microsoft.com/office/powerpoint/2010/main" val="3009558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it-IT" sz="2400" b="1" dirty="0" err="1">
                <a:solidFill>
                  <a:srgbClr val="FF0000"/>
                </a:solidFill>
              </a:rPr>
              <a:t>Coping</a:t>
            </a:r>
            <a:r>
              <a:rPr lang="it-IT" dirty="0"/>
              <a:t>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/>
              <a:t>Sindrome generale di adattamento </a:t>
            </a:r>
            <a:r>
              <a:rPr lang="it-IT" dirty="0"/>
              <a:t>(</a:t>
            </a:r>
            <a:r>
              <a:rPr lang="it-IT" dirty="0" err="1"/>
              <a:t>Selye</a:t>
            </a:r>
            <a:r>
              <a:rPr lang="it-IT" dirty="0"/>
              <a:t>, 1976): reazione allo stress</a:t>
            </a:r>
          </a:p>
          <a:p>
            <a:endParaRPr lang="it-IT" dirty="0"/>
          </a:p>
          <a:p>
            <a:pPr lvl="1"/>
            <a:r>
              <a:rPr lang="it-IT" dirty="0"/>
              <a:t>Fase di </a:t>
            </a:r>
            <a:r>
              <a:rPr lang="it-IT" i="1" dirty="0"/>
              <a:t>allarme</a:t>
            </a:r>
            <a:r>
              <a:rPr lang="it-IT" dirty="0"/>
              <a:t> e </a:t>
            </a:r>
            <a:r>
              <a:rPr lang="it-IT" i="1" dirty="0"/>
              <a:t>mobilitazione</a:t>
            </a:r>
            <a:r>
              <a:rPr lang="it-IT" dirty="0"/>
              <a:t> delle energie</a:t>
            </a:r>
          </a:p>
          <a:p>
            <a:pPr marL="457200" lvl="1" indent="0">
              <a:buNone/>
            </a:pPr>
            <a:endParaRPr lang="it-IT" dirty="0"/>
          </a:p>
          <a:p>
            <a:pPr lvl="1"/>
            <a:r>
              <a:rPr lang="it-IT" dirty="0"/>
              <a:t>Fase di </a:t>
            </a:r>
            <a:r>
              <a:rPr lang="it-IT" i="1" dirty="0"/>
              <a:t>resistenza</a:t>
            </a:r>
            <a:r>
              <a:rPr lang="it-IT" dirty="0"/>
              <a:t>: </a:t>
            </a:r>
            <a:r>
              <a:rPr lang="it-IT" dirty="0" err="1"/>
              <a:t>fronteggiamento</a:t>
            </a:r>
            <a:r>
              <a:rPr lang="it-IT" dirty="0"/>
              <a:t> dello stress. </a:t>
            </a:r>
          </a:p>
          <a:p>
            <a:pPr lvl="1"/>
            <a:endParaRPr lang="it-IT" dirty="0"/>
          </a:p>
          <a:p>
            <a:pPr lvl="1"/>
            <a:r>
              <a:rPr lang="it-IT" dirty="0"/>
              <a:t>Fase di </a:t>
            </a:r>
            <a:r>
              <a:rPr lang="it-IT" i="1" dirty="0"/>
              <a:t>esaurimento</a:t>
            </a:r>
            <a:r>
              <a:rPr lang="it-IT" dirty="0"/>
              <a:t> delle risorse dell’individuo: Si manifesta se la fase di resistenza è inadeguata a fronteggiare lo stress e si manifesta sotto forma di disturbi di varia natura (psicosomatici, psichici, organici)</a:t>
            </a: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1517073" y="589308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t-IT" sz="2400" b="1" dirty="0">
                <a:solidFill>
                  <a:srgbClr val="FF0000"/>
                </a:solidFill>
              </a:rPr>
              <a:t>Psicologia positiva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91562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24346" y="1734845"/>
            <a:ext cx="10515600" cy="4222609"/>
          </a:xfrm>
        </p:spPr>
        <p:txBody>
          <a:bodyPr>
            <a:normAutofit/>
          </a:bodyPr>
          <a:lstStyle/>
          <a:p>
            <a:r>
              <a:rPr lang="it-IT" sz="2400" b="1" dirty="0"/>
              <a:t>STRESS</a:t>
            </a:r>
          </a:p>
          <a:p>
            <a:pPr marL="0" indent="0">
              <a:buNone/>
            </a:pPr>
            <a:r>
              <a:rPr lang="it-IT" sz="2400" b="1" dirty="0" err="1"/>
              <a:t>Eustress</a:t>
            </a:r>
            <a:r>
              <a:rPr lang="it-IT" sz="2400" dirty="0"/>
              <a:t> = attivazione psicofisica della persona che risponde in modo costruttivo a un evento che chiama in causa le sue energie, porta a mettere in atto strategie di adattamento e </a:t>
            </a:r>
            <a:r>
              <a:rPr lang="it-IT" sz="2400" dirty="0" err="1"/>
              <a:t>fronteggiamento</a:t>
            </a:r>
            <a:r>
              <a:rPr lang="it-IT" sz="2400" dirty="0"/>
              <a:t> </a:t>
            </a:r>
          </a:p>
          <a:p>
            <a:pPr marL="0" indent="0">
              <a:buNone/>
            </a:pPr>
            <a:r>
              <a:rPr lang="it-IT" sz="2400" dirty="0"/>
              <a:t> </a:t>
            </a:r>
          </a:p>
          <a:p>
            <a:pPr marL="0" indent="0">
              <a:buNone/>
            </a:pPr>
            <a:r>
              <a:rPr lang="it-IT" sz="2400" b="1" dirty="0" err="1"/>
              <a:t>Distress</a:t>
            </a:r>
            <a:r>
              <a:rPr lang="it-IT" sz="2400" dirty="0"/>
              <a:t> = attivazione psicofisica prolungata che, in quanto prolungata, porta effetti negativi a livello psicofisico (anche a livello del sistema immunitario, insorgenza di malattie come allergie e artrite, peggioramento di malattie preesistenti, es. metastasi) </a:t>
            </a:r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endParaRPr lang="it-IT" sz="2400" dirty="0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r"/>
            <a:r>
              <a:rPr lang="it-IT" sz="2400" b="1" dirty="0" err="1">
                <a:solidFill>
                  <a:srgbClr val="FF0000"/>
                </a:solidFill>
              </a:rPr>
              <a:t>Coping</a:t>
            </a:r>
            <a:r>
              <a:rPr lang="it-IT" dirty="0"/>
              <a:t> </a:t>
            </a: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1392382" y="57961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t-IT" sz="2400" b="1" dirty="0">
                <a:solidFill>
                  <a:srgbClr val="FF0000"/>
                </a:solidFill>
              </a:rPr>
              <a:t>Psicologia positiva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478075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501791"/>
            <a:ext cx="10515600" cy="60237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r>
              <a:rPr lang="it-IT" sz="2400" b="1" dirty="0"/>
              <a:t>COPING</a:t>
            </a:r>
            <a:r>
              <a:rPr lang="it-IT" sz="2400" dirty="0"/>
              <a:t>: </a:t>
            </a:r>
            <a:r>
              <a:rPr lang="it-IT" sz="2400" dirty="0" err="1"/>
              <a:t>fronteggiamento</a:t>
            </a:r>
            <a:r>
              <a:rPr lang="it-IT" sz="2400" dirty="0"/>
              <a:t> dell’evento stressante attraverso</a:t>
            </a:r>
          </a:p>
          <a:p>
            <a:pPr marL="0" indent="0">
              <a:buNone/>
            </a:pPr>
            <a:r>
              <a:rPr lang="it-IT" sz="2400" dirty="0"/>
              <a:t>-valutazione primaria dell’evento come sfidante/minaccioso (</a:t>
            </a:r>
            <a:r>
              <a:rPr lang="it-IT" sz="2400" dirty="0" err="1"/>
              <a:t>appraisal</a:t>
            </a:r>
            <a:r>
              <a:rPr lang="it-IT" sz="2400" dirty="0"/>
              <a:t> o </a:t>
            </a:r>
            <a:r>
              <a:rPr lang="it-IT" sz="2400" dirty="0" err="1"/>
              <a:t>coping</a:t>
            </a:r>
            <a:r>
              <a:rPr lang="it-IT" sz="2400" dirty="0"/>
              <a:t> </a:t>
            </a:r>
            <a:r>
              <a:rPr lang="it-IT" sz="2400" b="1" dirty="0"/>
              <a:t>primario</a:t>
            </a:r>
            <a:r>
              <a:rPr lang="it-IT" sz="2400" dirty="0"/>
              <a:t>) </a:t>
            </a:r>
          </a:p>
          <a:p>
            <a:pPr marL="0" indent="0">
              <a:buNone/>
            </a:pPr>
            <a:r>
              <a:rPr lang="it-IT" sz="2400" dirty="0"/>
              <a:t>-valutazione secondaria delle risorse personali a disposizione (</a:t>
            </a:r>
            <a:r>
              <a:rPr lang="it-IT" sz="2400" dirty="0" err="1"/>
              <a:t>appraisal</a:t>
            </a:r>
            <a:r>
              <a:rPr lang="it-IT" sz="2400" dirty="0"/>
              <a:t> o </a:t>
            </a:r>
            <a:r>
              <a:rPr lang="it-IT" sz="2400" dirty="0" err="1"/>
              <a:t>coping</a:t>
            </a:r>
            <a:r>
              <a:rPr lang="it-IT" sz="2400" dirty="0"/>
              <a:t> </a:t>
            </a:r>
            <a:r>
              <a:rPr lang="it-IT" sz="2400" b="1" dirty="0"/>
              <a:t>secondario</a:t>
            </a:r>
            <a:r>
              <a:rPr lang="it-IT" sz="2400" dirty="0"/>
              <a:t>) </a:t>
            </a:r>
          </a:p>
          <a:p>
            <a:pPr marL="0" indent="0">
              <a:buNone/>
            </a:pPr>
            <a:r>
              <a:rPr lang="it-IT" sz="2400" dirty="0"/>
              <a:t>-ulteriore valutazione degli esiti delle strategie messe in atto (</a:t>
            </a:r>
            <a:r>
              <a:rPr lang="it-IT" sz="2400" dirty="0" err="1"/>
              <a:t>reappraisal</a:t>
            </a:r>
            <a:r>
              <a:rPr lang="it-IT" sz="2400" dirty="0"/>
              <a:t>)</a:t>
            </a:r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r>
              <a:rPr lang="it-IT" sz="2400" dirty="0"/>
              <a:t>Stili di </a:t>
            </a:r>
            <a:r>
              <a:rPr lang="it-IT" sz="2400" dirty="0" err="1"/>
              <a:t>coping</a:t>
            </a:r>
            <a:r>
              <a:rPr lang="it-IT" sz="2400" dirty="0"/>
              <a:t>:</a:t>
            </a:r>
          </a:p>
          <a:p>
            <a:pPr marL="0" indent="0">
              <a:buNone/>
            </a:pPr>
            <a:r>
              <a:rPr lang="it-IT" sz="2400" dirty="0"/>
              <a:t>-</a:t>
            </a:r>
            <a:r>
              <a:rPr lang="it-IT" sz="2400" b="1" dirty="0" err="1"/>
              <a:t>emotion-focused</a:t>
            </a:r>
            <a:r>
              <a:rPr lang="it-IT" sz="2400" b="1" dirty="0"/>
              <a:t>:</a:t>
            </a:r>
            <a:r>
              <a:rPr lang="it-IT" sz="2400" dirty="0"/>
              <a:t> fronteggiare lo stress influendo sulla valutazione dello </a:t>
            </a:r>
            <a:r>
              <a:rPr lang="it-IT" sz="2400" dirty="0" err="1"/>
              <a:t>stressor</a:t>
            </a:r>
            <a:r>
              <a:rPr lang="it-IT" sz="2400" dirty="0"/>
              <a:t>, cui segue un maggiore controllo emotivo; orientato a una modifica del vissuto emotivo negativo</a:t>
            </a:r>
          </a:p>
          <a:p>
            <a:pPr marL="0" indent="0">
              <a:buNone/>
            </a:pPr>
            <a:r>
              <a:rPr lang="it-IT" sz="2400" dirty="0"/>
              <a:t>-</a:t>
            </a:r>
            <a:r>
              <a:rPr lang="it-IT" sz="2400" b="1" dirty="0" err="1"/>
              <a:t>problem-focused</a:t>
            </a:r>
            <a:r>
              <a:rPr lang="it-IT" sz="2400" dirty="0"/>
              <a:t>: fronteggiare lo stress modificando lo </a:t>
            </a:r>
            <a:r>
              <a:rPr lang="it-IT" sz="2400" dirty="0" err="1"/>
              <a:t>stressor</a:t>
            </a:r>
            <a:r>
              <a:rPr lang="it-IT" sz="2400" dirty="0"/>
              <a:t>, mettendo in atto un piano d’azione (scelta operata quando il problema è percepito come modificabile)</a:t>
            </a:r>
          </a:p>
          <a:p>
            <a:pPr marL="0" indent="0">
              <a:buNone/>
            </a:pPr>
            <a:endParaRPr lang="it-IT" sz="2400" dirty="0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r"/>
            <a:r>
              <a:rPr lang="it-IT" sz="2400" b="1" dirty="0" err="1">
                <a:solidFill>
                  <a:srgbClr val="FF0000"/>
                </a:solidFill>
              </a:rPr>
              <a:t>Coping</a:t>
            </a:r>
            <a:r>
              <a:rPr lang="it-IT" dirty="0"/>
              <a:t> </a:t>
            </a: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1475509" y="59993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t-IT" sz="2400" b="1" dirty="0">
                <a:solidFill>
                  <a:srgbClr val="FF0000"/>
                </a:solidFill>
              </a:rPr>
              <a:t>Psicologia positiva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43302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ttotitolo 2"/>
          <p:cNvSpPr txBox="1">
            <a:spLocks/>
          </p:cNvSpPr>
          <p:nvPr/>
        </p:nvSpPr>
        <p:spPr>
          <a:xfrm>
            <a:off x="109182" y="850046"/>
            <a:ext cx="12082817" cy="6007953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/>
              <a:t>	un’ulteriore classificazione dei tipi di </a:t>
            </a:r>
            <a:r>
              <a:rPr lang="it-IT" dirty="0" err="1"/>
              <a:t>coping</a:t>
            </a:r>
            <a:endParaRPr lang="it-IT" dirty="0"/>
          </a:p>
          <a:p>
            <a:pPr algn="l"/>
            <a:r>
              <a:rPr lang="it-IT" dirty="0"/>
              <a:t>	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2200" i="1" dirty="0"/>
              <a:t>Echelle </a:t>
            </a:r>
            <a:r>
              <a:rPr lang="en-GB" sz="2200" i="1" dirty="0" err="1"/>
              <a:t>Toulousaine</a:t>
            </a:r>
            <a:r>
              <a:rPr lang="en-GB" sz="2200" i="1" dirty="0"/>
              <a:t> de Coping </a:t>
            </a:r>
            <a:r>
              <a:rPr lang="en-GB" sz="2200" dirty="0"/>
              <a:t>questionnaire (ETC) (Tap, </a:t>
            </a:r>
            <a:r>
              <a:rPr lang="en-GB" sz="2200" dirty="0" err="1"/>
              <a:t>Esparbès</a:t>
            </a:r>
            <a:r>
              <a:rPr lang="en-GB" sz="2200" dirty="0"/>
              <a:t> et al. 1993; Italian validation by </a:t>
            </a:r>
            <a:r>
              <a:rPr lang="en-GB" sz="2200" dirty="0" err="1"/>
              <a:t>Depolo</a:t>
            </a:r>
            <a:r>
              <a:rPr lang="en-GB" sz="2200" dirty="0"/>
              <a:t> and </a:t>
            </a:r>
            <a:r>
              <a:rPr lang="en-GB" sz="2200" dirty="0" err="1"/>
              <a:t>Guglielmi</a:t>
            </a:r>
            <a:r>
              <a:rPr lang="en-GB" sz="2200" dirty="0"/>
              <a:t> 2000) </a:t>
            </a:r>
            <a:r>
              <a:rPr lang="en-GB" sz="2200" dirty="0" err="1"/>
              <a:t>basata</a:t>
            </a:r>
            <a:r>
              <a:rPr lang="en-GB" sz="2200" dirty="0"/>
              <a:t> </a:t>
            </a:r>
            <a:r>
              <a:rPr lang="en-GB" sz="2200" dirty="0" err="1"/>
              <a:t>su</a:t>
            </a:r>
            <a:r>
              <a:rPr lang="en-GB" sz="2200" dirty="0"/>
              <a:t> 4 </a:t>
            </a:r>
            <a:r>
              <a:rPr lang="en-GB" sz="2200" dirty="0" err="1"/>
              <a:t>strategie</a:t>
            </a:r>
            <a:r>
              <a:rPr lang="en-GB" sz="2200" dirty="0"/>
              <a:t> di </a:t>
            </a:r>
            <a:r>
              <a:rPr lang="en-GB" sz="2200" dirty="0" err="1"/>
              <a:t>fronteggiamento</a:t>
            </a:r>
            <a:r>
              <a:rPr lang="en-GB" sz="2200" dirty="0"/>
              <a:t> </a:t>
            </a:r>
            <a:r>
              <a:rPr lang="en-GB" sz="2200" dirty="0" err="1"/>
              <a:t>delle</a:t>
            </a:r>
            <a:r>
              <a:rPr lang="en-GB" sz="2200" dirty="0"/>
              <a:t> </a:t>
            </a:r>
            <a:r>
              <a:rPr lang="en-GB" sz="2200" dirty="0" err="1"/>
              <a:t>difficoltà</a:t>
            </a:r>
            <a:r>
              <a:rPr lang="en-GB" sz="2200" dirty="0"/>
              <a:t>:</a:t>
            </a:r>
          </a:p>
          <a:p>
            <a:pPr lvl="1" algn="l"/>
            <a:endParaRPr lang="en-GB" sz="2200" dirty="0"/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GB" sz="2000" b="1" dirty="0" err="1"/>
              <a:t>Ritiro</a:t>
            </a:r>
            <a:r>
              <a:rPr lang="en-GB" sz="2000" dirty="0"/>
              <a:t>: non </a:t>
            </a:r>
            <a:r>
              <a:rPr lang="en-GB" sz="2000" dirty="0" err="1"/>
              <a:t>pensare</a:t>
            </a:r>
            <a:r>
              <a:rPr lang="en-GB" sz="2000" dirty="0"/>
              <a:t> al </a:t>
            </a:r>
            <a:r>
              <a:rPr lang="en-GB" sz="2000" dirty="0" err="1"/>
              <a:t>problema</a:t>
            </a:r>
            <a:r>
              <a:rPr lang="en-GB" sz="2000" dirty="0"/>
              <a:t>; </a:t>
            </a:r>
            <a:r>
              <a:rPr lang="en-GB" sz="2000" dirty="0" err="1"/>
              <a:t>evitare</a:t>
            </a:r>
            <a:r>
              <a:rPr lang="en-GB" sz="2000" dirty="0"/>
              <a:t> </a:t>
            </a:r>
            <a:r>
              <a:rPr lang="en-GB" sz="2000" dirty="0" err="1"/>
              <a:t>situazioni</a:t>
            </a:r>
            <a:r>
              <a:rPr lang="en-GB" sz="2000" dirty="0"/>
              <a:t> </a:t>
            </a:r>
            <a:r>
              <a:rPr lang="en-GB" sz="2000" dirty="0" err="1"/>
              <a:t>difficili</a:t>
            </a:r>
            <a:r>
              <a:rPr lang="en-GB" sz="2000" dirty="0"/>
              <a:t> e </a:t>
            </a:r>
            <a:r>
              <a:rPr lang="en-GB" sz="2000" dirty="0" err="1"/>
              <a:t>impegnarsi</a:t>
            </a:r>
            <a:r>
              <a:rPr lang="en-GB" sz="2000" dirty="0"/>
              <a:t> in </a:t>
            </a:r>
            <a:r>
              <a:rPr lang="en-GB" sz="2000" dirty="0" err="1"/>
              <a:t>quelle</a:t>
            </a:r>
            <a:r>
              <a:rPr lang="en-GB" sz="2000" dirty="0"/>
              <a:t> non </a:t>
            </a:r>
            <a:r>
              <a:rPr lang="en-GB" sz="2000" dirty="0" err="1"/>
              <a:t>difficoltose</a:t>
            </a:r>
            <a:r>
              <a:rPr lang="en-GB" sz="2000" dirty="0"/>
              <a:t>; </a:t>
            </a:r>
          </a:p>
          <a:p>
            <a:pPr lvl="2" algn="l"/>
            <a:endParaRPr lang="en-GB" sz="2000" dirty="0"/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GB" sz="2000" b="1" dirty="0" err="1"/>
              <a:t>Rifiuto</a:t>
            </a:r>
            <a:r>
              <a:rPr lang="en-GB" sz="2000" dirty="0"/>
              <a:t>: fare </a:t>
            </a:r>
            <a:r>
              <a:rPr lang="en-GB" sz="2000" dirty="0" err="1"/>
              <a:t>finta</a:t>
            </a:r>
            <a:r>
              <a:rPr lang="en-GB" sz="2000" dirty="0"/>
              <a:t> </a:t>
            </a:r>
            <a:r>
              <a:rPr lang="en-GB" sz="2000" dirty="0" err="1"/>
              <a:t>che</a:t>
            </a:r>
            <a:r>
              <a:rPr lang="en-GB" sz="2000" dirty="0"/>
              <a:t> </a:t>
            </a:r>
            <a:r>
              <a:rPr lang="en-GB" sz="2000" dirty="0" err="1"/>
              <a:t>il</a:t>
            </a:r>
            <a:r>
              <a:rPr lang="en-GB" sz="2000" dirty="0"/>
              <a:t> </a:t>
            </a:r>
            <a:r>
              <a:rPr lang="en-GB" sz="2000" dirty="0" err="1"/>
              <a:t>problema</a:t>
            </a:r>
            <a:r>
              <a:rPr lang="en-GB" sz="2000" dirty="0"/>
              <a:t> non </a:t>
            </a:r>
            <a:r>
              <a:rPr lang="en-GB" sz="2000" dirty="0" err="1"/>
              <a:t>esista</a:t>
            </a:r>
            <a:r>
              <a:rPr lang="en-GB" sz="2000" dirty="0"/>
              <a:t>; </a:t>
            </a:r>
            <a:r>
              <a:rPr lang="en-GB" sz="2000" dirty="0" err="1"/>
              <a:t>difficoltà</a:t>
            </a:r>
            <a:r>
              <a:rPr lang="en-GB" sz="2000" dirty="0"/>
              <a:t> ad </a:t>
            </a:r>
            <a:r>
              <a:rPr lang="en-GB" sz="2000" dirty="0" err="1"/>
              <a:t>esprimere</a:t>
            </a:r>
            <a:r>
              <a:rPr lang="en-GB" sz="2000" dirty="0"/>
              <a:t> </a:t>
            </a:r>
            <a:r>
              <a:rPr lang="en-GB" sz="2000" dirty="0" err="1"/>
              <a:t>l’aspetto</a:t>
            </a:r>
            <a:r>
              <a:rPr lang="en-GB" sz="2000" dirty="0"/>
              <a:t> </a:t>
            </a:r>
            <a:r>
              <a:rPr lang="en-GB" sz="2000" dirty="0" err="1"/>
              <a:t>emotivo</a:t>
            </a:r>
            <a:r>
              <a:rPr lang="en-GB" sz="2000" dirty="0"/>
              <a:t> del </a:t>
            </a:r>
            <a:r>
              <a:rPr lang="en-GB" sz="2000" dirty="0" err="1"/>
              <a:t>problema</a:t>
            </a:r>
            <a:r>
              <a:rPr lang="en-GB" sz="2000" dirty="0"/>
              <a:t> (</a:t>
            </a:r>
            <a:r>
              <a:rPr lang="en-GB" sz="2000" dirty="0" err="1"/>
              <a:t>alessitimia</a:t>
            </a:r>
            <a:r>
              <a:rPr lang="en-GB" sz="2000" dirty="0"/>
              <a:t>)</a:t>
            </a:r>
          </a:p>
          <a:p>
            <a:pPr lvl="2" algn="l"/>
            <a:endParaRPr lang="en-GB" sz="2000" dirty="0"/>
          </a:p>
          <a:p>
            <a:pPr lvl="2" algn="l"/>
            <a:endParaRPr lang="en-GB" sz="2000" dirty="0"/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GB" sz="2000" b="1" dirty="0" err="1"/>
              <a:t>Sostegno</a:t>
            </a:r>
            <a:r>
              <a:rPr lang="en-GB" sz="2000" b="1" dirty="0"/>
              <a:t> </a:t>
            </a:r>
            <a:r>
              <a:rPr lang="en-GB" sz="2000" b="1" dirty="0" err="1"/>
              <a:t>sociale</a:t>
            </a:r>
            <a:r>
              <a:rPr lang="en-GB" sz="2000" dirty="0"/>
              <a:t>: </a:t>
            </a:r>
            <a:r>
              <a:rPr lang="en-GB" sz="2000" dirty="0" err="1"/>
              <a:t>chiedere</a:t>
            </a:r>
            <a:r>
              <a:rPr lang="en-GB" sz="2000" dirty="0"/>
              <a:t> </a:t>
            </a:r>
            <a:r>
              <a:rPr lang="en-GB" sz="2000" dirty="0" err="1"/>
              <a:t>aiuto</a:t>
            </a:r>
            <a:r>
              <a:rPr lang="en-GB" sz="2000" dirty="0"/>
              <a:t> e </a:t>
            </a:r>
            <a:r>
              <a:rPr lang="en-GB" sz="2000" dirty="0" err="1"/>
              <a:t>consiglio</a:t>
            </a:r>
            <a:r>
              <a:rPr lang="en-GB" sz="2000" dirty="0"/>
              <a:t> a chi </a:t>
            </a:r>
            <a:r>
              <a:rPr lang="en-GB" sz="2000" dirty="0" err="1"/>
              <a:t>si</a:t>
            </a:r>
            <a:r>
              <a:rPr lang="en-GB" sz="2000" dirty="0"/>
              <a:t> </a:t>
            </a:r>
            <a:r>
              <a:rPr lang="en-GB" sz="2000" dirty="0" err="1"/>
              <a:t>ritiene</a:t>
            </a:r>
            <a:r>
              <a:rPr lang="en-GB" sz="2000" dirty="0"/>
              <a:t> </a:t>
            </a:r>
            <a:r>
              <a:rPr lang="en-GB" sz="2000" dirty="0" err="1"/>
              <a:t>essere</a:t>
            </a:r>
            <a:r>
              <a:rPr lang="en-GB" sz="2000" dirty="0"/>
              <a:t> </a:t>
            </a:r>
            <a:r>
              <a:rPr lang="en-GB" sz="2000" dirty="0" err="1"/>
              <a:t>più</a:t>
            </a:r>
            <a:r>
              <a:rPr lang="en-GB" sz="2000" dirty="0"/>
              <a:t> </a:t>
            </a:r>
            <a:r>
              <a:rPr lang="en-GB" sz="2000" dirty="0" err="1"/>
              <a:t>competente</a:t>
            </a:r>
            <a:r>
              <a:rPr lang="en-GB" sz="2000" dirty="0"/>
              <a:t>; </a:t>
            </a:r>
            <a:r>
              <a:rPr lang="en-GB" sz="2000" dirty="0" err="1"/>
              <a:t>condividere</a:t>
            </a:r>
            <a:r>
              <a:rPr lang="en-GB" sz="2000" dirty="0"/>
              <a:t> le </a:t>
            </a:r>
            <a:r>
              <a:rPr lang="en-GB" sz="2000" dirty="0" err="1"/>
              <a:t>proprie</a:t>
            </a:r>
            <a:r>
              <a:rPr lang="en-GB" sz="2000" dirty="0"/>
              <a:t> </a:t>
            </a:r>
            <a:r>
              <a:rPr lang="en-GB" sz="2000" dirty="0" err="1"/>
              <a:t>esperienze</a:t>
            </a:r>
            <a:r>
              <a:rPr lang="en-GB" sz="2000" dirty="0"/>
              <a:t> con </a:t>
            </a:r>
            <a:r>
              <a:rPr lang="en-GB" sz="2000" dirty="0" err="1"/>
              <a:t>gli</a:t>
            </a:r>
            <a:r>
              <a:rPr lang="en-GB" sz="2000" dirty="0"/>
              <a:t> </a:t>
            </a:r>
            <a:r>
              <a:rPr lang="en-GB" sz="2000" dirty="0" err="1"/>
              <a:t>altri</a:t>
            </a:r>
            <a:r>
              <a:rPr lang="en-GB" sz="2000" dirty="0"/>
              <a:t>; </a:t>
            </a:r>
            <a:r>
              <a:rPr lang="en-GB" sz="2000" dirty="0" err="1"/>
              <a:t>confrontarsi</a:t>
            </a:r>
            <a:r>
              <a:rPr lang="en-GB" sz="2000" dirty="0"/>
              <a:t> con </a:t>
            </a:r>
            <a:r>
              <a:rPr lang="en-GB" sz="2000" dirty="0" err="1"/>
              <a:t>gli</a:t>
            </a:r>
            <a:r>
              <a:rPr lang="en-GB" sz="2000" dirty="0"/>
              <a:t> </a:t>
            </a:r>
            <a:r>
              <a:rPr lang="en-GB" sz="2000" dirty="0" err="1"/>
              <a:t>altri</a:t>
            </a:r>
            <a:r>
              <a:rPr lang="en-GB" sz="2000" dirty="0"/>
              <a:t> per </a:t>
            </a:r>
            <a:r>
              <a:rPr lang="en-GB" sz="2000" dirty="0" err="1"/>
              <a:t>contenere</a:t>
            </a:r>
            <a:r>
              <a:rPr lang="en-GB" sz="2000" dirty="0"/>
              <a:t> </a:t>
            </a:r>
            <a:r>
              <a:rPr lang="en-GB" sz="2000" dirty="0" err="1"/>
              <a:t>il</a:t>
            </a:r>
            <a:r>
              <a:rPr lang="en-GB" sz="2000" dirty="0"/>
              <a:t> </a:t>
            </a:r>
            <a:r>
              <a:rPr lang="en-GB" sz="2000" dirty="0" err="1"/>
              <a:t>proprio</a:t>
            </a:r>
            <a:r>
              <a:rPr lang="en-GB" sz="2000" dirty="0"/>
              <a:t> stress e le </a:t>
            </a:r>
            <a:r>
              <a:rPr lang="en-GB" sz="2000" dirty="0" err="1"/>
              <a:t>proprie</a:t>
            </a:r>
            <a:r>
              <a:rPr lang="en-GB" sz="2000" dirty="0"/>
              <a:t> </a:t>
            </a:r>
            <a:r>
              <a:rPr lang="en-GB" sz="2000" dirty="0" err="1"/>
              <a:t>paure</a:t>
            </a:r>
            <a:r>
              <a:rPr lang="en-GB" sz="2000" dirty="0"/>
              <a:t>;</a:t>
            </a:r>
          </a:p>
          <a:p>
            <a:pPr lvl="2" algn="l"/>
            <a:endParaRPr lang="en-GB" sz="2000" dirty="0"/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GB" sz="2000" b="1" dirty="0" err="1"/>
              <a:t>Controllo</a:t>
            </a:r>
            <a:r>
              <a:rPr lang="en-GB" sz="2000" b="1" dirty="0"/>
              <a:t>: </a:t>
            </a:r>
            <a:r>
              <a:rPr lang="en-GB" sz="2000" dirty="0"/>
              <a:t> </a:t>
            </a:r>
            <a:r>
              <a:rPr lang="en-GB" sz="2000" dirty="0" err="1"/>
              <a:t>agire</a:t>
            </a:r>
            <a:r>
              <a:rPr lang="en-GB" sz="2000" dirty="0"/>
              <a:t> per </a:t>
            </a:r>
            <a:r>
              <a:rPr lang="en-GB" sz="2000" dirty="0" err="1"/>
              <a:t>superare</a:t>
            </a:r>
            <a:r>
              <a:rPr lang="en-GB" sz="2000" dirty="0"/>
              <a:t> </a:t>
            </a:r>
            <a:r>
              <a:rPr lang="en-GB" sz="2000" dirty="0" err="1"/>
              <a:t>il</a:t>
            </a:r>
            <a:r>
              <a:rPr lang="en-GB" sz="2000" dirty="0"/>
              <a:t> </a:t>
            </a:r>
            <a:r>
              <a:rPr lang="en-GB" sz="2000" dirty="0" err="1"/>
              <a:t>problema</a:t>
            </a:r>
            <a:r>
              <a:rPr lang="en-GB" sz="2000" dirty="0"/>
              <a:t>: </a:t>
            </a:r>
            <a:r>
              <a:rPr lang="en-GB" sz="2000" dirty="0" err="1"/>
              <a:t>fissare</a:t>
            </a:r>
            <a:r>
              <a:rPr lang="en-GB" sz="2000" dirty="0"/>
              <a:t> </a:t>
            </a:r>
            <a:r>
              <a:rPr lang="en-GB" sz="2000" dirty="0" err="1"/>
              <a:t>degli</a:t>
            </a:r>
            <a:r>
              <a:rPr lang="en-GB" sz="2000" dirty="0"/>
              <a:t> </a:t>
            </a:r>
            <a:r>
              <a:rPr lang="en-GB" sz="2000" dirty="0" err="1"/>
              <a:t>obiettivi</a:t>
            </a:r>
            <a:r>
              <a:rPr lang="en-GB" sz="2000" dirty="0"/>
              <a:t>, </a:t>
            </a:r>
            <a:r>
              <a:rPr lang="en-GB" sz="2000" dirty="0" err="1"/>
              <a:t>coordinare</a:t>
            </a:r>
            <a:r>
              <a:rPr lang="en-GB" sz="2000" dirty="0"/>
              <a:t> le </a:t>
            </a:r>
            <a:r>
              <a:rPr lang="en-GB" sz="2000" dirty="0" err="1"/>
              <a:t>attività</a:t>
            </a:r>
            <a:r>
              <a:rPr lang="en-GB" sz="2000" dirty="0"/>
              <a:t> in vista </a:t>
            </a:r>
            <a:r>
              <a:rPr lang="en-GB" sz="2000" dirty="0" err="1"/>
              <a:t>degli</a:t>
            </a:r>
            <a:r>
              <a:rPr lang="en-GB" sz="2000" dirty="0"/>
              <a:t> </a:t>
            </a:r>
            <a:r>
              <a:rPr lang="en-GB" sz="2000" dirty="0" err="1"/>
              <a:t>obiettivi</a:t>
            </a:r>
            <a:r>
              <a:rPr lang="en-GB" sz="2000" dirty="0"/>
              <a:t>; </a:t>
            </a:r>
            <a:r>
              <a:rPr lang="en-GB" sz="2000" dirty="0" err="1"/>
              <a:t>evitare</a:t>
            </a:r>
            <a:r>
              <a:rPr lang="en-GB" sz="2000" dirty="0"/>
              <a:t> </a:t>
            </a:r>
            <a:r>
              <a:rPr lang="en-GB" sz="2000" dirty="0" err="1"/>
              <a:t>il</a:t>
            </a:r>
            <a:r>
              <a:rPr lang="en-GB" sz="2000" dirty="0"/>
              <a:t> </a:t>
            </a:r>
            <a:r>
              <a:rPr lang="en-GB" sz="2000" dirty="0" err="1"/>
              <a:t>panico</a:t>
            </a:r>
            <a:r>
              <a:rPr lang="en-GB" sz="2000" dirty="0"/>
              <a:t> e </a:t>
            </a:r>
            <a:r>
              <a:rPr lang="en-GB" sz="2000" dirty="0" err="1"/>
              <a:t>mantenere</a:t>
            </a:r>
            <a:r>
              <a:rPr lang="en-GB" sz="2000" dirty="0"/>
              <a:t> la </a:t>
            </a:r>
            <a:r>
              <a:rPr lang="en-GB" sz="2000" dirty="0" err="1"/>
              <a:t>calma</a:t>
            </a:r>
            <a:r>
              <a:rPr lang="en-GB" sz="2000" dirty="0"/>
              <a:t>.</a:t>
            </a:r>
          </a:p>
        </p:txBody>
      </p:sp>
      <p:sp>
        <p:nvSpPr>
          <p:cNvPr id="3" name="Rettangolo 2"/>
          <p:cNvSpPr/>
          <p:nvPr/>
        </p:nvSpPr>
        <p:spPr>
          <a:xfrm>
            <a:off x="9365672" y="0"/>
            <a:ext cx="2826327" cy="7155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approfondimento</a:t>
            </a:r>
            <a:endParaRPr lang="en-US" b="1" dirty="0"/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 rot="16200000">
            <a:off x="256056" y="3006089"/>
            <a:ext cx="1207805" cy="543502"/>
          </a:xfrm>
          <a:prstGeom prst="rect">
            <a:avLst/>
          </a:prstGeo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2400" b="1" i="1" dirty="0">
                <a:solidFill>
                  <a:srgbClr val="FF0000"/>
                </a:solidFill>
              </a:rPr>
              <a:t>Modalità evitante </a:t>
            </a:r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 rot="16200000">
            <a:off x="88850" y="5199844"/>
            <a:ext cx="1482436" cy="603284"/>
          </a:xfrm>
          <a:prstGeom prst="rect">
            <a:avLst/>
          </a:prstGeo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2400" b="1" i="1" dirty="0">
                <a:solidFill>
                  <a:srgbClr val="FF0000"/>
                </a:solidFill>
              </a:rPr>
              <a:t>Modalità approcciante </a:t>
            </a:r>
          </a:p>
        </p:txBody>
      </p:sp>
    </p:spTree>
    <p:extLst>
      <p:ext uri="{BB962C8B-B14F-4D97-AF65-F5344CB8AC3E}">
        <p14:creationId xmlns:p14="http://schemas.microsoft.com/office/powerpoint/2010/main" val="6827668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501791"/>
            <a:ext cx="10515600" cy="602370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it-IT" sz="2400" b="1" dirty="0">
                <a:solidFill>
                  <a:srgbClr val="FF0000"/>
                </a:solidFill>
              </a:rPr>
              <a:t>Dal </a:t>
            </a:r>
            <a:r>
              <a:rPr lang="it-IT" sz="2400" b="1" dirty="0" err="1">
                <a:solidFill>
                  <a:srgbClr val="FF0000"/>
                </a:solidFill>
              </a:rPr>
              <a:t>coping</a:t>
            </a:r>
            <a:r>
              <a:rPr lang="it-IT" sz="2400" b="1" dirty="0">
                <a:solidFill>
                  <a:srgbClr val="FF0000"/>
                </a:solidFill>
              </a:rPr>
              <a:t> alla resilienza</a:t>
            </a:r>
          </a:p>
          <a:p>
            <a:pPr marL="0" indent="0">
              <a:buNone/>
            </a:pPr>
            <a:r>
              <a:rPr lang="it-IT" sz="2400" b="1" dirty="0"/>
              <a:t>COPING HARDINESS = capacità di resistere allo stress</a:t>
            </a:r>
          </a:p>
          <a:p>
            <a:pPr marL="0" indent="0">
              <a:buNone/>
            </a:pPr>
            <a:r>
              <a:rPr lang="it-IT" sz="2400" dirty="0"/>
              <a:t>Caratteristiche della persona con </a:t>
            </a:r>
            <a:r>
              <a:rPr lang="it-IT" sz="2400" dirty="0" err="1"/>
              <a:t>hardiness</a:t>
            </a:r>
            <a:endParaRPr lang="it-IT" sz="2400" dirty="0"/>
          </a:p>
          <a:p>
            <a:pPr marL="0" indent="0">
              <a:buNone/>
            </a:pPr>
            <a:endParaRPr lang="it-IT" sz="2400" dirty="0"/>
          </a:p>
          <a:p>
            <a:r>
              <a:rPr lang="it-IT" sz="2400" b="1" dirty="0"/>
              <a:t>Impegno</a:t>
            </a:r>
            <a:r>
              <a:rPr lang="it-IT" sz="2400" dirty="0"/>
              <a:t> (</a:t>
            </a:r>
            <a:r>
              <a:rPr lang="it-IT" sz="2400" dirty="0" err="1"/>
              <a:t>committment</a:t>
            </a:r>
            <a:r>
              <a:rPr lang="it-IT" sz="2400" dirty="0"/>
              <a:t>): impegnarsi in attività ritenute importanti e significative per il soggetto</a:t>
            </a:r>
          </a:p>
          <a:p>
            <a:r>
              <a:rPr lang="it-IT" sz="2400" dirty="0"/>
              <a:t>sensazione di </a:t>
            </a:r>
            <a:r>
              <a:rPr lang="it-IT" sz="2400" b="1" dirty="0"/>
              <a:t>sfida</a:t>
            </a:r>
            <a:r>
              <a:rPr lang="it-IT" sz="2400" dirty="0"/>
              <a:t> (</a:t>
            </a:r>
            <a:r>
              <a:rPr lang="it-IT" sz="2400" dirty="0" err="1"/>
              <a:t>challenge</a:t>
            </a:r>
            <a:r>
              <a:rPr lang="it-IT" sz="2400" dirty="0"/>
              <a:t>): vedere il cambiamento come una componente essenziale della vita, intendendola come un’occasione sfidante di crescita</a:t>
            </a:r>
          </a:p>
          <a:p>
            <a:r>
              <a:rPr lang="it-IT" sz="2400" dirty="0"/>
              <a:t>Sensazione di </a:t>
            </a:r>
            <a:r>
              <a:rPr lang="it-IT" sz="2400" b="1" dirty="0"/>
              <a:t>controllo</a:t>
            </a:r>
            <a:r>
              <a:rPr lang="it-IT" sz="2400" dirty="0"/>
              <a:t> (control): percepire se stessi come capaci di influenzare la propria vita</a:t>
            </a:r>
          </a:p>
          <a:p>
            <a:endParaRPr lang="it-IT" sz="2400" dirty="0"/>
          </a:p>
          <a:p>
            <a:pPr marL="0" indent="0">
              <a:buNone/>
            </a:pPr>
            <a:r>
              <a:rPr lang="it-IT" sz="2400" dirty="0"/>
              <a:t>La </a:t>
            </a:r>
            <a:r>
              <a:rPr lang="it-IT" sz="2400" dirty="0" err="1"/>
              <a:t>hardiness</a:t>
            </a:r>
            <a:r>
              <a:rPr lang="it-IT" sz="2400" dirty="0"/>
              <a:t> è funzionale alla </a:t>
            </a:r>
            <a:r>
              <a:rPr lang="it-IT" sz="2400" u="sng" dirty="0"/>
              <a:t>resilienza o crescita postraumatica</a:t>
            </a:r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endParaRPr lang="it-IT" sz="2400" dirty="0"/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1503218" y="586270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t-IT" sz="2400" b="1" dirty="0">
                <a:solidFill>
                  <a:srgbClr val="FF0000"/>
                </a:solidFill>
              </a:rPr>
              <a:t>Psicologia positiva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988783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sz="2400" b="1" dirty="0"/>
              <a:t>Resilienza o crescita postraumatica</a:t>
            </a:r>
            <a:r>
              <a:rPr lang="it-IT" sz="2400" dirty="0"/>
              <a:t>: </a:t>
            </a:r>
            <a:r>
              <a:rPr lang="it-IT" altLang="it-IT" sz="2400" dirty="0">
                <a:cs typeface="Times New Roman" panose="02020603050405020304" pitchFamily="18" charset="0"/>
              </a:rPr>
              <a:t>capacità di </a:t>
            </a:r>
            <a:r>
              <a:rPr lang="it-IT" altLang="it-IT" sz="2400" b="1" dirty="0">
                <a:cs typeface="Times New Roman" panose="02020603050405020304" pitchFamily="18" charset="0"/>
              </a:rPr>
              <a:t>affrontare</a:t>
            </a:r>
            <a:r>
              <a:rPr lang="it-IT" altLang="it-IT" sz="2400" dirty="0">
                <a:cs typeface="Times New Roman" panose="02020603050405020304" pitchFamily="18" charset="0"/>
              </a:rPr>
              <a:t> gli eventi traumatici e stressanti, </a:t>
            </a:r>
            <a:r>
              <a:rPr lang="it-IT" altLang="it-IT" sz="2400" b="1" dirty="0">
                <a:cs typeface="Times New Roman" panose="02020603050405020304" pitchFamily="18" charset="0"/>
              </a:rPr>
              <a:t>superarli</a:t>
            </a:r>
            <a:r>
              <a:rPr lang="it-IT" altLang="it-IT" sz="2400" dirty="0">
                <a:cs typeface="Times New Roman" panose="02020603050405020304" pitchFamily="18" charset="0"/>
              </a:rPr>
              <a:t> e continuare a </a:t>
            </a:r>
            <a:r>
              <a:rPr lang="it-IT" altLang="it-IT" sz="2400" b="1" dirty="0">
                <a:cs typeface="Times New Roman" panose="02020603050405020304" pitchFamily="18" charset="0"/>
              </a:rPr>
              <a:t>svilupparsi </a:t>
            </a:r>
            <a:r>
              <a:rPr lang="it-IT" altLang="it-IT" sz="2400" dirty="0">
                <a:cs typeface="Times New Roman" panose="02020603050405020304" pitchFamily="18" charset="0"/>
              </a:rPr>
              <a:t>aumentando le proprie risorse con una conseguente riorganizzazione positiva della vita</a:t>
            </a:r>
            <a:r>
              <a:rPr lang="it-IT" altLang="it-IT" sz="1800" dirty="0">
                <a:cs typeface="Times New Roman" panose="02020603050405020304" pitchFamily="18" charset="0"/>
              </a:rPr>
              <a:t> </a:t>
            </a:r>
            <a:endParaRPr lang="it-IT" altLang="it-IT" sz="14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2400" dirty="0"/>
              <a:t> </a:t>
            </a:r>
          </a:p>
          <a:p>
            <a:pPr marL="0" indent="0">
              <a:buNone/>
            </a:pPr>
            <a:r>
              <a:rPr lang="it-IT" sz="2400" b="1" dirty="0"/>
              <a:t>Fattori di rischio</a:t>
            </a:r>
            <a:r>
              <a:rPr lang="it-IT" sz="2400" dirty="0"/>
              <a:t>: evento traumatico (lutto, maltrattamenti, calamità naturali, divorzio ecc.)</a:t>
            </a:r>
          </a:p>
          <a:p>
            <a:pPr marL="0" indent="0">
              <a:buNone/>
            </a:pPr>
            <a:r>
              <a:rPr lang="it-IT" sz="2400" b="1" dirty="0"/>
              <a:t>Fattori protettivi </a:t>
            </a:r>
            <a:r>
              <a:rPr lang="it-IT" sz="2400" dirty="0"/>
              <a:t>: risorse personali che servono all’individuo a fronteggiare l’evento traumatico. Sono di tipo sociale (</a:t>
            </a:r>
            <a:r>
              <a:rPr lang="it-IT" sz="2400" dirty="0">
                <a:highlight>
                  <a:srgbClr val="FFFF00"/>
                </a:highlight>
              </a:rPr>
              <a:t>rete sociale e familiare a sostegno del soggetto</a:t>
            </a:r>
            <a:r>
              <a:rPr lang="it-IT" sz="2400" dirty="0"/>
              <a:t>: coesione familiare, competenza sociale, relazioni sociali significative, integrazione sociale), psicologico (fattori protettivi individuali, che fanno capo alla </a:t>
            </a:r>
            <a:r>
              <a:rPr lang="it-IT" sz="2400" dirty="0">
                <a:highlight>
                  <a:srgbClr val="FFFF00"/>
                </a:highlight>
              </a:rPr>
              <a:t>ristrutturazione cognitiva </a:t>
            </a:r>
            <a:r>
              <a:rPr lang="it-IT" sz="2400" dirty="0"/>
              <a:t>del proprio mondo interiore e </a:t>
            </a:r>
            <a:r>
              <a:rPr lang="it-IT" sz="2400" dirty="0">
                <a:highlight>
                  <a:srgbClr val="FFFF00"/>
                </a:highlight>
              </a:rPr>
              <a:t>all’atteggiamento verso l’evento traumatico, </a:t>
            </a:r>
            <a:r>
              <a:rPr lang="it-IT" sz="2400" dirty="0"/>
              <a:t>considerabile come una possibile sfida e non solo come un evento da subire)</a:t>
            </a:r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r>
              <a:rPr lang="it-IT" sz="2400" dirty="0"/>
              <a:t>La resilienza nella prospettiva della psicologia positiva. Presentazione di Andrea Fianco: </a:t>
            </a:r>
            <a:r>
              <a:rPr lang="it-IT" sz="2400" dirty="0">
                <a:hlinkClick r:id="rId2"/>
              </a:rPr>
              <a:t>https://youtu.be/aRMDP1GicsI</a:t>
            </a:r>
            <a:r>
              <a:rPr lang="it-IT" sz="2400" dirty="0"/>
              <a:t> </a:t>
            </a:r>
          </a:p>
          <a:p>
            <a:pPr marL="0" indent="0">
              <a:buNone/>
            </a:pPr>
            <a:endParaRPr lang="it-IT" sz="240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1461655" y="10188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t-IT" sz="2400" b="1" dirty="0">
                <a:solidFill>
                  <a:srgbClr val="FF0000"/>
                </a:solidFill>
              </a:rPr>
              <a:t>Psicologia positiva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5381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Oval 2"/>
          <p:cNvSpPr>
            <a:spLocks noChangeArrowheads="1"/>
          </p:cNvSpPr>
          <p:nvPr/>
        </p:nvSpPr>
        <p:spPr bwMode="auto">
          <a:xfrm>
            <a:off x="4648200" y="2362200"/>
            <a:ext cx="2514600" cy="2514600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b="1" dirty="0"/>
              <a:t>Fattori protettivi </a:t>
            </a:r>
          </a:p>
          <a:p>
            <a:pPr algn="ctr"/>
            <a:r>
              <a:rPr lang="it-IT" altLang="it-IT" b="1" dirty="0"/>
              <a:t>Individuali </a:t>
            </a:r>
          </a:p>
          <a:p>
            <a:pPr eaLnBrk="1" hangingPunct="1"/>
            <a:endParaRPr lang="it-IT" altLang="it-IT" dirty="0"/>
          </a:p>
        </p:txBody>
      </p:sp>
      <p:grpSp>
        <p:nvGrpSpPr>
          <p:cNvPr id="66564" name="Group 4"/>
          <p:cNvGrpSpPr>
            <a:grpSpLocks/>
          </p:cNvGrpSpPr>
          <p:nvPr/>
        </p:nvGrpSpPr>
        <p:grpSpPr bwMode="auto">
          <a:xfrm>
            <a:off x="5638800" y="1828800"/>
            <a:ext cx="457200" cy="457200"/>
            <a:chOff x="1056" y="1296"/>
            <a:chExt cx="288" cy="288"/>
          </a:xfrm>
        </p:grpSpPr>
        <p:sp>
          <p:nvSpPr>
            <p:cNvPr id="66599" name="Oval 5"/>
            <p:cNvSpPr>
              <a:spLocks noChangeArrowheads="1"/>
            </p:cNvSpPr>
            <p:nvPr/>
          </p:nvSpPr>
          <p:spPr bwMode="auto">
            <a:xfrm>
              <a:off x="1056" y="1296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66600" name="Oval 6"/>
            <p:cNvSpPr>
              <a:spLocks noChangeArrowheads="1"/>
            </p:cNvSpPr>
            <p:nvPr/>
          </p:nvSpPr>
          <p:spPr bwMode="auto">
            <a:xfrm>
              <a:off x="1152" y="1392"/>
              <a:ext cx="96" cy="96"/>
            </a:xfrm>
            <a:prstGeom prst="ellipse">
              <a:avLst/>
            </a:prstGeom>
            <a:solidFill>
              <a:srgbClr val="1002CA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</p:grpSp>
      <p:grpSp>
        <p:nvGrpSpPr>
          <p:cNvPr id="66565" name="Group 7"/>
          <p:cNvGrpSpPr>
            <a:grpSpLocks/>
          </p:cNvGrpSpPr>
          <p:nvPr/>
        </p:nvGrpSpPr>
        <p:grpSpPr bwMode="auto">
          <a:xfrm>
            <a:off x="6781800" y="2209800"/>
            <a:ext cx="457200" cy="457200"/>
            <a:chOff x="1056" y="1296"/>
            <a:chExt cx="288" cy="288"/>
          </a:xfrm>
        </p:grpSpPr>
        <p:sp>
          <p:nvSpPr>
            <p:cNvPr id="66597" name="Oval 8"/>
            <p:cNvSpPr>
              <a:spLocks noChangeArrowheads="1"/>
            </p:cNvSpPr>
            <p:nvPr/>
          </p:nvSpPr>
          <p:spPr bwMode="auto">
            <a:xfrm>
              <a:off x="1056" y="1296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66598" name="Oval 9"/>
            <p:cNvSpPr>
              <a:spLocks noChangeArrowheads="1"/>
            </p:cNvSpPr>
            <p:nvPr/>
          </p:nvSpPr>
          <p:spPr bwMode="auto">
            <a:xfrm>
              <a:off x="1152" y="1392"/>
              <a:ext cx="96" cy="96"/>
            </a:xfrm>
            <a:prstGeom prst="ellipse">
              <a:avLst/>
            </a:prstGeom>
            <a:solidFill>
              <a:srgbClr val="1002CA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</p:grpSp>
      <p:grpSp>
        <p:nvGrpSpPr>
          <p:cNvPr id="66566" name="Group 10"/>
          <p:cNvGrpSpPr>
            <a:grpSpLocks/>
          </p:cNvGrpSpPr>
          <p:nvPr/>
        </p:nvGrpSpPr>
        <p:grpSpPr bwMode="auto">
          <a:xfrm>
            <a:off x="7086600" y="4191000"/>
            <a:ext cx="457200" cy="457200"/>
            <a:chOff x="1056" y="1296"/>
            <a:chExt cx="288" cy="288"/>
          </a:xfrm>
        </p:grpSpPr>
        <p:sp>
          <p:nvSpPr>
            <p:cNvPr id="66595" name="Oval 11"/>
            <p:cNvSpPr>
              <a:spLocks noChangeArrowheads="1"/>
            </p:cNvSpPr>
            <p:nvPr/>
          </p:nvSpPr>
          <p:spPr bwMode="auto">
            <a:xfrm>
              <a:off x="1056" y="1296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66596" name="Oval 12"/>
            <p:cNvSpPr>
              <a:spLocks noChangeArrowheads="1"/>
            </p:cNvSpPr>
            <p:nvPr/>
          </p:nvSpPr>
          <p:spPr bwMode="auto">
            <a:xfrm>
              <a:off x="1152" y="1392"/>
              <a:ext cx="96" cy="96"/>
            </a:xfrm>
            <a:prstGeom prst="ellipse">
              <a:avLst/>
            </a:prstGeom>
            <a:solidFill>
              <a:srgbClr val="1002CA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</p:grpSp>
      <p:grpSp>
        <p:nvGrpSpPr>
          <p:cNvPr id="66567" name="Group 13"/>
          <p:cNvGrpSpPr>
            <a:grpSpLocks/>
          </p:cNvGrpSpPr>
          <p:nvPr/>
        </p:nvGrpSpPr>
        <p:grpSpPr bwMode="auto">
          <a:xfrm>
            <a:off x="7239000" y="3124200"/>
            <a:ext cx="457200" cy="457200"/>
            <a:chOff x="1056" y="1296"/>
            <a:chExt cx="288" cy="288"/>
          </a:xfrm>
        </p:grpSpPr>
        <p:sp>
          <p:nvSpPr>
            <p:cNvPr id="66593" name="Oval 14"/>
            <p:cNvSpPr>
              <a:spLocks noChangeArrowheads="1"/>
            </p:cNvSpPr>
            <p:nvPr/>
          </p:nvSpPr>
          <p:spPr bwMode="auto">
            <a:xfrm>
              <a:off x="1056" y="1296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66594" name="Oval 15"/>
            <p:cNvSpPr>
              <a:spLocks noChangeArrowheads="1"/>
            </p:cNvSpPr>
            <p:nvPr/>
          </p:nvSpPr>
          <p:spPr bwMode="auto">
            <a:xfrm>
              <a:off x="1152" y="1392"/>
              <a:ext cx="96" cy="96"/>
            </a:xfrm>
            <a:prstGeom prst="ellipse">
              <a:avLst/>
            </a:prstGeom>
            <a:solidFill>
              <a:srgbClr val="1002CA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</p:grpSp>
      <p:grpSp>
        <p:nvGrpSpPr>
          <p:cNvPr id="66568" name="Group 16"/>
          <p:cNvGrpSpPr>
            <a:grpSpLocks/>
          </p:cNvGrpSpPr>
          <p:nvPr/>
        </p:nvGrpSpPr>
        <p:grpSpPr bwMode="auto">
          <a:xfrm>
            <a:off x="5181600" y="4953000"/>
            <a:ext cx="457200" cy="457200"/>
            <a:chOff x="1056" y="1296"/>
            <a:chExt cx="288" cy="288"/>
          </a:xfrm>
        </p:grpSpPr>
        <p:sp>
          <p:nvSpPr>
            <p:cNvPr id="66591" name="Oval 17"/>
            <p:cNvSpPr>
              <a:spLocks noChangeArrowheads="1"/>
            </p:cNvSpPr>
            <p:nvPr/>
          </p:nvSpPr>
          <p:spPr bwMode="auto">
            <a:xfrm>
              <a:off x="1056" y="1296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66592" name="Oval 18"/>
            <p:cNvSpPr>
              <a:spLocks noChangeArrowheads="1"/>
            </p:cNvSpPr>
            <p:nvPr/>
          </p:nvSpPr>
          <p:spPr bwMode="auto">
            <a:xfrm>
              <a:off x="1152" y="1392"/>
              <a:ext cx="96" cy="96"/>
            </a:xfrm>
            <a:prstGeom prst="ellipse">
              <a:avLst/>
            </a:prstGeom>
            <a:solidFill>
              <a:srgbClr val="1002CA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</p:grpSp>
      <p:sp>
        <p:nvSpPr>
          <p:cNvPr id="66569" name="Rectangle 19"/>
          <p:cNvSpPr>
            <a:spLocks noChangeArrowheads="1"/>
          </p:cNvSpPr>
          <p:nvPr/>
        </p:nvSpPr>
        <p:spPr bwMode="auto">
          <a:xfrm>
            <a:off x="5029200" y="1066800"/>
            <a:ext cx="19812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it-IT" altLang="it-IT" sz="2400" dirty="0">
                <a:solidFill>
                  <a:srgbClr val="000066"/>
                </a:solidFill>
                <a:latin typeface="Tahoma" panose="020B0604030504040204" pitchFamily="34" charset="0"/>
              </a:rPr>
              <a:t>Autoefficacia</a:t>
            </a:r>
          </a:p>
        </p:txBody>
      </p:sp>
      <p:sp>
        <p:nvSpPr>
          <p:cNvPr id="66570" name="Rectangle 20"/>
          <p:cNvSpPr>
            <a:spLocks noChangeArrowheads="1"/>
          </p:cNvSpPr>
          <p:nvPr/>
        </p:nvSpPr>
        <p:spPr bwMode="auto">
          <a:xfrm>
            <a:off x="7391400" y="1828800"/>
            <a:ext cx="19812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it-IT" altLang="it-IT" sz="2400" dirty="0">
                <a:solidFill>
                  <a:srgbClr val="000066"/>
                </a:solidFill>
                <a:latin typeface="Tahoma" panose="020B0604030504040204" pitchFamily="34" charset="0"/>
              </a:rPr>
              <a:t>Autostima</a:t>
            </a:r>
          </a:p>
        </p:txBody>
      </p:sp>
      <p:sp>
        <p:nvSpPr>
          <p:cNvPr id="66571" name="Rectangle 21"/>
          <p:cNvSpPr>
            <a:spLocks noChangeArrowheads="1"/>
          </p:cNvSpPr>
          <p:nvPr/>
        </p:nvSpPr>
        <p:spPr bwMode="auto">
          <a:xfrm>
            <a:off x="7924800" y="4191000"/>
            <a:ext cx="19812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it-IT" altLang="it-IT" sz="2400" dirty="0">
                <a:solidFill>
                  <a:srgbClr val="000066"/>
                </a:solidFill>
                <a:latin typeface="Tahoma" panose="020B0604030504040204" pitchFamily="34" charset="0"/>
              </a:rPr>
              <a:t>Ottimismo</a:t>
            </a:r>
          </a:p>
        </p:txBody>
      </p:sp>
      <p:sp>
        <p:nvSpPr>
          <p:cNvPr id="66573" name="Text Box 23"/>
          <p:cNvSpPr txBox="1">
            <a:spLocks noChangeArrowheads="1"/>
          </p:cNvSpPr>
          <p:nvPr/>
        </p:nvSpPr>
        <p:spPr bwMode="auto">
          <a:xfrm>
            <a:off x="1485900" y="3196988"/>
            <a:ext cx="20574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2400" dirty="0">
                <a:solidFill>
                  <a:srgbClr val="000066"/>
                </a:solidFill>
                <a:latin typeface="Tahoma" panose="020B0604030504040204" pitchFamily="34" charset="0"/>
              </a:rPr>
              <a:t>Empatia</a:t>
            </a:r>
          </a:p>
        </p:txBody>
      </p:sp>
      <p:grpSp>
        <p:nvGrpSpPr>
          <p:cNvPr id="66574" name="Group 25"/>
          <p:cNvGrpSpPr>
            <a:grpSpLocks/>
          </p:cNvGrpSpPr>
          <p:nvPr/>
        </p:nvGrpSpPr>
        <p:grpSpPr bwMode="auto">
          <a:xfrm>
            <a:off x="6400800" y="4876800"/>
            <a:ext cx="457200" cy="457200"/>
            <a:chOff x="1056" y="1296"/>
            <a:chExt cx="288" cy="288"/>
          </a:xfrm>
        </p:grpSpPr>
        <p:sp>
          <p:nvSpPr>
            <p:cNvPr id="66589" name="Oval 26"/>
            <p:cNvSpPr>
              <a:spLocks noChangeArrowheads="1"/>
            </p:cNvSpPr>
            <p:nvPr/>
          </p:nvSpPr>
          <p:spPr bwMode="auto">
            <a:xfrm>
              <a:off x="1056" y="1296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66590" name="Oval 27"/>
            <p:cNvSpPr>
              <a:spLocks noChangeArrowheads="1"/>
            </p:cNvSpPr>
            <p:nvPr/>
          </p:nvSpPr>
          <p:spPr bwMode="auto">
            <a:xfrm>
              <a:off x="1152" y="1392"/>
              <a:ext cx="96" cy="96"/>
            </a:xfrm>
            <a:prstGeom prst="ellipse">
              <a:avLst/>
            </a:prstGeom>
            <a:solidFill>
              <a:srgbClr val="1002CA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</p:grpSp>
      <p:grpSp>
        <p:nvGrpSpPr>
          <p:cNvPr id="66575" name="Group 28"/>
          <p:cNvGrpSpPr>
            <a:grpSpLocks/>
          </p:cNvGrpSpPr>
          <p:nvPr/>
        </p:nvGrpSpPr>
        <p:grpSpPr bwMode="auto">
          <a:xfrm>
            <a:off x="4495800" y="2286000"/>
            <a:ext cx="457200" cy="457200"/>
            <a:chOff x="1056" y="1296"/>
            <a:chExt cx="288" cy="288"/>
          </a:xfrm>
        </p:grpSpPr>
        <p:sp>
          <p:nvSpPr>
            <p:cNvPr id="66587" name="Oval 29"/>
            <p:cNvSpPr>
              <a:spLocks noChangeArrowheads="1"/>
            </p:cNvSpPr>
            <p:nvPr/>
          </p:nvSpPr>
          <p:spPr bwMode="auto">
            <a:xfrm>
              <a:off x="1056" y="1296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66588" name="Oval 30"/>
            <p:cNvSpPr>
              <a:spLocks noChangeArrowheads="1"/>
            </p:cNvSpPr>
            <p:nvPr/>
          </p:nvSpPr>
          <p:spPr bwMode="auto">
            <a:xfrm>
              <a:off x="1152" y="1392"/>
              <a:ext cx="96" cy="96"/>
            </a:xfrm>
            <a:prstGeom prst="ellipse">
              <a:avLst/>
            </a:prstGeom>
            <a:solidFill>
              <a:srgbClr val="1002CA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</p:grpSp>
      <p:sp>
        <p:nvSpPr>
          <p:cNvPr id="66576" name="Text Box 31"/>
          <p:cNvSpPr txBox="1">
            <a:spLocks noChangeArrowheads="1"/>
          </p:cNvSpPr>
          <p:nvPr/>
        </p:nvSpPr>
        <p:spPr bwMode="auto">
          <a:xfrm>
            <a:off x="1981200" y="2047875"/>
            <a:ext cx="22098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2400" dirty="0">
                <a:solidFill>
                  <a:srgbClr val="000066"/>
                </a:solidFill>
                <a:latin typeface="Tahoma" panose="020B0604030504040204" pitchFamily="34" charset="0"/>
              </a:rPr>
              <a:t>Humor</a:t>
            </a:r>
          </a:p>
        </p:txBody>
      </p:sp>
      <p:grpSp>
        <p:nvGrpSpPr>
          <p:cNvPr id="66577" name="Group 32"/>
          <p:cNvGrpSpPr>
            <a:grpSpLocks/>
          </p:cNvGrpSpPr>
          <p:nvPr/>
        </p:nvGrpSpPr>
        <p:grpSpPr bwMode="auto">
          <a:xfrm>
            <a:off x="4114800" y="3276600"/>
            <a:ext cx="457200" cy="457200"/>
            <a:chOff x="1056" y="1296"/>
            <a:chExt cx="288" cy="288"/>
          </a:xfrm>
        </p:grpSpPr>
        <p:sp>
          <p:nvSpPr>
            <p:cNvPr id="66585" name="Oval 33"/>
            <p:cNvSpPr>
              <a:spLocks noChangeArrowheads="1"/>
            </p:cNvSpPr>
            <p:nvPr/>
          </p:nvSpPr>
          <p:spPr bwMode="auto">
            <a:xfrm>
              <a:off x="1056" y="1296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66586" name="Oval 34"/>
            <p:cNvSpPr>
              <a:spLocks noChangeArrowheads="1"/>
            </p:cNvSpPr>
            <p:nvPr/>
          </p:nvSpPr>
          <p:spPr bwMode="auto">
            <a:xfrm>
              <a:off x="1152" y="1392"/>
              <a:ext cx="96" cy="96"/>
            </a:xfrm>
            <a:prstGeom prst="ellipse">
              <a:avLst/>
            </a:prstGeom>
            <a:solidFill>
              <a:srgbClr val="1002CA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</p:grpSp>
      <p:sp>
        <p:nvSpPr>
          <p:cNvPr id="66578" name="Text Box 35"/>
          <p:cNvSpPr txBox="1">
            <a:spLocks noChangeArrowheads="1"/>
          </p:cNvSpPr>
          <p:nvPr/>
        </p:nvSpPr>
        <p:spPr bwMode="auto">
          <a:xfrm>
            <a:off x="1752600" y="4267201"/>
            <a:ext cx="23622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2400" dirty="0">
                <a:solidFill>
                  <a:srgbClr val="000066"/>
                </a:solidFill>
                <a:latin typeface="Tahoma" panose="020B0604030504040204" pitchFamily="34" charset="0"/>
              </a:rPr>
              <a:t>Indipendenza</a:t>
            </a:r>
          </a:p>
        </p:txBody>
      </p:sp>
      <p:grpSp>
        <p:nvGrpSpPr>
          <p:cNvPr id="66579" name="Group 36"/>
          <p:cNvGrpSpPr>
            <a:grpSpLocks/>
          </p:cNvGrpSpPr>
          <p:nvPr/>
        </p:nvGrpSpPr>
        <p:grpSpPr bwMode="auto">
          <a:xfrm>
            <a:off x="4343400" y="4267200"/>
            <a:ext cx="457200" cy="457200"/>
            <a:chOff x="1056" y="1296"/>
            <a:chExt cx="288" cy="288"/>
          </a:xfrm>
        </p:grpSpPr>
        <p:sp>
          <p:nvSpPr>
            <p:cNvPr id="66583" name="Oval 37"/>
            <p:cNvSpPr>
              <a:spLocks noChangeArrowheads="1"/>
            </p:cNvSpPr>
            <p:nvPr/>
          </p:nvSpPr>
          <p:spPr bwMode="auto">
            <a:xfrm>
              <a:off x="1056" y="1296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66584" name="Oval 38"/>
            <p:cNvSpPr>
              <a:spLocks noChangeArrowheads="1"/>
            </p:cNvSpPr>
            <p:nvPr/>
          </p:nvSpPr>
          <p:spPr bwMode="auto">
            <a:xfrm>
              <a:off x="1152" y="1392"/>
              <a:ext cx="96" cy="96"/>
            </a:xfrm>
            <a:prstGeom prst="ellipse">
              <a:avLst/>
            </a:prstGeom>
            <a:solidFill>
              <a:srgbClr val="1002CA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</p:grpSp>
      <p:sp>
        <p:nvSpPr>
          <p:cNvPr id="66580" name="Text Box 39"/>
          <p:cNvSpPr txBox="1">
            <a:spLocks noChangeArrowheads="1"/>
          </p:cNvSpPr>
          <p:nvPr/>
        </p:nvSpPr>
        <p:spPr bwMode="auto">
          <a:xfrm>
            <a:off x="7924800" y="2971800"/>
            <a:ext cx="2362200" cy="8318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2400" dirty="0">
                <a:solidFill>
                  <a:srgbClr val="000066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Consapevolezza emotiva</a:t>
            </a:r>
            <a:endParaRPr lang="it-IT" altLang="it-IT" sz="2400" dirty="0">
              <a:solidFill>
                <a:srgbClr val="000066"/>
              </a:solidFill>
              <a:latin typeface="Tahoma" panose="020B0604030504040204" pitchFamily="34" charset="0"/>
            </a:endParaRPr>
          </a:p>
        </p:txBody>
      </p:sp>
      <p:sp>
        <p:nvSpPr>
          <p:cNvPr id="66581" name="Text Box 40"/>
          <p:cNvSpPr txBox="1">
            <a:spLocks noChangeArrowheads="1"/>
          </p:cNvSpPr>
          <p:nvPr/>
        </p:nvSpPr>
        <p:spPr bwMode="auto">
          <a:xfrm>
            <a:off x="2286000" y="5480288"/>
            <a:ext cx="2667000" cy="120032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2400" dirty="0">
                <a:solidFill>
                  <a:srgbClr val="000066"/>
                </a:solidFill>
                <a:latin typeface="Tahoma" panose="020B0604030504040204" pitchFamily="34" charset="0"/>
              </a:rPr>
              <a:t>Sensazione di controllo – locus of control interno</a:t>
            </a:r>
          </a:p>
        </p:txBody>
      </p:sp>
      <p:sp>
        <p:nvSpPr>
          <p:cNvPr id="66582" name="Text Box 42"/>
          <p:cNvSpPr txBox="1">
            <a:spLocks noChangeArrowheads="1"/>
          </p:cNvSpPr>
          <p:nvPr/>
        </p:nvSpPr>
        <p:spPr bwMode="auto">
          <a:xfrm>
            <a:off x="6934200" y="5410200"/>
            <a:ext cx="2895600" cy="8318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2400" dirty="0">
                <a:solidFill>
                  <a:srgbClr val="000066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Capacità analitica e di pianificazione</a:t>
            </a:r>
            <a:r>
              <a:rPr lang="it-IT" altLang="it-IT" sz="2400" dirty="0">
                <a:latin typeface="Tahoma" panose="020B0604030504040204" pitchFamily="34" charset="0"/>
              </a:rPr>
              <a:t> </a:t>
            </a:r>
          </a:p>
        </p:txBody>
      </p:sp>
      <p:sp>
        <p:nvSpPr>
          <p:cNvPr id="40" name="Titolo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t-IT" sz="2400" b="1" dirty="0">
                <a:solidFill>
                  <a:srgbClr val="FF0000"/>
                </a:solidFill>
              </a:rPr>
              <a:t>Fattori individuali protettivi della resilienza</a:t>
            </a:r>
            <a:r>
              <a:rPr lang="it-IT" dirty="0"/>
              <a:t> </a:t>
            </a:r>
          </a:p>
        </p:txBody>
      </p:sp>
      <p:sp>
        <p:nvSpPr>
          <p:cNvPr id="41" name="Titolo 1"/>
          <p:cNvSpPr txBox="1">
            <a:spLocks/>
          </p:cNvSpPr>
          <p:nvPr/>
        </p:nvSpPr>
        <p:spPr>
          <a:xfrm>
            <a:off x="9829800" y="5632450"/>
            <a:ext cx="2133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t-IT" sz="2400" b="1" dirty="0">
                <a:solidFill>
                  <a:srgbClr val="FF0000"/>
                </a:solidFill>
              </a:rPr>
              <a:t>Psicologia positiva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98471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6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6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6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6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6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6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6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9" grpId="0" animBg="1"/>
      <p:bldP spid="66570" grpId="0" animBg="1"/>
      <p:bldP spid="66571" grpId="0" animBg="1"/>
      <p:bldP spid="66573" grpId="0" animBg="1"/>
      <p:bldP spid="66576" grpId="0" animBg="1"/>
      <p:bldP spid="66578" grpId="0" animBg="1"/>
      <p:bldP spid="66580" grpId="0" animBg="1"/>
      <p:bldP spid="66581" grpId="0" animBg="1"/>
      <p:bldP spid="6658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62891" y="1690688"/>
            <a:ext cx="10515600" cy="4351338"/>
          </a:xfrm>
        </p:spPr>
        <p:txBody>
          <a:bodyPr>
            <a:normAutofit/>
          </a:bodyPr>
          <a:lstStyle/>
          <a:p>
            <a:r>
              <a:rPr lang="it-IT" sz="2400" b="1" dirty="0"/>
              <a:t>Caratteristiche della persona resiliente </a:t>
            </a:r>
            <a:r>
              <a:rPr lang="it-IT" sz="2400" dirty="0"/>
              <a:t>(da studi basati su osservazioni o self-report anche di tipo longitudinale)</a:t>
            </a:r>
            <a:r>
              <a:rPr lang="it-IT" sz="2400" b="1" dirty="0"/>
              <a:t>:</a:t>
            </a:r>
          </a:p>
          <a:p>
            <a:pPr marL="0" indent="0">
              <a:buNone/>
            </a:pPr>
            <a:r>
              <a:rPr lang="it-IT" sz="2400" dirty="0"/>
              <a:t>Le persone resilienti sono anche </a:t>
            </a:r>
            <a:r>
              <a:rPr lang="it-IT" sz="2400" u="sng" dirty="0"/>
              <a:t>curiose</a:t>
            </a:r>
            <a:r>
              <a:rPr lang="it-IT" sz="2400" dirty="0"/>
              <a:t>, aperte a </a:t>
            </a:r>
            <a:r>
              <a:rPr lang="it-IT" sz="2400" u="sng" dirty="0"/>
              <a:t>situazioni nuove</a:t>
            </a:r>
            <a:r>
              <a:rPr lang="it-IT" sz="2400" dirty="0"/>
              <a:t>, hanno alta </a:t>
            </a:r>
            <a:r>
              <a:rPr lang="it-IT" sz="2400" u="sng" dirty="0"/>
              <a:t>emozionalità positiva</a:t>
            </a:r>
            <a:r>
              <a:rPr lang="it-IT" sz="2400" dirty="0"/>
              <a:t>, sono </a:t>
            </a:r>
            <a:r>
              <a:rPr lang="it-IT" sz="2400" u="sng" dirty="0"/>
              <a:t>accomodanti</a:t>
            </a:r>
            <a:r>
              <a:rPr lang="it-IT" sz="2400" dirty="0"/>
              <a:t>, </a:t>
            </a:r>
            <a:r>
              <a:rPr lang="it-IT" sz="2400" u="sng" dirty="0"/>
              <a:t>gentili</a:t>
            </a:r>
            <a:r>
              <a:rPr lang="it-IT" sz="2400" dirty="0"/>
              <a:t>, </a:t>
            </a:r>
            <a:r>
              <a:rPr lang="it-IT" sz="2400" u="sng" dirty="0"/>
              <a:t>indipendenti</a:t>
            </a:r>
            <a:r>
              <a:rPr lang="it-IT" sz="2400" dirty="0"/>
              <a:t>, hanno una sensazione di </a:t>
            </a:r>
            <a:r>
              <a:rPr lang="it-IT" sz="2400" u="sng" dirty="0"/>
              <a:t>controllo</a:t>
            </a:r>
            <a:r>
              <a:rPr lang="it-IT" sz="2400" dirty="0"/>
              <a:t> sulla propria vita, sanno sfruttare al meglio gli aspetti </a:t>
            </a:r>
            <a:r>
              <a:rPr lang="it-IT" sz="2400" u="sng" dirty="0"/>
              <a:t>positivi</a:t>
            </a:r>
            <a:r>
              <a:rPr lang="it-IT" sz="2400" dirty="0"/>
              <a:t> delle situazioni, sono </a:t>
            </a:r>
            <a:r>
              <a:rPr lang="it-IT" sz="2400" u="sng" dirty="0"/>
              <a:t>ottimiste,  </a:t>
            </a:r>
            <a:r>
              <a:rPr lang="it-IT" sz="2400" dirty="0"/>
              <a:t>fanno ricorso all</a:t>
            </a:r>
            <a:r>
              <a:rPr lang="it-IT" sz="2400" u="sng" dirty="0"/>
              <a:t>’umorismo, </a:t>
            </a:r>
            <a:r>
              <a:rPr lang="it-IT" sz="2400" dirty="0"/>
              <a:t>hanno una </a:t>
            </a:r>
            <a:r>
              <a:rPr lang="it-IT" sz="2400" u="sng" dirty="0"/>
              <a:t>rete sociale di supporto </a:t>
            </a:r>
            <a:r>
              <a:rPr lang="it-IT" sz="2400" dirty="0"/>
              <a:t>capace di sostenerle (sia con umani sia con animali da compagnia).</a:t>
            </a:r>
          </a:p>
          <a:p>
            <a:pPr marL="0" indent="0">
              <a:buNone/>
            </a:pPr>
            <a:endParaRPr lang="it-IT" sz="240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cxnSp>
        <p:nvCxnSpPr>
          <p:cNvPr id="5" name="Connettore 2 4"/>
          <p:cNvCxnSpPr/>
          <p:nvPr/>
        </p:nvCxnSpPr>
        <p:spPr>
          <a:xfrm>
            <a:off x="9369137" y="3866357"/>
            <a:ext cx="637309" cy="15655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tangolo 5"/>
          <p:cNvSpPr/>
          <p:nvPr/>
        </p:nvSpPr>
        <p:spPr>
          <a:xfrm>
            <a:off x="9317182" y="5710237"/>
            <a:ext cx="2826328" cy="6387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Es. interventi </a:t>
            </a:r>
            <a:r>
              <a:rPr lang="it-IT" dirty="0" err="1"/>
              <a:t>clownterapia</a:t>
            </a:r>
            <a:endParaRPr lang="en-US" dirty="0"/>
          </a:p>
        </p:txBody>
      </p:sp>
      <p:sp>
        <p:nvSpPr>
          <p:cNvPr id="7" name="Rettangolo 6"/>
          <p:cNvSpPr/>
          <p:nvPr/>
        </p:nvSpPr>
        <p:spPr>
          <a:xfrm>
            <a:off x="962891" y="5722649"/>
            <a:ext cx="2826328" cy="6387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Es. interventi </a:t>
            </a:r>
            <a:r>
              <a:rPr lang="it-IT" dirty="0" err="1"/>
              <a:t>pet-therapy</a:t>
            </a:r>
            <a:endParaRPr lang="en-US" dirty="0"/>
          </a:p>
        </p:txBody>
      </p:sp>
      <p:cxnSp>
        <p:nvCxnSpPr>
          <p:cNvPr id="9" name="Connettore 2 8"/>
          <p:cNvCxnSpPr/>
          <p:nvPr/>
        </p:nvCxnSpPr>
        <p:spPr>
          <a:xfrm flipH="1">
            <a:off x="2376055" y="4433454"/>
            <a:ext cx="228600" cy="11291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tangolo 9"/>
          <p:cNvSpPr/>
          <p:nvPr/>
        </p:nvSpPr>
        <p:spPr>
          <a:xfrm>
            <a:off x="5306290" y="5088949"/>
            <a:ext cx="2826328" cy="940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 interventi di psicologia positiva orientati alle emozioni positive</a:t>
            </a:r>
            <a:endParaRPr lang="en-US" dirty="0"/>
          </a:p>
        </p:txBody>
      </p:sp>
      <p:sp>
        <p:nvSpPr>
          <p:cNvPr id="13" name="Freccia in giù 12"/>
          <p:cNvSpPr/>
          <p:nvPr/>
        </p:nvSpPr>
        <p:spPr>
          <a:xfrm>
            <a:off x="6414656" y="4433454"/>
            <a:ext cx="277091" cy="5645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Connettore diritto 14"/>
          <p:cNvCxnSpPr>
            <a:endCxn id="7" idx="3"/>
          </p:cNvCxnSpPr>
          <p:nvPr/>
        </p:nvCxnSpPr>
        <p:spPr>
          <a:xfrm flipH="1">
            <a:off x="3789219" y="5722649"/>
            <a:ext cx="1517071" cy="3193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diritto 16"/>
          <p:cNvCxnSpPr>
            <a:stCxn id="10" idx="3"/>
            <a:endCxn id="6" idx="1"/>
          </p:cNvCxnSpPr>
          <p:nvPr/>
        </p:nvCxnSpPr>
        <p:spPr>
          <a:xfrm>
            <a:off x="8132618" y="5559282"/>
            <a:ext cx="1184564" cy="4703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olo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t-IT" sz="2400" b="1" dirty="0">
                <a:solidFill>
                  <a:srgbClr val="FF0000"/>
                </a:solidFill>
              </a:rPr>
              <a:t>resilienza</a:t>
            </a:r>
            <a:r>
              <a:rPr lang="it-IT" dirty="0"/>
              <a:t> </a:t>
            </a:r>
          </a:p>
        </p:txBody>
      </p:sp>
      <p:sp>
        <p:nvSpPr>
          <p:cNvPr id="14" name="Titolo 1"/>
          <p:cNvSpPr txBox="1">
            <a:spLocks/>
          </p:cNvSpPr>
          <p:nvPr/>
        </p:nvSpPr>
        <p:spPr>
          <a:xfrm>
            <a:off x="371475" y="205076"/>
            <a:ext cx="22539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t-IT" sz="2400" b="1" dirty="0">
                <a:solidFill>
                  <a:srgbClr val="FF0000"/>
                </a:solidFill>
              </a:rPr>
              <a:t>Psicologia positiva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97997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423081"/>
            <a:ext cx="10515600" cy="5753882"/>
          </a:xfrm>
        </p:spPr>
        <p:txBody>
          <a:bodyPr>
            <a:noAutofit/>
          </a:bodyPr>
          <a:lstStyle/>
          <a:p>
            <a:endParaRPr lang="it-IT" sz="2000" b="1" dirty="0"/>
          </a:p>
          <a:p>
            <a:r>
              <a:rPr lang="it-IT" sz="2000" b="1" dirty="0"/>
              <a:t>Resilienza</a:t>
            </a:r>
            <a:r>
              <a:rPr lang="it-IT" sz="2000" dirty="0"/>
              <a:t>: porta a un neo-sviluppo positivo del sé, dato dalla  capacità di riorganizzare la propria identità in seguito a un evento traumatico/stressante, implica delle strategie di </a:t>
            </a:r>
            <a:r>
              <a:rPr lang="it-IT" sz="2000" dirty="0" err="1"/>
              <a:t>coping</a:t>
            </a:r>
            <a:r>
              <a:rPr lang="it-IT" sz="2000" dirty="0"/>
              <a:t>, ma non si identifica solo con il </a:t>
            </a:r>
            <a:r>
              <a:rPr lang="it-IT" sz="2000" dirty="0" err="1"/>
              <a:t>coping</a:t>
            </a:r>
            <a:r>
              <a:rPr lang="it-IT" sz="2000" dirty="0"/>
              <a:t>. Superata la fase di turbamento, provocata dall’evento, si giunge a uno stato di equilibrio e benessere interiore, inteso come armonia.</a:t>
            </a:r>
          </a:p>
          <a:p>
            <a:r>
              <a:rPr lang="it-IT" sz="2000" dirty="0"/>
              <a:t>La </a:t>
            </a:r>
            <a:r>
              <a:rPr lang="it-IT" sz="2000" b="1" dirty="0" err="1"/>
              <a:t>desilienza</a:t>
            </a:r>
            <a:r>
              <a:rPr lang="it-IT" sz="2000" dirty="0"/>
              <a:t> porta a un neo-sviluppo negativo del sé, da cui psicosi, intesa come profonda alterazione dell'equilibrio interiore, e sviluppo di nevrosi, cioè disturbi psichici, intesi come sviluppi negativi del sé dovuti a un errato confronto con il trauma; in fondo sono delle forme patologiche di </a:t>
            </a:r>
            <a:r>
              <a:rPr lang="it-IT" sz="2000" dirty="0" err="1"/>
              <a:t>coping</a:t>
            </a:r>
            <a:r>
              <a:rPr lang="it-IT" sz="2000" dirty="0"/>
              <a:t>. Già Freud parlava di come il trauma determini le nevrosi, cioè i disturbi.</a:t>
            </a:r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endParaRPr lang="it-IT" sz="2000" dirty="0"/>
          </a:p>
          <a:p>
            <a:r>
              <a:rPr lang="it-IT" sz="2000" b="1" dirty="0"/>
              <a:t>Resistenza</a:t>
            </a:r>
            <a:r>
              <a:rPr lang="it-IT" sz="2000" dirty="0"/>
              <a:t>: si affronta il problema, ma permane fisso il concetto identitario di sé, cioè non c'è un investimento positivo su di sé che porta al cambiamento (il neo-sviluppo). Il </a:t>
            </a:r>
            <a:r>
              <a:rPr lang="it-IT" sz="2000" dirty="0" err="1"/>
              <a:t>coping</a:t>
            </a:r>
            <a:r>
              <a:rPr lang="it-IT" sz="2000" dirty="0"/>
              <a:t> è tipico della resistenza, oltre che della resilienza.</a:t>
            </a:r>
          </a:p>
          <a:p>
            <a:r>
              <a:rPr lang="it-IT" sz="2000" b="1" dirty="0"/>
              <a:t>Desistenza</a:t>
            </a:r>
            <a:r>
              <a:rPr lang="it-IT" sz="2000" dirty="0"/>
              <a:t>: La desistenza porta a un disinvestimento nei confronti di se stessi, al fine di mantenere lo status quo dell'interiorità del soggetto.</a:t>
            </a:r>
          </a:p>
          <a:p>
            <a:pPr marL="0" indent="0">
              <a:buNone/>
            </a:pPr>
            <a:r>
              <a:rPr lang="it-IT" sz="2000" dirty="0"/>
              <a:t>Resistenza e resilienza hanno connotati positivi (la seconda da preferire alla prima) mentre </a:t>
            </a:r>
            <a:r>
              <a:rPr lang="it-IT" sz="2000" dirty="0" err="1"/>
              <a:t>desilienza</a:t>
            </a:r>
            <a:r>
              <a:rPr lang="it-IT" sz="2000" dirty="0"/>
              <a:t> e desistenza hanno connotati negativi, nel senso che non portano a superare il trauma. </a:t>
            </a:r>
          </a:p>
        </p:txBody>
      </p:sp>
      <p:sp>
        <p:nvSpPr>
          <p:cNvPr id="4" name="Rettangolo 3"/>
          <p:cNvSpPr/>
          <p:nvPr/>
        </p:nvSpPr>
        <p:spPr>
          <a:xfrm>
            <a:off x="9365672" y="0"/>
            <a:ext cx="2826327" cy="7155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approfondimento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10128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99723" y="2362200"/>
            <a:ext cx="1731818" cy="543502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b="1" dirty="0"/>
              <a:t>Benessere</a:t>
            </a:r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522769" y="475310"/>
            <a:ext cx="3477491" cy="133379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2400" b="1" dirty="0" err="1"/>
              <a:t>Coping</a:t>
            </a:r>
            <a:r>
              <a:rPr lang="it-IT" sz="2400" dirty="0"/>
              <a:t>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2400" dirty="0"/>
              <a:t>Esame e valutazione delle capacità di </a:t>
            </a:r>
            <a:r>
              <a:rPr lang="it-IT" sz="2400" dirty="0" err="1"/>
              <a:t>fronteggiamento</a:t>
            </a:r>
            <a:r>
              <a:rPr lang="it-IT" sz="2400" dirty="0"/>
              <a:t> dello stress</a:t>
            </a:r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8146481" y="1413161"/>
            <a:ext cx="3920828" cy="1884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2400" b="1" dirty="0"/>
              <a:t>Stress: </a:t>
            </a:r>
            <a:r>
              <a:rPr lang="it-IT" sz="2400" dirty="0"/>
              <a:t>risposta allo </a:t>
            </a:r>
            <a:r>
              <a:rPr lang="it-IT" sz="2400" dirty="0" err="1"/>
              <a:t>stressor</a:t>
            </a:r>
            <a:r>
              <a:rPr lang="it-IT" sz="2400" dirty="0"/>
              <a:t>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2400" dirty="0"/>
              <a:t>stato di tensione psico-fisica attivata da uno </a:t>
            </a:r>
            <a:r>
              <a:rPr lang="it-IT" sz="2400" dirty="0" err="1"/>
              <a:t>stressor</a:t>
            </a:r>
            <a:r>
              <a:rPr lang="it-IT" sz="2400" dirty="0"/>
              <a:t>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2400" dirty="0"/>
              <a:t>Può minacciare la sopravvivenza e il benessere o può stimolare delle risposte di adattamento</a:t>
            </a:r>
          </a:p>
        </p:txBody>
      </p:sp>
      <p:sp>
        <p:nvSpPr>
          <p:cNvPr id="6" name="Segnaposto contenuto 2"/>
          <p:cNvSpPr txBox="1">
            <a:spLocks/>
          </p:cNvSpPr>
          <p:nvPr/>
        </p:nvSpPr>
        <p:spPr>
          <a:xfrm>
            <a:off x="1593273" y="4435621"/>
            <a:ext cx="1731818" cy="54350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2400" b="1" dirty="0"/>
              <a:t>Resilienza</a:t>
            </a:r>
            <a:r>
              <a:rPr lang="it-IT" sz="2400" dirty="0"/>
              <a:t> </a:t>
            </a:r>
          </a:p>
        </p:txBody>
      </p:sp>
      <p:sp>
        <p:nvSpPr>
          <p:cNvPr id="8" name="Segnaposto contenuto 2"/>
          <p:cNvSpPr txBox="1">
            <a:spLocks/>
          </p:cNvSpPr>
          <p:nvPr/>
        </p:nvSpPr>
        <p:spPr>
          <a:xfrm>
            <a:off x="5611091" y="5543987"/>
            <a:ext cx="6456217" cy="93994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2400" b="1" dirty="0" err="1"/>
              <a:t>Stressors</a:t>
            </a:r>
            <a:r>
              <a:rPr lang="it-IT" sz="2400" dirty="0"/>
              <a:t>: eventi stressanti/ traumatici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2400" dirty="0"/>
              <a:t>-cataclismici; personali; ambientali o fatiche quotidiane </a:t>
            </a:r>
          </a:p>
        </p:txBody>
      </p:sp>
      <p:cxnSp>
        <p:nvCxnSpPr>
          <p:cNvPr id="9" name="Connettore 2 8"/>
          <p:cNvCxnSpPr/>
          <p:nvPr/>
        </p:nvCxnSpPr>
        <p:spPr>
          <a:xfrm flipH="1" flipV="1">
            <a:off x="9407235" y="3634979"/>
            <a:ext cx="34637" cy="18346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/>
          <p:cNvCxnSpPr/>
          <p:nvPr/>
        </p:nvCxnSpPr>
        <p:spPr>
          <a:xfrm flipH="1" flipV="1">
            <a:off x="4058900" y="1781607"/>
            <a:ext cx="595746" cy="5403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/>
          <p:cNvCxnSpPr/>
          <p:nvPr/>
        </p:nvCxnSpPr>
        <p:spPr>
          <a:xfrm>
            <a:off x="3941620" y="1841576"/>
            <a:ext cx="630384" cy="547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/>
          <p:cNvCxnSpPr/>
          <p:nvPr/>
        </p:nvCxnSpPr>
        <p:spPr>
          <a:xfrm flipH="1">
            <a:off x="3325092" y="3075999"/>
            <a:ext cx="1080347" cy="11496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7"/>
          <p:cNvCxnSpPr/>
          <p:nvPr/>
        </p:nvCxnSpPr>
        <p:spPr>
          <a:xfrm flipV="1">
            <a:off x="3387435" y="3120448"/>
            <a:ext cx="1115961" cy="12027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Arco 28"/>
          <p:cNvSpPr/>
          <p:nvPr/>
        </p:nvSpPr>
        <p:spPr>
          <a:xfrm rot="12784237">
            <a:off x="391112" y="1492558"/>
            <a:ext cx="4316248" cy="3124737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Connettore 2 30"/>
          <p:cNvCxnSpPr/>
          <p:nvPr/>
        </p:nvCxnSpPr>
        <p:spPr>
          <a:xfrm flipH="1">
            <a:off x="3699164" y="3352802"/>
            <a:ext cx="4350326" cy="13023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Segnaposto contenuto 2"/>
          <p:cNvSpPr txBox="1">
            <a:spLocks/>
          </p:cNvSpPr>
          <p:nvPr/>
        </p:nvSpPr>
        <p:spPr>
          <a:xfrm rot="16200000">
            <a:off x="9082630" y="4349821"/>
            <a:ext cx="1731818" cy="543502"/>
          </a:xfrm>
          <a:prstGeom prst="rect">
            <a:avLst/>
          </a:prstGeo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2400" b="1" i="1" dirty="0">
                <a:solidFill>
                  <a:srgbClr val="FF0000"/>
                </a:solidFill>
              </a:rPr>
              <a:t>Valutazione dello </a:t>
            </a:r>
            <a:r>
              <a:rPr lang="it-IT" sz="2400" b="1" i="1" dirty="0" err="1">
                <a:solidFill>
                  <a:srgbClr val="FF0000"/>
                </a:solidFill>
              </a:rPr>
              <a:t>stressor</a:t>
            </a:r>
            <a:endParaRPr lang="it-IT" sz="2400" b="1" i="1" dirty="0">
              <a:solidFill>
                <a:srgbClr val="FF0000"/>
              </a:solidFill>
            </a:endParaRPr>
          </a:p>
        </p:txBody>
      </p:sp>
      <p:cxnSp>
        <p:nvCxnSpPr>
          <p:cNvPr id="36" name="Connettore 2 35"/>
          <p:cNvCxnSpPr/>
          <p:nvPr/>
        </p:nvCxnSpPr>
        <p:spPr>
          <a:xfrm flipH="1" flipV="1">
            <a:off x="4461164" y="681545"/>
            <a:ext cx="3588326" cy="7316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olo 1"/>
          <p:cNvSpPr txBox="1">
            <a:spLocks/>
          </p:cNvSpPr>
          <p:nvPr/>
        </p:nvSpPr>
        <p:spPr>
          <a:xfrm>
            <a:off x="-443586" y="5634543"/>
            <a:ext cx="19327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t-IT" sz="2400" b="1" dirty="0">
                <a:solidFill>
                  <a:srgbClr val="FF0000"/>
                </a:solidFill>
              </a:rPr>
              <a:t>Psicologia positiva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6015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t-IT" sz="2400" dirty="0"/>
          </a:p>
          <a:p>
            <a:r>
              <a:rPr lang="it-IT" sz="2400" b="1" dirty="0"/>
              <a:t>Psicologia positiva </a:t>
            </a:r>
            <a:r>
              <a:rPr lang="it-IT" sz="2400" dirty="0"/>
              <a:t>(nasce nel 2000, </a:t>
            </a:r>
            <a:r>
              <a:rPr lang="it-IT" sz="2400" dirty="0" err="1"/>
              <a:t>Seligman</a:t>
            </a:r>
            <a:r>
              <a:rPr lang="it-IT" sz="2400" dirty="0"/>
              <a:t> e </a:t>
            </a:r>
            <a:r>
              <a:rPr lang="it-IT" sz="2400" dirty="0" err="1"/>
              <a:t>Csikszentmihalyi</a:t>
            </a:r>
            <a:r>
              <a:rPr lang="it-IT" sz="2400" dirty="0"/>
              <a:t>)</a:t>
            </a:r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r>
              <a:rPr lang="it-IT" sz="2400" dirty="0"/>
              <a:t>Individua e promuove le condizioni di benessere/felicità (sfera positiva, emozioni positive) e come queste portino i soggetti a rispondere costruttivamente alle difficoltà (strategie di </a:t>
            </a:r>
            <a:r>
              <a:rPr lang="it-IT" sz="2400" dirty="0" err="1"/>
              <a:t>coping</a:t>
            </a:r>
            <a:r>
              <a:rPr lang="it-IT" sz="2400" dirty="0"/>
              <a:t> e resilienza)</a:t>
            </a:r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endParaRPr lang="it-IT" sz="2400" dirty="0"/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t-IT" sz="2400" b="1" dirty="0">
                <a:solidFill>
                  <a:srgbClr val="FF0000"/>
                </a:solidFill>
              </a:rPr>
              <a:t>Psicologia positiva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484587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399309"/>
            <a:ext cx="10515600" cy="4777654"/>
          </a:xfrm>
        </p:spPr>
        <p:txBody>
          <a:bodyPr>
            <a:normAutofit/>
          </a:bodyPr>
          <a:lstStyle/>
          <a:p>
            <a:r>
              <a:rPr lang="it-IT" sz="2400" dirty="0"/>
              <a:t>Resilienza: </a:t>
            </a:r>
            <a:r>
              <a:rPr lang="it-IT" altLang="it-IT" sz="2400" dirty="0">
                <a:cs typeface="Times New Roman" panose="02020603050405020304" pitchFamily="18" charset="0"/>
              </a:rPr>
              <a:t>capacità di </a:t>
            </a:r>
            <a:r>
              <a:rPr lang="it-IT" altLang="it-IT" sz="2400" b="1" dirty="0">
                <a:cs typeface="Times New Roman" panose="02020603050405020304" pitchFamily="18" charset="0"/>
              </a:rPr>
              <a:t>affrontare</a:t>
            </a:r>
            <a:r>
              <a:rPr lang="it-IT" altLang="it-IT" sz="2400" dirty="0">
                <a:cs typeface="Times New Roman" panose="02020603050405020304" pitchFamily="18" charset="0"/>
              </a:rPr>
              <a:t> gli eventi traumatici e stressanti, </a:t>
            </a:r>
            <a:r>
              <a:rPr lang="it-IT" altLang="it-IT" sz="2400" b="1" dirty="0">
                <a:cs typeface="Times New Roman" panose="02020603050405020304" pitchFamily="18" charset="0"/>
              </a:rPr>
              <a:t>superarli</a:t>
            </a:r>
            <a:r>
              <a:rPr lang="it-IT" altLang="it-IT" sz="2400" dirty="0">
                <a:cs typeface="Times New Roman" panose="02020603050405020304" pitchFamily="18" charset="0"/>
              </a:rPr>
              <a:t> e continuare a </a:t>
            </a:r>
            <a:r>
              <a:rPr lang="it-IT" altLang="it-IT" sz="2400" b="1" dirty="0">
                <a:cs typeface="Times New Roman" panose="02020603050405020304" pitchFamily="18" charset="0"/>
              </a:rPr>
              <a:t>svilupparsi </a:t>
            </a:r>
            <a:r>
              <a:rPr lang="it-IT" altLang="it-IT" sz="2400" dirty="0">
                <a:cs typeface="Times New Roman" panose="02020603050405020304" pitchFamily="18" charset="0"/>
              </a:rPr>
              <a:t>aumentando le proprie risorse con una conseguente riorganizzazione positiva della vita</a:t>
            </a:r>
            <a:r>
              <a:rPr lang="it-IT" altLang="it-IT" sz="1800" dirty="0">
                <a:cs typeface="Times New Roman" panose="02020603050405020304" pitchFamily="18" charset="0"/>
              </a:rPr>
              <a:t> </a:t>
            </a:r>
            <a:endParaRPr lang="it-IT" altLang="it-IT" sz="14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2400" dirty="0"/>
              <a:t> </a:t>
            </a:r>
          </a:p>
          <a:p>
            <a:r>
              <a:rPr lang="it-IT" sz="2400" b="1" dirty="0"/>
              <a:t>Fattori di rischio</a:t>
            </a:r>
            <a:r>
              <a:rPr lang="it-IT" sz="2400" dirty="0"/>
              <a:t>: evento traumatico (lutto, maltrattamenti, calamità naturali, divorzio ecc.)</a:t>
            </a:r>
          </a:p>
          <a:p>
            <a:r>
              <a:rPr lang="it-IT" sz="2400" b="1" dirty="0"/>
              <a:t>Fattori protettivi </a:t>
            </a:r>
            <a:r>
              <a:rPr lang="it-IT" sz="2400" dirty="0"/>
              <a:t>: risorse personali che servono all’individuo a fronteggiare l’evento traumatico. </a:t>
            </a:r>
          </a:p>
          <a:p>
            <a:pPr lvl="1"/>
            <a:r>
              <a:rPr lang="it-IT" sz="2200" dirty="0"/>
              <a:t>Di tipo sociale: rete sociale e familiare a sostegno del soggetto, gruppi di appartenenza</a:t>
            </a:r>
          </a:p>
          <a:p>
            <a:pPr lvl="1"/>
            <a:r>
              <a:rPr lang="it-IT" sz="2200" dirty="0"/>
              <a:t>Di tipo individuale: autoefficacia, autostima, competenza emotiva, </a:t>
            </a:r>
            <a:r>
              <a:rPr lang="it-IT" sz="2200" b="1" dirty="0"/>
              <a:t>humor</a:t>
            </a:r>
            <a:r>
              <a:rPr lang="it-IT" sz="2200" dirty="0"/>
              <a:t>, capacità di pianificazione, ottimismo, speranza (combaciano con le virtù individuate da </a:t>
            </a:r>
            <a:r>
              <a:rPr lang="it-IT" sz="2200" dirty="0" err="1"/>
              <a:t>Seligman</a:t>
            </a:r>
            <a:r>
              <a:rPr lang="it-IT" sz="2200" dirty="0"/>
              <a:t>, fondatore della Psicologia Positiva)</a:t>
            </a:r>
          </a:p>
        </p:txBody>
      </p:sp>
      <p:sp>
        <p:nvSpPr>
          <p:cNvPr id="4" name="Sottotitolo 2"/>
          <p:cNvSpPr>
            <a:spLocks noGrp="1"/>
          </p:cNvSpPr>
          <p:nvPr>
            <p:ph type="title"/>
          </p:nvPr>
        </p:nvSpPr>
        <p:spPr>
          <a:xfrm>
            <a:off x="318655" y="202799"/>
            <a:ext cx="11554690" cy="890469"/>
          </a:xfrm>
          <a:solidFill>
            <a:srgbClr val="FFC000"/>
          </a:solidFill>
        </p:spPr>
        <p:txBody>
          <a:bodyPr anchor="ctr">
            <a:normAutofit fontScale="90000"/>
          </a:bodyPr>
          <a:lstStyle/>
          <a:p>
            <a:r>
              <a:rPr lang="it-IT" sz="2400" b="1" dirty="0"/>
              <a:t>Resilienza e humor</a:t>
            </a:r>
            <a:br>
              <a:rPr lang="it-IT" sz="2400" b="1" dirty="0"/>
            </a:br>
            <a:r>
              <a:rPr lang="it-IT" sz="2400" b="1" dirty="0"/>
              <a:t>caratteristiche dell’umorismo benevolo che lo rendono uno strumento di resilienza (</a:t>
            </a:r>
            <a:r>
              <a:rPr lang="it-IT" sz="2400" b="1" dirty="0" err="1"/>
              <a:t>Humbeeck</a:t>
            </a:r>
            <a:r>
              <a:rPr lang="it-IT" sz="2400" b="1" dirty="0"/>
              <a:t>, 2016)</a:t>
            </a:r>
            <a:br>
              <a:rPr lang="it-IT" sz="2400" b="1" dirty="0"/>
            </a:br>
            <a:endParaRPr lang="it-IT" sz="2400" b="1" dirty="0"/>
          </a:p>
        </p:txBody>
      </p:sp>
      <p:sp>
        <p:nvSpPr>
          <p:cNvPr id="5" name="Sottotitolo 2"/>
          <p:cNvSpPr txBox="1">
            <a:spLocks/>
          </p:cNvSpPr>
          <p:nvPr/>
        </p:nvSpPr>
        <p:spPr>
          <a:xfrm>
            <a:off x="9455727" y="5862605"/>
            <a:ext cx="2625436" cy="876011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2200" dirty="0"/>
              <a:t>Umorismo benevolo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2200" dirty="0"/>
              <a:t>Funzioni positive</a:t>
            </a:r>
          </a:p>
        </p:txBody>
      </p:sp>
    </p:spTree>
    <p:extLst>
      <p:ext uri="{BB962C8B-B14F-4D97-AF65-F5344CB8AC3E}">
        <p14:creationId xmlns:p14="http://schemas.microsoft.com/office/powerpoint/2010/main" val="520542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435429" y="1901460"/>
            <a:ext cx="112155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err="1"/>
              <a:t>Docufilm</a:t>
            </a:r>
            <a:r>
              <a:rPr lang="it-IT" sz="2400" dirty="0"/>
              <a:t> Clown in corsia</a:t>
            </a:r>
          </a:p>
          <a:p>
            <a:endParaRPr lang="it-IT" sz="2400" dirty="0"/>
          </a:p>
          <a:p>
            <a:r>
              <a:rPr lang="it-IT" sz="2400" dirty="0">
                <a:hlinkClick r:id="rId2"/>
              </a:rPr>
              <a:t>https://www.youtube.com/watch?v=2i3RNSA13yA</a:t>
            </a:r>
            <a:endParaRPr lang="it-IT" sz="2400" dirty="0"/>
          </a:p>
          <a:p>
            <a:r>
              <a:rPr lang="it-IT" sz="2400" dirty="0"/>
              <a:t>(durata 1.02.58)</a:t>
            </a:r>
          </a:p>
          <a:p>
            <a:endParaRPr lang="en-US" sz="2400" dirty="0">
              <a:solidFill>
                <a:srgbClr val="000000"/>
              </a:solidFill>
              <a:latin typeface="Bell MT" panose="02020503060305020303" pitchFamily="18" charset="0"/>
            </a:endParaRPr>
          </a:p>
        </p:txBody>
      </p:sp>
      <p:sp>
        <p:nvSpPr>
          <p:cNvPr id="8" name="Sottotitolo 2"/>
          <p:cNvSpPr txBox="1">
            <a:spLocks/>
          </p:cNvSpPr>
          <p:nvPr/>
        </p:nvSpPr>
        <p:spPr>
          <a:xfrm>
            <a:off x="838200" y="291738"/>
            <a:ext cx="9528515" cy="890469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dirty="0"/>
              <a:t>Clown in corsia: </a:t>
            </a:r>
          </a:p>
          <a:p>
            <a:r>
              <a:rPr lang="it-IT" sz="2400" b="1" dirty="0"/>
              <a:t>la clownerie al servizio della persona</a:t>
            </a:r>
          </a:p>
        </p:txBody>
      </p:sp>
      <p:sp>
        <p:nvSpPr>
          <p:cNvPr id="7" name="Sottotitolo 2"/>
          <p:cNvSpPr txBox="1">
            <a:spLocks/>
          </p:cNvSpPr>
          <p:nvPr/>
        </p:nvSpPr>
        <p:spPr>
          <a:xfrm>
            <a:off x="9455727" y="5862605"/>
            <a:ext cx="2625436" cy="876011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2200" dirty="0"/>
              <a:t>Umorismo benevolo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2200" dirty="0"/>
              <a:t>Funzioni positive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008" y="0"/>
            <a:ext cx="2173662" cy="285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9337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838200" y="1545082"/>
            <a:ext cx="1082732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2400" dirty="0"/>
              <a:t>La presenza di clown professionisti in ospedale ha inizio nel 1986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2400" dirty="0"/>
              <a:t>Obiettivi: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Rompere</a:t>
            </a:r>
            <a:r>
              <a:rPr lang="en-US" sz="2400" dirty="0"/>
              <a:t> la routine.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400" b="1" dirty="0"/>
              <a:t>Sdrammatizzare</a:t>
            </a:r>
            <a:r>
              <a:rPr lang="it-IT" sz="2400" dirty="0"/>
              <a:t> la figura del medico e del personale sanitario nonché dei presidi e delle pratiche mediche.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400" dirty="0"/>
              <a:t>Distrarre il paziente dalle procedure mediche e dal dolore fisico, per coadiuvare le </a:t>
            </a:r>
            <a:r>
              <a:rPr lang="it-IT" sz="2400" b="1" dirty="0"/>
              <a:t>pratiche mediche</a:t>
            </a:r>
            <a:endParaRPr lang="en-US" sz="2400" dirty="0">
              <a:solidFill>
                <a:srgbClr val="000000"/>
              </a:solidFill>
              <a:latin typeface="Bell MT" panose="02020503060305020303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400" b="1" dirty="0"/>
              <a:t>Diminuire le emozioni negative: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it-IT" sz="2400" dirty="0"/>
              <a:t>scaricare l’aggressività dei pazienti.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it-IT" sz="2400" dirty="0"/>
              <a:t>Ridurre lo stress, alleviare il disagio  e le angosce dei piccoli pazienti, dei genitori e degli adulti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rgbClr val="000000"/>
                </a:solidFill>
              </a:rPr>
              <a:t>potenziare le relazioni interpersonali </a:t>
            </a:r>
            <a:r>
              <a:rPr lang="it-IT" sz="2400" dirty="0">
                <a:solidFill>
                  <a:srgbClr val="000000"/>
                </a:solidFill>
              </a:rPr>
              <a:t>e modificare il </a:t>
            </a:r>
            <a:r>
              <a:rPr lang="it-IT" sz="2400" b="1" dirty="0">
                <a:solidFill>
                  <a:srgbClr val="000000"/>
                </a:solidFill>
              </a:rPr>
              <a:t>clima</a:t>
            </a:r>
            <a:r>
              <a:rPr lang="it-IT" sz="2400" dirty="0">
                <a:solidFill>
                  <a:srgbClr val="000000"/>
                </a:solidFill>
              </a:rPr>
              <a:t> all'interno del </a:t>
            </a:r>
            <a:r>
              <a:rPr lang="it-IT" sz="2400" dirty="0" err="1">
                <a:solidFill>
                  <a:srgbClr val="000000"/>
                </a:solidFill>
              </a:rPr>
              <a:t>setting</a:t>
            </a:r>
            <a:r>
              <a:rPr lang="it-IT" sz="2400" dirty="0">
                <a:solidFill>
                  <a:srgbClr val="000000"/>
                </a:solidFill>
              </a:rPr>
              <a:t> di cura attraverso un approccio positivo, inaspettato e non convenzionale (ovvero umoristico)</a:t>
            </a:r>
            <a:endParaRPr lang="it-IT" sz="2400" dirty="0"/>
          </a:p>
          <a:p>
            <a:endParaRPr lang="en-US" sz="2400" dirty="0">
              <a:solidFill>
                <a:srgbClr val="000000"/>
              </a:solidFill>
              <a:latin typeface="Bell MT" panose="02020503060305020303" pitchFamily="18" charset="0"/>
            </a:endParaRPr>
          </a:p>
        </p:txBody>
      </p:sp>
      <p:sp>
        <p:nvSpPr>
          <p:cNvPr id="8" name="Sottotitolo 2"/>
          <p:cNvSpPr txBox="1">
            <a:spLocks/>
          </p:cNvSpPr>
          <p:nvPr/>
        </p:nvSpPr>
        <p:spPr>
          <a:xfrm>
            <a:off x="838200" y="291738"/>
            <a:ext cx="9528515" cy="890469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dirty="0"/>
              <a:t>Clown in corsia: la clownerie al servizio della persona</a:t>
            </a:r>
          </a:p>
        </p:txBody>
      </p:sp>
      <p:sp>
        <p:nvSpPr>
          <p:cNvPr id="11" name="Sottotitolo 2"/>
          <p:cNvSpPr txBox="1">
            <a:spLocks/>
          </p:cNvSpPr>
          <p:nvPr/>
        </p:nvSpPr>
        <p:spPr>
          <a:xfrm>
            <a:off x="9566564" y="306196"/>
            <a:ext cx="2625436" cy="876011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2200" dirty="0"/>
              <a:t>Umorismo benevolo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2200" dirty="0"/>
              <a:t>Funzioni positive</a:t>
            </a:r>
          </a:p>
        </p:txBody>
      </p:sp>
    </p:spTree>
    <p:extLst>
      <p:ext uri="{BB962C8B-B14F-4D97-AF65-F5344CB8AC3E}">
        <p14:creationId xmlns:p14="http://schemas.microsoft.com/office/powerpoint/2010/main" val="41375834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652813" y="2428662"/>
            <a:ext cx="1082732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2400" dirty="0"/>
              <a:t>Scopo finale:</a:t>
            </a:r>
          </a:p>
          <a:p>
            <a:endParaRPr lang="it-IT" sz="2400" dirty="0"/>
          </a:p>
          <a:p>
            <a:endParaRPr lang="it-IT" sz="2400" dirty="0"/>
          </a:p>
          <a:p>
            <a:endParaRPr lang="it-IT" sz="2400" dirty="0"/>
          </a:p>
          <a:p>
            <a:pPr algn="ctr"/>
            <a:r>
              <a:rPr lang="it-IT" sz="2400" b="1" dirty="0"/>
              <a:t>Attivare nella persona (paziente, </a:t>
            </a:r>
            <a:r>
              <a:rPr lang="it-IT" sz="2400" b="1" dirty="0" err="1"/>
              <a:t>caregiver</a:t>
            </a:r>
            <a:r>
              <a:rPr lang="it-IT" sz="2400" b="1" dirty="0"/>
              <a:t>) la parte sana in modo da implementare le sue risorse di adattamento alla malattia</a:t>
            </a:r>
          </a:p>
        </p:txBody>
      </p:sp>
      <p:sp>
        <p:nvSpPr>
          <p:cNvPr id="8" name="Sottotitolo 2"/>
          <p:cNvSpPr txBox="1">
            <a:spLocks/>
          </p:cNvSpPr>
          <p:nvPr/>
        </p:nvSpPr>
        <p:spPr>
          <a:xfrm>
            <a:off x="838200" y="291738"/>
            <a:ext cx="9528515" cy="890469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dirty="0"/>
              <a:t>Clown in corsia: </a:t>
            </a:r>
          </a:p>
          <a:p>
            <a:r>
              <a:rPr lang="it-IT" sz="2400" b="1" dirty="0"/>
              <a:t>la clownerie al servizio della persona</a:t>
            </a:r>
          </a:p>
        </p:txBody>
      </p:sp>
      <p:sp>
        <p:nvSpPr>
          <p:cNvPr id="11" name="Sottotitolo 2"/>
          <p:cNvSpPr txBox="1">
            <a:spLocks/>
          </p:cNvSpPr>
          <p:nvPr/>
        </p:nvSpPr>
        <p:spPr>
          <a:xfrm>
            <a:off x="9566564" y="5983441"/>
            <a:ext cx="2625436" cy="876011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2200" dirty="0"/>
              <a:t>Umorismo benevolo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2200" dirty="0" err="1"/>
              <a:t>Funzini</a:t>
            </a:r>
            <a:r>
              <a:rPr lang="it-IT" sz="2200" dirty="0"/>
              <a:t> positive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8032" y="0"/>
            <a:ext cx="2173968" cy="285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4220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838200" y="1545082"/>
            <a:ext cx="1082732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/>
              <a:t>I clown dottori operano  principalmente in coppia per:</a:t>
            </a:r>
          </a:p>
          <a:p>
            <a:endParaRPr lang="it-IT" sz="2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2400" dirty="0"/>
              <a:t>ricoprire due ruoli comici (Augusto/Bianco)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2400" dirty="0"/>
              <a:t>sostenersi vicendevolmente nei diversi momenti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2400" dirty="0"/>
              <a:t>operare su più fronti (paziente, </a:t>
            </a:r>
            <a:r>
              <a:rPr lang="it-IT" sz="2400" dirty="0" err="1"/>
              <a:t>caregiver</a:t>
            </a:r>
            <a:r>
              <a:rPr lang="it-IT" sz="2400" dirty="0"/>
              <a:t>, personale sanitario)</a:t>
            </a:r>
          </a:p>
          <a:p>
            <a:endParaRPr lang="en-US" sz="2400" dirty="0">
              <a:solidFill>
                <a:srgbClr val="000000"/>
              </a:solidFill>
              <a:latin typeface="Bell MT" panose="02020503060305020303" pitchFamily="18" charset="0"/>
            </a:endParaRPr>
          </a:p>
        </p:txBody>
      </p:sp>
      <p:sp>
        <p:nvSpPr>
          <p:cNvPr id="8" name="Sottotitolo 2"/>
          <p:cNvSpPr txBox="1">
            <a:spLocks/>
          </p:cNvSpPr>
          <p:nvPr/>
        </p:nvSpPr>
        <p:spPr>
          <a:xfrm>
            <a:off x="838200" y="291738"/>
            <a:ext cx="9528515" cy="890469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dirty="0"/>
              <a:t>Clown in corsia: la clownerie al servizio della persona</a:t>
            </a:r>
          </a:p>
        </p:txBody>
      </p:sp>
      <p:sp>
        <p:nvSpPr>
          <p:cNvPr id="11" name="Sottotitolo 2"/>
          <p:cNvSpPr txBox="1">
            <a:spLocks/>
          </p:cNvSpPr>
          <p:nvPr/>
        </p:nvSpPr>
        <p:spPr>
          <a:xfrm>
            <a:off x="9566564" y="306196"/>
            <a:ext cx="2625436" cy="876011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it-IT" sz="2200" dirty="0"/>
          </a:p>
        </p:txBody>
      </p:sp>
      <p:sp>
        <p:nvSpPr>
          <p:cNvPr id="2" name="Rettangolo 1"/>
          <p:cNvSpPr/>
          <p:nvPr/>
        </p:nvSpPr>
        <p:spPr>
          <a:xfrm>
            <a:off x="838199" y="4216281"/>
            <a:ext cx="112152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000000"/>
                </a:solidFill>
                <a:latin typeface="Tw Cen MT"/>
              </a:rPr>
              <a:t>L’intervento dei clown è generalmente positivo</a:t>
            </a:r>
            <a:r>
              <a:rPr lang="it-IT" dirty="0">
                <a:solidFill>
                  <a:srgbClr val="000000"/>
                </a:solidFill>
                <a:latin typeface="Tw Cen MT"/>
              </a:rPr>
              <a:t>: induce emozioni positive e diminuisce emozioni negative.</a:t>
            </a:r>
          </a:p>
          <a:p>
            <a:endParaRPr lang="it-IT" i="1" dirty="0">
              <a:solidFill>
                <a:srgbClr val="000000"/>
              </a:solidFill>
              <a:latin typeface="Tw Cen MT"/>
            </a:endParaRPr>
          </a:p>
          <a:p>
            <a:r>
              <a:rPr lang="it-IT" i="1" dirty="0">
                <a:solidFill>
                  <a:srgbClr val="000000"/>
                </a:solidFill>
                <a:latin typeface="Tw Cen MT"/>
              </a:rPr>
              <a:t>Il lavoro dei clown ha lo scopo di </a:t>
            </a:r>
            <a:r>
              <a:rPr lang="it-IT" b="1" i="1" dirty="0">
                <a:solidFill>
                  <a:srgbClr val="000000"/>
                </a:solidFill>
                <a:latin typeface="Tw Cen MT"/>
              </a:rPr>
              <a:t>potenziare le relazioni interpersonali </a:t>
            </a:r>
            <a:r>
              <a:rPr lang="it-IT" i="1" dirty="0">
                <a:solidFill>
                  <a:srgbClr val="000000"/>
                </a:solidFill>
                <a:latin typeface="Tw Cen MT"/>
              </a:rPr>
              <a:t>e di </a:t>
            </a:r>
            <a:r>
              <a:rPr lang="it-IT" b="1" i="1" dirty="0">
                <a:solidFill>
                  <a:srgbClr val="000000"/>
                </a:solidFill>
                <a:latin typeface="Tw Cen MT"/>
              </a:rPr>
              <a:t>modificare l'atmosfera </a:t>
            </a:r>
            <a:r>
              <a:rPr lang="it-IT" i="1" dirty="0">
                <a:solidFill>
                  <a:srgbClr val="000000"/>
                </a:solidFill>
                <a:latin typeface="Tw Cen MT"/>
              </a:rPr>
              <a:t>all'interno del </a:t>
            </a:r>
            <a:r>
              <a:rPr lang="it-IT" i="1" dirty="0" err="1">
                <a:solidFill>
                  <a:srgbClr val="000000"/>
                </a:solidFill>
                <a:latin typeface="Tw Cen MT"/>
              </a:rPr>
              <a:t>setting</a:t>
            </a:r>
            <a:r>
              <a:rPr lang="it-IT" i="1" dirty="0">
                <a:solidFill>
                  <a:srgbClr val="000000"/>
                </a:solidFill>
                <a:latin typeface="Tw Cen MT"/>
              </a:rPr>
              <a:t> di cura attraverso un </a:t>
            </a:r>
            <a:r>
              <a:rPr lang="it-IT" b="1" i="1" dirty="0">
                <a:solidFill>
                  <a:srgbClr val="000000"/>
                </a:solidFill>
                <a:latin typeface="Tw Cen MT"/>
              </a:rPr>
              <a:t>approccio positivo, inaspettato e non convenzionale. </a:t>
            </a:r>
            <a:endParaRPr lang="en-US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8032" y="0"/>
            <a:ext cx="2173968" cy="285971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6980" y="5937186"/>
            <a:ext cx="2706859" cy="102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1555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321F01AA-5FFB-49CB-AC37-42AD440114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17" y="584200"/>
            <a:ext cx="11578255" cy="5194830"/>
          </a:xfr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14E5AD66-C540-4846-9EE6-52AF8D5E7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6533" y="3108326"/>
            <a:ext cx="6375400" cy="1325563"/>
          </a:xfrm>
        </p:spPr>
        <p:txBody>
          <a:bodyPr>
            <a:noAutofit/>
          </a:bodyPr>
          <a:lstStyle/>
          <a:p>
            <a:pPr fontAlgn="ctr"/>
            <a:r>
              <a:rPr lang="it-IT" sz="2400" dirty="0">
                <a:solidFill>
                  <a:schemeClr val="bg1"/>
                </a:solidFill>
              </a:rPr>
              <a:t>di </a:t>
            </a:r>
            <a:r>
              <a:rPr lang="it-IT" sz="2400" b="1" u="sng" dirty="0" err="1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Freda</a:t>
            </a:r>
            <a:r>
              <a:rPr lang="it-IT" sz="2400" b="1" u="sng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it-IT" sz="2400" b="1" u="sng" dirty="0" err="1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Gonot-Schoupinsky</a:t>
            </a:r>
            <a:r>
              <a:rPr lang="it-IT" sz="2400" dirty="0">
                <a:solidFill>
                  <a:schemeClr val="bg1"/>
                </a:solidFill>
              </a:rPr>
              <a:t>,</a:t>
            </a:r>
            <a:br>
              <a:rPr lang="it-IT" sz="2400" dirty="0">
                <a:solidFill>
                  <a:schemeClr val="bg1"/>
                </a:solidFill>
              </a:rPr>
            </a:br>
            <a:r>
              <a:rPr lang="it-IT" sz="2400" dirty="0">
                <a:solidFill>
                  <a:schemeClr val="bg1"/>
                </a:solidFill>
              </a:rPr>
              <a:t> </a:t>
            </a:r>
            <a:r>
              <a:rPr lang="it-IT" sz="2400" b="1" u="sng" dirty="0" err="1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Merv</a:t>
            </a:r>
            <a:r>
              <a:rPr lang="it-IT" sz="2400" b="1" u="sng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Neal</a:t>
            </a:r>
            <a:r>
              <a:rPr lang="it-IT" sz="2400" b="1" u="sng" dirty="0">
                <a:solidFill>
                  <a:schemeClr val="bg1"/>
                </a:solidFill>
              </a:rPr>
              <a:t>,</a:t>
            </a:r>
            <a:br>
              <a:rPr lang="it-IT" sz="2400" dirty="0">
                <a:solidFill>
                  <a:schemeClr val="bg1"/>
                </a:solidFill>
              </a:rPr>
            </a:br>
            <a:r>
              <a:rPr lang="it-IT" sz="2400" dirty="0">
                <a:solidFill>
                  <a:schemeClr val="bg1"/>
                </a:solidFill>
              </a:rPr>
              <a:t> </a:t>
            </a:r>
            <a:r>
              <a:rPr lang="it-IT" sz="2400" b="1" u="sng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Jerome Carson</a:t>
            </a:r>
            <a:br>
              <a:rPr lang="it-IT" sz="2400" b="1" u="sng" dirty="0">
                <a:solidFill>
                  <a:schemeClr val="bg1"/>
                </a:solidFill>
              </a:rPr>
            </a:br>
            <a:br>
              <a:rPr lang="it-IT" sz="2400" b="1" u="sng" dirty="0">
                <a:solidFill>
                  <a:schemeClr val="bg1"/>
                </a:solidFill>
              </a:rPr>
            </a:br>
            <a:br>
              <a:rPr lang="it-IT" sz="2400" dirty="0">
                <a:solidFill>
                  <a:schemeClr val="bg1"/>
                </a:solidFill>
              </a:rPr>
            </a:br>
            <a:r>
              <a:rPr lang="it-IT" sz="2400" dirty="0">
                <a:solidFill>
                  <a:schemeClr val="bg1"/>
                </a:solidFill>
              </a:rPr>
              <a:t> </a:t>
            </a:r>
            <a:r>
              <a:rPr lang="it-IT" sz="2400" b="1" u="sng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Emerald Publishing Limited</a:t>
            </a:r>
            <a:r>
              <a:rPr lang="it-IT" sz="2400" dirty="0">
                <a:solidFill>
                  <a:schemeClr val="bg1"/>
                </a:solidFill>
              </a:rPr>
              <a:t>, 2024</a:t>
            </a:r>
            <a:br>
              <a:rPr lang="it-IT" sz="2400" dirty="0">
                <a:solidFill>
                  <a:schemeClr val="bg1"/>
                </a:solidFill>
              </a:rPr>
            </a:b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0580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C2F6DB-796B-4AD2-BADB-6D0F4899E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2FEBAC1F-2089-422C-94C5-CFD42349A0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2251" y="143933"/>
            <a:ext cx="12796502" cy="6041496"/>
          </a:xfrm>
        </p:spPr>
      </p:pic>
    </p:spTree>
    <p:extLst>
      <p:ext uri="{BB962C8B-B14F-4D97-AF65-F5344CB8AC3E}">
        <p14:creationId xmlns:p14="http://schemas.microsoft.com/office/powerpoint/2010/main" val="36525041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4AC0A1-3813-4053-810B-98F2EF385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1E12A18E-C397-4A9B-B91E-46575451E1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27" y="448733"/>
            <a:ext cx="11568068" cy="5398030"/>
          </a:xfrm>
        </p:spPr>
      </p:pic>
    </p:spTree>
    <p:extLst>
      <p:ext uri="{BB962C8B-B14F-4D97-AF65-F5344CB8AC3E}">
        <p14:creationId xmlns:p14="http://schemas.microsoft.com/office/powerpoint/2010/main" val="24775855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BA77C95-798B-424B-B73F-629AD4965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951764EA-3816-4615-941D-066C4B84A6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04" y="365125"/>
            <a:ext cx="10937719" cy="5168372"/>
          </a:xfrm>
        </p:spPr>
      </p:pic>
    </p:spTree>
    <p:extLst>
      <p:ext uri="{BB962C8B-B14F-4D97-AF65-F5344CB8AC3E}">
        <p14:creationId xmlns:p14="http://schemas.microsoft.com/office/powerpoint/2010/main" val="4212603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CC53777-6DB3-43D0-AC43-D85A60AF2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4EA29083-BABD-4771-B14D-46CD86D60C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69" y="567266"/>
            <a:ext cx="11864614" cy="5494602"/>
          </a:xfrm>
        </p:spPr>
      </p:pic>
    </p:spTree>
    <p:extLst>
      <p:ext uri="{BB962C8B-B14F-4D97-AF65-F5344CB8AC3E}">
        <p14:creationId xmlns:p14="http://schemas.microsoft.com/office/powerpoint/2010/main" val="627914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432276"/>
          </a:xfrm>
        </p:spPr>
        <p:txBody>
          <a:bodyPr>
            <a:normAutofit/>
          </a:bodyPr>
          <a:lstStyle/>
          <a:p>
            <a:br>
              <a:rPr lang="it-IT" sz="2400" dirty="0"/>
            </a:br>
            <a:endParaRPr lang="it-IT" sz="2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43100" y="1898651"/>
            <a:ext cx="9144000" cy="4582401"/>
          </a:xfrm>
        </p:spPr>
        <p:txBody>
          <a:bodyPr>
            <a:normAutofit lnSpcReduction="10000"/>
          </a:bodyPr>
          <a:lstStyle/>
          <a:p>
            <a:r>
              <a:rPr lang="it-IT" dirty="0"/>
              <a:t>Link alla presentazione della psicologia positiva di </a:t>
            </a:r>
            <a:r>
              <a:rPr lang="it-IT" dirty="0">
                <a:hlinkClick r:id="rId2" action="ppaction://hlinkfile"/>
              </a:rPr>
              <a:t>Antonella Delle Fave</a:t>
            </a:r>
            <a:r>
              <a:rPr lang="it-IT" dirty="0"/>
              <a:t> fondatrice della Società Italiana di Psicologia Positiva</a:t>
            </a:r>
          </a:p>
          <a:p>
            <a:r>
              <a:rPr lang="it-IT" dirty="0">
                <a:hlinkClick r:id="rId3"/>
              </a:rPr>
              <a:t>https://www.youtube.com/watch?v=354AJD6RoAM</a:t>
            </a:r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Link alla Società Italiana di Psicologia Positiva </a:t>
            </a:r>
            <a:r>
              <a:rPr lang="it-IT" dirty="0">
                <a:hlinkClick r:id="rId4"/>
              </a:rPr>
              <a:t>http://www.psicologiapositiva.it/</a:t>
            </a:r>
            <a:endParaRPr lang="it-IT" dirty="0"/>
          </a:p>
          <a:p>
            <a:br>
              <a:rPr lang="it-IT" dirty="0"/>
            </a:br>
            <a:br>
              <a:rPr lang="it-IT" dirty="0"/>
            </a:br>
            <a:br>
              <a:rPr lang="it-IT" dirty="0"/>
            </a:br>
            <a:endParaRPr lang="it-IT" dirty="0"/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t-IT" sz="2400" b="1" dirty="0">
                <a:solidFill>
                  <a:srgbClr val="FF0000"/>
                </a:solidFill>
              </a:rPr>
              <a:t>Psicologia positiva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02783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 b="1" dirty="0"/>
              <a:t>Benessere: </a:t>
            </a:r>
          </a:p>
          <a:p>
            <a:pPr marL="0" indent="0">
              <a:buNone/>
            </a:pPr>
            <a:r>
              <a:rPr lang="it-IT" sz="2400" b="1" dirty="0"/>
              <a:t>prospettiva edonistica: </a:t>
            </a:r>
            <a:r>
              <a:rPr lang="it-IT" sz="2400" dirty="0"/>
              <a:t>visione antecedente del benessere nella psicologia positiva; il benessere coincide con il </a:t>
            </a:r>
            <a:r>
              <a:rPr lang="it-IT" sz="2400" u="sng" dirty="0"/>
              <a:t>piacere</a:t>
            </a:r>
            <a:r>
              <a:rPr lang="it-IT" sz="2400" dirty="0"/>
              <a:t>, fisico e mentale, e con il raggiungimento di </a:t>
            </a:r>
            <a:r>
              <a:rPr lang="it-IT" sz="2400" u="sng" dirty="0"/>
              <a:t>obiettivi individuali</a:t>
            </a:r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r>
              <a:rPr lang="it-IT" sz="2400" b="1" dirty="0"/>
              <a:t>Prospettiva </a:t>
            </a:r>
            <a:r>
              <a:rPr lang="it-IT" sz="2400" b="1" dirty="0" err="1"/>
              <a:t>eudaimonica</a:t>
            </a:r>
            <a:r>
              <a:rPr lang="it-IT" sz="2400" dirty="0"/>
              <a:t>: visione attuale della psicologia positiva; il benessere coincide con una soddisfazione profonda, dovuta alla piena </a:t>
            </a:r>
            <a:r>
              <a:rPr lang="it-IT" sz="2400" u="sng" dirty="0"/>
              <a:t>realizzazione del proprio potenziale</a:t>
            </a:r>
            <a:r>
              <a:rPr lang="it-IT" sz="2400" dirty="0"/>
              <a:t>, grazie a una vita condotta secondo il </a:t>
            </a:r>
            <a:r>
              <a:rPr lang="it-IT" sz="2400" u="sng" dirty="0"/>
              <a:t>vero sé</a:t>
            </a:r>
            <a:r>
              <a:rPr lang="it-IT" sz="2400" dirty="0"/>
              <a:t>.  (</a:t>
            </a:r>
            <a:r>
              <a:rPr lang="it-IT" sz="2400" dirty="0" err="1"/>
              <a:t>Waterman</a:t>
            </a:r>
            <a:r>
              <a:rPr lang="it-IT" sz="2400" dirty="0"/>
              <a:t> 1993)</a:t>
            </a:r>
          </a:p>
          <a:p>
            <a:pPr marL="0" indent="0">
              <a:buNone/>
            </a:pPr>
            <a:r>
              <a:rPr lang="it-IT" sz="2400" dirty="0"/>
              <a:t>Comprende non solo la soddisfazione individuale, ma anche </a:t>
            </a:r>
            <a:r>
              <a:rPr lang="it-IT" sz="2400" u="sng" dirty="0"/>
              <a:t>l’integrazione</a:t>
            </a:r>
            <a:r>
              <a:rPr lang="it-IT" sz="2400" dirty="0"/>
              <a:t> del singolo con l’ambiente sociale (Delle Fave 2006)</a:t>
            </a:r>
          </a:p>
          <a:p>
            <a:pPr marL="0" indent="0">
              <a:buNone/>
            </a:pPr>
            <a:endParaRPr lang="it-IT" sz="2400" dirty="0"/>
          </a:p>
        </p:txBody>
      </p:sp>
      <p:sp>
        <p:nvSpPr>
          <p:cNvPr id="4" name="Titol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t-IT" sz="2400" b="1" dirty="0">
                <a:solidFill>
                  <a:srgbClr val="FF0000"/>
                </a:solidFill>
              </a:rPr>
              <a:t>Benessere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43030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05490"/>
            <a:ext cx="10515600" cy="1325563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85259"/>
            <a:ext cx="10515600" cy="4351338"/>
          </a:xfrm>
        </p:spPr>
        <p:txBody>
          <a:bodyPr>
            <a:normAutofit/>
          </a:bodyPr>
          <a:lstStyle/>
          <a:p>
            <a:r>
              <a:rPr lang="it-IT" sz="2400" dirty="0"/>
              <a:t>Dai lavori di </a:t>
            </a:r>
            <a:r>
              <a:rPr lang="it-IT" sz="2400" dirty="0" err="1"/>
              <a:t>Seligman</a:t>
            </a:r>
            <a:r>
              <a:rPr lang="it-IT" sz="2400" dirty="0"/>
              <a:t> (2002), tre dimensioni della </a:t>
            </a:r>
            <a:r>
              <a:rPr lang="it-IT" sz="2400" b="1" dirty="0"/>
              <a:t>felicità autentica</a:t>
            </a:r>
            <a:r>
              <a:rPr lang="it-IT" sz="2400" dirty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400" i="1" dirty="0"/>
              <a:t>Vita piacevole </a:t>
            </a:r>
            <a:r>
              <a:rPr lang="it-IT" sz="2400" dirty="0"/>
              <a:t>(soddisfazione di base: piaceri derivanti dal soddisfacimento dei bisogni primari, dall’apprezzamento della compagnia, della natura) (prospettiva edonistica)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400" i="1" dirty="0"/>
              <a:t>Vita buona </a:t>
            </a:r>
            <a:r>
              <a:rPr lang="it-IT" sz="2400" dirty="0"/>
              <a:t>(scoperta e utilizzo creativo dei nostri </a:t>
            </a:r>
            <a:r>
              <a:rPr lang="it-IT" sz="2400" u="sng" dirty="0"/>
              <a:t>punti di forza </a:t>
            </a:r>
            <a:r>
              <a:rPr lang="it-IT" sz="2400" dirty="0"/>
              <a:t>e virtù al fine di crescere positivamente, maturare, </a:t>
            </a:r>
            <a:r>
              <a:rPr lang="it-IT" sz="2400" dirty="0" err="1"/>
              <a:t>autoaccrescerci</a:t>
            </a:r>
            <a:r>
              <a:rPr lang="it-IT" sz="2400" dirty="0"/>
              <a:t>) (messo in relazione con l’esperienza di </a:t>
            </a:r>
            <a:r>
              <a:rPr lang="it-IT" sz="2400" u="sng" dirty="0"/>
              <a:t>flow</a:t>
            </a:r>
            <a:r>
              <a:rPr lang="it-IT" sz="2400" dirty="0"/>
              <a:t>; prospettiva </a:t>
            </a:r>
            <a:r>
              <a:rPr lang="it-IT" sz="2400" dirty="0" err="1"/>
              <a:t>eudaimonica</a:t>
            </a:r>
            <a:r>
              <a:rPr lang="it-IT" sz="2400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400" i="1" dirty="0"/>
              <a:t>Vita densa di significato </a:t>
            </a:r>
            <a:r>
              <a:rPr lang="it-IT" sz="2400" dirty="0"/>
              <a:t>(profondo senso di realizzazione dovuto all’impiego dei nostri punti di forza per uno scopo più grande di noi stessi) (prospettiva </a:t>
            </a:r>
            <a:r>
              <a:rPr lang="it-IT" sz="2400" dirty="0" err="1"/>
              <a:t>eudaimonica</a:t>
            </a:r>
            <a:r>
              <a:rPr lang="it-IT" sz="2400" dirty="0"/>
              <a:t>)</a:t>
            </a:r>
          </a:p>
          <a:p>
            <a:pPr marL="0" indent="0">
              <a:buNone/>
            </a:pPr>
            <a:endParaRPr lang="it-IT" sz="2400" dirty="0"/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838200" y="25524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t-IT" sz="2400" b="1" dirty="0">
                <a:solidFill>
                  <a:srgbClr val="FF0000"/>
                </a:solidFill>
              </a:rPr>
              <a:t>Dare senso: benessere e soddisfazione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8455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49382" y="343189"/>
            <a:ext cx="11090564" cy="637626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400" b="1" dirty="0"/>
              <a:t>I punti di forza dell’individuo</a:t>
            </a:r>
            <a:r>
              <a:rPr lang="it-IT" sz="2400" dirty="0"/>
              <a:t>:</a:t>
            </a:r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r>
              <a:rPr lang="it-IT" sz="2400" dirty="0"/>
              <a:t>Alcune caratteristiche dei punti di forza:</a:t>
            </a:r>
          </a:p>
          <a:p>
            <a:pPr marL="0" indent="0">
              <a:buNone/>
            </a:pPr>
            <a:endParaRPr lang="it-IT" sz="2400" dirty="0"/>
          </a:p>
          <a:p>
            <a:r>
              <a:rPr lang="it-IT" sz="2400" dirty="0"/>
              <a:t>Ogni individuo possiede dei punti di forza, in quantità maggiore o minore;</a:t>
            </a:r>
          </a:p>
          <a:p>
            <a:r>
              <a:rPr lang="it-IT" sz="2400" dirty="0"/>
              <a:t>I punti di forza sono piuttosto stabili nel tempo ma sono influenzabili dall’ambiente;</a:t>
            </a:r>
          </a:p>
          <a:p>
            <a:r>
              <a:rPr lang="it-IT" sz="2400" dirty="0"/>
              <a:t>I punti di forza danno senso alla nostra </a:t>
            </a:r>
            <a:r>
              <a:rPr lang="it-IT" sz="2400" i="1" dirty="0"/>
              <a:t>buona vita</a:t>
            </a:r>
            <a:r>
              <a:rPr lang="it-IT" sz="2400" dirty="0"/>
              <a:t>, contribuendo alla costruzione della felicità autentica ;</a:t>
            </a:r>
          </a:p>
          <a:p>
            <a:r>
              <a:rPr lang="it-IT" sz="2400" dirty="0"/>
              <a:t>I punti di forza hanno valore morale.</a:t>
            </a:r>
          </a:p>
          <a:p>
            <a:endParaRPr lang="it-IT" sz="2400" dirty="0"/>
          </a:p>
          <a:p>
            <a:endParaRPr lang="it-IT" sz="2400" dirty="0"/>
          </a:p>
          <a:p>
            <a:pPr marL="0" indent="0">
              <a:buNone/>
            </a:pPr>
            <a:r>
              <a:rPr lang="it-IT" sz="2400" dirty="0"/>
              <a:t>Classificazione dei punti di forza: </a:t>
            </a:r>
            <a:r>
              <a:rPr lang="it-IT" sz="2400" dirty="0" err="1"/>
              <a:t>Values</a:t>
            </a:r>
            <a:r>
              <a:rPr lang="it-IT" sz="2400" dirty="0"/>
              <a:t> In Action (VIA) (Peterson e </a:t>
            </a:r>
            <a:r>
              <a:rPr lang="it-IT" sz="2400" dirty="0" err="1"/>
              <a:t>Seligman</a:t>
            </a:r>
            <a:r>
              <a:rPr lang="it-IT" sz="2400" dirty="0"/>
              <a:t>, 2004)</a:t>
            </a:r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endParaRPr lang="it-IT" sz="2400" dirty="0"/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1364672" y="539389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t-IT" sz="2400" b="1" dirty="0">
                <a:solidFill>
                  <a:srgbClr val="FF0000"/>
                </a:solidFill>
              </a:rPr>
              <a:t>Psicologia positiva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10560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74963" y="789709"/>
            <a:ext cx="10515600" cy="5664345"/>
          </a:xfrm>
        </p:spPr>
        <p:txBody>
          <a:bodyPr>
            <a:noAutofit/>
          </a:bodyPr>
          <a:lstStyle/>
          <a:p>
            <a:r>
              <a:rPr lang="it-IT" sz="2400" b="1" dirty="0"/>
              <a:t>Flow, l’esperienza ottimale </a:t>
            </a:r>
            <a:r>
              <a:rPr lang="it-IT" sz="2400" dirty="0"/>
              <a:t>essenza della felicità, visione </a:t>
            </a:r>
            <a:r>
              <a:rPr lang="it-IT" sz="2400" dirty="0" err="1"/>
              <a:t>eudaimonica</a:t>
            </a:r>
            <a:r>
              <a:rPr lang="it-IT" sz="2400" dirty="0"/>
              <a:t> (</a:t>
            </a:r>
            <a:r>
              <a:rPr lang="it-IT" sz="2400" dirty="0" err="1"/>
              <a:t>Csikszentmihalyi</a:t>
            </a:r>
            <a:r>
              <a:rPr lang="it-IT" sz="2400" dirty="0"/>
              <a:t>)</a:t>
            </a:r>
          </a:p>
          <a:p>
            <a:endParaRPr lang="it-IT" sz="2400" dirty="0"/>
          </a:p>
          <a:p>
            <a:pPr marL="0" indent="0">
              <a:buNone/>
            </a:pPr>
            <a:r>
              <a:rPr lang="it-IT" sz="2400" dirty="0"/>
              <a:t>«È lo stato in cui una persona è così impegnata in un’attività che nient’altro sembra importante»</a:t>
            </a:r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r>
              <a:rPr lang="it-IT" sz="2400" dirty="0"/>
              <a:t>Implica:</a:t>
            </a:r>
          </a:p>
          <a:p>
            <a:pPr marL="0" indent="0">
              <a:buNone/>
            </a:pPr>
            <a:r>
              <a:rPr lang="it-IT" sz="2400" dirty="0"/>
              <a:t>-altissimi livelli di concentrazione sull’attività che si sta svolgendo</a:t>
            </a:r>
          </a:p>
          <a:p>
            <a:pPr marL="0" indent="0">
              <a:buNone/>
            </a:pPr>
            <a:r>
              <a:rPr lang="it-IT" sz="2400" dirty="0"/>
              <a:t>-i problemi e qualsiasi altro pensiero al di fuori di quell’attività sono irrilevanti</a:t>
            </a:r>
          </a:p>
          <a:p>
            <a:pPr marL="0" indent="0">
              <a:buNone/>
            </a:pPr>
            <a:r>
              <a:rPr lang="it-IT" sz="2400" dirty="0"/>
              <a:t>-non rendersi conto del tempo che passa mentre si svolge quell’attività</a:t>
            </a:r>
          </a:p>
          <a:p>
            <a:pPr marL="0" indent="0">
              <a:buNone/>
            </a:pPr>
            <a:r>
              <a:rPr lang="it-IT" sz="2400" dirty="0"/>
              <a:t>-il miglior stato emotivo possibile</a:t>
            </a:r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r>
              <a:rPr lang="it-IT" sz="2400" dirty="0">
                <a:hlinkClick r:id="rId2"/>
              </a:rPr>
              <a:t>https://www.youtube.com/watch?v=VdZFVrVB7yQ</a:t>
            </a:r>
            <a:r>
              <a:rPr lang="it-IT" sz="2400" dirty="0"/>
              <a:t> </a:t>
            </a:r>
            <a:r>
              <a:rPr lang="it-IT" sz="2400" b="1" dirty="0" err="1"/>
              <a:t>Mihaly</a:t>
            </a:r>
            <a:r>
              <a:rPr lang="it-IT" sz="2400" b="1" dirty="0"/>
              <a:t> </a:t>
            </a:r>
            <a:r>
              <a:rPr lang="it-IT" sz="2400" b="1" dirty="0" err="1"/>
              <a:t>Czikszentmihalyi</a:t>
            </a:r>
            <a:r>
              <a:rPr lang="it-IT" sz="2400" b="1" dirty="0"/>
              <a:t> Conferenza sull'Esperienza di Flow</a:t>
            </a:r>
          </a:p>
          <a:p>
            <a:pPr marL="0" indent="0">
              <a:buNone/>
            </a:pPr>
            <a:endParaRPr lang="it-IT" sz="2400" dirty="0"/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1433945" y="-2998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t-IT" sz="2400" b="1" dirty="0">
                <a:solidFill>
                  <a:srgbClr val="FF0000"/>
                </a:solidFill>
              </a:rPr>
              <a:t>Flow: soddisfazione e benessere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97985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5915D89-02FC-406C-B2AD-EC0F731FEB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2391"/>
            <a:ext cx="10515600" cy="4934572"/>
          </a:xfrm>
        </p:spPr>
        <p:txBody>
          <a:bodyPr>
            <a:normAutofit fontScale="92500" lnSpcReduction="10000"/>
          </a:bodyPr>
          <a:lstStyle/>
          <a:p>
            <a:r>
              <a:rPr lang="it-IT" b="1" dirty="0"/>
              <a:t>L'intelligenza emotiva </a:t>
            </a:r>
            <a:r>
              <a:rPr lang="it-IT" dirty="0"/>
              <a:t>rappresenta la capacità di elaborare, utilizzare, comprendere e gestire efficacemente le informazioni emotive (</a:t>
            </a:r>
            <a:r>
              <a:rPr lang="it-IT" dirty="0" err="1"/>
              <a:t>Matthews</a:t>
            </a:r>
            <a:r>
              <a:rPr lang="it-IT" dirty="0"/>
              <a:t>, </a:t>
            </a:r>
            <a:r>
              <a:rPr lang="it-IT" dirty="0" err="1"/>
              <a:t>Zeidner</a:t>
            </a:r>
            <a:r>
              <a:rPr lang="it-IT" dirty="0"/>
              <a:t>, &amp; Roberts, 2002). </a:t>
            </a:r>
          </a:p>
          <a:p>
            <a:r>
              <a:rPr lang="it-IT" dirty="0"/>
              <a:t>Chi ha una buona intelligenza emotiva è in grado di </a:t>
            </a:r>
            <a:r>
              <a:rPr lang="it-IT" b="1" dirty="0"/>
              <a:t>gestire meglio lo stress </a:t>
            </a:r>
            <a:r>
              <a:rPr lang="it-IT" dirty="0"/>
              <a:t>della vita quotidiana, ha un maggior numero di relazioni significative ed è </a:t>
            </a:r>
            <a:r>
              <a:rPr lang="it-IT" b="1" dirty="0"/>
              <a:t>socialmente più competente </a:t>
            </a:r>
            <a:r>
              <a:rPr lang="it-IT" dirty="0"/>
              <a:t>(</a:t>
            </a:r>
            <a:r>
              <a:rPr lang="it-IT" dirty="0" err="1"/>
              <a:t>Zeidner</a:t>
            </a:r>
            <a:r>
              <a:rPr lang="it-IT" dirty="0"/>
              <a:t> et al., 2009). </a:t>
            </a:r>
          </a:p>
          <a:p>
            <a:r>
              <a:rPr lang="it-IT" dirty="0"/>
              <a:t>Di conseguenza, gli individui altamente intelligenti dal punto di vista emotivo possono anche sperimentare livelli più elevati di </a:t>
            </a:r>
            <a:r>
              <a:rPr lang="it-IT" b="1" dirty="0"/>
              <a:t>benessere</a:t>
            </a:r>
            <a:r>
              <a:rPr lang="it-IT" dirty="0"/>
              <a:t> o “funzionamento psicologico ottimale” (Ryan &amp; </a:t>
            </a:r>
            <a:r>
              <a:rPr lang="it-IT" dirty="0" err="1"/>
              <a:t>Deci</a:t>
            </a:r>
            <a:r>
              <a:rPr lang="it-IT" dirty="0"/>
              <a:t>, 2001, p. 142).</a:t>
            </a:r>
          </a:p>
          <a:p>
            <a:r>
              <a:rPr lang="it-IT" dirty="0"/>
              <a:t>È stato sostenuto che la </a:t>
            </a:r>
            <a:r>
              <a:rPr lang="it-IT" b="1" dirty="0"/>
              <a:t>consapevolezza emotiva </a:t>
            </a:r>
            <a:r>
              <a:rPr lang="it-IT" dirty="0"/>
              <a:t>sia l'abilità fondamentale per l'intelligenza emotiva (Lane, 2000). La consapevolezza emotiva si riferisce alla capacità di identificare e descrivere le proprie emozioni e quelle degli altri (Lane &amp; </a:t>
            </a:r>
            <a:r>
              <a:rPr lang="it-IT" dirty="0" err="1"/>
              <a:t>Schwartz</a:t>
            </a:r>
            <a:r>
              <a:rPr lang="it-IT" dirty="0"/>
              <a:t>, 1987). </a:t>
            </a:r>
            <a:endParaRPr lang="en-GB" dirty="0"/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56E25478-F463-4142-902A-E27E81EDB4E9}"/>
              </a:ext>
            </a:extLst>
          </p:cNvPr>
          <p:cNvSpPr txBox="1">
            <a:spLocks/>
          </p:cNvSpPr>
          <p:nvPr/>
        </p:nvSpPr>
        <p:spPr>
          <a:xfrm>
            <a:off x="1433945" y="-2998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t-IT" sz="2400" b="1" dirty="0">
                <a:solidFill>
                  <a:srgbClr val="FF0000"/>
                </a:solidFill>
              </a:rPr>
              <a:t>Emozioni, intelligenza emotiva e benessere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613674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3463</TotalTime>
  <Words>3287</Words>
  <Application>Microsoft Office PowerPoint</Application>
  <PresentationFormat>Widescreen</PresentationFormat>
  <Paragraphs>324</Paragraphs>
  <Slides>39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39</vt:i4>
      </vt:variant>
    </vt:vector>
  </HeadingPairs>
  <TitlesOfParts>
    <vt:vector size="47" baseType="lpstr">
      <vt:lpstr>Arial</vt:lpstr>
      <vt:lpstr>Bell MT</vt:lpstr>
      <vt:lpstr>Calibri</vt:lpstr>
      <vt:lpstr>Calibri Light</vt:lpstr>
      <vt:lpstr>Tahoma</vt:lpstr>
      <vt:lpstr>Times New Roman</vt:lpstr>
      <vt:lpstr>Tw Cen MT</vt:lpstr>
      <vt:lpstr>Tema di Office</vt:lpstr>
      <vt:lpstr>   Psicologia positiva</vt:lpstr>
      <vt:lpstr>Presentazione standard di PowerPoint</vt:lpstr>
      <vt:lpstr>Presentazione standard di PowerPoint</vt:lpstr>
      <vt:lpstr> </vt:lpstr>
      <vt:lpstr>Benessere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Gestire il proprio benessere- Immagine tratta dal testo «La scienza della felicità» di Isen (2015)</vt:lpstr>
      <vt:lpstr>Scala basata su tale modello di benessere, validata in italiano  (Psychological Well-Being Scale, 84 items)  fonte: https://www.google.com/url?sa=t&amp;rct=j&amp;q=&amp;esrc=s&amp;source=web&amp;cd=&amp;ved=2ahUKEwjwwZPl5u3sAhWPLewKHd5-DEUQFjAPegQIDxAC&amp;url=https%3A%2F%2Felearning.uniroma1.it%2Fmod%2Fresource%2Fview.php%3Fid%3D136642&amp;usg=AOvVaw30U8Bh9dKecLZhh8XjUmIA </vt:lpstr>
      <vt:lpstr>Presentazione standard di PowerPoint</vt:lpstr>
      <vt:lpstr>Presentazione standard di PowerPoint</vt:lpstr>
      <vt:lpstr>Coping </vt:lpstr>
      <vt:lpstr>Coping </vt:lpstr>
      <vt:lpstr>Coping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Resilienza e humor caratteristiche dell’umorismo benevolo che lo rendono uno strumento di resilienza (Humbeeck, 2016)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di Freda Gonot-Schoupinsky,  Merv Neal,  Jerome Carson    Emerald Publishing Limited, 2024 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https://www.youtube.com/watch?v=354AJD6RoAM&amp;feature=youtu.be</dc:title>
  <dc:creator>CanestrariC</dc:creator>
  <cp:lastModifiedBy>carla canestrari</cp:lastModifiedBy>
  <cp:revision>147</cp:revision>
  <dcterms:created xsi:type="dcterms:W3CDTF">2018-10-29T09:03:36Z</dcterms:created>
  <dcterms:modified xsi:type="dcterms:W3CDTF">2024-10-01T16:17:15Z</dcterms:modified>
</cp:coreProperties>
</file>