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8" r:id="rId2"/>
    <p:sldId id="263" r:id="rId3"/>
    <p:sldId id="259" r:id="rId4"/>
    <p:sldId id="261" r:id="rId5"/>
    <p:sldId id="262" r:id="rId6"/>
    <p:sldId id="260" r:id="rId7"/>
    <p:sldId id="264" r:id="rId8"/>
  </p:sldIdLst>
  <p:sldSz cx="12192000" cy="6858000"/>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ile medio 2 - Color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8" d="100"/>
          <a:sy n="108" d="100"/>
        </p:scale>
        <p:origin x="678"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3447FBA-73AB-4CA3-8977-04D19D2FE7CD}"/>
              </a:ext>
            </a:extLst>
          </p:cNvPr>
          <p:cNvSpPr>
            <a:spLocks noGrp="1"/>
          </p:cNvSpPr>
          <p:nvPr>
            <p:ph type="ctrTitle"/>
          </p:nvPr>
        </p:nvSpPr>
        <p:spPr>
          <a:xfrm>
            <a:off x="1524000" y="1122363"/>
            <a:ext cx="9144000" cy="2387600"/>
          </a:xfrm>
        </p:spPr>
        <p:txBody>
          <a:bodyPr anchor="b"/>
          <a:lstStyle>
            <a:lvl1pPr algn="ctr">
              <a:defRPr sz="6000"/>
            </a:lvl1pPr>
          </a:lstStyle>
          <a:p>
            <a:r>
              <a:rPr lang="it-IT"/>
              <a:t>Fare clic per modificare lo stile del titolo dello schema</a:t>
            </a:r>
            <a:endParaRPr lang="en-GB"/>
          </a:p>
        </p:txBody>
      </p:sp>
      <p:sp>
        <p:nvSpPr>
          <p:cNvPr id="3" name="Sottotitolo 2">
            <a:extLst>
              <a:ext uri="{FF2B5EF4-FFF2-40B4-BE49-F238E27FC236}">
                <a16:creationId xmlns:a16="http://schemas.microsoft.com/office/drawing/2014/main" id="{FF9FBBFF-026A-4C33-81F1-0AE0A743CB2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a:t>Fare clic per modificare lo stile del sottotitolo dello schema</a:t>
            </a:r>
            <a:endParaRPr lang="en-GB"/>
          </a:p>
        </p:txBody>
      </p:sp>
      <p:sp>
        <p:nvSpPr>
          <p:cNvPr id="4" name="Segnaposto data 3">
            <a:extLst>
              <a:ext uri="{FF2B5EF4-FFF2-40B4-BE49-F238E27FC236}">
                <a16:creationId xmlns:a16="http://schemas.microsoft.com/office/drawing/2014/main" id="{46D76883-A790-4455-855E-D13103963EC4}"/>
              </a:ext>
            </a:extLst>
          </p:cNvPr>
          <p:cNvSpPr>
            <a:spLocks noGrp="1"/>
          </p:cNvSpPr>
          <p:nvPr>
            <p:ph type="dt" sz="half" idx="10"/>
          </p:nvPr>
        </p:nvSpPr>
        <p:spPr/>
        <p:txBody>
          <a:bodyPr/>
          <a:lstStyle/>
          <a:p>
            <a:fld id="{D4169ED9-FABA-4828-B406-5EF08DF70ED5}" type="datetimeFigureOut">
              <a:rPr lang="en-GB" smtClean="0"/>
              <a:t>15/10/2024</a:t>
            </a:fld>
            <a:endParaRPr lang="en-GB"/>
          </a:p>
        </p:txBody>
      </p:sp>
      <p:sp>
        <p:nvSpPr>
          <p:cNvPr id="5" name="Segnaposto piè di pagina 4">
            <a:extLst>
              <a:ext uri="{FF2B5EF4-FFF2-40B4-BE49-F238E27FC236}">
                <a16:creationId xmlns:a16="http://schemas.microsoft.com/office/drawing/2014/main" id="{98900A36-3C8A-4CD8-8145-98B81C398BEB}"/>
              </a:ext>
            </a:extLst>
          </p:cNvPr>
          <p:cNvSpPr>
            <a:spLocks noGrp="1"/>
          </p:cNvSpPr>
          <p:nvPr>
            <p:ph type="ftr" sz="quarter" idx="11"/>
          </p:nvPr>
        </p:nvSpPr>
        <p:spPr/>
        <p:txBody>
          <a:bodyPr/>
          <a:lstStyle/>
          <a:p>
            <a:endParaRPr lang="en-GB"/>
          </a:p>
        </p:txBody>
      </p:sp>
      <p:sp>
        <p:nvSpPr>
          <p:cNvPr id="6" name="Segnaposto numero diapositiva 5">
            <a:extLst>
              <a:ext uri="{FF2B5EF4-FFF2-40B4-BE49-F238E27FC236}">
                <a16:creationId xmlns:a16="http://schemas.microsoft.com/office/drawing/2014/main" id="{BB81D8FD-E1B7-4297-A813-A6A2CFE0786E}"/>
              </a:ext>
            </a:extLst>
          </p:cNvPr>
          <p:cNvSpPr>
            <a:spLocks noGrp="1"/>
          </p:cNvSpPr>
          <p:nvPr>
            <p:ph type="sldNum" sz="quarter" idx="12"/>
          </p:nvPr>
        </p:nvSpPr>
        <p:spPr/>
        <p:txBody>
          <a:bodyPr/>
          <a:lstStyle/>
          <a:p>
            <a:fld id="{227B477B-6B5D-49CA-9DF5-737E7F81CB42}" type="slidenum">
              <a:rPr lang="en-GB" smtClean="0"/>
              <a:t>‹N›</a:t>
            </a:fld>
            <a:endParaRPr lang="en-GB"/>
          </a:p>
        </p:txBody>
      </p:sp>
    </p:spTree>
    <p:extLst>
      <p:ext uri="{BB962C8B-B14F-4D97-AF65-F5344CB8AC3E}">
        <p14:creationId xmlns:p14="http://schemas.microsoft.com/office/powerpoint/2010/main" val="329669372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7F4EAED-9077-4739-BC34-3EC44BFD8040}"/>
              </a:ext>
            </a:extLst>
          </p:cNvPr>
          <p:cNvSpPr>
            <a:spLocks noGrp="1"/>
          </p:cNvSpPr>
          <p:nvPr>
            <p:ph type="title"/>
          </p:nvPr>
        </p:nvSpPr>
        <p:spPr/>
        <p:txBody>
          <a:bodyPr/>
          <a:lstStyle/>
          <a:p>
            <a:r>
              <a:rPr lang="it-IT"/>
              <a:t>Fare clic per modificare lo stile del titolo dello schema</a:t>
            </a:r>
            <a:endParaRPr lang="en-GB"/>
          </a:p>
        </p:txBody>
      </p:sp>
      <p:sp>
        <p:nvSpPr>
          <p:cNvPr id="3" name="Segnaposto testo verticale 2">
            <a:extLst>
              <a:ext uri="{FF2B5EF4-FFF2-40B4-BE49-F238E27FC236}">
                <a16:creationId xmlns:a16="http://schemas.microsoft.com/office/drawing/2014/main" id="{FD04D3E6-1AA6-40F7-B787-48C6FED83DB7}"/>
              </a:ext>
            </a:extLst>
          </p:cNvPr>
          <p:cNvSpPr>
            <a:spLocks noGrp="1"/>
          </p:cNvSpPr>
          <p:nvPr>
            <p:ph type="body" orient="vert" idx="1"/>
          </p:nvPr>
        </p:nvSpPr>
        <p:spPr/>
        <p:txBody>
          <a:bodyPr vert="eaVert"/>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GB"/>
          </a:p>
        </p:txBody>
      </p:sp>
      <p:sp>
        <p:nvSpPr>
          <p:cNvPr id="4" name="Segnaposto data 3">
            <a:extLst>
              <a:ext uri="{FF2B5EF4-FFF2-40B4-BE49-F238E27FC236}">
                <a16:creationId xmlns:a16="http://schemas.microsoft.com/office/drawing/2014/main" id="{15846381-5118-4C12-B821-70F459D4950A}"/>
              </a:ext>
            </a:extLst>
          </p:cNvPr>
          <p:cNvSpPr>
            <a:spLocks noGrp="1"/>
          </p:cNvSpPr>
          <p:nvPr>
            <p:ph type="dt" sz="half" idx="10"/>
          </p:nvPr>
        </p:nvSpPr>
        <p:spPr/>
        <p:txBody>
          <a:bodyPr/>
          <a:lstStyle/>
          <a:p>
            <a:fld id="{D4169ED9-FABA-4828-B406-5EF08DF70ED5}" type="datetimeFigureOut">
              <a:rPr lang="en-GB" smtClean="0"/>
              <a:t>15/10/2024</a:t>
            </a:fld>
            <a:endParaRPr lang="en-GB"/>
          </a:p>
        </p:txBody>
      </p:sp>
      <p:sp>
        <p:nvSpPr>
          <p:cNvPr id="5" name="Segnaposto piè di pagina 4">
            <a:extLst>
              <a:ext uri="{FF2B5EF4-FFF2-40B4-BE49-F238E27FC236}">
                <a16:creationId xmlns:a16="http://schemas.microsoft.com/office/drawing/2014/main" id="{E044021F-B5E5-4096-8A98-D9D8BA497EF9}"/>
              </a:ext>
            </a:extLst>
          </p:cNvPr>
          <p:cNvSpPr>
            <a:spLocks noGrp="1"/>
          </p:cNvSpPr>
          <p:nvPr>
            <p:ph type="ftr" sz="quarter" idx="11"/>
          </p:nvPr>
        </p:nvSpPr>
        <p:spPr/>
        <p:txBody>
          <a:bodyPr/>
          <a:lstStyle/>
          <a:p>
            <a:endParaRPr lang="en-GB"/>
          </a:p>
        </p:txBody>
      </p:sp>
      <p:sp>
        <p:nvSpPr>
          <p:cNvPr id="6" name="Segnaposto numero diapositiva 5">
            <a:extLst>
              <a:ext uri="{FF2B5EF4-FFF2-40B4-BE49-F238E27FC236}">
                <a16:creationId xmlns:a16="http://schemas.microsoft.com/office/drawing/2014/main" id="{729DC010-805C-4C34-8471-6A5DAE7D012E}"/>
              </a:ext>
            </a:extLst>
          </p:cNvPr>
          <p:cNvSpPr>
            <a:spLocks noGrp="1"/>
          </p:cNvSpPr>
          <p:nvPr>
            <p:ph type="sldNum" sz="quarter" idx="12"/>
          </p:nvPr>
        </p:nvSpPr>
        <p:spPr/>
        <p:txBody>
          <a:bodyPr/>
          <a:lstStyle/>
          <a:p>
            <a:fld id="{227B477B-6B5D-49CA-9DF5-737E7F81CB42}" type="slidenum">
              <a:rPr lang="en-GB" smtClean="0"/>
              <a:t>‹N›</a:t>
            </a:fld>
            <a:endParaRPr lang="en-GB"/>
          </a:p>
        </p:txBody>
      </p:sp>
    </p:spTree>
    <p:extLst>
      <p:ext uri="{BB962C8B-B14F-4D97-AF65-F5344CB8AC3E}">
        <p14:creationId xmlns:p14="http://schemas.microsoft.com/office/powerpoint/2010/main" val="128079664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a:extLst>
              <a:ext uri="{FF2B5EF4-FFF2-40B4-BE49-F238E27FC236}">
                <a16:creationId xmlns:a16="http://schemas.microsoft.com/office/drawing/2014/main" id="{E2E36C64-23E0-471B-B2AA-53E36B999EDA}"/>
              </a:ext>
            </a:extLst>
          </p:cNvPr>
          <p:cNvSpPr>
            <a:spLocks noGrp="1"/>
          </p:cNvSpPr>
          <p:nvPr>
            <p:ph type="title" orient="vert"/>
          </p:nvPr>
        </p:nvSpPr>
        <p:spPr>
          <a:xfrm>
            <a:off x="8724900" y="365125"/>
            <a:ext cx="2628900" cy="5811838"/>
          </a:xfrm>
        </p:spPr>
        <p:txBody>
          <a:bodyPr vert="eaVert"/>
          <a:lstStyle/>
          <a:p>
            <a:r>
              <a:rPr lang="it-IT"/>
              <a:t>Fare clic per modificare lo stile del titolo dello schema</a:t>
            </a:r>
            <a:endParaRPr lang="en-GB"/>
          </a:p>
        </p:txBody>
      </p:sp>
      <p:sp>
        <p:nvSpPr>
          <p:cNvPr id="3" name="Segnaposto testo verticale 2">
            <a:extLst>
              <a:ext uri="{FF2B5EF4-FFF2-40B4-BE49-F238E27FC236}">
                <a16:creationId xmlns:a16="http://schemas.microsoft.com/office/drawing/2014/main" id="{CAD8F52E-8041-4DCD-B674-5864297FDC70}"/>
              </a:ext>
            </a:extLst>
          </p:cNvPr>
          <p:cNvSpPr>
            <a:spLocks noGrp="1"/>
          </p:cNvSpPr>
          <p:nvPr>
            <p:ph type="body" orient="vert" idx="1"/>
          </p:nvPr>
        </p:nvSpPr>
        <p:spPr>
          <a:xfrm>
            <a:off x="838200" y="365125"/>
            <a:ext cx="7734300" cy="5811838"/>
          </a:xfrm>
        </p:spPr>
        <p:txBody>
          <a:bodyPr vert="eaVert"/>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GB"/>
          </a:p>
        </p:txBody>
      </p:sp>
      <p:sp>
        <p:nvSpPr>
          <p:cNvPr id="4" name="Segnaposto data 3">
            <a:extLst>
              <a:ext uri="{FF2B5EF4-FFF2-40B4-BE49-F238E27FC236}">
                <a16:creationId xmlns:a16="http://schemas.microsoft.com/office/drawing/2014/main" id="{360F4A27-7E06-4BE3-8860-7E689DEF30C7}"/>
              </a:ext>
            </a:extLst>
          </p:cNvPr>
          <p:cNvSpPr>
            <a:spLocks noGrp="1"/>
          </p:cNvSpPr>
          <p:nvPr>
            <p:ph type="dt" sz="half" idx="10"/>
          </p:nvPr>
        </p:nvSpPr>
        <p:spPr/>
        <p:txBody>
          <a:bodyPr/>
          <a:lstStyle/>
          <a:p>
            <a:fld id="{D4169ED9-FABA-4828-B406-5EF08DF70ED5}" type="datetimeFigureOut">
              <a:rPr lang="en-GB" smtClean="0"/>
              <a:t>15/10/2024</a:t>
            </a:fld>
            <a:endParaRPr lang="en-GB"/>
          </a:p>
        </p:txBody>
      </p:sp>
      <p:sp>
        <p:nvSpPr>
          <p:cNvPr id="5" name="Segnaposto piè di pagina 4">
            <a:extLst>
              <a:ext uri="{FF2B5EF4-FFF2-40B4-BE49-F238E27FC236}">
                <a16:creationId xmlns:a16="http://schemas.microsoft.com/office/drawing/2014/main" id="{0A951F7F-258F-4A42-B951-BE58BAB98A0A}"/>
              </a:ext>
            </a:extLst>
          </p:cNvPr>
          <p:cNvSpPr>
            <a:spLocks noGrp="1"/>
          </p:cNvSpPr>
          <p:nvPr>
            <p:ph type="ftr" sz="quarter" idx="11"/>
          </p:nvPr>
        </p:nvSpPr>
        <p:spPr/>
        <p:txBody>
          <a:bodyPr/>
          <a:lstStyle/>
          <a:p>
            <a:endParaRPr lang="en-GB"/>
          </a:p>
        </p:txBody>
      </p:sp>
      <p:sp>
        <p:nvSpPr>
          <p:cNvPr id="6" name="Segnaposto numero diapositiva 5">
            <a:extLst>
              <a:ext uri="{FF2B5EF4-FFF2-40B4-BE49-F238E27FC236}">
                <a16:creationId xmlns:a16="http://schemas.microsoft.com/office/drawing/2014/main" id="{7E9B78CE-FCEC-4E88-B77E-737B601F1DD7}"/>
              </a:ext>
            </a:extLst>
          </p:cNvPr>
          <p:cNvSpPr>
            <a:spLocks noGrp="1"/>
          </p:cNvSpPr>
          <p:nvPr>
            <p:ph type="sldNum" sz="quarter" idx="12"/>
          </p:nvPr>
        </p:nvSpPr>
        <p:spPr/>
        <p:txBody>
          <a:bodyPr/>
          <a:lstStyle/>
          <a:p>
            <a:fld id="{227B477B-6B5D-49CA-9DF5-737E7F81CB42}" type="slidenum">
              <a:rPr lang="en-GB" smtClean="0"/>
              <a:t>‹N›</a:t>
            </a:fld>
            <a:endParaRPr lang="en-GB"/>
          </a:p>
        </p:txBody>
      </p:sp>
    </p:spTree>
    <p:extLst>
      <p:ext uri="{BB962C8B-B14F-4D97-AF65-F5344CB8AC3E}">
        <p14:creationId xmlns:p14="http://schemas.microsoft.com/office/powerpoint/2010/main" val="24075547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B895DB1-2E82-442C-B5C9-3E22A75D8A84}"/>
              </a:ext>
            </a:extLst>
          </p:cNvPr>
          <p:cNvSpPr>
            <a:spLocks noGrp="1"/>
          </p:cNvSpPr>
          <p:nvPr>
            <p:ph type="title"/>
          </p:nvPr>
        </p:nvSpPr>
        <p:spPr/>
        <p:txBody>
          <a:bodyPr/>
          <a:lstStyle/>
          <a:p>
            <a:r>
              <a:rPr lang="it-IT"/>
              <a:t>Fare clic per modificare lo stile del titolo dello schema</a:t>
            </a:r>
            <a:endParaRPr lang="en-GB"/>
          </a:p>
        </p:txBody>
      </p:sp>
      <p:sp>
        <p:nvSpPr>
          <p:cNvPr id="3" name="Segnaposto contenuto 2">
            <a:extLst>
              <a:ext uri="{FF2B5EF4-FFF2-40B4-BE49-F238E27FC236}">
                <a16:creationId xmlns:a16="http://schemas.microsoft.com/office/drawing/2014/main" id="{A51006CA-2679-4979-8DD6-3E71DF39F81A}"/>
              </a:ext>
            </a:extLst>
          </p:cNvPr>
          <p:cNvSpPr>
            <a:spLocks noGrp="1"/>
          </p:cNvSpPr>
          <p:nvPr>
            <p:ph idx="1"/>
          </p:nvPr>
        </p:nvSpPr>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GB"/>
          </a:p>
        </p:txBody>
      </p:sp>
      <p:sp>
        <p:nvSpPr>
          <p:cNvPr id="4" name="Segnaposto data 3">
            <a:extLst>
              <a:ext uri="{FF2B5EF4-FFF2-40B4-BE49-F238E27FC236}">
                <a16:creationId xmlns:a16="http://schemas.microsoft.com/office/drawing/2014/main" id="{FBABA66D-2B60-4802-9F1A-220CE0F4579B}"/>
              </a:ext>
            </a:extLst>
          </p:cNvPr>
          <p:cNvSpPr>
            <a:spLocks noGrp="1"/>
          </p:cNvSpPr>
          <p:nvPr>
            <p:ph type="dt" sz="half" idx="10"/>
          </p:nvPr>
        </p:nvSpPr>
        <p:spPr/>
        <p:txBody>
          <a:bodyPr/>
          <a:lstStyle/>
          <a:p>
            <a:fld id="{D4169ED9-FABA-4828-B406-5EF08DF70ED5}" type="datetimeFigureOut">
              <a:rPr lang="en-GB" smtClean="0"/>
              <a:t>15/10/2024</a:t>
            </a:fld>
            <a:endParaRPr lang="en-GB"/>
          </a:p>
        </p:txBody>
      </p:sp>
      <p:sp>
        <p:nvSpPr>
          <p:cNvPr id="5" name="Segnaposto piè di pagina 4">
            <a:extLst>
              <a:ext uri="{FF2B5EF4-FFF2-40B4-BE49-F238E27FC236}">
                <a16:creationId xmlns:a16="http://schemas.microsoft.com/office/drawing/2014/main" id="{C8664DC3-59AE-4B27-A6B4-852FCD0A6E0D}"/>
              </a:ext>
            </a:extLst>
          </p:cNvPr>
          <p:cNvSpPr>
            <a:spLocks noGrp="1"/>
          </p:cNvSpPr>
          <p:nvPr>
            <p:ph type="ftr" sz="quarter" idx="11"/>
          </p:nvPr>
        </p:nvSpPr>
        <p:spPr/>
        <p:txBody>
          <a:bodyPr/>
          <a:lstStyle/>
          <a:p>
            <a:endParaRPr lang="en-GB"/>
          </a:p>
        </p:txBody>
      </p:sp>
      <p:sp>
        <p:nvSpPr>
          <p:cNvPr id="6" name="Segnaposto numero diapositiva 5">
            <a:extLst>
              <a:ext uri="{FF2B5EF4-FFF2-40B4-BE49-F238E27FC236}">
                <a16:creationId xmlns:a16="http://schemas.microsoft.com/office/drawing/2014/main" id="{D5F119E1-9109-4289-912E-3FAF3DF15D84}"/>
              </a:ext>
            </a:extLst>
          </p:cNvPr>
          <p:cNvSpPr>
            <a:spLocks noGrp="1"/>
          </p:cNvSpPr>
          <p:nvPr>
            <p:ph type="sldNum" sz="quarter" idx="12"/>
          </p:nvPr>
        </p:nvSpPr>
        <p:spPr/>
        <p:txBody>
          <a:bodyPr/>
          <a:lstStyle/>
          <a:p>
            <a:fld id="{227B477B-6B5D-49CA-9DF5-737E7F81CB42}" type="slidenum">
              <a:rPr lang="en-GB" smtClean="0"/>
              <a:t>‹N›</a:t>
            </a:fld>
            <a:endParaRPr lang="en-GB"/>
          </a:p>
        </p:txBody>
      </p:sp>
    </p:spTree>
    <p:extLst>
      <p:ext uri="{BB962C8B-B14F-4D97-AF65-F5344CB8AC3E}">
        <p14:creationId xmlns:p14="http://schemas.microsoft.com/office/powerpoint/2010/main" val="42757869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9F181DB-B691-49EF-9ABF-6BF305984284}"/>
              </a:ext>
            </a:extLst>
          </p:cNvPr>
          <p:cNvSpPr>
            <a:spLocks noGrp="1"/>
          </p:cNvSpPr>
          <p:nvPr>
            <p:ph type="title"/>
          </p:nvPr>
        </p:nvSpPr>
        <p:spPr>
          <a:xfrm>
            <a:off x="831850" y="1709738"/>
            <a:ext cx="10515600" cy="2852737"/>
          </a:xfrm>
        </p:spPr>
        <p:txBody>
          <a:bodyPr anchor="b"/>
          <a:lstStyle>
            <a:lvl1pPr>
              <a:defRPr sz="6000"/>
            </a:lvl1pPr>
          </a:lstStyle>
          <a:p>
            <a:r>
              <a:rPr lang="it-IT"/>
              <a:t>Fare clic per modificare lo stile del titolo dello schema</a:t>
            </a:r>
            <a:endParaRPr lang="en-GB"/>
          </a:p>
        </p:txBody>
      </p:sp>
      <p:sp>
        <p:nvSpPr>
          <p:cNvPr id="3" name="Segnaposto testo 2">
            <a:extLst>
              <a:ext uri="{FF2B5EF4-FFF2-40B4-BE49-F238E27FC236}">
                <a16:creationId xmlns:a16="http://schemas.microsoft.com/office/drawing/2014/main" id="{0B761C04-B12B-4875-8B60-5F98A25BBD94}"/>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it-IT"/>
              <a:t>Modifica gli stili del testo dello schema</a:t>
            </a:r>
          </a:p>
        </p:txBody>
      </p:sp>
      <p:sp>
        <p:nvSpPr>
          <p:cNvPr id="4" name="Segnaposto data 3">
            <a:extLst>
              <a:ext uri="{FF2B5EF4-FFF2-40B4-BE49-F238E27FC236}">
                <a16:creationId xmlns:a16="http://schemas.microsoft.com/office/drawing/2014/main" id="{4841931E-0097-4E1C-B12C-10F51C68759A}"/>
              </a:ext>
            </a:extLst>
          </p:cNvPr>
          <p:cNvSpPr>
            <a:spLocks noGrp="1"/>
          </p:cNvSpPr>
          <p:nvPr>
            <p:ph type="dt" sz="half" idx="10"/>
          </p:nvPr>
        </p:nvSpPr>
        <p:spPr/>
        <p:txBody>
          <a:bodyPr/>
          <a:lstStyle/>
          <a:p>
            <a:fld id="{D4169ED9-FABA-4828-B406-5EF08DF70ED5}" type="datetimeFigureOut">
              <a:rPr lang="en-GB" smtClean="0"/>
              <a:t>15/10/2024</a:t>
            </a:fld>
            <a:endParaRPr lang="en-GB"/>
          </a:p>
        </p:txBody>
      </p:sp>
      <p:sp>
        <p:nvSpPr>
          <p:cNvPr id="5" name="Segnaposto piè di pagina 4">
            <a:extLst>
              <a:ext uri="{FF2B5EF4-FFF2-40B4-BE49-F238E27FC236}">
                <a16:creationId xmlns:a16="http://schemas.microsoft.com/office/drawing/2014/main" id="{2B2EED2E-F0D2-4AE8-8C47-C7BE4350F838}"/>
              </a:ext>
            </a:extLst>
          </p:cNvPr>
          <p:cNvSpPr>
            <a:spLocks noGrp="1"/>
          </p:cNvSpPr>
          <p:nvPr>
            <p:ph type="ftr" sz="quarter" idx="11"/>
          </p:nvPr>
        </p:nvSpPr>
        <p:spPr/>
        <p:txBody>
          <a:bodyPr/>
          <a:lstStyle/>
          <a:p>
            <a:endParaRPr lang="en-GB"/>
          </a:p>
        </p:txBody>
      </p:sp>
      <p:sp>
        <p:nvSpPr>
          <p:cNvPr id="6" name="Segnaposto numero diapositiva 5">
            <a:extLst>
              <a:ext uri="{FF2B5EF4-FFF2-40B4-BE49-F238E27FC236}">
                <a16:creationId xmlns:a16="http://schemas.microsoft.com/office/drawing/2014/main" id="{73D83DCE-EEE7-450F-B675-5FD8A4A9E502}"/>
              </a:ext>
            </a:extLst>
          </p:cNvPr>
          <p:cNvSpPr>
            <a:spLocks noGrp="1"/>
          </p:cNvSpPr>
          <p:nvPr>
            <p:ph type="sldNum" sz="quarter" idx="12"/>
          </p:nvPr>
        </p:nvSpPr>
        <p:spPr/>
        <p:txBody>
          <a:bodyPr/>
          <a:lstStyle/>
          <a:p>
            <a:fld id="{227B477B-6B5D-49CA-9DF5-737E7F81CB42}" type="slidenum">
              <a:rPr lang="en-GB" smtClean="0"/>
              <a:t>‹N›</a:t>
            </a:fld>
            <a:endParaRPr lang="en-GB"/>
          </a:p>
        </p:txBody>
      </p:sp>
    </p:spTree>
    <p:extLst>
      <p:ext uri="{BB962C8B-B14F-4D97-AF65-F5344CB8AC3E}">
        <p14:creationId xmlns:p14="http://schemas.microsoft.com/office/powerpoint/2010/main" val="26497340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C88DF44-5D70-4D6F-B70C-9F0A084F46A1}"/>
              </a:ext>
            </a:extLst>
          </p:cNvPr>
          <p:cNvSpPr>
            <a:spLocks noGrp="1"/>
          </p:cNvSpPr>
          <p:nvPr>
            <p:ph type="title"/>
          </p:nvPr>
        </p:nvSpPr>
        <p:spPr/>
        <p:txBody>
          <a:bodyPr/>
          <a:lstStyle/>
          <a:p>
            <a:r>
              <a:rPr lang="it-IT"/>
              <a:t>Fare clic per modificare lo stile del titolo dello schema</a:t>
            </a:r>
            <a:endParaRPr lang="en-GB"/>
          </a:p>
        </p:txBody>
      </p:sp>
      <p:sp>
        <p:nvSpPr>
          <p:cNvPr id="3" name="Segnaposto contenuto 2">
            <a:extLst>
              <a:ext uri="{FF2B5EF4-FFF2-40B4-BE49-F238E27FC236}">
                <a16:creationId xmlns:a16="http://schemas.microsoft.com/office/drawing/2014/main" id="{78EE87AD-9EB9-4E62-BC4C-3BBB97B558BB}"/>
              </a:ext>
            </a:extLst>
          </p:cNvPr>
          <p:cNvSpPr>
            <a:spLocks noGrp="1"/>
          </p:cNvSpPr>
          <p:nvPr>
            <p:ph sz="half" idx="1"/>
          </p:nvPr>
        </p:nvSpPr>
        <p:spPr>
          <a:xfrm>
            <a:off x="838200" y="1825625"/>
            <a:ext cx="5181600" cy="4351338"/>
          </a:xfrm>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GB"/>
          </a:p>
        </p:txBody>
      </p:sp>
      <p:sp>
        <p:nvSpPr>
          <p:cNvPr id="4" name="Segnaposto contenuto 3">
            <a:extLst>
              <a:ext uri="{FF2B5EF4-FFF2-40B4-BE49-F238E27FC236}">
                <a16:creationId xmlns:a16="http://schemas.microsoft.com/office/drawing/2014/main" id="{5D44E271-A0AA-4AC6-92E7-27919DDBFEA8}"/>
              </a:ext>
            </a:extLst>
          </p:cNvPr>
          <p:cNvSpPr>
            <a:spLocks noGrp="1"/>
          </p:cNvSpPr>
          <p:nvPr>
            <p:ph sz="half" idx="2"/>
          </p:nvPr>
        </p:nvSpPr>
        <p:spPr>
          <a:xfrm>
            <a:off x="6172200" y="1825625"/>
            <a:ext cx="5181600" cy="4351338"/>
          </a:xfrm>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GB"/>
          </a:p>
        </p:txBody>
      </p:sp>
      <p:sp>
        <p:nvSpPr>
          <p:cNvPr id="5" name="Segnaposto data 4">
            <a:extLst>
              <a:ext uri="{FF2B5EF4-FFF2-40B4-BE49-F238E27FC236}">
                <a16:creationId xmlns:a16="http://schemas.microsoft.com/office/drawing/2014/main" id="{063EDF08-C82D-4EA8-974F-C43829599434}"/>
              </a:ext>
            </a:extLst>
          </p:cNvPr>
          <p:cNvSpPr>
            <a:spLocks noGrp="1"/>
          </p:cNvSpPr>
          <p:nvPr>
            <p:ph type="dt" sz="half" idx="10"/>
          </p:nvPr>
        </p:nvSpPr>
        <p:spPr/>
        <p:txBody>
          <a:bodyPr/>
          <a:lstStyle/>
          <a:p>
            <a:fld id="{D4169ED9-FABA-4828-B406-5EF08DF70ED5}" type="datetimeFigureOut">
              <a:rPr lang="en-GB" smtClean="0"/>
              <a:t>15/10/2024</a:t>
            </a:fld>
            <a:endParaRPr lang="en-GB"/>
          </a:p>
        </p:txBody>
      </p:sp>
      <p:sp>
        <p:nvSpPr>
          <p:cNvPr id="6" name="Segnaposto piè di pagina 5">
            <a:extLst>
              <a:ext uri="{FF2B5EF4-FFF2-40B4-BE49-F238E27FC236}">
                <a16:creationId xmlns:a16="http://schemas.microsoft.com/office/drawing/2014/main" id="{8FB7C1D9-F5B7-4F5E-94A0-0C3B215D6862}"/>
              </a:ext>
            </a:extLst>
          </p:cNvPr>
          <p:cNvSpPr>
            <a:spLocks noGrp="1"/>
          </p:cNvSpPr>
          <p:nvPr>
            <p:ph type="ftr" sz="quarter" idx="11"/>
          </p:nvPr>
        </p:nvSpPr>
        <p:spPr/>
        <p:txBody>
          <a:bodyPr/>
          <a:lstStyle/>
          <a:p>
            <a:endParaRPr lang="en-GB"/>
          </a:p>
        </p:txBody>
      </p:sp>
      <p:sp>
        <p:nvSpPr>
          <p:cNvPr id="7" name="Segnaposto numero diapositiva 6">
            <a:extLst>
              <a:ext uri="{FF2B5EF4-FFF2-40B4-BE49-F238E27FC236}">
                <a16:creationId xmlns:a16="http://schemas.microsoft.com/office/drawing/2014/main" id="{FFC8CA4C-AED1-4A50-8B06-A190F737E88B}"/>
              </a:ext>
            </a:extLst>
          </p:cNvPr>
          <p:cNvSpPr>
            <a:spLocks noGrp="1"/>
          </p:cNvSpPr>
          <p:nvPr>
            <p:ph type="sldNum" sz="quarter" idx="12"/>
          </p:nvPr>
        </p:nvSpPr>
        <p:spPr/>
        <p:txBody>
          <a:bodyPr/>
          <a:lstStyle/>
          <a:p>
            <a:fld id="{227B477B-6B5D-49CA-9DF5-737E7F81CB42}" type="slidenum">
              <a:rPr lang="en-GB" smtClean="0"/>
              <a:t>‹N›</a:t>
            </a:fld>
            <a:endParaRPr lang="en-GB"/>
          </a:p>
        </p:txBody>
      </p:sp>
    </p:spTree>
    <p:extLst>
      <p:ext uri="{BB962C8B-B14F-4D97-AF65-F5344CB8AC3E}">
        <p14:creationId xmlns:p14="http://schemas.microsoft.com/office/powerpoint/2010/main" val="1328989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D6ED91A1-EB89-4762-BC0E-C7A53AF796C4}"/>
              </a:ext>
            </a:extLst>
          </p:cNvPr>
          <p:cNvSpPr>
            <a:spLocks noGrp="1"/>
          </p:cNvSpPr>
          <p:nvPr>
            <p:ph type="title"/>
          </p:nvPr>
        </p:nvSpPr>
        <p:spPr>
          <a:xfrm>
            <a:off x="839788" y="365125"/>
            <a:ext cx="10515600" cy="1325563"/>
          </a:xfrm>
        </p:spPr>
        <p:txBody>
          <a:bodyPr/>
          <a:lstStyle/>
          <a:p>
            <a:r>
              <a:rPr lang="it-IT"/>
              <a:t>Fare clic per modificare lo stile del titolo dello schema</a:t>
            </a:r>
            <a:endParaRPr lang="en-GB"/>
          </a:p>
        </p:txBody>
      </p:sp>
      <p:sp>
        <p:nvSpPr>
          <p:cNvPr id="3" name="Segnaposto testo 2">
            <a:extLst>
              <a:ext uri="{FF2B5EF4-FFF2-40B4-BE49-F238E27FC236}">
                <a16:creationId xmlns:a16="http://schemas.microsoft.com/office/drawing/2014/main" id="{E2B4130A-BB95-45F3-8879-13C11541FAE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Modifica gli stili del testo dello schema</a:t>
            </a:r>
          </a:p>
        </p:txBody>
      </p:sp>
      <p:sp>
        <p:nvSpPr>
          <p:cNvPr id="4" name="Segnaposto contenuto 3">
            <a:extLst>
              <a:ext uri="{FF2B5EF4-FFF2-40B4-BE49-F238E27FC236}">
                <a16:creationId xmlns:a16="http://schemas.microsoft.com/office/drawing/2014/main" id="{0876D218-1236-4369-941E-1A710515A0F4}"/>
              </a:ext>
            </a:extLst>
          </p:cNvPr>
          <p:cNvSpPr>
            <a:spLocks noGrp="1"/>
          </p:cNvSpPr>
          <p:nvPr>
            <p:ph sz="half" idx="2"/>
          </p:nvPr>
        </p:nvSpPr>
        <p:spPr>
          <a:xfrm>
            <a:off x="839788" y="2505075"/>
            <a:ext cx="5157787" cy="3684588"/>
          </a:xfrm>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GB"/>
          </a:p>
        </p:txBody>
      </p:sp>
      <p:sp>
        <p:nvSpPr>
          <p:cNvPr id="5" name="Segnaposto testo 4">
            <a:extLst>
              <a:ext uri="{FF2B5EF4-FFF2-40B4-BE49-F238E27FC236}">
                <a16:creationId xmlns:a16="http://schemas.microsoft.com/office/drawing/2014/main" id="{29A9ADE1-3B41-4E8E-AE68-D5084CE5873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Modifica gli stili del testo dello schema</a:t>
            </a:r>
          </a:p>
        </p:txBody>
      </p:sp>
      <p:sp>
        <p:nvSpPr>
          <p:cNvPr id="6" name="Segnaposto contenuto 5">
            <a:extLst>
              <a:ext uri="{FF2B5EF4-FFF2-40B4-BE49-F238E27FC236}">
                <a16:creationId xmlns:a16="http://schemas.microsoft.com/office/drawing/2014/main" id="{EC12349E-24BC-4442-A91D-CA344FCF8D8D}"/>
              </a:ext>
            </a:extLst>
          </p:cNvPr>
          <p:cNvSpPr>
            <a:spLocks noGrp="1"/>
          </p:cNvSpPr>
          <p:nvPr>
            <p:ph sz="quarter" idx="4"/>
          </p:nvPr>
        </p:nvSpPr>
        <p:spPr>
          <a:xfrm>
            <a:off x="6172200" y="2505075"/>
            <a:ext cx="5183188" cy="3684588"/>
          </a:xfrm>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GB"/>
          </a:p>
        </p:txBody>
      </p:sp>
      <p:sp>
        <p:nvSpPr>
          <p:cNvPr id="7" name="Segnaposto data 6">
            <a:extLst>
              <a:ext uri="{FF2B5EF4-FFF2-40B4-BE49-F238E27FC236}">
                <a16:creationId xmlns:a16="http://schemas.microsoft.com/office/drawing/2014/main" id="{A2B1AE5E-BB03-4D41-8DC1-C2317F0AFD85}"/>
              </a:ext>
            </a:extLst>
          </p:cNvPr>
          <p:cNvSpPr>
            <a:spLocks noGrp="1"/>
          </p:cNvSpPr>
          <p:nvPr>
            <p:ph type="dt" sz="half" idx="10"/>
          </p:nvPr>
        </p:nvSpPr>
        <p:spPr/>
        <p:txBody>
          <a:bodyPr/>
          <a:lstStyle/>
          <a:p>
            <a:fld id="{D4169ED9-FABA-4828-B406-5EF08DF70ED5}" type="datetimeFigureOut">
              <a:rPr lang="en-GB" smtClean="0"/>
              <a:t>15/10/2024</a:t>
            </a:fld>
            <a:endParaRPr lang="en-GB"/>
          </a:p>
        </p:txBody>
      </p:sp>
      <p:sp>
        <p:nvSpPr>
          <p:cNvPr id="8" name="Segnaposto piè di pagina 7">
            <a:extLst>
              <a:ext uri="{FF2B5EF4-FFF2-40B4-BE49-F238E27FC236}">
                <a16:creationId xmlns:a16="http://schemas.microsoft.com/office/drawing/2014/main" id="{A5072EAA-7866-4022-8A2E-A1385542E8A8}"/>
              </a:ext>
            </a:extLst>
          </p:cNvPr>
          <p:cNvSpPr>
            <a:spLocks noGrp="1"/>
          </p:cNvSpPr>
          <p:nvPr>
            <p:ph type="ftr" sz="quarter" idx="11"/>
          </p:nvPr>
        </p:nvSpPr>
        <p:spPr/>
        <p:txBody>
          <a:bodyPr/>
          <a:lstStyle/>
          <a:p>
            <a:endParaRPr lang="en-GB"/>
          </a:p>
        </p:txBody>
      </p:sp>
      <p:sp>
        <p:nvSpPr>
          <p:cNvPr id="9" name="Segnaposto numero diapositiva 8">
            <a:extLst>
              <a:ext uri="{FF2B5EF4-FFF2-40B4-BE49-F238E27FC236}">
                <a16:creationId xmlns:a16="http://schemas.microsoft.com/office/drawing/2014/main" id="{72419CCC-2A53-4A66-BBCE-51266A813E47}"/>
              </a:ext>
            </a:extLst>
          </p:cNvPr>
          <p:cNvSpPr>
            <a:spLocks noGrp="1"/>
          </p:cNvSpPr>
          <p:nvPr>
            <p:ph type="sldNum" sz="quarter" idx="12"/>
          </p:nvPr>
        </p:nvSpPr>
        <p:spPr/>
        <p:txBody>
          <a:bodyPr/>
          <a:lstStyle/>
          <a:p>
            <a:fld id="{227B477B-6B5D-49CA-9DF5-737E7F81CB42}" type="slidenum">
              <a:rPr lang="en-GB" smtClean="0"/>
              <a:t>‹N›</a:t>
            </a:fld>
            <a:endParaRPr lang="en-GB"/>
          </a:p>
        </p:txBody>
      </p:sp>
    </p:spTree>
    <p:extLst>
      <p:ext uri="{BB962C8B-B14F-4D97-AF65-F5344CB8AC3E}">
        <p14:creationId xmlns:p14="http://schemas.microsoft.com/office/powerpoint/2010/main" val="38829150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4188C7E-CC6B-4CC0-BC02-C6CD7E333C23}"/>
              </a:ext>
            </a:extLst>
          </p:cNvPr>
          <p:cNvSpPr>
            <a:spLocks noGrp="1"/>
          </p:cNvSpPr>
          <p:nvPr>
            <p:ph type="title"/>
          </p:nvPr>
        </p:nvSpPr>
        <p:spPr/>
        <p:txBody>
          <a:bodyPr/>
          <a:lstStyle/>
          <a:p>
            <a:r>
              <a:rPr lang="it-IT"/>
              <a:t>Fare clic per modificare lo stile del titolo dello schema</a:t>
            </a:r>
            <a:endParaRPr lang="en-GB"/>
          </a:p>
        </p:txBody>
      </p:sp>
      <p:sp>
        <p:nvSpPr>
          <p:cNvPr id="3" name="Segnaposto data 2">
            <a:extLst>
              <a:ext uri="{FF2B5EF4-FFF2-40B4-BE49-F238E27FC236}">
                <a16:creationId xmlns:a16="http://schemas.microsoft.com/office/drawing/2014/main" id="{FC3C7E9A-8073-4D19-8F3F-F869BD1FEB79}"/>
              </a:ext>
            </a:extLst>
          </p:cNvPr>
          <p:cNvSpPr>
            <a:spLocks noGrp="1"/>
          </p:cNvSpPr>
          <p:nvPr>
            <p:ph type="dt" sz="half" idx="10"/>
          </p:nvPr>
        </p:nvSpPr>
        <p:spPr/>
        <p:txBody>
          <a:bodyPr/>
          <a:lstStyle/>
          <a:p>
            <a:fld id="{D4169ED9-FABA-4828-B406-5EF08DF70ED5}" type="datetimeFigureOut">
              <a:rPr lang="en-GB" smtClean="0"/>
              <a:t>15/10/2024</a:t>
            </a:fld>
            <a:endParaRPr lang="en-GB"/>
          </a:p>
        </p:txBody>
      </p:sp>
      <p:sp>
        <p:nvSpPr>
          <p:cNvPr id="4" name="Segnaposto piè di pagina 3">
            <a:extLst>
              <a:ext uri="{FF2B5EF4-FFF2-40B4-BE49-F238E27FC236}">
                <a16:creationId xmlns:a16="http://schemas.microsoft.com/office/drawing/2014/main" id="{A0089355-1E14-4155-BC39-615188040938}"/>
              </a:ext>
            </a:extLst>
          </p:cNvPr>
          <p:cNvSpPr>
            <a:spLocks noGrp="1"/>
          </p:cNvSpPr>
          <p:nvPr>
            <p:ph type="ftr" sz="quarter" idx="11"/>
          </p:nvPr>
        </p:nvSpPr>
        <p:spPr/>
        <p:txBody>
          <a:bodyPr/>
          <a:lstStyle/>
          <a:p>
            <a:endParaRPr lang="en-GB"/>
          </a:p>
        </p:txBody>
      </p:sp>
      <p:sp>
        <p:nvSpPr>
          <p:cNvPr id="5" name="Segnaposto numero diapositiva 4">
            <a:extLst>
              <a:ext uri="{FF2B5EF4-FFF2-40B4-BE49-F238E27FC236}">
                <a16:creationId xmlns:a16="http://schemas.microsoft.com/office/drawing/2014/main" id="{1FC23BE2-DB2B-4A79-B417-69C1281C88D7}"/>
              </a:ext>
            </a:extLst>
          </p:cNvPr>
          <p:cNvSpPr>
            <a:spLocks noGrp="1"/>
          </p:cNvSpPr>
          <p:nvPr>
            <p:ph type="sldNum" sz="quarter" idx="12"/>
          </p:nvPr>
        </p:nvSpPr>
        <p:spPr/>
        <p:txBody>
          <a:bodyPr/>
          <a:lstStyle/>
          <a:p>
            <a:fld id="{227B477B-6B5D-49CA-9DF5-737E7F81CB42}" type="slidenum">
              <a:rPr lang="en-GB" smtClean="0"/>
              <a:t>‹N›</a:t>
            </a:fld>
            <a:endParaRPr lang="en-GB"/>
          </a:p>
        </p:txBody>
      </p:sp>
    </p:spTree>
    <p:extLst>
      <p:ext uri="{BB962C8B-B14F-4D97-AF65-F5344CB8AC3E}">
        <p14:creationId xmlns:p14="http://schemas.microsoft.com/office/powerpoint/2010/main" val="37876582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a:extLst>
              <a:ext uri="{FF2B5EF4-FFF2-40B4-BE49-F238E27FC236}">
                <a16:creationId xmlns:a16="http://schemas.microsoft.com/office/drawing/2014/main" id="{7FDF68C5-A5F4-47E0-934F-7490EC7A62FF}"/>
              </a:ext>
            </a:extLst>
          </p:cNvPr>
          <p:cNvSpPr>
            <a:spLocks noGrp="1"/>
          </p:cNvSpPr>
          <p:nvPr>
            <p:ph type="dt" sz="half" idx="10"/>
          </p:nvPr>
        </p:nvSpPr>
        <p:spPr/>
        <p:txBody>
          <a:bodyPr/>
          <a:lstStyle/>
          <a:p>
            <a:fld id="{D4169ED9-FABA-4828-B406-5EF08DF70ED5}" type="datetimeFigureOut">
              <a:rPr lang="en-GB" smtClean="0"/>
              <a:t>15/10/2024</a:t>
            </a:fld>
            <a:endParaRPr lang="en-GB"/>
          </a:p>
        </p:txBody>
      </p:sp>
      <p:sp>
        <p:nvSpPr>
          <p:cNvPr id="3" name="Segnaposto piè di pagina 2">
            <a:extLst>
              <a:ext uri="{FF2B5EF4-FFF2-40B4-BE49-F238E27FC236}">
                <a16:creationId xmlns:a16="http://schemas.microsoft.com/office/drawing/2014/main" id="{9FCF3BAB-A400-4DA3-880D-4C4EE3482D69}"/>
              </a:ext>
            </a:extLst>
          </p:cNvPr>
          <p:cNvSpPr>
            <a:spLocks noGrp="1"/>
          </p:cNvSpPr>
          <p:nvPr>
            <p:ph type="ftr" sz="quarter" idx="11"/>
          </p:nvPr>
        </p:nvSpPr>
        <p:spPr/>
        <p:txBody>
          <a:bodyPr/>
          <a:lstStyle/>
          <a:p>
            <a:endParaRPr lang="en-GB"/>
          </a:p>
        </p:txBody>
      </p:sp>
      <p:sp>
        <p:nvSpPr>
          <p:cNvPr id="4" name="Segnaposto numero diapositiva 3">
            <a:extLst>
              <a:ext uri="{FF2B5EF4-FFF2-40B4-BE49-F238E27FC236}">
                <a16:creationId xmlns:a16="http://schemas.microsoft.com/office/drawing/2014/main" id="{1F088AE9-0F62-43FE-B6EF-F1523577C491}"/>
              </a:ext>
            </a:extLst>
          </p:cNvPr>
          <p:cNvSpPr>
            <a:spLocks noGrp="1"/>
          </p:cNvSpPr>
          <p:nvPr>
            <p:ph type="sldNum" sz="quarter" idx="12"/>
          </p:nvPr>
        </p:nvSpPr>
        <p:spPr/>
        <p:txBody>
          <a:bodyPr/>
          <a:lstStyle/>
          <a:p>
            <a:fld id="{227B477B-6B5D-49CA-9DF5-737E7F81CB42}" type="slidenum">
              <a:rPr lang="en-GB" smtClean="0"/>
              <a:t>‹N›</a:t>
            </a:fld>
            <a:endParaRPr lang="en-GB"/>
          </a:p>
        </p:txBody>
      </p:sp>
    </p:spTree>
    <p:extLst>
      <p:ext uri="{BB962C8B-B14F-4D97-AF65-F5344CB8AC3E}">
        <p14:creationId xmlns:p14="http://schemas.microsoft.com/office/powerpoint/2010/main" val="10480286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4306831-1E86-4F43-A119-42C5060BB516}"/>
              </a:ext>
            </a:extLst>
          </p:cNvPr>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endParaRPr lang="en-GB"/>
          </a:p>
        </p:txBody>
      </p:sp>
      <p:sp>
        <p:nvSpPr>
          <p:cNvPr id="3" name="Segnaposto contenuto 2">
            <a:extLst>
              <a:ext uri="{FF2B5EF4-FFF2-40B4-BE49-F238E27FC236}">
                <a16:creationId xmlns:a16="http://schemas.microsoft.com/office/drawing/2014/main" id="{6F94FE90-317E-4AD7-AC75-1B4683D2E0D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GB"/>
          </a:p>
        </p:txBody>
      </p:sp>
      <p:sp>
        <p:nvSpPr>
          <p:cNvPr id="4" name="Segnaposto testo 3">
            <a:extLst>
              <a:ext uri="{FF2B5EF4-FFF2-40B4-BE49-F238E27FC236}">
                <a16:creationId xmlns:a16="http://schemas.microsoft.com/office/drawing/2014/main" id="{DFC70A50-3218-4665-B12C-3C770C4DCAD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Modifica gli stili del testo dello schema</a:t>
            </a:r>
          </a:p>
        </p:txBody>
      </p:sp>
      <p:sp>
        <p:nvSpPr>
          <p:cNvPr id="5" name="Segnaposto data 4">
            <a:extLst>
              <a:ext uri="{FF2B5EF4-FFF2-40B4-BE49-F238E27FC236}">
                <a16:creationId xmlns:a16="http://schemas.microsoft.com/office/drawing/2014/main" id="{D1ABB957-4C4C-4A45-9755-94A2D7A1D6EA}"/>
              </a:ext>
            </a:extLst>
          </p:cNvPr>
          <p:cNvSpPr>
            <a:spLocks noGrp="1"/>
          </p:cNvSpPr>
          <p:nvPr>
            <p:ph type="dt" sz="half" idx="10"/>
          </p:nvPr>
        </p:nvSpPr>
        <p:spPr/>
        <p:txBody>
          <a:bodyPr/>
          <a:lstStyle/>
          <a:p>
            <a:fld id="{D4169ED9-FABA-4828-B406-5EF08DF70ED5}" type="datetimeFigureOut">
              <a:rPr lang="en-GB" smtClean="0"/>
              <a:t>15/10/2024</a:t>
            </a:fld>
            <a:endParaRPr lang="en-GB"/>
          </a:p>
        </p:txBody>
      </p:sp>
      <p:sp>
        <p:nvSpPr>
          <p:cNvPr id="6" name="Segnaposto piè di pagina 5">
            <a:extLst>
              <a:ext uri="{FF2B5EF4-FFF2-40B4-BE49-F238E27FC236}">
                <a16:creationId xmlns:a16="http://schemas.microsoft.com/office/drawing/2014/main" id="{9E15A6E9-93F0-4B89-BFC7-CEF36885BE0A}"/>
              </a:ext>
            </a:extLst>
          </p:cNvPr>
          <p:cNvSpPr>
            <a:spLocks noGrp="1"/>
          </p:cNvSpPr>
          <p:nvPr>
            <p:ph type="ftr" sz="quarter" idx="11"/>
          </p:nvPr>
        </p:nvSpPr>
        <p:spPr/>
        <p:txBody>
          <a:bodyPr/>
          <a:lstStyle/>
          <a:p>
            <a:endParaRPr lang="en-GB"/>
          </a:p>
        </p:txBody>
      </p:sp>
      <p:sp>
        <p:nvSpPr>
          <p:cNvPr id="7" name="Segnaposto numero diapositiva 6">
            <a:extLst>
              <a:ext uri="{FF2B5EF4-FFF2-40B4-BE49-F238E27FC236}">
                <a16:creationId xmlns:a16="http://schemas.microsoft.com/office/drawing/2014/main" id="{4E5C1BD1-C75C-47C8-B5D5-A245849E3B8E}"/>
              </a:ext>
            </a:extLst>
          </p:cNvPr>
          <p:cNvSpPr>
            <a:spLocks noGrp="1"/>
          </p:cNvSpPr>
          <p:nvPr>
            <p:ph type="sldNum" sz="quarter" idx="12"/>
          </p:nvPr>
        </p:nvSpPr>
        <p:spPr/>
        <p:txBody>
          <a:bodyPr/>
          <a:lstStyle/>
          <a:p>
            <a:fld id="{227B477B-6B5D-49CA-9DF5-737E7F81CB42}" type="slidenum">
              <a:rPr lang="en-GB" smtClean="0"/>
              <a:t>‹N›</a:t>
            </a:fld>
            <a:endParaRPr lang="en-GB"/>
          </a:p>
        </p:txBody>
      </p:sp>
    </p:spTree>
    <p:extLst>
      <p:ext uri="{BB962C8B-B14F-4D97-AF65-F5344CB8AC3E}">
        <p14:creationId xmlns:p14="http://schemas.microsoft.com/office/powerpoint/2010/main" val="137611306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71E9095-E343-4DD7-A8E7-A9B07D748159}"/>
              </a:ext>
            </a:extLst>
          </p:cNvPr>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endParaRPr lang="en-GB"/>
          </a:p>
        </p:txBody>
      </p:sp>
      <p:sp>
        <p:nvSpPr>
          <p:cNvPr id="3" name="Segnaposto immagine 2">
            <a:extLst>
              <a:ext uri="{FF2B5EF4-FFF2-40B4-BE49-F238E27FC236}">
                <a16:creationId xmlns:a16="http://schemas.microsoft.com/office/drawing/2014/main" id="{7DE5EDCF-F1D0-462F-8CF4-57958F3301C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Segnaposto testo 3">
            <a:extLst>
              <a:ext uri="{FF2B5EF4-FFF2-40B4-BE49-F238E27FC236}">
                <a16:creationId xmlns:a16="http://schemas.microsoft.com/office/drawing/2014/main" id="{99ECBA41-375C-432A-A47C-62035725C95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Modifica gli stili del testo dello schema</a:t>
            </a:r>
          </a:p>
        </p:txBody>
      </p:sp>
      <p:sp>
        <p:nvSpPr>
          <p:cNvPr id="5" name="Segnaposto data 4">
            <a:extLst>
              <a:ext uri="{FF2B5EF4-FFF2-40B4-BE49-F238E27FC236}">
                <a16:creationId xmlns:a16="http://schemas.microsoft.com/office/drawing/2014/main" id="{569A7E8D-587A-4DED-8698-A5B6BEA07533}"/>
              </a:ext>
            </a:extLst>
          </p:cNvPr>
          <p:cNvSpPr>
            <a:spLocks noGrp="1"/>
          </p:cNvSpPr>
          <p:nvPr>
            <p:ph type="dt" sz="half" idx="10"/>
          </p:nvPr>
        </p:nvSpPr>
        <p:spPr/>
        <p:txBody>
          <a:bodyPr/>
          <a:lstStyle/>
          <a:p>
            <a:fld id="{D4169ED9-FABA-4828-B406-5EF08DF70ED5}" type="datetimeFigureOut">
              <a:rPr lang="en-GB" smtClean="0"/>
              <a:t>15/10/2024</a:t>
            </a:fld>
            <a:endParaRPr lang="en-GB"/>
          </a:p>
        </p:txBody>
      </p:sp>
      <p:sp>
        <p:nvSpPr>
          <p:cNvPr id="6" name="Segnaposto piè di pagina 5">
            <a:extLst>
              <a:ext uri="{FF2B5EF4-FFF2-40B4-BE49-F238E27FC236}">
                <a16:creationId xmlns:a16="http://schemas.microsoft.com/office/drawing/2014/main" id="{0E275E91-95FE-4B29-BC90-F566A4DC6C8E}"/>
              </a:ext>
            </a:extLst>
          </p:cNvPr>
          <p:cNvSpPr>
            <a:spLocks noGrp="1"/>
          </p:cNvSpPr>
          <p:nvPr>
            <p:ph type="ftr" sz="quarter" idx="11"/>
          </p:nvPr>
        </p:nvSpPr>
        <p:spPr/>
        <p:txBody>
          <a:bodyPr/>
          <a:lstStyle/>
          <a:p>
            <a:endParaRPr lang="en-GB"/>
          </a:p>
        </p:txBody>
      </p:sp>
      <p:sp>
        <p:nvSpPr>
          <p:cNvPr id="7" name="Segnaposto numero diapositiva 6">
            <a:extLst>
              <a:ext uri="{FF2B5EF4-FFF2-40B4-BE49-F238E27FC236}">
                <a16:creationId xmlns:a16="http://schemas.microsoft.com/office/drawing/2014/main" id="{337462E5-2A33-4C10-9D3E-CA4947409436}"/>
              </a:ext>
            </a:extLst>
          </p:cNvPr>
          <p:cNvSpPr>
            <a:spLocks noGrp="1"/>
          </p:cNvSpPr>
          <p:nvPr>
            <p:ph type="sldNum" sz="quarter" idx="12"/>
          </p:nvPr>
        </p:nvSpPr>
        <p:spPr/>
        <p:txBody>
          <a:bodyPr/>
          <a:lstStyle/>
          <a:p>
            <a:fld id="{227B477B-6B5D-49CA-9DF5-737E7F81CB42}" type="slidenum">
              <a:rPr lang="en-GB" smtClean="0"/>
              <a:t>‹N›</a:t>
            </a:fld>
            <a:endParaRPr lang="en-GB"/>
          </a:p>
        </p:txBody>
      </p:sp>
    </p:spTree>
    <p:extLst>
      <p:ext uri="{BB962C8B-B14F-4D97-AF65-F5344CB8AC3E}">
        <p14:creationId xmlns:p14="http://schemas.microsoft.com/office/powerpoint/2010/main" val="414301586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a:extLst>
              <a:ext uri="{FF2B5EF4-FFF2-40B4-BE49-F238E27FC236}">
                <a16:creationId xmlns:a16="http://schemas.microsoft.com/office/drawing/2014/main" id="{BD2239A8-0A72-4F2B-9946-49D9D4AE395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it-IT"/>
              <a:t>Fare clic per modificare lo stile del titolo dello schema</a:t>
            </a:r>
            <a:endParaRPr lang="en-GB"/>
          </a:p>
        </p:txBody>
      </p:sp>
      <p:sp>
        <p:nvSpPr>
          <p:cNvPr id="3" name="Segnaposto testo 2">
            <a:extLst>
              <a:ext uri="{FF2B5EF4-FFF2-40B4-BE49-F238E27FC236}">
                <a16:creationId xmlns:a16="http://schemas.microsoft.com/office/drawing/2014/main" id="{614B8D49-A4EF-4BDB-B1DA-736D654C2A5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GB"/>
          </a:p>
        </p:txBody>
      </p:sp>
      <p:sp>
        <p:nvSpPr>
          <p:cNvPr id="4" name="Segnaposto data 3">
            <a:extLst>
              <a:ext uri="{FF2B5EF4-FFF2-40B4-BE49-F238E27FC236}">
                <a16:creationId xmlns:a16="http://schemas.microsoft.com/office/drawing/2014/main" id="{9E7A1DEB-DE76-4A79-B836-9CC06B14A07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4169ED9-FABA-4828-B406-5EF08DF70ED5}" type="datetimeFigureOut">
              <a:rPr lang="en-GB" smtClean="0"/>
              <a:t>15/10/2024</a:t>
            </a:fld>
            <a:endParaRPr lang="en-GB"/>
          </a:p>
        </p:txBody>
      </p:sp>
      <p:sp>
        <p:nvSpPr>
          <p:cNvPr id="5" name="Segnaposto piè di pagina 4">
            <a:extLst>
              <a:ext uri="{FF2B5EF4-FFF2-40B4-BE49-F238E27FC236}">
                <a16:creationId xmlns:a16="http://schemas.microsoft.com/office/drawing/2014/main" id="{DD1291F6-E1B5-423C-B214-639AD932299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egnaposto numero diapositiva 5">
            <a:extLst>
              <a:ext uri="{FF2B5EF4-FFF2-40B4-BE49-F238E27FC236}">
                <a16:creationId xmlns:a16="http://schemas.microsoft.com/office/drawing/2014/main" id="{03FA4EA3-B998-49C7-A053-71CE4E74D29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27B477B-6B5D-49CA-9DF5-737E7F81CB42}" type="slidenum">
              <a:rPr lang="en-GB" smtClean="0"/>
              <a:t>‹N›</a:t>
            </a:fld>
            <a:endParaRPr lang="en-GB"/>
          </a:p>
        </p:txBody>
      </p:sp>
    </p:spTree>
    <p:extLst>
      <p:ext uri="{BB962C8B-B14F-4D97-AF65-F5344CB8AC3E}">
        <p14:creationId xmlns:p14="http://schemas.microsoft.com/office/powerpoint/2010/main" val="381102347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B4816A8-8970-4692-9E80-1C45C610359F}"/>
              </a:ext>
            </a:extLst>
          </p:cNvPr>
          <p:cNvSpPr>
            <a:spLocks noGrp="1"/>
          </p:cNvSpPr>
          <p:nvPr>
            <p:ph type="title"/>
          </p:nvPr>
        </p:nvSpPr>
        <p:spPr/>
        <p:txBody>
          <a:bodyPr/>
          <a:lstStyle/>
          <a:p>
            <a:r>
              <a:rPr lang="en-GB" dirty="0">
                <a:solidFill>
                  <a:srgbClr val="FF0000"/>
                </a:solidFill>
              </a:rPr>
              <a:t>Brief cope scale </a:t>
            </a:r>
            <a:r>
              <a:rPr lang="en-GB" dirty="0" err="1">
                <a:solidFill>
                  <a:srgbClr val="FF0000"/>
                </a:solidFill>
              </a:rPr>
              <a:t>validata</a:t>
            </a:r>
            <a:r>
              <a:rPr lang="en-GB" dirty="0">
                <a:solidFill>
                  <a:srgbClr val="FF0000"/>
                </a:solidFill>
              </a:rPr>
              <a:t> per </a:t>
            </a:r>
            <a:r>
              <a:rPr lang="en-GB" dirty="0" err="1">
                <a:solidFill>
                  <a:srgbClr val="FF0000"/>
                </a:solidFill>
              </a:rPr>
              <a:t>l’italiano</a:t>
            </a:r>
            <a:br>
              <a:rPr lang="en-GB" dirty="0">
                <a:solidFill>
                  <a:srgbClr val="FF0000"/>
                </a:solidFill>
              </a:rPr>
            </a:br>
            <a:endParaRPr lang="en-GB" dirty="0"/>
          </a:p>
        </p:txBody>
      </p:sp>
      <p:sp>
        <p:nvSpPr>
          <p:cNvPr id="3" name="Segnaposto contenuto 2">
            <a:extLst>
              <a:ext uri="{FF2B5EF4-FFF2-40B4-BE49-F238E27FC236}">
                <a16:creationId xmlns:a16="http://schemas.microsoft.com/office/drawing/2014/main" id="{185369F5-0223-4A94-B0DD-3DF5F875ADBD}"/>
              </a:ext>
            </a:extLst>
          </p:cNvPr>
          <p:cNvSpPr>
            <a:spLocks noGrp="1"/>
          </p:cNvSpPr>
          <p:nvPr>
            <p:ph idx="1"/>
          </p:nvPr>
        </p:nvSpPr>
        <p:spPr/>
        <p:txBody>
          <a:bodyPr>
            <a:normAutofit/>
          </a:bodyPr>
          <a:lstStyle/>
          <a:p>
            <a:r>
              <a:rPr lang="en-US" dirty="0"/>
              <a:t>The original COPE scale (Coping Orientation to Problems Experienced) is a multidimensional coping inventory developed to assess different ways in which people respond to stress (</a:t>
            </a:r>
            <a:r>
              <a:rPr lang="de-DE" dirty="0"/>
              <a:t>Carver, </a:t>
            </a:r>
            <a:r>
              <a:rPr lang="de-DE" dirty="0" err="1"/>
              <a:t>Scheier</a:t>
            </a:r>
            <a:r>
              <a:rPr lang="de-DE" dirty="0"/>
              <a:t>, </a:t>
            </a:r>
            <a:r>
              <a:rPr lang="de-DE" dirty="0" err="1"/>
              <a:t>Weintraub</a:t>
            </a:r>
            <a:r>
              <a:rPr lang="de-DE" dirty="0"/>
              <a:t>, 1989)</a:t>
            </a:r>
            <a:r>
              <a:rPr lang="en-US" dirty="0"/>
              <a:t>. </a:t>
            </a:r>
          </a:p>
          <a:p>
            <a:r>
              <a:rPr lang="en-US" dirty="0"/>
              <a:t>Its </a:t>
            </a:r>
            <a:r>
              <a:rPr lang="en-US"/>
              <a:t>first version </a:t>
            </a:r>
            <a:r>
              <a:rPr lang="en-US" dirty="0"/>
              <a:t>is composed of 53 items: 13 scales, each with 4 items, plus 1 scale—substance use—with only 1 item. </a:t>
            </a:r>
          </a:p>
          <a:p>
            <a:r>
              <a:rPr lang="en-US" dirty="0"/>
              <a:t>Its short version, the Brief-COPE (Carver, 1997) </a:t>
            </a:r>
            <a:r>
              <a:rPr lang="en-GB" dirty="0"/>
              <a:t>is a </a:t>
            </a:r>
            <a:r>
              <a:rPr lang="en-US" dirty="0"/>
              <a:t>self-report questionnaire consisting of 28 items, grouped in 14 faced-scales (each of them composed of 2 items), which represent 14 different coping reactions</a:t>
            </a:r>
            <a:endParaRPr lang="en-GB" dirty="0"/>
          </a:p>
        </p:txBody>
      </p:sp>
    </p:spTree>
    <p:extLst>
      <p:ext uri="{BB962C8B-B14F-4D97-AF65-F5344CB8AC3E}">
        <p14:creationId xmlns:p14="http://schemas.microsoft.com/office/powerpoint/2010/main" val="84318367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2A53E6F-B852-40BB-ABE7-3539564C1900}"/>
              </a:ext>
            </a:extLst>
          </p:cNvPr>
          <p:cNvSpPr>
            <a:spLocks noGrp="1"/>
          </p:cNvSpPr>
          <p:nvPr>
            <p:ph type="title"/>
          </p:nvPr>
        </p:nvSpPr>
        <p:spPr>
          <a:xfrm>
            <a:off x="838200" y="822325"/>
            <a:ext cx="10515600" cy="1325563"/>
          </a:xfrm>
        </p:spPr>
        <p:txBody>
          <a:bodyPr>
            <a:normAutofit/>
          </a:bodyPr>
          <a:lstStyle/>
          <a:p>
            <a:br>
              <a:rPr lang="en-GB" sz="2000" dirty="0"/>
            </a:br>
            <a:r>
              <a:rPr lang="en-GB" sz="2000" dirty="0"/>
              <a:t>https://journals.plos.org/plosone/article?id=10.1371/journal.pone.0278486</a:t>
            </a:r>
          </a:p>
        </p:txBody>
      </p:sp>
      <p:pic>
        <p:nvPicPr>
          <p:cNvPr id="4" name="Segnaposto contenuto 3">
            <a:extLst>
              <a:ext uri="{FF2B5EF4-FFF2-40B4-BE49-F238E27FC236}">
                <a16:creationId xmlns:a16="http://schemas.microsoft.com/office/drawing/2014/main" id="{1B06DE50-BA10-427B-BCE3-CCD03E8E3619}"/>
              </a:ext>
            </a:extLst>
          </p:cNvPr>
          <p:cNvPicPr>
            <a:picLocks noGrp="1" noChangeAspect="1"/>
          </p:cNvPicPr>
          <p:nvPr>
            <p:ph idx="1"/>
          </p:nvPr>
        </p:nvPicPr>
        <p:blipFill>
          <a:blip r:embed="rId2"/>
          <a:stretch>
            <a:fillRect/>
          </a:stretch>
        </p:blipFill>
        <p:spPr>
          <a:xfrm>
            <a:off x="649357" y="2012953"/>
            <a:ext cx="10515600" cy="3777900"/>
          </a:xfrm>
          <a:prstGeom prst="rect">
            <a:avLst/>
          </a:prstGeom>
        </p:spPr>
      </p:pic>
      <p:sp>
        <p:nvSpPr>
          <p:cNvPr id="5" name="Titolo 1">
            <a:extLst>
              <a:ext uri="{FF2B5EF4-FFF2-40B4-BE49-F238E27FC236}">
                <a16:creationId xmlns:a16="http://schemas.microsoft.com/office/drawing/2014/main" id="{9C440BD6-FB2A-4586-8C1D-DC5C3C5091C3}"/>
              </a:ext>
            </a:extLst>
          </p:cNvPr>
          <p:cNvSpPr txBox="1">
            <a:spLocks/>
          </p:cNvSpPr>
          <p:nvPr/>
        </p:nvSpPr>
        <p:spPr>
          <a:xfrm>
            <a:off x="990600" y="517525"/>
            <a:ext cx="105156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GB" dirty="0">
                <a:solidFill>
                  <a:srgbClr val="FF0000"/>
                </a:solidFill>
              </a:rPr>
              <a:t>Brief cope scale </a:t>
            </a:r>
            <a:r>
              <a:rPr lang="en-GB" dirty="0" err="1">
                <a:solidFill>
                  <a:srgbClr val="FF0000"/>
                </a:solidFill>
              </a:rPr>
              <a:t>validata</a:t>
            </a:r>
            <a:r>
              <a:rPr lang="en-GB" dirty="0">
                <a:solidFill>
                  <a:srgbClr val="FF0000"/>
                </a:solidFill>
              </a:rPr>
              <a:t> per </a:t>
            </a:r>
            <a:r>
              <a:rPr lang="en-GB" dirty="0" err="1">
                <a:solidFill>
                  <a:srgbClr val="FF0000"/>
                </a:solidFill>
              </a:rPr>
              <a:t>l’italiano</a:t>
            </a:r>
            <a:br>
              <a:rPr lang="en-GB" dirty="0">
                <a:solidFill>
                  <a:srgbClr val="FF0000"/>
                </a:solidFill>
              </a:rPr>
            </a:br>
            <a:endParaRPr lang="en-GB" dirty="0"/>
          </a:p>
        </p:txBody>
      </p:sp>
    </p:spTree>
    <p:extLst>
      <p:ext uri="{BB962C8B-B14F-4D97-AF65-F5344CB8AC3E}">
        <p14:creationId xmlns:p14="http://schemas.microsoft.com/office/powerpoint/2010/main" val="95627397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A5DE41AD-4807-4C03-AE8F-B41D8EF9BB89}"/>
              </a:ext>
            </a:extLst>
          </p:cNvPr>
          <p:cNvSpPr>
            <a:spLocks noGrp="1"/>
          </p:cNvSpPr>
          <p:nvPr>
            <p:ph type="title"/>
          </p:nvPr>
        </p:nvSpPr>
        <p:spPr>
          <a:xfrm>
            <a:off x="559905" y="459505"/>
            <a:ext cx="10515600" cy="1325563"/>
          </a:xfrm>
        </p:spPr>
        <p:txBody>
          <a:bodyPr>
            <a:normAutofit/>
          </a:bodyPr>
          <a:lstStyle/>
          <a:p>
            <a:r>
              <a:rPr lang="en-GB" sz="2000" b="1" dirty="0"/>
              <a:t>Il </a:t>
            </a:r>
            <a:r>
              <a:rPr lang="en-GB" sz="2000" b="1" dirty="0" err="1"/>
              <a:t>soggetto</a:t>
            </a:r>
            <a:r>
              <a:rPr lang="en-GB" sz="2000" b="1" dirty="0"/>
              <a:t> </a:t>
            </a:r>
            <a:r>
              <a:rPr lang="en-GB" sz="2000" b="1" dirty="0" err="1"/>
              <a:t>deve</a:t>
            </a:r>
            <a:r>
              <a:rPr lang="en-GB" sz="2000" b="1" dirty="0"/>
              <a:t> </a:t>
            </a:r>
            <a:r>
              <a:rPr lang="en-GB" sz="2000" b="1" dirty="0" err="1"/>
              <a:t>concentrarsi</a:t>
            </a:r>
            <a:r>
              <a:rPr lang="en-GB" sz="2000" b="1" dirty="0"/>
              <a:t> </a:t>
            </a:r>
            <a:r>
              <a:rPr lang="en-GB" sz="2000" b="1" dirty="0" err="1"/>
              <a:t>su</a:t>
            </a:r>
            <a:r>
              <a:rPr lang="en-GB" sz="2000" b="1" dirty="0"/>
              <a:t> una </a:t>
            </a:r>
            <a:r>
              <a:rPr lang="en-GB" sz="2000" b="1" dirty="0" err="1"/>
              <a:t>situazione</a:t>
            </a:r>
            <a:r>
              <a:rPr lang="en-GB" sz="2000" b="1" dirty="0"/>
              <a:t> </a:t>
            </a:r>
            <a:r>
              <a:rPr lang="en-GB" sz="2000" b="1" dirty="0" err="1"/>
              <a:t>problematica</a:t>
            </a:r>
            <a:r>
              <a:rPr lang="en-GB" sz="2000" b="1" dirty="0"/>
              <a:t> </a:t>
            </a:r>
            <a:r>
              <a:rPr lang="en-GB" sz="2000" b="1" dirty="0" err="1"/>
              <a:t>che</a:t>
            </a:r>
            <a:r>
              <a:rPr lang="en-GB" sz="2000" b="1" dirty="0"/>
              <a:t> ha </a:t>
            </a:r>
            <a:r>
              <a:rPr lang="en-GB" sz="2000" b="1" dirty="0" err="1"/>
              <a:t>vissuto</a:t>
            </a:r>
            <a:r>
              <a:rPr lang="en-GB" sz="2000" b="1" dirty="0"/>
              <a:t> o </a:t>
            </a:r>
            <a:r>
              <a:rPr lang="en-GB" sz="2000" b="1" dirty="0" err="1"/>
              <a:t>sta</a:t>
            </a:r>
            <a:r>
              <a:rPr lang="en-GB" sz="2000" b="1" dirty="0"/>
              <a:t> </a:t>
            </a:r>
            <a:r>
              <a:rPr lang="en-GB" sz="2000" b="1" dirty="0" err="1"/>
              <a:t>vivendo</a:t>
            </a:r>
            <a:r>
              <a:rPr lang="en-GB" sz="2000" b="1" dirty="0"/>
              <a:t>  e </a:t>
            </a:r>
            <a:r>
              <a:rPr lang="en-GB" sz="2000" b="1" dirty="0" err="1"/>
              <a:t>riferire</a:t>
            </a:r>
            <a:r>
              <a:rPr lang="en-GB" sz="2000" b="1" dirty="0"/>
              <a:t> ad </a:t>
            </a:r>
            <a:r>
              <a:rPr lang="en-GB" sz="2000" b="1" dirty="0" err="1"/>
              <a:t>essa</a:t>
            </a:r>
            <a:r>
              <a:rPr lang="en-GB" sz="2000" b="1" dirty="0"/>
              <a:t> </a:t>
            </a:r>
            <a:r>
              <a:rPr lang="en-GB" sz="2000" b="1" dirty="0" err="1"/>
              <a:t>gli</a:t>
            </a:r>
            <a:r>
              <a:rPr lang="en-GB" sz="2000" b="1" dirty="0"/>
              <a:t> item del test </a:t>
            </a:r>
          </a:p>
        </p:txBody>
      </p:sp>
      <p:graphicFrame>
        <p:nvGraphicFramePr>
          <p:cNvPr id="4" name="Segnaposto contenuto 3">
            <a:extLst>
              <a:ext uri="{FF2B5EF4-FFF2-40B4-BE49-F238E27FC236}">
                <a16:creationId xmlns:a16="http://schemas.microsoft.com/office/drawing/2014/main" id="{BA296A4F-2902-42AF-B6F1-8BE4EBA87847}"/>
              </a:ext>
            </a:extLst>
          </p:cNvPr>
          <p:cNvGraphicFramePr>
            <a:graphicFrameLocks noGrp="1"/>
          </p:cNvGraphicFramePr>
          <p:nvPr>
            <p:ph idx="1"/>
            <p:extLst>
              <p:ext uri="{D42A27DB-BD31-4B8C-83A1-F6EECF244321}">
                <p14:modId xmlns:p14="http://schemas.microsoft.com/office/powerpoint/2010/main" val="1451314051"/>
              </p:ext>
            </p:extLst>
          </p:nvPr>
        </p:nvGraphicFramePr>
        <p:xfrm>
          <a:off x="559905" y="1835564"/>
          <a:ext cx="10515600" cy="4754880"/>
        </p:xfrm>
        <a:graphic>
          <a:graphicData uri="http://schemas.openxmlformats.org/drawingml/2006/table">
            <a:tbl>
              <a:tblPr firstRow="1" bandRow="1">
                <a:tableStyleId>{5C22544A-7EE6-4342-B048-85BDC9FD1C3A}</a:tableStyleId>
              </a:tblPr>
              <a:tblGrid>
                <a:gridCol w="404191">
                  <a:extLst>
                    <a:ext uri="{9D8B030D-6E8A-4147-A177-3AD203B41FA5}">
                      <a16:colId xmlns:a16="http://schemas.microsoft.com/office/drawing/2014/main" val="654888627"/>
                    </a:ext>
                  </a:extLst>
                </a:gridCol>
                <a:gridCol w="6609522">
                  <a:extLst>
                    <a:ext uri="{9D8B030D-6E8A-4147-A177-3AD203B41FA5}">
                      <a16:colId xmlns:a16="http://schemas.microsoft.com/office/drawing/2014/main" val="719699795"/>
                    </a:ext>
                  </a:extLst>
                </a:gridCol>
                <a:gridCol w="944217">
                  <a:extLst>
                    <a:ext uri="{9D8B030D-6E8A-4147-A177-3AD203B41FA5}">
                      <a16:colId xmlns:a16="http://schemas.microsoft.com/office/drawing/2014/main" val="1755954336"/>
                    </a:ext>
                  </a:extLst>
                </a:gridCol>
                <a:gridCol w="805070">
                  <a:extLst>
                    <a:ext uri="{9D8B030D-6E8A-4147-A177-3AD203B41FA5}">
                      <a16:colId xmlns:a16="http://schemas.microsoft.com/office/drawing/2014/main" val="2566250165"/>
                    </a:ext>
                  </a:extLst>
                </a:gridCol>
                <a:gridCol w="705678">
                  <a:extLst>
                    <a:ext uri="{9D8B030D-6E8A-4147-A177-3AD203B41FA5}">
                      <a16:colId xmlns:a16="http://schemas.microsoft.com/office/drawing/2014/main" val="2840147739"/>
                    </a:ext>
                  </a:extLst>
                </a:gridCol>
                <a:gridCol w="1046922">
                  <a:extLst>
                    <a:ext uri="{9D8B030D-6E8A-4147-A177-3AD203B41FA5}">
                      <a16:colId xmlns:a16="http://schemas.microsoft.com/office/drawing/2014/main" val="2011634093"/>
                    </a:ext>
                  </a:extLst>
                </a:gridCol>
              </a:tblGrid>
              <a:tr h="370840">
                <a:tc>
                  <a:txBody>
                    <a:bodyPr/>
                    <a:lstStyle/>
                    <a:p>
                      <a:endParaRPr lang="en-GB" sz="2200" dirty="0"/>
                    </a:p>
                  </a:txBody>
                  <a:tcPr/>
                </a:tc>
                <a:tc>
                  <a:txBody>
                    <a:bodyPr/>
                    <a:lstStyle/>
                    <a:p>
                      <a:endParaRPr lang="en-GB" sz="2200" dirty="0"/>
                    </a:p>
                  </a:txBody>
                  <a:tcPr/>
                </a:tc>
                <a:tc>
                  <a:txBody>
                    <a:bodyPr/>
                    <a:lstStyle/>
                    <a:p>
                      <a:r>
                        <a:rPr lang="en-GB" sz="2200" dirty="0"/>
                        <a:t>1 </a:t>
                      </a:r>
                    </a:p>
                    <a:p>
                      <a:r>
                        <a:rPr lang="en-GB" sz="2200" dirty="0"/>
                        <a:t>per </a:t>
                      </a:r>
                    </a:p>
                    <a:p>
                      <a:r>
                        <a:rPr lang="en-GB" sz="2200" dirty="0"/>
                        <a:t>niente</a:t>
                      </a:r>
                    </a:p>
                  </a:txBody>
                  <a:tcPr/>
                </a:tc>
                <a:tc>
                  <a:txBody>
                    <a:bodyPr/>
                    <a:lstStyle/>
                    <a:p>
                      <a:r>
                        <a:rPr lang="en-GB" sz="2200" dirty="0"/>
                        <a:t>2</a:t>
                      </a:r>
                    </a:p>
                  </a:txBody>
                  <a:tcPr/>
                </a:tc>
                <a:tc>
                  <a:txBody>
                    <a:bodyPr/>
                    <a:lstStyle/>
                    <a:p>
                      <a:r>
                        <a:rPr lang="en-GB" sz="2200" dirty="0"/>
                        <a:t>3</a:t>
                      </a:r>
                    </a:p>
                  </a:txBody>
                  <a:tcPr/>
                </a:tc>
                <a:tc>
                  <a:txBody>
                    <a:bodyPr/>
                    <a:lstStyle/>
                    <a:p>
                      <a:r>
                        <a:rPr lang="en-GB" sz="2200" dirty="0"/>
                        <a:t>4 </a:t>
                      </a:r>
                    </a:p>
                    <a:p>
                      <a:r>
                        <a:rPr lang="en-GB" sz="2200" dirty="0"/>
                        <a:t>Del</a:t>
                      </a:r>
                    </a:p>
                    <a:p>
                      <a:r>
                        <a:rPr lang="en-GB" sz="2200" dirty="0"/>
                        <a:t> </a:t>
                      </a:r>
                      <a:r>
                        <a:rPr lang="en-GB" sz="2200" dirty="0" err="1"/>
                        <a:t>tutto</a:t>
                      </a:r>
                      <a:endParaRPr lang="en-GB" sz="2200" dirty="0"/>
                    </a:p>
                  </a:txBody>
                  <a:tcPr/>
                </a:tc>
                <a:extLst>
                  <a:ext uri="{0D108BD9-81ED-4DB2-BD59-A6C34878D82A}">
                    <a16:rowId xmlns:a16="http://schemas.microsoft.com/office/drawing/2014/main" val="636928167"/>
                  </a:ext>
                </a:extLst>
              </a:tr>
              <a:tr h="370840">
                <a:tc>
                  <a:txBody>
                    <a:bodyPr/>
                    <a:lstStyle/>
                    <a:p>
                      <a:r>
                        <a:rPr lang="en-GB" sz="2200" dirty="0"/>
                        <a:t>1</a:t>
                      </a:r>
                    </a:p>
                  </a:txBody>
                  <a:tcPr/>
                </a:tc>
                <a:tc>
                  <a:txBody>
                    <a:bodyPr/>
                    <a:lstStyle/>
                    <a:p>
                      <a:r>
                        <a:rPr lang="it-IT" sz="2200" b="0" i="0" u="none" strike="noStrike" kern="1200" baseline="0" dirty="0">
                          <a:solidFill>
                            <a:schemeClr val="dk1"/>
                          </a:solidFill>
                          <a:latin typeface="+mn-lt"/>
                          <a:ea typeface="+mn-ea"/>
                          <a:cs typeface="+mn-cs"/>
                        </a:rPr>
                        <a:t>Ho concentrato i miei sforzi nel fare qualcosa per la situazione in cui mi trovavo.</a:t>
                      </a:r>
                      <a:endParaRPr lang="en-GB" sz="2200" dirty="0"/>
                    </a:p>
                  </a:txBody>
                  <a:tcPr/>
                </a:tc>
                <a:tc>
                  <a:txBody>
                    <a:bodyPr/>
                    <a:lstStyle/>
                    <a:p>
                      <a:endParaRPr lang="en-GB" sz="2200"/>
                    </a:p>
                  </a:txBody>
                  <a:tcPr/>
                </a:tc>
                <a:tc>
                  <a:txBody>
                    <a:bodyPr/>
                    <a:lstStyle/>
                    <a:p>
                      <a:endParaRPr lang="en-GB" sz="2200"/>
                    </a:p>
                  </a:txBody>
                  <a:tcPr/>
                </a:tc>
                <a:tc>
                  <a:txBody>
                    <a:bodyPr/>
                    <a:lstStyle/>
                    <a:p>
                      <a:endParaRPr lang="en-GB" sz="2200"/>
                    </a:p>
                  </a:txBody>
                  <a:tcPr/>
                </a:tc>
                <a:tc>
                  <a:txBody>
                    <a:bodyPr/>
                    <a:lstStyle/>
                    <a:p>
                      <a:endParaRPr lang="en-GB" sz="2200"/>
                    </a:p>
                  </a:txBody>
                  <a:tcPr/>
                </a:tc>
                <a:extLst>
                  <a:ext uri="{0D108BD9-81ED-4DB2-BD59-A6C34878D82A}">
                    <a16:rowId xmlns:a16="http://schemas.microsoft.com/office/drawing/2014/main" val="20514028"/>
                  </a:ext>
                </a:extLst>
              </a:tr>
              <a:tr h="370840">
                <a:tc>
                  <a:txBody>
                    <a:bodyPr/>
                    <a:lstStyle/>
                    <a:p>
                      <a:r>
                        <a:rPr lang="en-GB" sz="2200" dirty="0"/>
                        <a:t>2</a:t>
                      </a:r>
                    </a:p>
                  </a:txBody>
                  <a:tcPr/>
                </a:tc>
                <a:tc>
                  <a:txBody>
                    <a:bodyPr/>
                    <a:lstStyle/>
                    <a:p>
                      <a:r>
                        <a:rPr lang="it-IT" sz="2200" b="0" i="0" u="none" strike="noStrike" kern="1200" baseline="0" dirty="0">
                          <a:solidFill>
                            <a:schemeClr val="dk1"/>
                          </a:solidFill>
                          <a:latin typeface="+mn-lt"/>
                          <a:ea typeface="+mn-ea"/>
                          <a:cs typeface="+mn-cs"/>
                        </a:rPr>
                        <a:t>Ho fatto uso di alcol o altre droghe per sentirmi meglio</a:t>
                      </a:r>
                      <a:endParaRPr lang="en-GB" sz="2200" dirty="0"/>
                    </a:p>
                  </a:txBody>
                  <a:tcPr/>
                </a:tc>
                <a:tc>
                  <a:txBody>
                    <a:bodyPr/>
                    <a:lstStyle/>
                    <a:p>
                      <a:endParaRPr lang="en-GB" sz="2200"/>
                    </a:p>
                  </a:txBody>
                  <a:tcPr/>
                </a:tc>
                <a:tc>
                  <a:txBody>
                    <a:bodyPr/>
                    <a:lstStyle/>
                    <a:p>
                      <a:endParaRPr lang="en-GB" sz="2200"/>
                    </a:p>
                  </a:txBody>
                  <a:tcPr/>
                </a:tc>
                <a:tc>
                  <a:txBody>
                    <a:bodyPr/>
                    <a:lstStyle/>
                    <a:p>
                      <a:endParaRPr lang="en-GB" sz="2200"/>
                    </a:p>
                  </a:txBody>
                  <a:tcPr/>
                </a:tc>
                <a:tc>
                  <a:txBody>
                    <a:bodyPr/>
                    <a:lstStyle/>
                    <a:p>
                      <a:endParaRPr lang="en-GB" sz="2200"/>
                    </a:p>
                  </a:txBody>
                  <a:tcPr/>
                </a:tc>
                <a:extLst>
                  <a:ext uri="{0D108BD9-81ED-4DB2-BD59-A6C34878D82A}">
                    <a16:rowId xmlns:a16="http://schemas.microsoft.com/office/drawing/2014/main" val="3734269447"/>
                  </a:ext>
                </a:extLst>
              </a:tr>
              <a:tr h="370840">
                <a:tc>
                  <a:txBody>
                    <a:bodyPr/>
                    <a:lstStyle/>
                    <a:p>
                      <a:r>
                        <a:rPr lang="en-GB" sz="2200" dirty="0"/>
                        <a:t>3</a:t>
                      </a:r>
                    </a:p>
                  </a:txBody>
                  <a:tcPr/>
                </a:tc>
                <a:tc>
                  <a:txBody>
                    <a:bodyPr/>
                    <a:lstStyle/>
                    <a:p>
                      <a:r>
                        <a:rPr lang="it-IT" sz="2200" b="0" i="0" u="none" strike="noStrike" kern="1200" baseline="0" dirty="0">
                          <a:solidFill>
                            <a:schemeClr val="dk1"/>
                          </a:solidFill>
                          <a:latin typeface="+mn-lt"/>
                          <a:ea typeface="+mn-ea"/>
                          <a:cs typeface="+mn-cs"/>
                        </a:rPr>
                        <a:t>Ho ricevuto supporto emotivo da altri.</a:t>
                      </a:r>
                      <a:endParaRPr lang="en-GB" sz="2200" dirty="0"/>
                    </a:p>
                  </a:txBody>
                  <a:tcPr/>
                </a:tc>
                <a:tc>
                  <a:txBody>
                    <a:bodyPr/>
                    <a:lstStyle/>
                    <a:p>
                      <a:endParaRPr lang="en-GB" sz="2200"/>
                    </a:p>
                  </a:txBody>
                  <a:tcPr/>
                </a:tc>
                <a:tc>
                  <a:txBody>
                    <a:bodyPr/>
                    <a:lstStyle/>
                    <a:p>
                      <a:endParaRPr lang="en-GB" sz="2200"/>
                    </a:p>
                  </a:txBody>
                  <a:tcPr/>
                </a:tc>
                <a:tc>
                  <a:txBody>
                    <a:bodyPr/>
                    <a:lstStyle/>
                    <a:p>
                      <a:endParaRPr lang="en-GB" sz="2200"/>
                    </a:p>
                  </a:txBody>
                  <a:tcPr/>
                </a:tc>
                <a:tc>
                  <a:txBody>
                    <a:bodyPr/>
                    <a:lstStyle/>
                    <a:p>
                      <a:endParaRPr lang="en-GB" sz="2200"/>
                    </a:p>
                  </a:txBody>
                  <a:tcPr/>
                </a:tc>
                <a:extLst>
                  <a:ext uri="{0D108BD9-81ED-4DB2-BD59-A6C34878D82A}">
                    <a16:rowId xmlns:a16="http://schemas.microsoft.com/office/drawing/2014/main" val="2945538437"/>
                  </a:ext>
                </a:extLst>
              </a:tr>
              <a:tr h="370840">
                <a:tc>
                  <a:txBody>
                    <a:bodyPr/>
                    <a:lstStyle/>
                    <a:p>
                      <a:r>
                        <a:rPr lang="en-GB" sz="2200" dirty="0"/>
                        <a:t>4</a:t>
                      </a:r>
                    </a:p>
                  </a:txBody>
                  <a:tcPr/>
                </a:tc>
                <a:tc>
                  <a:txBody>
                    <a:bodyPr/>
                    <a:lstStyle/>
                    <a:p>
                      <a:r>
                        <a:rPr lang="it-IT" sz="2200" b="0" i="0" u="none" strike="noStrike" kern="1200" baseline="0" dirty="0">
                          <a:solidFill>
                            <a:schemeClr val="dk1"/>
                          </a:solidFill>
                          <a:latin typeface="+mn-lt"/>
                          <a:ea typeface="+mn-ea"/>
                          <a:cs typeface="+mn-cs"/>
                        </a:rPr>
                        <a:t>Ho rinunciato a cercare di affrontare la situazione</a:t>
                      </a:r>
                      <a:endParaRPr lang="en-GB" sz="2200" dirty="0"/>
                    </a:p>
                  </a:txBody>
                  <a:tcPr/>
                </a:tc>
                <a:tc>
                  <a:txBody>
                    <a:bodyPr/>
                    <a:lstStyle/>
                    <a:p>
                      <a:endParaRPr lang="en-GB" sz="2200"/>
                    </a:p>
                  </a:txBody>
                  <a:tcPr/>
                </a:tc>
                <a:tc>
                  <a:txBody>
                    <a:bodyPr/>
                    <a:lstStyle/>
                    <a:p>
                      <a:endParaRPr lang="en-GB" sz="2200"/>
                    </a:p>
                  </a:txBody>
                  <a:tcPr/>
                </a:tc>
                <a:tc>
                  <a:txBody>
                    <a:bodyPr/>
                    <a:lstStyle/>
                    <a:p>
                      <a:endParaRPr lang="en-GB" sz="2200"/>
                    </a:p>
                  </a:txBody>
                  <a:tcPr/>
                </a:tc>
                <a:tc>
                  <a:txBody>
                    <a:bodyPr/>
                    <a:lstStyle/>
                    <a:p>
                      <a:endParaRPr lang="en-GB" sz="2200"/>
                    </a:p>
                  </a:txBody>
                  <a:tcPr/>
                </a:tc>
                <a:extLst>
                  <a:ext uri="{0D108BD9-81ED-4DB2-BD59-A6C34878D82A}">
                    <a16:rowId xmlns:a16="http://schemas.microsoft.com/office/drawing/2014/main" val="3904369361"/>
                  </a:ext>
                </a:extLst>
              </a:tr>
              <a:tr h="370840">
                <a:tc>
                  <a:txBody>
                    <a:bodyPr/>
                    <a:lstStyle/>
                    <a:p>
                      <a:r>
                        <a:rPr lang="en-GB" sz="2200" dirty="0"/>
                        <a:t>5</a:t>
                      </a:r>
                    </a:p>
                  </a:txBody>
                  <a:tcPr/>
                </a:tc>
                <a:tc>
                  <a:txBody>
                    <a:bodyPr/>
                    <a:lstStyle/>
                    <a:p>
                      <a:r>
                        <a:rPr lang="it-IT" sz="2200" b="0" i="0" u="none" strike="noStrike" kern="1200" baseline="0" dirty="0">
                          <a:solidFill>
                            <a:schemeClr val="dk1"/>
                          </a:solidFill>
                          <a:latin typeface="+mn-lt"/>
                          <a:ea typeface="+mn-ea"/>
                          <a:cs typeface="+mn-cs"/>
                        </a:rPr>
                        <a:t>Ho agito per cercare di migliorare la situazione</a:t>
                      </a:r>
                      <a:endParaRPr lang="en-GB" sz="2200" dirty="0"/>
                    </a:p>
                  </a:txBody>
                  <a:tcPr/>
                </a:tc>
                <a:tc>
                  <a:txBody>
                    <a:bodyPr/>
                    <a:lstStyle/>
                    <a:p>
                      <a:endParaRPr lang="en-GB" sz="2200"/>
                    </a:p>
                  </a:txBody>
                  <a:tcPr/>
                </a:tc>
                <a:tc>
                  <a:txBody>
                    <a:bodyPr/>
                    <a:lstStyle/>
                    <a:p>
                      <a:endParaRPr lang="en-GB" sz="2200"/>
                    </a:p>
                  </a:txBody>
                  <a:tcPr/>
                </a:tc>
                <a:tc>
                  <a:txBody>
                    <a:bodyPr/>
                    <a:lstStyle/>
                    <a:p>
                      <a:endParaRPr lang="en-GB" sz="2200"/>
                    </a:p>
                  </a:txBody>
                  <a:tcPr/>
                </a:tc>
                <a:tc>
                  <a:txBody>
                    <a:bodyPr/>
                    <a:lstStyle/>
                    <a:p>
                      <a:endParaRPr lang="en-GB" sz="2200"/>
                    </a:p>
                  </a:txBody>
                  <a:tcPr/>
                </a:tc>
                <a:extLst>
                  <a:ext uri="{0D108BD9-81ED-4DB2-BD59-A6C34878D82A}">
                    <a16:rowId xmlns:a16="http://schemas.microsoft.com/office/drawing/2014/main" val="2433535107"/>
                  </a:ext>
                </a:extLst>
              </a:tr>
              <a:tr h="370840">
                <a:tc>
                  <a:txBody>
                    <a:bodyPr/>
                    <a:lstStyle/>
                    <a:p>
                      <a:r>
                        <a:rPr lang="en-GB" sz="2200" dirty="0"/>
                        <a:t>6</a:t>
                      </a:r>
                    </a:p>
                  </a:txBody>
                  <a:tcPr/>
                </a:tc>
                <a:tc>
                  <a:txBody>
                    <a:bodyPr/>
                    <a:lstStyle/>
                    <a:p>
                      <a:r>
                        <a:rPr lang="it-IT" sz="2200" b="0" i="0" u="none" strike="noStrike" kern="1200" baseline="0" dirty="0">
                          <a:solidFill>
                            <a:schemeClr val="dk1"/>
                          </a:solidFill>
                          <a:latin typeface="+mn-lt"/>
                          <a:ea typeface="+mn-ea"/>
                          <a:cs typeface="+mn-cs"/>
                        </a:rPr>
                        <a:t>Mi sono rifiutato/a di credere che la situazione negativa fosse successa</a:t>
                      </a:r>
                      <a:endParaRPr lang="en-GB" sz="2200" dirty="0"/>
                    </a:p>
                  </a:txBody>
                  <a:tcPr/>
                </a:tc>
                <a:tc>
                  <a:txBody>
                    <a:bodyPr/>
                    <a:lstStyle/>
                    <a:p>
                      <a:endParaRPr lang="en-GB" sz="2200"/>
                    </a:p>
                  </a:txBody>
                  <a:tcPr/>
                </a:tc>
                <a:tc>
                  <a:txBody>
                    <a:bodyPr/>
                    <a:lstStyle/>
                    <a:p>
                      <a:endParaRPr lang="en-GB" sz="2200"/>
                    </a:p>
                  </a:txBody>
                  <a:tcPr/>
                </a:tc>
                <a:tc>
                  <a:txBody>
                    <a:bodyPr/>
                    <a:lstStyle/>
                    <a:p>
                      <a:endParaRPr lang="en-GB" sz="2200"/>
                    </a:p>
                  </a:txBody>
                  <a:tcPr/>
                </a:tc>
                <a:tc>
                  <a:txBody>
                    <a:bodyPr/>
                    <a:lstStyle/>
                    <a:p>
                      <a:endParaRPr lang="en-GB" sz="2200"/>
                    </a:p>
                  </a:txBody>
                  <a:tcPr/>
                </a:tc>
                <a:extLst>
                  <a:ext uri="{0D108BD9-81ED-4DB2-BD59-A6C34878D82A}">
                    <a16:rowId xmlns:a16="http://schemas.microsoft.com/office/drawing/2014/main" val="1544871022"/>
                  </a:ext>
                </a:extLst>
              </a:tr>
              <a:tr h="370840">
                <a:tc>
                  <a:txBody>
                    <a:bodyPr/>
                    <a:lstStyle/>
                    <a:p>
                      <a:r>
                        <a:rPr lang="en-GB" sz="2200" dirty="0"/>
                        <a:t>7</a:t>
                      </a:r>
                    </a:p>
                  </a:txBody>
                  <a:tcPr/>
                </a:tc>
                <a:tc>
                  <a:txBody>
                    <a:bodyPr/>
                    <a:lstStyle/>
                    <a:p>
                      <a:r>
                        <a:rPr lang="it-IT" sz="2200" dirty="0"/>
                        <a:t>Ho espresso a parole i miei sentimenti spiacevoli</a:t>
                      </a:r>
                      <a:endParaRPr lang="en-GB" sz="2200" dirty="0"/>
                    </a:p>
                  </a:txBody>
                  <a:tcPr/>
                </a:tc>
                <a:tc>
                  <a:txBody>
                    <a:bodyPr/>
                    <a:lstStyle/>
                    <a:p>
                      <a:endParaRPr lang="en-GB" sz="2200"/>
                    </a:p>
                  </a:txBody>
                  <a:tcPr/>
                </a:tc>
                <a:tc>
                  <a:txBody>
                    <a:bodyPr/>
                    <a:lstStyle/>
                    <a:p>
                      <a:endParaRPr lang="en-GB" sz="2200"/>
                    </a:p>
                  </a:txBody>
                  <a:tcPr/>
                </a:tc>
                <a:tc>
                  <a:txBody>
                    <a:bodyPr/>
                    <a:lstStyle/>
                    <a:p>
                      <a:endParaRPr lang="en-GB" sz="2200"/>
                    </a:p>
                  </a:txBody>
                  <a:tcPr/>
                </a:tc>
                <a:tc>
                  <a:txBody>
                    <a:bodyPr/>
                    <a:lstStyle/>
                    <a:p>
                      <a:endParaRPr lang="en-GB" sz="2200" dirty="0"/>
                    </a:p>
                  </a:txBody>
                  <a:tcPr/>
                </a:tc>
                <a:extLst>
                  <a:ext uri="{0D108BD9-81ED-4DB2-BD59-A6C34878D82A}">
                    <a16:rowId xmlns:a16="http://schemas.microsoft.com/office/drawing/2014/main" val="1478731247"/>
                  </a:ext>
                </a:extLst>
              </a:tr>
            </a:tbl>
          </a:graphicData>
        </a:graphic>
      </p:graphicFrame>
    </p:spTree>
    <p:extLst>
      <p:ext uri="{BB962C8B-B14F-4D97-AF65-F5344CB8AC3E}">
        <p14:creationId xmlns:p14="http://schemas.microsoft.com/office/powerpoint/2010/main" val="401769086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A5DE41AD-4807-4C03-AE8F-B41D8EF9BB89}"/>
              </a:ext>
            </a:extLst>
          </p:cNvPr>
          <p:cNvSpPr>
            <a:spLocks noGrp="1"/>
          </p:cNvSpPr>
          <p:nvPr>
            <p:ph type="title"/>
          </p:nvPr>
        </p:nvSpPr>
        <p:spPr/>
        <p:txBody>
          <a:bodyPr/>
          <a:lstStyle/>
          <a:p>
            <a:endParaRPr lang="en-GB"/>
          </a:p>
        </p:txBody>
      </p:sp>
      <p:graphicFrame>
        <p:nvGraphicFramePr>
          <p:cNvPr id="4" name="Segnaposto contenuto 3">
            <a:extLst>
              <a:ext uri="{FF2B5EF4-FFF2-40B4-BE49-F238E27FC236}">
                <a16:creationId xmlns:a16="http://schemas.microsoft.com/office/drawing/2014/main" id="{BA296A4F-2902-42AF-B6F1-8BE4EBA87847}"/>
              </a:ext>
            </a:extLst>
          </p:cNvPr>
          <p:cNvGraphicFramePr>
            <a:graphicFrameLocks noGrp="1"/>
          </p:cNvGraphicFramePr>
          <p:nvPr>
            <p:ph idx="1"/>
            <p:extLst>
              <p:ext uri="{D42A27DB-BD31-4B8C-83A1-F6EECF244321}">
                <p14:modId xmlns:p14="http://schemas.microsoft.com/office/powerpoint/2010/main" val="3814361872"/>
              </p:ext>
            </p:extLst>
          </p:nvPr>
        </p:nvGraphicFramePr>
        <p:xfrm>
          <a:off x="467140" y="365125"/>
          <a:ext cx="10886660" cy="5800860"/>
        </p:xfrm>
        <a:graphic>
          <a:graphicData uri="http://schemas.openxmlformats.org/drawingml/2006/table">
            <a:tbl>
              <a:tblPr firstRow="1" bandRow="1">
                <a:tableStyleId>{5C22544A-7EE6-4342-B048-85BDC9FD1C3A}</a:tableStyleId>
              </a:tblPr>
              <a:tblGrid>
                <a:gridCol w="576470">
                  <a:extLst>
                    <a:ext uri="{9D8B030D-6E8A-4147-A177-3AD203B41FA5}">
                      <a16:colId xmlns:a16="http://schemas.microsoft.com/office/drawing/2014/main" val="654888627"/>
                    </a:ext>
                  </a:extLst>
                </a:gridCol>
                <a:gridCol w="6684734">
                  <a:extLst>
                    <a:ext uri="{9D8B030D-6E8A-4147-A177-3AD203B41FA5}">
                      <a16:colId xmlns:a16="http://schemas.microsoft.com/office/drawing/2014/main" val="719699795"/>
                    </a:ext>
                  </a:extLst>
                </a:gridCol>
                <a:gridCol w="977535">
                  <a:extLst>
                    <a:ext uri="{9D8B030D-6E8A-4147-A177-3AD203B41FA5}">
                      <a16:colId xmlns:a16="http://schemas.microsoft.com/office/drawing/2014/main" val="1755954336"/>
                    </a:ext>
                  </a:extLst>
                </a:gridCol>
                <a:gridCol w="833478">
                  <a:extLst>
                    <a:ext uri="{9D8B030D-6E8A-4147-A177-3AD203B41FA5}">
                      <a16:colId xmlns:a16="http://schemas.microsoft.com/office/drawing/2014/main" val="2566250165"/>
                    </a:ext>
                  </a:extLst>
                </a:gridCol>
                <a:gridCol w="730579">
                  <a:extLst>
                    <a:ext uri="{9D8B030D-6E8A-4147-A177-3AD203B41FA5}">
                      <a16:colId xmlns:a16="http://schemas.microsoft.com/office/drawing/2014/main" val="2840147739"/>
                    </a:ext>
                  </a:extLst>
                </a:gridCol>
                <a:gridCol w="1083864">
                  <a:extLst>
                    <a:ext uri="{9D8B030D-6E8A-4147-A177-3AD203B41FA5}">
                      <a16:colId xmlns:a16="http://schemas.microsoft.com/office/drawing/2014/main" val="2011634093"/>
                    </a:ext>
                  </a:extLst>
                </a:gridCol>
              </a:tblGrid>
              <a:tr h="938472">
                <a:tc>
                  <a:txBody>
                    <a:bodyPr/>
                    <a:lstStyle/>
                    <a:p>
                      <a:endParaRPr lang="en-GB" sz="2200" dirty="0"/>
                    </a:p>
                  </a:txBody>
                  <a:tcPr/>
                </a:tc>
                <a:tc>
                  <a:txBody>
                    <a:bodyPr/>
                    <a:lstStyle/>
                    <a:p>
                      <a:endParaRPr lang="en-GB" sz="2200" dirty="0"/>
                    </a:p>
                  </a:txBody>
                  <a:tcPr/>
                </a:tc>
                <a:tc>
                  <a:txBody>
                    <a:bodyPr/>
                    <a:lstStyle/>
                    <a:p>
                      <a:r>
                        <a:rPr lang="en-GB" sz="2200" dirty="0"/>
                        <a:t>1 </a:t>
                      </a:r>
                    </a:p>
                    <a:p>
                      <a:r>
                        <a:rPr lang="en-GB" sz="2200" dirty="0"/>
                        <a:t>per </a:t>
                      </a:r>
                    </a:p>
                    <a:p>
                      <a:r>
                        <a:rPr lang="en-GB" sz="2200" dirty="0"/>
                        <a:t>niente</a:t>
                      </a:r>
                    </a:p>
                  </a:txBody>
                  <a:tcPr/>
                </a:tc>
                <a:tc>
                  <a:txBody>
                    <a:bodyPr/>
                    <a:lstStyle/>
                    <a:p>
                      <a:r>
                        <a:rPr lang="en-GB" sz="2200" dirty="0"/>
                        <a:t>2</a:t>
                      </a:r>
                    </a:p>
                  </a:txBody>
                  <a:tcPr/>
                </a:tc>
                <a:tc>
                  <a:txBody>
                    <a:bodyPr/>
                    <a:lstStyle/>
                    <a:p>
                      <a:r>
                        <a:rPr lang="en-GB" sz="2200" dirty="0"/>
                        <a:t>3</a:t>
                      </a:r>
                    </a:p>
                  </a:txBody>
                  <a:tcPr/>
                </a:tc>
                <a:tc>
                  <a:txBody>
                    <a:bodyPr/>
                    <a:lstStyle/>
                    <a:p>
                      <a:r>
                        <a:rPr lang="en-GB" sz="2200" dirty="0"/>
                        <a:t>4 </a:t>
                      </a:r>
                    </a:p>
                    <a:p>
                      <a:r>
                        <a:rPr lang="en-GB" sz="2200" dirty="0"/>
                        <a:t>Del</a:t>
                      </a:r>
                    </a:p>
                    <a:p>
                      <a:r>
                        <a:rPr lang="en-GB" sz="2200" dirty="0"/>
                        <a:t> </a:t>
                      </a:r>
                      <a:r>
                        <a:rPr lang="en-GB" sz="2200" dirty="0" err="1"/>
                        <a:t>tutto</a:t>
                      </a:r>
                      <a:endParaRPr lang="en-GB" sz="2200" dirty="0"/>
                    </a:p>
                  </a:txBody>
                  <a:tcPr/>
                </a:tc>
                <a:extLst>
                  <a:ext uri="{0D108BD9-81ED-4DB2-BD59-A6C34878D82A}">
                    <a16:rowId xmlns:a16="http://schemas.microsoft.com/office/drawing/2014/main" val="636928167"/>
                  </a:ext>
                </a:extLst>
              </a:tr>
              <a:tr h="656930">
                <a:tc>
                  <a:txBody>
                    <a:bodyPr/>
                    <a:lstStyle/>
                    <a:p>
                      <a:r>
                        <a:rPr lang="en-GB" sz="2200" dirty="0"/>
                        <a:t>8</a:t>
                      </a:r>
                    </a:p>
                  </a:txBody>
                  <a:tcPr/>
                </a:tc>
                <a:tc>
                  <a:txBody>
                    <a:bodyPr/>
                    <a:lstStyle/>
                    <a:p>
                      <a:r>
                        <a:rPr lang="it-IT" sz="2200" b="0" i="0" u="none" strike="noStrike" kern="1200" baseline="0" dirty="0">
                          <a:solidFill>
                            <a:schemeClr val="dk1"/>
                          </a:solidFill>
                          <a:latin typeface="+mn-lt"/>
                          <a:ea typeface="+mn-ea"/>
                          <a:cs typeface="+mn-cs"/>
                        </a:rPr>
                        <a:t>Ho ricevuto aiuto e consigli da altre persone</a:t>
                      </a:r>
                      <a:endParaRPr lang="en-GB" sz="2200" dirty="0"/>
                    </a:p>
                  </a:txBody>
                  <a:tcPr/>
                </a:tc>
                <a:tc>
                  <a:txBody>
                    <a:bodyPr/>
                    <a:lstStyle/>
                    <a:p>
                      <a:endParaRPr lang="en-GB" sz="2200"/>
                    </a:p>
                  </a:txBody>
                  <a:tcPr/>
                </a:tc>
                <a:tc>
                  <a:txBody>
                    <a:bodyPr/>
                    <a:lstStyle/>
                    <a:p>
                      <a:endParaRPr lang="en-GB" sz="2200"/>
                    </a:p>
                  </a:txBody>
                  <a:tcPr/>
                </a:tc>
                <a:tc>
                  <a:txBody>
                    <a:bodyPr/>
                    <a:lstStyle/>
                    <a:p>
                      <a:endParaRPr lang="en-GB" sz="2200"/>
                    </a:p>
                  </a:txBody>
                  <a:tcPr/>
                </a:tc>
                <a:tc>
                  <a:txBody>
                    <a:bodyPr/>
                    <a:lstStyle/>
                    <a:p>
                      <a:endParaRPr lang="en-GB" sz="2200"/>
                    </a:p>
                  </a:txBody>
                  <a:tcPr/>
                </a:tc>
                <a:extLst>
                  <a:ext uri="{0D108BD9-81ED-4DB2-BD59-A6C34878D82A}">
                    <a16:rowId xmlns:a16="http://schemas.microsoft.com/office/drawing/2014/main" val="20514028"/>
                  </a:ext>
                </a:extLst>
              </a:tr>
              <a:tr h="380603">
                <a:tc>
                  <a:txBody>
                    <a:bodyPr/>
                    <a:lstStyle/>
                    <a:p>
                      <a:r>
                        <a:rPr lang="en-GB" sz="2200" dirty="0"/>
                        <a:t>9</a:t>
                      </a:r>
                    </a:p>
                  </a:txBody>
                  <a:tcPr/>
                </a:tc>
                <a:tc>
                  <a:txBody>
                    <a:bodyPr/>
                    <a:lstStyle/>
                    <a:p>
                      <a:r>
                        <a:rPr lang="it-IT" sz="2200" b="0" i="0" u="none" strike="noStrike" kern="1200" baseline="0" dirty="0">
                          <a:solidFill>
                            <a:schemeClr val="dk1"/>
                          </a:solidFill>
                          <a:latin typeface="+mn-lt"/>
                          <a:ea typeface="+mn-ea"/>
                          <a:cs typeface="+mn-cs"/>
                        </a:rPr>
                        <a:t>Ho fatto uso alcool o altre droghe per aiutarmi a superare la situazione</a:t>
                      </a:r>
                      <a:endParaRPr lang="en-GB" sz="2200" dirty="0"/>
                    </a:p>
                  </a:txBody>
                  <a:tcPr/>
                </a:tc>
                <a:tc>
                  <a:txBody>
                    <a:bodyPr/>
                    <a:lstStyle/>
                    <a:p>
                      <a:endParaRPr lang="en-GB" sz="2200"/>
                    </a:p>
                  </a:txBody>
                  <a:tcPr/>
                </a:tc>
                <a:tc>
                  <a:txBody>
                    <a:bodyPr/>
                    <a:lstStyle/>
                    <a:p>
                      <a:endParaRPr lang="en-GB" sz="2200"/>
                    </a:p>
                  </a:txBody>
                  <a:tcPr/>
                </a:tc>
                <a:tc>
                  <a:txBody>
                    <a:bodyPr/>
                    <a:lstStyle/>
                    <a:p>
                      <a:endParaRPr lang="en-GB" sz="2200"/>
                    </a:p>
                  </a:txBody>
                  <a:tcPr/>
                </a:tc>
                <a:tc>
                  <a:txBody>
                    <a:bodyPr/>
                    <a:lstStyle/>
                    <a:p>
                      <a:endParaRPr lang="en-GB" sz="2200"/>
                    </a:p>
                  </a:txBody>
                  <a:tcPr/>
                </a:tc>
                <a:extLst>
                  <a:ext uri="{0D108BD9-81ED-4DB2-BD59-A6C34878D82A}">
                    <a16:rowId xmlns:a16="http://schemas.microsoft.com/office/drawing/2014/main" val="3734269447"/>
                  </a:ext>
                </a:extLst>
              </a:tr>
              <a:tr h="656930">
                <a:tc>
                  <a:txBody>
                    <a:bodyPr/>
                    <a:lstStyle/>
                    <a:p>
                      <a:r>
                        <a:rPr lang="en-GB" sz="2200" dirty="0"/>
                        <a:t>10</a:t>
                      </a:r>
                    </a:p>
                  </a:txBody>
                  <a:tcPr/>
                </a:tc>
                <a:tc>
                  <a:txBody>
                    <a:bodyPr/>
                    <a:lstStyle/>
                    <a:p>
                      <a:r>
                        <a:rPr lang="en-GB" sz="2200" b="0" i="0" u="none" strike="noStrike" kern="1200" baseline="0" dirty="0">
                          <a:solidFill>
                            <a:schemeClr val="dk1"/>
                          </a:solidFill>
                          <a:latin typeface="+mn-lt"/>
                          <a:ea typeface="+mn-ea"/>
                          <a:cs typeface="+mn-cs"/>
                        </a:rPr>
                        <a:t>Mi </a:t>
                      </a:r>
                      <a:r>
                        <a:rPr lang="en-GB" sz="2200" b="0" i="0" u="none" strike="noStrike" kern="1200" baseline="0" dirty="0" err="1">
                          <a:solidFill>
                            <a:schemeClr val="dk1"/>
                          </a:solidFill>
                          <a:latin typeface="+mn-lt"/>
                          <a:ea typeface="+mn-ea"/>
                          <a:cs typeface="+mn-cs"/>
                        </a:rPr>
                        <a:t>sono</a:t>
                      </a:r>
                      <a:r>
                        <a:rPr lang="en-GB" sz="2200" b="0" i="0" u="none" strike="noStrike" kern="1200" baseline="0" dirty="0">
                          <a:solidFill>
                            <a:schemeClr val="dk1"/>
                          </a:solidFill>
                          <a:latin typeface="+mn-lt"/>
                          <a:ea typeface="+mn-ea"/>
                          <a:cs typeface="+mn-cs"/>
                        </a:rPr>
                        <a:t> </a:t>
                      </a:r>
                      <a:r>
                        <a:rPr lang="en-GB" sz="2200" b="0" i="0" u="none" strike="noStrike" kern="1200" baseline="0" dirty="0" err="1">
                          <a:solidFill>
                            <a:schemeClr val="dk1"/>
                          </a:solidFill>
                          <a:latin typeface="+mn-lt"/>
                          <a:ea typeface="+mn-ea"/>
                          <a:cs typeface="+mn-cs"/>
                        </a:rPr>
                        <a:t>criticato</a:t>
                      </a:r>
                      <a:r>
                        <a:rPr lang="en-GB" sz="2200" b="0" i="0" u="none" strike="noStrike" kern="1200" baseline="0" dirty="0">
                          <a:solidFill>
                            <a:schemeClr val="dk1"/>
                          </a:solidFill>
                          <a:latin typeface="+mn-lt"/>
                          <a:ea typeface="+mn-ea"/>
                          <a:cs typeface="+mn-cs"/>
                        </a:rPr>
                        <a:t>/a</a:t>
                      </a:r>
                      <a:endParaRPr lang="en-GB" sz="2200" dirty="0"/>
                    </a:p>
                  </a:txBody>
                  <a:tcPr/>
                </a:tc>
                <a:tc>
                  <a:txBody>
                    <a:bodyPr/>
                    <a:lstStyle/>
                    <a:p>
                      <a:endParaRPr lang="en-GB" sz="2200"/>
                    </a:p>
                  </a:txBody>
                  <a:tcPr/>
                </a:tc>
                <a:tc>
                  <a:txBody>
                    <a:bodyPr/>
                    <a:lstStyle/>
                    <a:p>
                      <a:endParaRPr lang="en-GB" sz="2200"/>
                    </a:p>
                  </a:txBody>
                  <a:tcPr/>
                </a:tc>
                <a:tc>
                  <a:txBody>
                    <a:bodyPr/>
                    <a:lstStyle/>
                    <a:p>
                      <a:endParaRPr lang="en-GB" sz="2200"/>
                    </a:p>
                  </a:txBody>
                  <a:tcPr/>
                </a:tc>
                <a:tc>
                  <a:txBody>
                    <a:bodyPr/>
                    <a:lstStyle/>
                    <a:p>
                      <a:endParaRPr lang="en-GB" sz="2200"/>
                    </a:p>
                  </a:txBody>
                  <a:tcPr/>
                </a:tc>
                <a:extLst>
                  <a:ext uri="{0D108BD9-81ED-4DB2-BD59-A6C34878D82A}">
                    <a16:rowId xmlns:a16="http://schemas.microsoft.com/office/drawing/2014/main" val="2945538437"/>
                  </a:ext>
                </a:extLst>
              </a:tr>
              <a:tr h="656930">
                <a:tc>
                  <a:txBody>
                    <a:bodyPr/>
                    <a:lstStyle/>
                    <a:p>
                      <a:r>
                        <a:rPr lang="en-GB" sz="2200" dirty="0"/>
                        <a:t>11</a:t>
                      </a:r>
                    </a:p>
                  </a:txBody>
                  <a:tcPr/>
                </a:tc>
                <a:tc>
                  <a:txBody>
                    <a:bodyPr/>
                    <a:lstStyle/>
                    <a:p>
                      <a:r>
                        <a:rPr lang="it-IT" sz="2200" b="0" i="0" u="none" strike="noStrike" kern="1200" baseline="0" dirty="0">
                          <a:solidFill>
                            <a:schemeClr val="dk1"/>
                          </a:solidFill>
                          <a:latin typeface="+mn-lt"/>
                          <a:ea typeface="+mn-ea"/>
                          <a:cs typeface="+mn-cs"/>
                        </a:rPr>
                        <a:t>Ho cercato di trovare una strategia su cosa fare</a:t>
                      </a:r>
                      <a:endParaRPr lang="en-GB" sz="2200" dirty="0"/>
                    </a:p>
                  </a:txBody>
                  <a:tcPr/>
                </a:tc>
                <a:tc>
                  <a:txBody>
                    <a:bodyPr/>
                    <a:lstStyle/>
                    <a:p>
                      <a:endParaRPr lang="en-GB" sz="2200"/>
                    </a:p>
                  </a:txBody>
                  <a:tcPr/>
                </a:tc>
                <a:tc>
                  <a:txBody>
                    <a:bodyPr/>
                    <a:lstStyle/>
                    <a:p>
                      <a:endParaRPr lang="en-GB" sz="2200"/>
                    </a:p>
                  </a:txBody>
                  <a:tcPr/>
                </a:tc>
                <a:tc>
                  <a:txBody>
                    <a:bodyPr/>
                    <a:lstStyle/>
                    <a:p>
                      <a:endParaRPr lang="en-GB" sz="2200"/>
                    </a:p>
                  </a:txBody>
                  <a:tcPr/>
                </a:tc>
                <a:tc>
                  <a:txBody>
                    <a:bodyPr/>
                    <a:lstStyle/>
                    <a:p>
                      <a:endParaRPr lang="en-GB" sz="2200"/>
                    </a:p>
                  </a:txBody>
                  <a:tcPr/>
                </a:tc>
                <a:extLst>
                  <a:ext uri="{0D108BD9-81ED-4DB2-BD59-A6C34878D82A}">
                    <a16:rowId xmlns:a16="http://schemas.microsoft.com/office/drawing/2014/main" val="3904369361"/>
                  </a:ext>
                </a:extLst>
              </a:tr>
              <a:tr h="656930">
                <a:tc>
                  <a:txBody>
                    <a:bodyPr/>
                    <a:lstStyle/>
                    <a:p>
                      <a:r>
                        <a:rPr lang="en-GB" sz="2200" dirty="0"/>
                        <a:t>12</a:t>
                      </a:r>
                    </a:p>
                  </a:txBody>
                  <a:tcPr/>
                </a:tc>
                <a:tc>
                  <a:txBody>
                    <a:bodyPr/>
                    <a:lstStyle/>
                    <a:p>
                      <a:r>
                        <a:rPr lang="it-IT" sz="2200" b="0" i="0" u="none" strike="noStrike" kern="1200" baseline="0" dirty="0">
                          <a:solidFill>
                            <a:schemeClr val="dk1"/>
                          </a:solidFill>
                          <a:latin typeface="+mn-lt"/>
                          <a:ea typeface="+mn-ea"/>
                          <a:cs typeface="+mn-cs"/>
                        </a:rPr>
                        <a:t>Ho ricevuto conforto e comprensione da qualcuno</a:t>
                      </a:r>
                      <a:endParaRPr lang="en-GB" sz="2200" dirty="0"/>
                    </a:p>
                  </a:txBody>
                  <a:tcPr/>
                </a:tc>
                <a:tc>
                  <a:txBody>
                    <a:bodyPr/>
                    <a:lstStyle/>
                    <a:p>
                      <a:endParaRPr lang="en-GB" sz="2200"/>
                    </a:p>
                  </a:txBody>
                  <a:tcPr/>
                </a:tc>
                <a:tc>
                  <a:txBody>
                    <a:bodyPr/>
                    <a:lstStyle/>
                    <a:p>
                      <a:endParaRPr lang="en-GB" sz="2200"/>
                    </a:p>
                  </a:txBody>
                  <a:tcPr/>
                </a:tc>
                <a:tc>
                  <a:txBody>
                    <a:bodyPr/>
                    <a:lstStyle/>
                    <a:p>
                      <a:endParaRPr lang="en-GB" sz="2200"/>
                    </a:p>
                  </a:txBody>
                  <a:tcPr/>
                </a:tc>
                <a:tc>
                  <a:txBody>
                    <a:bodyPr/>
                    <a:lstStyle/>
                    <a:p>
                      <a:endParaRPr lang="en-GB" sz="2200"/>
                    </a:p>
                  </a:txBody>
                  <a:tcPr/>
                </a:tc>
                <a:extLst>
                  <a:ext uri="{0D108BD9-81ED-4DB2-BD59-A6C34878D82A}">
                    <a16:rowId xmlns:a16="http://schemas.microsoft.com/office/drawing/2014/main" val="2433535107"/>
                  </a:ext>
                </a:extLst>
              </a:tr>
              <a:tr h="656930">
                <a:tc>
                  <a:txBody>
                    <a:bodyPr/>
                    <a:lstStyle/>
                    <a:p>
                      <a:r>
                        <a:rPr lang="en-GB" sz="2200" dirty="0"/>
                        <a:t>13</a:t>
                      </a:r>
                    </a:p>
                  </a:txBody>
                  <a:tcPr/>
                </a:tc>
                <a:tc>
                  <a:txBody>
                    <a:bodyPr/>
                    <a:lstStyle/>
                    <a:p>
                      <a:r>
                        <a:rPr lang="it-IT" sz="2200" b="0" i="0" u="none" strike="noStrike" kern="1200" baseline="0" dirty="0">
                          <a:solidFill>
                            <a:schemeClr val="dk1"/>
                          </a:solidFill>
                          <a:latin typeface="+mn-lt"/>
                          <a:ea typeface="+mn-ea"/>
                          <a:cs typeface="+mn-cs"/>
                        </a:rPr>
                        <a:t>Ho rinunciato al tentativo di farcela</a:t>
                      </a:r>
                      <a:endParaRPr lang="en-GB" sz="2200" dirty="0"/>
                    </a:p>
                  </a:txBody>
                  <a:tcPr/>
                </a:tc>
                <a:tc>
                  <a:txBody>
                    <a:bodyPr/>
                    <a:lstStyle/>
                    <a:p>
                      <a:endParaRPr lang="en-GB" sz="2200"/>
                    </a:p>
                  </a:txBody>
                  <a:tcPr/>
                </a:tc>
                <a:tc>
                  <a:txBody>
                    <a:bodyPr/>
                    <a:lstStyle/>
                    <a:p>
                      <a:endParaRPr lang="en-GB" sz="2200"/>
                    </a:p>
                  </a:txBody>
                  <a:tcPr/>
                </a:tc>
                <a:tc>
                  <a:txBody>
                    <a:bodyPr/>
                    <a:lstStyle/>
                    <a:p>
                      <a:endParaRPr lang="en-GB" sz="2200"/>
                    </a:p>
                  </a:txBody>
                  <a:tcPr/>
                </a:tc>
                <a:tc>
                  <a:txBody>
                    <a:bodyPr/>
                    <a:lstStyle/>
                    <a:p>
                      <a:endParaRPr lang="en-GB" sz="2200"/>
                    </a:p>
                  </a:txBody>
                  <a:tcPr/>
                </a:tc>
                <a:extLst>
                  <a:ext uri="{0D108BD9-81ED-4DB2-BD59-A6C34878D82A}">
                    <a16:rowId xmlns:a16="http://schemas.microsoft.com/office/drawing/2014/main" val="1544871022"/>
                  </a:ext>
                </a:extLst>
              </a:tr>
              <a:tr h="656930">
                <a:tc>
                  <a:txBody>
                    <a:bodyPr/>
                    <a:lstStyle/>
                    <a:p>
                      <a:r>
                        <a:rPr lang="en-GB" sz="2200" dirty="0"/>
                        <a:t>14</a:t>
                      </a:r>
                    </a:p>
                  </a:txBody>
                  <a:tcPr/>
                </a:tc>
                <a:tc>
                  <a:txBody>
                    <a:bodyPr/>
                    <a:lstStyle/>
                    <a:p>
                      <a:r>
                        <a:rPr lang="it-IT" sz="2200" b="0" i="0" u="none" strike="noStrike" kern="1200" baseline="0" dirty="0">
                          <a:solidFill>
                            <a:schemeClr val="dk1"/>
                          </a:solidFill>
                          <a:latin typeface="+mn-lt"/>
                          <a:ea typeface="+mn-ea"/>
                          <a:cs typeface="+mn-cs"/>
                        </a:rPr>
                        <a:t>Ho fatto delle battute umoristiche sulla situazione</a:t>
                      </a:r>
                      <a:endParaRPr lang="en-GB" sz="2200" dirty="0"/>
                    </a:p>
                  </a:txBody>
                  <a:tcPr/>
                </a:tc>
                <a:tc>
                  <a:txBody>
                    <a:bodyPr/>
                    <a:lstStyle/>
                    <a:p>
                      <a:endParaRPr lang="en-GB" sz="2200"/>
                    </a:p>
                  </a:txBody>
                  <a:tcPr/>
                </a:tc>
                <a:tc>
                  <a:txBody>
                    <a:bodyPr/>
                    <a:lstStyle/>
                    <a:p>
                      <a:endParaRPr lang="en-GB" sz="2200"/>
                    </a:p>
                  </a:txBody>
                  <a:tcPr/>
                </a:tc>
                <a:tc>
                  <a:txBody>
                    <a:bodyPr/>
                    <a:lstStyle/>
                    <a:p>
                      <a:endParaRPr lang="en-GB" sz="2200"/>
                    </a:p>
                  </a:txBody>
                  <a:tcPr/>
                </a:tc>
                <a:tc>
                  <a:txBody>
                    <a:bodyPr/>
                    <a:lstStyle/>
                    <a:p>
                      <a:endParaRPr lang="en-GB" sz="2200" dirty="0"/>
                    </a:p>
                  </a:txBody>
                  <a:tcPr/>
                </a:tc>
                <a:extLst>
                  <a:ext uri="{0D108BD9-81ED-4DB2-BD59-A6C34878D82A}">
                    <a16:rowId xmlns:a16="http://schemas.microsoft.com/office/drawing/2014/main" val="1478731247"/>
                  </a:ext>
                </a:extLst>
              </a:tr>
            </a:tbl>
          </a:graphicData>
        </a:graphic>
      </p:graphicFrame>
    </p:spTree>
    <p:extLst>
      <p:ext uri="{BB962C8B-B14F-4D97-AF65-F5344CB8AC3E}">
        <p14:creationId xmlns:p14="http://schemas.microsoft.com/office/powerpoint/2010/main" val="410918480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A5DE41AD-4807-4C03-AE8F-B41D8EF9BB89}"/>
              </a:ext>
            </a:extLst>
          </p:cNvPr>
          <p:cNvSpPr>
            <a:spLocks noGrp="1"/>
          </p:cNvSpPr>
          <p:nvPr>
            <p:ph type="title"/>
          </p:nvPr>
        </p:nvSpPr>
        <p:spPr/>
        <p:txBody>
          <a:bodyPr/>
          <a:lstStyle/>
          <a:p>
            <a:endParaRPr lang="en-GB"/>
          </a:p>
        </p:txBody>
      </p:sp>
      <p:graphicFrame>
        <p:nvGraphicFramePr>
          <p:cNvPr id="4" name="Segnaposto contenuto 3">
            <a:extLst>
              <a:ext uri="{FF2B5EF4-FFF2-40B4-BE49-F238E27FC236}">
                <a16:creationId xmlns:a16="http://schemas.microsoft.com/office/drawing/2014/main" id="{BA296A4F-2902-42AF-B6F1-8BE4EBA87847}"/>
              </a:ext>
            </a:extLst>
          </p:cNvPr>
          <p:cNvGraphicFramePr>
            <a:graphicFrameLocks noGrp="1"/>
          </p:cNvGraphicFramePr>
          <p:nvPr>
            <p:ph idx="1"/>
            <p:extLst>
              <p:ext uri="{D42A27DB-BD31-4B8C-83A1-F6EECF244321}">
                <p14:modId xmlns:p14="http://schemas.microsoft.com/office/powerpoint/2010/main" val="2137205828"/>
              </p:ext>
            </p:extLst>
          </p:nvPr>
        </p:nvGraphicFramePr>
        <p:xfrm>
          <a:off x="467140" y="668934"/>
          <a:ext cx="10886660" cy="5800860"/>
        </p:xfrm>
        <a:graphic>
          <a:graphicData uri="http://schemas.openxmlformats.org/drawingml/2006/table">
            <a:tbl>
              <a:tblPr firstRow="1" bandRow="1">
                <a:tableStyleId>{5C22544A-7EE6-4342-B048-85BDC9FD1C3A}</a:tableStyleId>
              </a:tblPr>
              <a:tblGrid>
                <a:gridCol w="576470">
                  <a:extLst>
                    <a:ext uri="{9D8B030D-6E8A-4147-A177-3AD203B41FA5}">
                      <a16:colId xmlns:a16="http://schemas.microsoft.com/office/drawing/2014/main" val="654888627"/>
                    </a:ext>
                  </a:extLst>
                </a:gridCol>
                <a:gridCol w="6684734">
                  <a:extLst>
                    <a:ext uri="{9D8B030D-6E8A-4147-A177-3AD203B41FA5}">
                      <a16:colId xmlns:a16="http://schemas.microsoft.com/office/drawing/2014/main" val="719699795"/>
                    </a:ext>
                  </a:extLst>
                </a:gridCol>
                <a:gridCol w="977535">
                  <a:extLst>
                    <a:ext uri="{9D8B030D-6E8A-4147-A177-3AD203B41FA5}">
                      <a16:colId xmlns:a16="http://schemas.microsoft.com/office/drawing/2014/main" val="1755954336"/>
                    </a:ext>
                  </a:extLst>
                </a:gridCol>
                <a:gridCol w="833478">
                  <a:extLst>
                    <a:ext uri="{9D8B030D-6E8A-4147-A177-3AD203B41FA5}">
                      <a16:colId xmlns:a16="http://schemas.microsoft.com/office/drawing/2014/main" val="2566250165"/>
                    </a:ext>
                  </a:extLst>
                </a:gridCol>
                <a:gridCol w="730579">
                  <a:extLst>
                    <a:ext uri="{9D8B030D-6E8A-4147-A177-3AD203B41FA5}">
                      <a16:colId xmlns:a16="http://schemas.microsoft.com/office/drawing/2014/main" val="2840147739"/>
                    </a:ext>
                  </a:extLst>
                </a:gridCol>
                <a:gridCol w="1083864">
                  <a:extLst>
                    <a:ext uri="{9D8B030D-6E8A-4147-A177-3AD203B41FA5}">
                      <a16:colId xmlns:a16="http://schemas.microsoft.com/office/drawing/2014/main" val="2011634093"/>
                    </a:ext>
                  </a:extLst>
                </a:gridCol>
              </a:tblGrid>
              <a:tr h="938472">
                <a:tc>
                  <a:txBody>
                    <a:bodyPr/>
                    <a:lstStyle/>
                    <a:p>
                      <a:endParaRPr lang="en-GB" sz="2200" dirty="0"/>
                    </a:p>
                  </a:txBody>
                  <a:tcPr/>
                </a:tc>
                <a:tc>
                  <a:txBody>
                    <a:bodyPr/>
                    <a:lstStyle/>
                    <a:p>
                      <a:endParaRPr lang="en-GB" sz="2200" dirty="0"/>
                    </a:p>
                  </a:txBody>
                  <a:tcPr/>
                </a:tc>
                <a:tc>
                  <a:txBody>
                    <a:bodyPr/>
                    <a:lstStyle/>
                    <a:p>
                      <a:r>
                        <a:rPr lang="en-GB" sz="2200" dirty="0"/>
                        <a:t>1 </a:t>
                      </a:r>
                    </a:p>
                    <a:p>
                      <a:r>
                        <a:rPr lang="en-GB" sz="2200" dirty="0"/>
                        <a:t>per </a:t>
                      </a:r>
                    </a:p>
                    <a:p>
                      <a:r>
                        <a:rPr lang="en-GB" sz="2200" dirty="0"/>
                        <a:t>niente</a:t>
                      </a:r>
                    </a:p>
                  </a:txBody>
                  <a:tcPr/>
                </a:tc>
                <a:tc>
                  <a:txBody>
                    <a:bodyPr/>
                    <a:lstStyle/>
                    <a:p>
                      <a:r>
                        <a:rPr lang="en-GB" sz="2200" dirty="0"/>
                        <a:t>2</a:t>
                      </a:r>
                    </a:p>
                  </a:txBody>
                  <a:tcPr/>
                </a:tc>
                <a:tc>
                  <a:txBody>
                    <a:bodyPr/>
                    <a:lstStyle/>
                    <a:p>
                      <a:r>
                        <a:rPr lang="en-GB" sz="2200" dirty="0"/>
                        <a:t>3</a:t>
                      </a:r>
                    </a:p>
                  </a:txBody>
                  <a:tcPr/>
                </a:tc>
                <a:tc>
                  <a:txBody>
                    <a:bodyPr/>
                    <a:lstStyle/>
                    <a:p>
                      <a:r>
                        <a:rPr lang="en-GB" sz="2200" dirty="0"/>
                        <a:t>4 </a:t>
                      </a:r>
                    </a:p>
                    <a:p>
                      <a:r>
                        <a:rPr lang="en-GB" sz="2200" dirty="0"/>
                        <a:t>Del</a:t>
                      </a:r>
                    </a:p>
                    <a:p>
                      <a:r>
                        <a:rPr lang="en-GB" sz="2200" dirty="0"/>
                        <a:t> </a:t>
                      </a:r>
                      <a:r>
                        <a:rPr lang="en-GB" sz="2200" dirty="0" err="1"/>
                        <a:t>tutto</a:t>
                      </a:r>
                      <a:endParaRPr lang="en-GB" sz="2200" dirty="0"/>
                    </a:p>
                  </a:txBody>
                  <a:tcPr/>
                </a:tc>
                <a:extLst>
                  <a:ext uri="{0D108BD9-81ED-4DB2-BD59-A6C34878D82A}">
                    <a16:rowId xmlns:a16="http://schemas.microsoft.com/office/drawing/2014/main" val="636928167"/>
                  </a:ext>
                </a:extLst>
              </a:tr>
              <a:tr h="656930">
                <a:tc>
                  <a:txBody>
                    <a:bodyPr/>
                    <a:lstStyle/>
                    <a:p>
                      <a:r>
                        <a:rPr lang="en-GB" sz="2200" dirty="0"/>
                        <a:t>15</a:t>
                      </a:r>
                    </a:p>
                  </a:txBody>
                  <a:tcPr/>
                </a:tc>
                <a:tc>
                  <a:txBody>
                    <a:bodyPr/>
                    <a:lstStyle/>
                    <a:p>
                      <a:r>
                        <a:rPr lang="it-IT" sz="2200" b="0" i="0" u="none" strike="noStrike" kern="1200" baseline="0" dirty="0">
                          <a:solidFill>
                            <a:schemeClr val="dk1"/>
                          </a:solidFill>
                          <a:latin typeface="+mn-lt"/>
                          <a:ea typeface="+mn-ea"/>
                          <a:cs typeface="+mn-cs"/>
                        </a:rPr>
                        <a:t>Ho accettato la realtà del fatto che è successo</a:t>
                      </a:r>
                      <a:endParaRPr lang="en-GB" sz="2200" dirty="0"/>
                    </a:p>
                  </a:txBody>
                  <a:tcPr/>
                </a:tc>
                <a:tc>
                  <a:txBody>
                    <a:bodyPr/>
                    <a:lstStyle/>
                    <a:p>
                      <a:endParaRPr lang="en-GB" sz="2200"/>
                    </a:p>
                  </a:txBody>
                  <a:tcPr/>
                </a:tc>
                <a:tc>
                  <a:txBody>
                    <a:bodyPr/>
                    <a:lstStyle/>
                    <a:p>
                      <a:endParaRPr lang="en-GB" sz="2200"/>
                    </a:p>
                  </a:txBody>
                  <a:tcPr/>
                </a:tc>
                <a:tc>
                  <a:txBody>
                    <a:bodyPr/>
                    <a:lstStyle/>
                    <a:p>
                      <a:endParaRPr lang="en-GB" sz="2200"/>
                    </a:p>
                  </a:txBody>
                  <a:tcPr/>
                </a:tc>
                <a:tc>
                  <a:txBody>
                    <a:bodyPr/>
                    <a:lstStyle/>
                    <a:p>
                      <a:endParaRPr lang="en-GB" sz="2200"/>
                    </a:p>
                  </a:txBody>
                  <a:tcPr/>
                </a:tc>
                <a:extLst>
                  <a:ext uri="{0D108BD9-81ED-4DB2-BD59-A6C34878D82A}">
                    <a16:rowId xmlns:a16="http://schemas.microsoft.com/office/drawing/2014/main" val="20514028"/>
                  </a:ext>
                </a:extLst>
              </a:tr>
              <a:tr h="380603">
                <a:tc>
                  <a:txBody>
                    <a:bodyPr/>
                    <a:lstStyle/>
                    <a:p>
                      <a:r>
                        <a:rPr lang="en-GB" sz="2200" dirty="0"/>
                        <a:t>16</a:t>
                      </a:r>
                    </a:p>
                  </a:txBody>
                  <a:tcPr/>
                </a:tc>
                <a:tc>
                  <a:txBody>
                    <a:bodyPr/>
                    <a:lstStyle/>
                    <a:p>
                      <a:r>
                        <a:rPr lang="it-IT" sz="2200" b="0" i="0" u="none" strike="noStrike" kern="1200" baseline="0" dirty="0">
                          <a:solidFill>
                            <a:schemeClr val="dk1"/>
                          </a:solidFill>
                          <a:latin typeface="+mn-lt"/>
                          <a:ea typeface="+mn-ea"/>
                          <a:cs typeface="+mn-cs"/>
                        </a:rPr>
                        <a:t>Ho cercato di trovare conforto nella mia religione o nelle mie credenze spirituali</a:t>
                      </a:r>
                      <a:endParaRPr lang="en-GB" sz="2200" dirty="0"/>
                    </a:p>
                  </a:txBody>
                  <a:tcPr/>
                </a:tc>
                <a:tc>
                  <a:txBody>
                    <a:bodyPr/>
                    <a:lstStyle/>
                    <a:p>
                      <a:endParaRPr lang="en-GB" sz="2200"/>
                    </a:p>
                  </a:txBody>
                  <a:tcPr/>
                </a:tc>
                <a:tc>
                  <a:txBody>
                    <a:bodyPr/>
                    <a:lstStyle/>
                    <a:p>
                      <a:endParaRPr lang="en-GB" sz="2200"/>
                    </a:p>
                  </a:txBody>
                  <a:tcPr/>
                </a:tc>
                <a:tc>
                  <a:txBody>
                    <a:bodyPr/>
                    <a:lstStyle/>
                    <a:p>
                      <a:endParaRPr lang="en-GB" sz="2200"/>
                    </a:p>
                  </a:txBody>
                  <a:tcPr/>
                </a:tc>
                <a:tc>
                  <a:txBody>
                    <a:bodyPr/>
                    <a:lstStyle/>
                    <a:p>
                      <a:endParaRPr lang="en-GB" sz="2200"/>
                    </a:p>
                  </a:txBody>
                  <a:tcPr/>
                </a:tc>
                <a:extLst>
                  <a:ext uri="{0D108BD9-81ED-4DB2-BD59-A6C34878D82A}">
                    <a16:rowId xmlns:a16="http://schemas.microsoft.com/office/drawing/2014/main" val="3734269447"/>
                  </a:ext>
                </a:extLst>
              </a:tr>
              <a:tr h="656930">
                <a:tc>
                  <a:txBody>
                    <a:bodyPr/>
                    <a:lstStyle/>
                    <a:p>
                      <a:r>
                        <a:rPr lang="en-GB" sz="2200" dirty="0"/>
                        <a:t>17</a:t>
                      </a:r>
                    </a:p>
                  </a:txBody>
                  <a:tcPr/>
                </a:tc>
                <a:tc>
                  <a:txBody>
                    <a:bodyPr/>
                    <a:lstStyle/>
                    <a:p>
                      <a:r>
                        <a:rPr lang="en-GB" sz="2200" b="0" i="0" u="none" strike="noStrike" kern="1200" baseline="0" dirty="0">
                          <a:solidFill>
                            <a:schemeClr val="dk1"/>
                          </a:solidFill>
                          <a:latin typeface="+mn-lt"/>
                          <a:ea typeface="+mn-ea"/>
                          <a:cs typeface="+mn-cs"/>
                        </a:rPr>
                        <a:t>Ho </a:t>
                      </a:r>
                      <a:r>
                        <a:rPr lang="en-GB" sz="2200" b="0" i="0" u="none" strike="noStrike" kern="1200" baseline="0" dirty="0" err="1">
                          <a:solidFill>
                            <a:schemeClr val="dk1"/>
                          </a:solidFill>
                          <a:latin typeface="+mn-lt"/>
                          <a:ea typeface="+mn-ea"/>
                          <a:cs typeface="+mn-cs"/>
                        </a:rPr>
                        <a:t>imparato</a:t>
                      </a:r>
                      <a:r>
                        <a:rPr lang="en-GB" sz="2200" b="0" i="0" u="none" strike="noStrike" kern="1200" baseline="0" dirty="0">
                          <a:solidFill>
                            <a:schemeClr val="dk1"/>
                          </a:solidFill>
                          <a:latin typeface="+mn-lt"/>
                          <a:ea typeface="+mn-ea"/>
                          <a:cs typeface="+mn-cs"/>
                        </a:rPr>
                        <a:t> a </a:t>
                      </a:r>
                      <a:r>
                        <a:rPr lang="en-GB" sz="2200" b="0" i="0" u="none" strike="noStrike" kern="1200" baseline="0" dirty="0" err="1">
                          <a:solidFill>
                            <a:schemeClr val="dk1"/>
                          </a:solidFill>
                          <a:latin typeface="+mn-lt"/>
                          <a:ea typeface="+mn-ea"/>
                          <a:cs typeface="+mn-cs"/>
                        </a:rPr>
                        <a:t>convivere</a:t>
                      </a:r>
                      <a:r>
                        <a:rPr lang="en-GB" sz="2200" b="0" i="0" u="none" strike="noStrike" kern="1200" baseline="0" dirty="0">
                          <a:solidFill>
                            <a:schemeClr val="dk1"/>
                          </a:solidFill>
                          <a:latin typeface="+mn-lt"/>
                          <a:ea typeface="+mn-ea"/>
                          <a:cs typeface="+mn-cs"/>
                        </a:rPr>
                        <a:t> con la </a:t>
                      </a:r>
                      <a:r>
                        <a:rPr lang="en-GB" sz="2200" b="0" i="0" u="none" strike="noStrike" kern="1200" baseline="0" dirty="0" err="1">
                          <a:solidFill>
                            <a:schemeClr val="dk1"/>
                          </a:solidFill>
                          <a:latin typeface="+mn-lt"/>
                          <a:ea typeface="+mn-ea"/>
                          <a:cs typeface="+mn-cs"/>
                        </a:rPr>
                        <a:t>situazione</a:t>
                      </a:r>
                      <a:r>
                        <a:rPr lang="en-GB" sz="2200" b="0" i="0" u="none" strike="noStrike" kern="1200" baseline="0" dirty="0">
                          <a:solidFill>
                            <a:schemeClr val="dk1"/>
                          </a:solidFill>
                          <a:latin typeface="+mn-lt"/>
                          <a:ea typeface="+mn-ea"/>
                          <a:cs typeface="+mn-cs"/>
                        </a:rPr>
                        <a:t> </a:t>
                      </a:r>
                      <a:r>
                        <a:rPr lang="en-GB" sz="2200" b="0" i="0" u="none" strike="noStrike" kern="1200" baseline="0" dirty="0" err="1">
                          <a:solidFill>
                            <a:schemeClr val="dk1"/>
                          </a:solidFill>
                          <a:latin typeface="+mn-lt"/>
                          <a:ea typeface="+mn-ea"/>
                          <a:cs typeface="+mn-cs"/>
                        </a:rPr>
                        <a:t>problematica</a:t>
                      </a:r>
                      <a:endParaRPr lang="en-GB" sz="2200" dirty="0"/>
                    </a:p>
                  </a:txBody>
                  <a:tcPr/>
                </a:tc>
                <a:tc>
                  <a:txBody>
                    <a:bodyPr/>
                    <a:lstStyle/>
                    <a:p>
                      <a:endParaRPr lang="en-GB" sz="2200"/>
                    </a:p>
                  </a:txBody>
                  <a:tcPr/>
                </a:tc>
                <a:tc>
                  <a:txBody>
                    <a:bodyPr/>
                    <a:lstStyle/>
                    <a:p>
                      <a:endParaRPr lang="en-GB" sz="2200"/>
                    </a:p>
                  </a:txBody>
                  <a:tcPr/>
                </a:tc>
                <a:tc>
                  <a:txBody>
                    <a:bodyPr/>
                    <a:lstStyle/>
                    <a:p>
                      <a:endParaRPr lang="en-GB" sz="2200"/>
                    </a:p>
                  </a:txBody>
                  <a:tcPr/>
                </a:tc>
                <a:tc>
                  <a:txBody>
                    <a:bodyPr/>
                    <a:lstStyle/>
                    <a:p>
                      <a:endParaRPr lang="en-GB" sz="2200"/>
                    </a:p>
                  </a:txBody>
                  <a:tcPr/>
                </a:tc>
                <a:extLst>
                  <a:ext uri="{0D108BD9-81ED-4DB2-BD59-A6C34878D82A}">
                    <a16:rowId xmlns:a16="http://schemas.microsoft.com/office/drawing/2014/main" val="2945538437"/>
                  </a:ext>
                </a:extLst>
              </a:tr>
              <a:tr h="656930">
                <a:tc>
                  <a:txBody>
                    <a:bodyPr/>
                    <a:lstStyle/>
                    <a:p>
                      <a:r>
                        <a:rPr lang="en-GB" sz="2200" dirty="0"/>
                        <a:t>18</a:t>
                      </a:r>
                    </a:p>
                  </a:txBody>
                  <a:tcPr/>
                </a:tc>
                <a:tc>
                  <a:txBody>
                    <a:bodyPr/>
                    <a:lstStyle/>
                    <a:p>
                      <a:r>
                        <a:rPr lang="it-IT" sz="2200" b="0" i="0" u="none" strike="noStrike" kern="1200" baseline="0" dirty="0">
                          <a:solidFill>
                            <a:schemeClr val="dk1"/>
                          </a:solidFill>
                          <a:latin typeface="+mn-lt"/>
                          <a:ea typeface="+mn-ea"/>
                          <a:cs typeface="+mn-cs"/>
                        </a:rPr>
                        <a:t>Ho pensato molto a quali passi intraprendere</a:t>
                      </a:r>
                      <a:endParaRPr lang="en-GB" sz="2200" dirty="0"/>
                    </a:p>
                  </a:txBody>
                  <a:tcPr/>
                </a:tc>
                <a:tc>
                  <a:txBody>
                    <a:bodyPr/>
                    <a:lstStyle/>
                    <a:p>
                      <a:endParaRPr lang="en-GB" sz="2200"/>
                    </a:p>
                  </a:txBody>
                  <a:tcPr/>
                </a:tc>
                <a:tc>
                  <a:txBody>
                    <a:bodyPr/>
                    <a:lstStyle/>
                    <a:p>
                      <a:endParaRPr lang="en-GB" sz="2200"/>
                    </a:p>
                  </a:txBody>
                  <a:tcPr/>
                </a:tc>
                <a:tc>
                  <a:txBody>
                    <a:bodyPr/>
                    <a:lstStyle/>
                    <a:p>
                      <a:endParaRPr lang="en-GB" sz="2200"/>
                    </a:p>
                  </a:txBody>
                  <a:tcPr/>
                </a:tc>
                <a:tc>
                  <a:txBody>
                    <a:bodyPr/>
                    <a:lstStyle/>
                    <a:p>
                      <a:endParaRPr lang="en-GB" sz="2200"/>
                    </a:p>
                  </a:txBody>
                  <a:tcPr/>
                </a:tc>
                <a:extLst>
                  <a:ext uri="{0D108BD9-81ED-4DB2-BD59-A6C34878D82A}">
                    <a16:rowId xmlns:a16="http://schemas.microsoft.com/office/drawing/2014/main" val="3904369361"/>
                  </a:ext>
                </a:extLst>
              </a:tr>
              <a:tr h="656930">
                <a:tc>
                  <a:txBody>
                    <a:bodyPr/>
                    <a:lstStyle/>
                    <a:p>
                      <a:r>
                        <a:rPr lang="en-GB" sz="2200" dirty="0"/>
                        <a:t>19</a:t>
                      </a:r>
                    </a:p>
                  </a:txBody>
                  <a:tcPr/>
                </a:tc>
                <a:tc>
                  <a:txBody>
                    <a:bodyPr/>
                    <a:lstStyle/>
                    <a:p>
                      <a:r>
                        <a:rPr lang="it-IT" sz="2200" b="0" i="0" u="none" strike="noStrike" kern="1200" baseline="0" dirty="0">
                          <a:solidFill>
                            <a:schemeClr val="dk1"/>
                          </a:solidFill>
                          <a:latin typeface="+mn-lt"/>
                          <a:ea typeface="+mn-ea"/>
                          <a:cs typeface="+mn-cs"/>
                        </a:rPr>
                        <a:t>Mi sono incolpato/a per le cose che sono successe</a:t>
                      </a:r>
                      <a:endParaRPr lang="en-GB" sz="2200" dirty="0"/>
                    </a:p>
                  </a:txBody>
                  <a:tcPr/>
                </a:tc>
                <a:tc>
                  <a:txBody>
                    <a:bodyPr/>
                    <a:lstStyle/>
                    <a:p>
                      <a:endParaRPr lang="en-GB" sz="2200"/>
                    </a:p>
                  </a:txBody>
                  <a:tcPr/>
                </a:tc>
                <a:tc>
                  <a:txBody>
                    <a:bodyPr/>
                    <a:lstStyle/>
                    <a:p>
                      <a:endParaRPr lang="en-GB" sz="2200"/>
                    </a:p>
                  </a:txBody>
                  <a:tcPr/>
                </a:tc>
                <a:tc>
                  <a:txBody>
                    <a:bodyPr/>
                    <a:lstStyle/>
                    <a:p>
                      <a:endParaRPr lang="en-GB" sz="2200"/>
                    </a:p>
                  </a:txBody>
                  <a:tcPr/>
                </a:tc>
                <a:tc>
                  <a:txBody>
                    <a:bodyPr/>
                    <a:lstStyle/>
                    <a:p>
                      <a:endParaRPr lang="en-GB" sz="2200"/>
                    </a:p>
                  </a:txBody>
                  <a:tcPr/>
                </a:tc>
                <a:extLst>
                  <a:ext uri="{0D108BD9-81ED-4DB2-BD59-A6C34878D82A}">
                    <a16:rowId xmlns:a16="http://schemas.microsoft.com/office/drawing/2014/main" val="2433535107"/>
                  </a:ext>
                </a:extLst>
              </a:tr>
              <a:tr h="656930">
                <a:tc>
                  <a:txBody>
                    <a:bodyPr/>
                    <a:lstStyle/>
                    <a:p>
                      <a:r>
                        <a:rPr lang="en-GB" sz="2200" dirty="0"/>
                        <a:t>20</a:t>
                      </a:r>
                    </a:p>
                  </a:txBody>
                  <a:tcPr/>
                </a:tc>
                <a:tc>
                  <a:txBody>
                    <a:bodyPr/>
                    <a:lstStyle/>
                    <a:p>
                      <a:r>
                        <a:rPr lang="en-GB" sz="2200" b="0" i="0" u="none" strike="noStrike" kern="1200" baseline="0" dirty="0">
                          <a:solidFill>
                            <a:schemeClr val="dk1"/>
                          </a:solidFill>
                          <a:latin typeface="+mn-lt"/>
                          <a:ea typeface="+mn-ea"/>
                          <a:cs typeface="+mn-cs"/>
                        </a:rPr>
                        <a:t>Ho </a:t>
                      </a:r>
                      <a:r>
                        <a:rPr lang="en-GB" sz="2200" b="0" i="0" u="none" strike="noStrike" kern="1200" baseline="0" dirty="0" err="1">
                          <a:solidFill>
                            <a:schemeClr val="dk1"/>
                          </a:solidFill>
                          <a:latin typeface="+mn-lt"/>
                          <a:ea typeface="+mn-ea"/>
                          <a:cs typeface="+mn-cs"/>
                        </a:rPr>
                        <a:t>pregato</a:t>
                      </a:r>
                      <a:r>
                        <a:rPr lang="en-GB" sz="2200" b="0" i="0" u="none" strike="noStrike" kern="1200" baseline="0" dirty="0">
                          <a:solidFill>
                            <a:schemeClr val="dk1"/>
                          </a:solidFill>
                          <a:latin typeface="+mn-lt"/>
                          <a:ea typeface="+mn-ea"/>
                          <a:cs typeface="+mn-cs"/>
                        </a:rPr>
                        <a:t> o </a:t>
                      </a:r>
                      <a:r>
                        <a:rPr lang="en-GB" sz="2200" b="0" i="0" u="none" strike="noStrike" kern="1200" baseline="0" dirty="0" err="1">
                          <a:solidFill>
                            <a:schemeClr val="dk1"/>
                          </a:solidFill>
                          <a:latin typeface="+mn-lt"/>
                          <a:ea typeface="+mn-ea"/>
                          <a:cs typeface="+mn-cs"/>
                        </a:rPr>
                        <a:t>meditato</a:t>
                      </a:r>
                      <a:endParaRPr lang="en-GB" sz="2200" dirty="0"/>
                    </a:p>
                  </a:txBody>
                  <a:tcPr/>
                </a:tc>
                <a:tc>
                  <a:txBody>
                    <a:bodyPr/>
                    <a:lstStyle/>
                    <a:p>
                      <a:endParaRPr lang="en-GB" sz="2200"/>
                    </a:p>
                  </a:txBody>
                  <a:tcPr/>
                </a:tc>
                <a:tc>
                  <a:txBody>
                    <a:bodyPr/>
                    <a:lstStyle/>
                    <a:p>
                      <a:endParaRPr lang="en-GB" sz="2200"/>
                    </a:p>
                  </a:txBody>
                  <a:tcPr/>
                </a:tc>
                <a:tc>
                  <a:txBody>
                    <a:bodyPr/>
                    <a:lstStyle/>
                    <a:p>
                      <a:endParaRPr lang="en-GB" sz="2200"/>
                    </a:p>
                  </a:txBody>
                  <a:tcPr/>
                </a:tc>
                <a:tc>
                  <a:txBody>
                    <a:bodyPr/>
                    <a:lstStyle/>
                    <a:p>
                      <a:endParaRPr lang="en-GB" sz="2200"/>
                    </a:p>
                  </a:txBody>
                  <a:tcPr/>
                </a:tc>
                <a:extLst>
                  <a:ext uri="{0D108BD9-81ED-4DB2-BD59-A6C34878D82A}">
                    <a16:rowId xmlns:a16="http://schemas.microsoft.com/office/drawing/2014/main" val="1544871022"/>
                  </a:ext>
                </a:extLst>
              </a:tr>
              <a:tr h="656930">
                <a:tc>
                  <a:txBody>
                    <a:bodyPr/>
                    <a:lstStyle/>
                    <a:p>
                      <a:r>
                        <a:rPr lang="en-GB" sz="2200" dirty="0"/>
                        <a:t>21</a:t>
                      </a:r>
                    </a:p>
                  </a:txBody>
                  <a:tcPr/>
                </a:tc>
                <a:tc>
                  <a:txBody>
                    <a:bodyPr/>
                    <a:lstStyle/>
                    <a:p>
                      <a:r>
                        <a:rPr lang="it-IT" sz="2200" b="0" i="0" u="none" strike="noStrike" kern="1200" baseline="0" dirty="0">
                          <a:solidFill>
                            <a:schemeClr val="dk1"/>
                          </a:solidFill>
                          <a:latin typeface="+mn-lt"/>
                          <a:ea typeface="+mn-ea"/>
                          <a:cs typeface="+mn-cs"/>
                        </a:rPr>
                        <a:t>Ho preso in giro </a:t>
                      </a:r>
                      <a:r>
                        <a:rPr lang="it-IT" sz="2200" b="0" i="0" u="none" strike="noStrike" kern="1200" baseline="0">
                          <a:solidFill>
                            <a:schemeClr val="dk1"/>
                          </a:solidFill>
                          <a:latin typeface="+mn-lt"/>
                          <a:ea typeface="+mn-ea"/>
                          <a:cs typeface="+mn-cs"/>
                        </a:rPr>
                        <a:t>la situazione</a:t>
                      </a:r>
                      <a:endParaRPr lang="en-GB" sz="2200" dirty="0"/>
                    </a:p>
                  </a:txBody>
                  <a:tcPr/>
                </a:tc>
                <a:tc>
                  <a:txBody>
                    <a:bodyPr/>
                    <a:lstStyle/>
                    <a:p>
                      <a:endParaRPr lang="en-GB" sz="2200"/>
                    </a:p>
                  </a:txBody>
                  <a:tcPr/>
                </a:tc>
                <a:tc>
                  <a:txBody>
                    <a:bodyPr/>
                    <a:lstStyle/>
                    <a:p>
                      <a:endParaRPr lang="en-GB" sz="2200"/>
                    </a:p>
                  </a:txBody>
                  <a:tcPr/>
                </a:tc>
                <a:tc>
                  <a:txBody>
                    <a:bodyPr/>
                    <a:lstStyle/>
                    <a:p>
                      <a:endParaRPr lang="en-GB" sz="2200"/>
                    </a:p>
                  </a:txBody>
                  <a:tcPr/>
                </a:tc>
                <a:tc>
                  <a:txBody>
                    <a:bodyPr/>
                    <a:lstStyle/>
                    <a:p>
                      <a:endParaRPr lang="en-GB" sz="2200" dirty="0"/>
                    </a:p>
                  </a:txBody>
                  <a:tcPr/>
                </a:tc>
                <a:extLst>
                  <a:ext uri="{0D108BD9-81ED-4DB2-BD59-A6C34878D82A}">
                    <a16:rowId xmlns:a16="http://schemas.microsoft.com/office/drawing/2014/main" val="1478731247"/>
                  </a:ext>
                </a:extLst>
              </a:tr>
            </a:tbl>
          </a:graphicData>
        </a:graphic>
      </p:graphicFrame>
    </p:spTree>
    <p:extLst>
      <p:ext uri="{BB962C8B-B14F-4D97-AF65-F5344CB8AC3E}">
        <p14:creationId xmlns:p14="http://schemas.microsoft.com/office/powerpoint/2010/main" val="425576563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02AF3284-AB45-4CEB-9069-237A02FFCF30}"/>
              </a:ext>
            </a:extLst>
          </p:cNvPr>
          <p:cNvSpPr>
            <a:spLocks noGrp="1"/>
          </p:cNvSpPr>
          <p:nvPr>
            <p:ph idx="1"/>
          </p:nvPr>
        </p:nvSpPr>
        <p:spPr>
          <a:xfrm>
            <a:off x="500270" y="294998"/>
            <a:ext cx="10515600" cy="6563001"/>
          </a:xfrm>
        </p:spPr>
        <p:txBody>
          <a:bodyPr>
            <a:noAutofit/>
          </a:bodyPr>
          <a:lstStyle/>
          <a:p>
            <a:pPr marL="0" indent="0">
              <a:buNone/>
            </a:pPr>
            <a:r>
              <a:rPr lang="en-US" sz="2200" dirty="0"/>
              <a:t>The Italian brief cope scale is composed by 21 items, which are grouped in the following dimensions:</a:t>
            </a:r>
          </a:p>
          <a:p>
            <a:r>
              <a:rPr lang="en-US" sz="2200" dirty="0"/>
              <a:t> </a:t>
            </a:r>
            <a:r>
              <a:rPr lang="en-US" sz="2200" dirty="0">
                <a:highlight>
                  <a:srgbClr val="FFFF00"/>
                </a:highlight>
              </a:rPr>
              <a:t>Active coping </a:t>
            </a:r>
            <a:r>
              <a:rPr lang="en-US" sz="2200" dirty="0"/>
              <a:t>(items 1 and 5)</a:t>
            </a:r>
          </a:p>
          <a:p>
            <a:r>
              <a:rPr lang="en-US" sz="2200" dirty="0">
                <a:highlight>
                  <a:srgbClr val="FFFF00"/>
                </a:highlight>
              </a:rPr>
              <a:t>Planning</a:t>
            </a:r>
            <a:r>
              <a:rPr lang="en-US" sz="2200" dirty="0"/>
              <a:t> (items 11 and 18)</a:t>
            </a:r>
          </a:p>
          <a:p>
            <a:r>
              <a:rPr lang="en-US" sz="2200" dirty="0">
                <a:highlight>
                  <a:srgbClr val="FFFF00"/>
                </a:highlight>
              </a:rPr>
              <a:t>Acceptance</a:t>
            </a:r>
            <a:r>
              <a:rPr lang="en-US" sz="2200" dirty="0"/>
              <a:t> (items 15 and 17)</a:t>
            </a:r>
          </a:p>
          <a:p>
            <a:r>
              <a:rPr lang="en-US" sz="2200" dirty="0">
                <a:highlight>
                  <a:srgbClr val="00FF00"/>
                </a:highlight>
              </a:rPr>
              <a:t>Behavioral disengagement</a:t>
            </a:r>
            <a:r>
              <a:rPr lang="en-US" sz="2200" dirty="0"/>
              <a:t> (items 4 and 13)</a:t>
            </a:r>
          </a:p>
          <a:p>
            <a:r>
              <a:rPr lang="en-US" sz="2200" dirty="0">
                <a:highlight>
                  <a:srgbClr val="00FF00"/>
                </a:highlight>
              </a:rPr>
              <a:t>Venting</a:t>
            </a:r>
            <a:r>
              <a:rPr lang="en-US" sz="2200" dirty="0"/>
              <a:t> (item 7)</a:t>
            </a:r>
          </a:p>
          <a:p>
            <a:r>
              <a:rPr lang="en-US" sz="2200" dirty="0">
                <a:highlight>
                  <a:srgbClr val="00FF00"/>
                </a:highlight>
              </a:rPr>
              <a:t>Self-blame </a:t>
            </a:r>
            <a:r>
              <a:rPr lang="en-US" sz="2200" dirty="0"/>
              <a:t>(items 10 and 19)</a:t>
            </a:r>
          </a:p>
          <a:p>
            <a:r>
              <a:rPr lang="en-US" sz="2200" dirty="0">
                <a:highlight>
                  <a:srgbClr val="00FF00"/>
                </a:highlight>
              </a:rPr>
              <a:t>Denial</a:t>
            </a:r>
            <a:r>
              <a:rPr lang="en-US" sz="2200" dirty="0"/>
              <a:t> (item 6)</a:t>
            </a:r>
          </a:p>
          <a:p>
            <a:r>
              <a:rPr lang="en-US" sz="2200" dirty="0">
                <a:highlight>
                  <a:srgbClr val="FF00FF"/>
                </a:highlight>
              </a:rPr>
              <a:t>Use of emotional support </a:t>
            </a:r>
            <a:r>
              <a:rPr lang="en-US" sz="2200" dirty="0"/>
              <a:t>(items 3 and 12)</a:t>
            </a:r>
          </a:p>
          <a:p>
            <a:r>
              <a:rPr lang="en-US" sz="2200" dirty="0">
                <a:highlight>
                  <a:srgbClr val="FF00FF"/>
                </a:highlight>
              </a:rPr>
              <a:t>Use of instrumental support </a:t>
            </a:r>
            <a:r>
              <a:rPr lang="en-US" sz="2200" dirty="0"/>
              <a:t>(item 8) </a:t>
            </a:r>
          </a:p>
          <a:p>
            <a:r>
              <a:rPr lang="en-US" sz="2200" dirty="0">
                <a:highlight>
                  <a:srgbClr val="00FFFF"/>
                </a:highlight>
              </a:rPr>
              <a:t>Humor</a:t>
            </a:r>
            <a:r>
              <a:rPr lang="en-US" sz="2200" dirty="0"/>
              <a:t> (items 14 and 21)</a:t>
            </a:r>
          </a:p>
          <a:p>
            <a:r>
              <a:rPr lang="en-US" sz="2200" dirty="0">
                <a:highlight>
                  <a:srgbClr val="C0C0C0"/>
                </a:highlight>
              </a:rPr>
              <a:t>Religion</a:t>
            </a:r>
            <a:r>
              <a:rPr lang="en-US" sz="2200" dirty="0"/>
              <a:t> (items 16 and 20)</a:t>
            </a:r>
          </a:p>
          <a:p>
            <a:r>
              <a:rPr lang="en-US" sz="2200" dirty="0">
                <a:highlight>
                  <a:srgbClr val="FF0000"/>
                </a:highlight>
              </a:rPr>
              <a:t>Substance use </a:t>
            </a:r>
            <a:r>
              <a:rPr lang="en-US" sz="2200" dirty="0"/>
              <a:t>(items 2 and 9)</a:t>
            </a:r>
          </a:p>
          <a:p>
            <a:pPr marL="0" indent="0">
              <a:buNone/>
            </a:pPr>
            <a:endParaRPr lang="en-US" sz="2200" dirty="0"/>
          </a:p>
        </p:txBody>
      </p:sp>
    </p:spTree>
    <p:extLst>
      <p:ext uri="{BB962C8B-B14F-4D97-AF65-F5344CB8AC3E}">
        <p14:creationId xmlns:p14="http://schemas.microsoft.com/office/powerpoint/2010/main" val="141878971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D477CAED-AAD9-40AB-890A-60FBBD62749C}"/>
              </a:ext>
            </a:extLst>
          </p:cNvPr>
          <p:cNvSpPr>
            <a:spLocks noGrp="1"/>
          </p:cNvSpPr>
          <p:nvPr>
            <p:ph idx="1"/>
          </p:nvPr>
        </p:nvSpPr>
        <p:spPr>
          <a:xfrm>
            <a:off x="838200" y="576470"/>
            <a:ext cx="10515600" cy="5600493"/>
          </a:xfrm>
        </p:spPr>
        <p:txBody>
          <a:bodyPr>
            <a:noAutofit/>
          </a:bodyPr>
          <a:lstStyle/>
          <a:p>
            <a:r>
              <a:rPr lang="en-US" sz="2200" dirty="0"/>
              <a:t>Factor 1. Acceptance; Planning; Active coping load on a single factor. Taken together they form a relevant chain of what we can call the </a:t>
            </a:r>
            <a:r>
              <a:rPr lang="en-US" sz="2200" i="1" dirty="0">
                <a:highlight>
                  <a:srgbClr val="FFFF00"/>
                </a:highlight>
              </a:rPr>
              <a:t>subject’s activation</a:t>
            </a:r>
            <a:r>
              <a:rPr lang="en-US" sz="2200" dirty="0"/>
              <a:t>. In other terms, the subject accepts the situation, plans the actions, and then acts accordingly.</a:t>
            </a:r>
          </a:p>
          <a:p>
            <a:r>
              <a:rPr lang="en-US" sz="2200" dirty="0"/>
              <a:t>Factor 2 (F2) . Behavioral Disengagement; Self-blame; Denial; Venting load on a single factor. In contrast to the previous factor, the items that load on F2 have to do with the </a:t>
            </a:r>
            <a:r>
              <a:rPr lang="en-US" sz="2200" i="1" dirty="0">
                <a:highlight>
                  <a:srgbClr val="00FF00"/>
                </a:highlight>
              </a:rPr>
              <a:t>subject’s deactivation</a:t>
            </a:r>
            <a:r>
              <a:rPr lang="en-US" sz="2200" dirty="0"/>
              <a:t>: she or he manifests unpleasant emotions and disbelief, blames themselves, refrains from action</a:t>
            </a:r>
          </a:p>
          <a:p>
            <a:r>
              <a:rPr lang="en-US" sz="2200" dirty="0"/>
              <a:t>Factor 3 (F3) . Emotional support and Instrumental support items  load on F3. F3 holds together items that have to with </a:t>
            </a:r>
            <a:r>
              <a:rPr lang="en-US" sz="2200" i="1" dirty="0">
                <a:highlight>
                  <a:srgbClr val="FF00FF"/>
                </a:highlight>
              </a:rPr>
              <a:t>social support</a:t>
            </a:r>
            <a:r>
              <a:rPr lang="en-US" sz="2200" dirty="0">
                <a:highlight>
                  <a:srgbClr val="FF00FF"/>
                </a:highlight>
              </a:rPr>
              <a:t>,</a:t>
            </a:r>
            <a:r>
              <a:rPr lang="en-US" sz="2200" dirty="0"/>
              <a:t> i.e., </a:t>
            </a:r>
            <a:r>
              <a:rPr lang="en-US" sz="2200" i="1" dirty="0"/>
              <a:t>external support </a:t>
            </a:r>
            <a:r>
              <a:rPr lang="en-US" sz="2200" dirty="0"/>
              <a:t>for coping with the situation (the problem) and the</a:t>
            </a:r>
            <a:r>
              <a:rPr lang="en-GB" sz="2200" dirty="0"/>
              <a:t>related emotions</a:t>
            </a:r>
          </a:p>
          <a:p>
            <a:r>
              <a:rPr lang="en-US" sz="2200" dirty="0"/>
              <a:t>Factor 4. The use of humor can be considered as a form of </a:t>
            </a:r>
            <a:r>
              <a:rPr lang="en-US" sz="2200" i="1" dirty="0">
                <a:highlight>
                  <a:srgbClr val="00FFFF"/>
                </a:highlight>
              </a:rPr>
              <a:t>cognitive reframing.</a:t>
            </a:r>
          </a:p>
          <a:p>
            <a:r>
              <a:rPr lang="en-US" sz="2200" dirty="0"/>
              <a:t>Factor 5. In </a:t>
            </a:r>
            <a:r>
              <a:rPr lang="en-US" sz="2200" i="1" dirty="0">
                <a:highlight>
                  <a:srgbClr val="C0C0C0"/>
                </a:highlight>
              </a:rPr>
              <a:t>religious/spiritual reliance</a:t>
            </a:r>
            <a:r>
              <a:rPr lang="en-US" sz="2200" dirty="0"/>
              <a:t>, there is no activation on the part of the subject in coping with the problem, but an attempt to mitigate the emotional state resulting from the problem, seeking religious comfort, and relying on spiritual beliefs, perhaps also in the hope that the stressful situation will be resolved with divine help</a:t>
            </a:r>
          </a:p>
          <a:p>
            <a:r>
              <a:rPr lang="en-US" sz="2200" dirty="0"/>
              <a:t>Factor 6. Substance use coincides with an implicit admission of inability to actively cope with a situation and its emotional consequences, except through the rescue of external </a:t>
            </a:r>
            <a:r>
              <a:rPr lang="en-GB" sz="2200" dirty="0"/>
              <a:t>substances (</a:t>
            </a:r>
            <a:r>
              <a:rPr lang="en-GB" sz="2200" i="1" dirty="0">
                <a:highlight>
                  <a:srgbClr val="FF0000"/>
                </a:highlight>
              </a:rPr>
              <a:t>addiction</a:t>
            </a:r>
            <a:r>
              <a:rPr lang="en-GB" sz="2200" dirty="0"/>
              <a:t>).</a:t>
            </a:r>
          </a:p>
        </p:txBody>
      </p:sp>
    </p:spTree>
    <p:extLst>
      <p:ext uri="{BB962C8B-B14F-4D97-AF65-F5344CB8AC3E}">
        <p14:creationId xmlns:p14="http://schemas.microsoft.com/office/powerpoint/2010/main" val="1366760068"/>
      </p:ext>
    </p:extLst>
  </p:cSld>
  <p:clrMapOvr>
    <a:masterClrMapping/>
  </p:clrMapOvr>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229</TotalTime>
  <Words>767</Words>
  <Application>Microsoft Office PowerPoint</Application>
  <PresentationFormat>Widescreen</PresentationFormat>
  <Paragraphs>92</Paragraphs>
  <Slides>7</Slides>
  <Notes>0</Notes>
  <HiddenSlides>0</HiddenSlides>
  <MMClips>0</MMClips>
  <ScaleCrop>false</ScaleCrop>
  <HeadingPairs>
    <vt:vector size="6" baseType="variant">
      <vt:variant>
        <vt:lpstr>Caratteri utilizzati</vt:lpstr>
      </vt:variant>
      <vt:variant>
        <vt:i4>3</vt:i4>
      </vt:variant>
      <vt:variant>
        <vt:lpstr>Tema</vt:lpstr>
      </vt:variant>
      <vt:variant>
        <vt:i4>1</vt:i4>
      </vt:variant>
      <vt:variant>
        <vt:lpstr>Titoli diapositive</vt:lpstr>
      </vt:variant>
      <vt:variant>
        <vt:i4>7</vt:i4>
      </vt:variant>
    </vt:vector>
  </HeadingPairs>
  <TitlesOfParts>
    <vt:vector size="11" baseType="lpstr">
      <vt:lpstr>Arial</vt:lpstr>
      <vt:lpstr>Calibri</vt:lpstr>
      <vt:lpstr>Calibri Light</vt:lpstr>
      <vt:lpstr>Tema di Office</vt:lpstr>
      <vt:lpstr>Brief cope scale validata per l’italiano </vt:lpstr>
      <vt:lpstr> https://journals.plos.org/plosone/article?id=10.1371/journal.pone.0278486</vt:lpstr>
      <vt:lpstr>Il soggetto deve concentrarsi su una situazione problematica che ha vissuto o sta vivendo  e riferire ad essa gli item del test </vt:lpstr>
      <vt:lpstr>Presentazione standard di PowerPoint</vt:lpstr>
      <vt:lpstr>Presentazione standard di PowerPoint</vt:lpstr>
      <vt:lpstr>Presentazione standard di PowerPoint</vt:lpstr>
      <vt:lpstr>Presentazione standard di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Brief-cope scale validate per l’italiano</dc:title>
  <dc:creator>carla canestrari</dc:creator>
  <cp:lastModifiedBy>carla.canestrari@unimc.it</cp:lastModifiedBy>
  <cp:revision>16</cp:revision>
  <dcterms:created xsi:type="dcterms:W3CDTF">2024-10-08T13:37:24Z</dcterms:created>
  <dcterms:modified xsi:type="dcterms:W3CDTF">2024-10-15T07:23:07Z</dcterms:modified>
</cp:coreProperties>
</file>