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57" r:id="rId3"/>
    <p:sldId id="260" r:id="rId4"/>
    <p:sldId id="261" r:id="rId5"/>
    <p:sldId id="262" r:id="rId6"/>
    <p:sldId id="263" r:id="rId7"/>
    <p:sldId id="264" r:id="rId8"/>
    <p:sldId id="265" r:id="rId9"/>
    <p:sldId id="266" r:id="rId10"/>
    <p:sldId id="267" r:id="rId11"/>
    <p:sldId id="268" r:id="rId1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093620-BA7A-352D-DF1A-660181C87451}" v="4" dt="2022-10-17T14:48:58.584"/>
    <p1510:client id="{B047DEFD-2C9C-89AC-49B0-9EFED2925D51}" v="1168" dt="2022-10-16T17:55:24.974"/>
    <p1510:client id="{C1BBD5D3-C335-472E-A1EF-9591F6D8FC13}" v="1317" dt="2022-10-16T17:19:09.477"/>
  </p1510:revLst>
</p1510:revInfo>
</file>

<file path=ppt/tableStyles.xml><?xml version="1.0" encoding="utf-8"?>
<a:tblStyleLst xmlns:a="http://schemas.openxmlformats.org/drawingml/2006/main" def="{5C22544A-7EE6-4342-B048-85BDC9FD1C3A}">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00BDBF-4777-4F6E-A064-D2604B01FC04}" type="datetimeFigureOut">
              <a:rPr lang="it-IT" smtClean="0"/>
              <a:t>17/10/2022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487951-0AB4-41A4-BECE-E5393387B497}" type="slidenum">
              <a:rPr lang="it-IT" smtClean="0"/>
              <a:t>‹N›</a:t>
            </a:fld>
            <a:endParaRPr lang="it-IT"/>
          </a:p>
        </p:txBody>
      </p:sp>
    </p:spTree>
    <p:extLst>
      <p:ext uri="{BB962C8B-B14F-4D97-AF65-F5344CB8AC3E}">
        <p14:creationId xmlns:p14="http://schemas.microsoft.com/office/powerpoint/2010/main" val="2884341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F487951-0AB4-41A4-BECE-E5393387B497}" type="slidenum">
              <a:rPr lang="it-IT" smtClean="0"/>
              <a:t>2</a:t>
            </a:fld>
            <a:endParaRPr lang="it-IT"/>
          </a:p>
        </p:txBody>
      </p:sp>
    </p:spTree>
    <p:extLst>
      <p:ext uri="{BB962C8B-B14F-4D97-AF65-F5344CB8AC3E}">
        <p14:creationId xmlns:p14="http://schemas.microsoft.com/office/powerpoint/2010/main" val="2972555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5"/>
          </p:nvPr>
        </p:nvSpPr>
        <p:spPr/>
        <p:txBody>
          <a:bodyPr/>
          <a:lstStyle/>
          <a:p>
            <a:fld id="{3F487951-0AB4-41A4-BECE-E5393387B497}" type="slidenum">
              <a:rPr lang="it-IT" smtClean="0"/>
              <a:t>4</a:t>
            </a:fld>
            <a:endParaRPr lang="it-IT"/>
          </a:p>
        </p:txBody>
      </p:sp>
    </p:spTree>
    <p:extLst>
      <p:ext uri="{BB962C8B-B14F-4D97-AF65-F5344CB8AC3E}">
        <p14:creationId xmlns:p14="http://schemas.microsoft.com/office/powerpoint/2010/main" val="1609125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867561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820650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791519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793913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121581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765624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10/17/2022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396284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10/17/2022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855498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10/17/2022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338041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469776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766479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10/17/2022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a:t>
            </a:fld>
            <a:endParaRPr lang="en-US" dirty="0"/>
          </a:p>
        </p:txBody>
      </p:sp>
    </p:spTree>
    <p:extLst>
      <p:ext uri="{BB962C8B-B14F-4D97-AF65-F5344CB8AC3E}">
        <p14:creationId xmlns:p14="http://schemas.microsoft.com/office/powerpoint/2010/main" val="6071911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33113D-5B13-3775-EEAD-0D7A1B5AE878}"/>
              </a:ext>
            </a:extLst>
          </p:cNvPr>
          <p:cNvSpPr>
            <a:spLocks noGrp="1"/>
          </p:cNvSpPr>
          <p:nvPr>
            <p:ph type="ctrTitle"/>
          </p:nvPr>
        </p:nvSpPr>
        <p:spPr/>
        <p:txBody>
          <a:bodyPr/>
          <a:lstStyle/>
          <a:p>
            <a:r>
              <a:rPr lang="it-IT" dirty="0"/>
              <a:t>SECONDA MEDITAZIONE</a:t>
            </a:r>
            <a:br>
              <a:rPr lang="it-IT" dirty="0"/>
            </a:br>
            <a:endParaRPr lang="it-IT" dirty="0"/>
          </a:p>
        </p:txBody>
      </p:sp>
      <p:sp>
        <p:nvSpPr>
          <p:cNvPr id="3" name="Sottotitolo 2">
            <a:extLst>
              <a:ext uri="{FF2B5EF4-FFF2-40B4-BE49-F238E27FC236}">
                <a16:creationId xmlns:a16="http://schemas.microsoft.com/office/drawing/2014/main" id="{3DF07F10-F1F9-C222-EA7E-35AF8B90A3E0}"/>
              </a:ext>
            </a:extLst>
          </p:cNvPr>
          <p:cNvSpPr>
            <a:spLocks noGrp="1"/>
          </p:cNvSpPr>
          <p:nvPr>
            <p:ph type="subTitle" idx="1"/>
          </p:nvPr>
        </p:nvSpPr>
        <p:spPr/>
        <p:txBody>
          <a:bodyPr vert="horz" lIns="91440" tIns="45720" rIns="91440" bIns="45720" rtlCol="0" anchor="t">
            <a:normAutofit/>
          </a:bodyPr>
          <a:lstStyle/>
          <a:p>
            <a:r>
              <a:rPr lang="it-IT" dirty="0">
                <a:ea typeface="+mn-lt"/>
                <a:cs typeface="+mn-lt"/>
              </a:rPr>
              <a:t>Apertura del campo d’esperienza trascendentale nelle sue strutture universali:</a:t>
            </a:r>
          </a:p>
          <a:p>
            <a:r>
              <a:rPr lang="it-IT" i="1" dirty="0">
                <a:cs typeface="Calibri"/>
              </a:rPr>
              <a:t>d</a:t>
            </a:r>
            <a:r>
              <a:rPr lang="it-IT" i="1">
                <a:cs typeface="Calibri"/>
              </a:rPr>
              <a:t>all'ego </a:t>
            </a:r>
            <a:r>
              <a:rPr lang="it-IT" i="1" dirty="0">
                <a:cs typeface="Calibri"/>
              </a:rPr>
              <a:t>identico alle molteplici </a:t>
            </a:r>
            <a:r>
              <a:rPr lang="it-IT" i="1" dirty="0" err="1">
                <a:cs typeface="Calibri"/>
              </a:rPr>
              <a:t>cogitationes</a:t>
            </a:r>
            <a:endParaRPr lang="it-IT" i="1" dirty="0">
              <a:cs typeface="Calibri"/>
            </a:endParaRPr>
          </a:p>
        </p:txBody>
      </p:sp>
    </p:spTree>
    <p:extLst>
      <p:ext uri="{BB962C8B-B14F-4D97-AF65-F5344CB8AC3E}">
        <p14:creationId xmlns:p14="http://schemas.microsoft.com/office/powerpoint/2010/main" val="1549166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FAFB5A-0FD8-E682-59B7-791060171F76}"/>
              </a:ext>
            </a:extLst>
          </p:cNvPr>
          <p:cNvSpPr>
            <a:spLocks noGrp="1"/>
          </p:cNvSpPr>
          <p:nvPr>
            <p:ph type="title"/>
          </p:nvPr>
        </p:nvSpPr>
        <p:spPr/>
        <p:txBody>
          <a:bodyPr/>
          <a:lstStyle/>
          <a:p>
            <a:r>
              <a:rPr lang="it-IT" dirty="0">
                <a:cs typeface="Calibri Light"/>
              </a:rPr>
              <a:t>§21 L’oggetto intenzionale come «filo conduttore trascendentale» </a:t>
            </a:r>
            <a:endParaRPr lang="it-IT" dirty="0"/>
          </a:p>
        </p:txBody>
      </p:sp>
      <p:sp>
        <p:nvSpPr>
          <p:cNvPr id="3" name="Segnaposto contenuto 2">
            <a:extLst>
              <a:ext uri="{FF2B5EF4-FFF2-40B4-BE49-F238E27FC236}">
                <a16:creationId xmlns:a16="http://schemas.microsoft.com/office/drawing/2014/main" id="{2D2EEB5D-B2AA-FAC4-B049-D40E4E725233}"/>
              </a:ext>
            </a:extLst>
          </p:cNvPr>
          <p:cNvSpPr>
            <a:spLocks noGrp="1"/>
          </p:cNvSpPr>
          <p:nvPr>
            <p:ph idx="1"/>
          </p:nvPr>
        </p:nvSpPr>
        <p:spPr/>
        <p:txBody>
          <a:bodyPr vert="horz" lIns="91440" tIns="45720" rIns="91440" bIns="45720" rtlCol="0" anchor="t">
            <a:normAutofit fontScale="92500"/>
          </a:bodyPr>
          <a:lstStyle/>
          <a:p>
            <a:pPr>
              <a:buFont typeface="Wingdings" panose="020B0604020202020204" pitchFamily="34" charset="0"/>
              <a:buChar char="Ø"/>
            </a:pPr>
            <a:r>
              <a:rPr lang="it-IT" dirty="0"/>
              <a:t>La struttura tipica più generale è designata dallo schema: ego-cogito-</a:t>
            </a:r>
            <a:r>
              <a:rPr lang="it-IT" dirty="0" err="1"/>
              <a:t>cogitatum</a:t>
            </a:r>
            <a:r>
              <a:rPr lang="it-IT" dirty="0"/>
              <a:t>.</a:t>
            </a:r>
            <a:endParaRPr lang="it-IT"/>
          </a:p>
          <a:p>
            <a:pPr>
              <a:buFont typeface="Wingdings" panose="020B0604020202020204" pitchFamily="34" charset="0"/>
              <a:buChar char="Ø"/>
            </a:pPr>
            <a:r>
              <a:rPr lang="it-IT" dirty="0"/>
              <a:t>L‘oggetto intenzionale gioca il ruolo di filo conduttore trascendentale. </a:t>
            </a:r>
            <a:endParaRPr lang="it-IT" dirty="0">
              <a:cs typeface="Calibri" panose="020F0502020204030204"/>
            </a:endParaRPr>
          </a:p>
          <a:p>
            <a:pPr>
              <a:buFont typeface="Wingdings" panose="020B0604020202020204" pitchFamily="34" charset="0"/>
              <a:buChar char="Ø"/>
            </a:pPr>
            <a:r>
              <a:rPr lang="it-IT" dirty="0" err="1"/>
              <a:t>Dalloggetto</a:t>
            </a:r>
            <a:r>
              <a:rPr lang="it-IT" dirty="0"/>
              <a:t> singolo dato direttamente, la riflessione risale ai </a:t>
            </a:r>
            <a:r>
              <a:rPr lang="it-IT" dirty="0" err="1"/>
              <a:t>corrispondettivi</a:t>
            </a:r>
            <a:r>
              <a:rPr lang="it-IT" dirty="0"/>
              <a:t> modi, a quelli potenziali inclusi. Poi al modo di coscienza in cui l’oggetto si dà, ai potenziali modi racchiusi in esso, infine ai modi di coscienza in cui si può essere coscienti dell’oggetto identico. </a:t>
            </a:r>
            <a:endParaRPr lang="it-IT" dirty="0">
              <a:cs typeface="Calibri" panose="020F0502020204030204"/>
            </a:endParaRPr>
          </a:p>
          <a:p>
            <a:pPr>
              <a:buFont typeface="Wingdings" panose="020B0604020202020204" pitchFamily="34" charset="0"/>
              <a:buChar char="Ø"/>
            </a:pPr>
            <a:r>
              <a:rPr lang="it-IT" dirty="0"/>
              <a:t>Strutture tipiche noetico-noematiche particolari distinte per determinazioni (</a:t>
            </a:r>
            <a:r>
              <a:rPr lang="it-IT" i="1" dirty="0"/>
              <a:t>ontologico-formali</a:t>
            </a:r>
            <a:r>
              <a:rPr lang="it-IT" dirty="0"/>
              <a:t> o </a:t>
            </a:r>
            <a:r>
              <a:rPr lang="it-IT" i="1" dirty="0"/>
              <a:t>ontologico-materiali</a:t>
            </a:r>
            <a:r>
              <a:rPr lang="it-IT" dirty="0"/>
              <a:t>)</a:t>
            </a:r>
            <a:endParaRPr lang="it-IT" dirty="0">
              <a:cs typeface="Calibri" panose="020F0502020204030204"/>
            </a:endParaRPr>
          </a:p>
          <a:p>
            <a:pPr>
              <a:buFont typeface="Wingdings" panose="020B0604020202020204" pitchFamily="34" charset="0"/>
              <a:buChar char="Ø"/>
            </a:pPr>
            <a:r>
              <a:rPr lang="it-IT" dirty="0"/>
              <a:t>Da teorie trascendentali formali distinte a teorie costitutive</a:t>
            </a:r>
            <a:endParaRPr lang="it-IT" dirty="0">
              <a:cs typeface="Calibri" panose="020F0502020204030204"/>
            </a:endParaRPr>
          </a:p>
          <a:p>
            <a:pPr>
              <a:buFont typeface="Wingdings" panose="020B0604020202020204" pitchFamily="34" charset="0"/>
              <a:buChar char="Ø"/>
            </a:pPr>
            <a:endParaRPr lang="it-IT" dirty="0">
              <a:cs typeface="Calibri" panose="020F0502020204030204"/>
            </a:endParaRPr>
          </a:p>
          <a:p>
            <a:pPr>
              <a:buFont typeface="Wingdings" panose="020B0604020202020204" pitchFamily="34" charset="0"/>
              <a:buChar char="Ø"/>
            </a:pPr>
            <a:endParaRPr lang="it-IT" dirty="0">
              <a:cs typeface="Calibri" panose="020F0502020204030204"/>
            </a:endParaRPr>
          </a:p>
          <a:p>
            <a:pPr>
              <a:buFont typeface="Wingdings" panose="020B0604020202020204" pitchFamily="34" charset="0"/>
              <a:buChar char="Ø"/>
            </a:pPr>
            <a:endParaRPr lang="it-IT" dirty="0">
              <a:cs typeface="Calibri" panose="020F0502020204030204"/>
            </a:endParaRPr>
          </a:p>
          <a:p>
            <a:pPr>
              <a:buFont typeface="Wingdings" panose="020B0604020202020204" pitchFamily="34" charset="0"/>
              <a:buChar char="Ø"/>
            </a:pPr>
            <a:endParaRPr lang="it-IT" dirty="0">
              <a:cs typeface="Calibri" panose="020F0502020204030204"/>
            </a:endParaRPr>
          </a:p>
        </p:txBody>
      </p:sp>
    </p:spTree>
    <p:extLst>
      <p:ext uri="{BB962C8B-B14F-4D97-AF65-F5344CB8AC3E}">
        <p14:creationId xmlns:p14="http://schemas.microsoft.com/office/powerpoint/2010/main" val="3187873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4A5B79-C359-74C1-520B-0BC472D505BA}"/>
              </a:ext>
            </a:extLst>
          </p:cNvPr>
          <p:cNvSpPr>
            <a:spLocks noGrp="1"/>
          </p:cNvSpPr>
          <p:nvPr>
            <p:ph type="title"/>
          </p:nvPr>
        </p:nvSpPr>
        <p:spPr/>
        <p:txBody>
          <a:bodyPr>
            <a:normAutofit fontScale="90000"/>
          </a:bodyPr>
          <a:lstStyle/>
          <a:p>
            <a:r>
              <a:rPr lang="it-IT" dirty="0">
                <a:cs typeface="Calibri Light"/>
              </a:rPr>
              <a:t>§22 L'idea dell'unità universale di tutti gli oggetti e il compito di una sua chiarificazione dal punto di vista costitutivo</a:t>
            </a:r>
            <a:endParaRPr lang="it-IT" dirty="0"/>
          </a:p>
        </p:txBody>
      </p:sp>
      <p:sp>
        <p:nvSpPr>
          <p:cNvPr id="3" name="Segnaposto contenuto 2">
            <a:extLst>
              <a:ext uri="{FF2B5EF4-FFF2-40B4-BE49-F238E27FC236}">
                <a16:creationId xmlns:a16="http://schemas.microsoft.com/office/drawing/2014/main" id="{EEB60576-1AE1-E42A-978E-8327FC483A5F}"/>
              </a:ext>
            </a:extLst>
          </p:cNvPr>
          <p:cNvSpPr>
            <a:spLocks noGrp="1"/>
          </p:cNvSpPr>
          <p:nvPr>
            <p:ph idx="1"/>
          </p:nvPr>
        </p:nvSpPr>
        <p:spPr/>
        <p:txBody>
          <a:bodyPr vert="horz" lIns="91440" tIns="45720" rIns="91440" bIns="45720" rtlCol="0" anchor="t">
            <a:normAutofit/>
          </a:bodyPr>
          <a:lstStyle/>
          <a:p>
            <a:pPr>
              <a:buFont typeface="Wingdings" panose="020B0604020202020204" pitchFamily="34" charset="0"/>
              <a:buChar char="Ø"/>
            </a:pPr>
            <a:r>
              <a:rPr lang="it-IT" dirty="0"/>
              <a:t>Le molteplicità coscienziali sono connesse l’una all’altra per ragioni essenziali.</a:t>
            </a:r>
            <a:endParaRPr lang="it-IT"/>
          </a:p>
          <a:p>
            <a:pPr>
              <a:buFont typeface="Wingdings" panose="020B0604020202020204" pitchFamily="34" charset="0"/>
              <a:buChar char="Ø"/>
            </a:pPr>
            <a:r>
              <a:rPr lang="it-IT" i="1" dirty="0"/>
              <a:t>Ogni oggettualità in generale indica una struttura dell’io trascendentale che sottostà a regole.</a:t>
            </a:r>
            <a:endParaRPr lang="it-IT" i="1" dirty="0">
              <a:cs typeface="Calibri" panose="020F0502020204030204"/>
            </a:endParaRPr>
          </a:p>
          <a:p>
            <a:pPr>
              <a:buFont typeface="Wingdings" panose="020B0604020202020204" pitchFamily="34" charset="0"/>
              <a:buChar char="Ø"/>
            </a:pPr>
            <a:r>
              <a:rPr lang="it-IT" dirty="0"/>
              <a:t>Sintesi costitutiva universale</a:t>
            </a:r>
            <a:endParaRPr lang="it-IT" i="1" dirty="0">
              <a:cs typeface="Calibri" panose="020F0502020204030204"/>
            </a:endParaRPr>
          </a:p>
          <a:p>
            <a:pPr>
              <a:buFont typeface="Wingdings" panose="020B0604020202020204" pitchFamily="34" charset="0"/>
              <a:buChar char="Ø"/>
            </a:pPr>
            <a:r>
              <a:rPr lang="it-IT" i="1" dirty="0"/>
              <a:t>Un’idea regolativa infinita ci fornisce un principio pratico.</a:t>
            </a:r>
            <a:endParaRPr lang="it-IT" dirty="0">
              <a:cs typeface="Calibri" panose="020F0502020204030204"/>
            </a:endParaRPr>
          </a:p>
          <a:p>
            <a:pPr>
              <a:buFont typeface="Wingdings" panose="020B0604020202020204" pitchFamily="34" charset="0"/>
              <a:buChar char="Ø"/>
            </a:pPr>
            <a:r>
              <a:rPr lang="it-IT" dirty="0"/>
              <a:t>Disvelare non solo gli orizzonti interni agli oggetti ma anche quelli che rimandano a qualcosa di esterno, cioè alle forme essenziali di connessione. </a:t>
            </a:r>
            <a:endParaRPr lang="it-IT" dirty="0">
              <a:cs typeface="Calibri" panose="020F0502020204030204"/>
            </a:endParaRPr>
          </a:p>
        </p:txBody>
      </p:sp>
    </p:spTree>
    <p:extLst>
      <p:ext uri="{BB962C8B-B14F-4D97-AF65-F5344CB8AC3E}">
        <p14:creationId xmlns:p14="http://schemas.microsoft.com/office/powerpoint/2010/main" val="1768017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47ECF6-A4DE-3425-21A0-5DC0031E7588}"/>
              </a:ext>
            </a:extLst>
          </p:cNvPr>
          <p:cNvSpPr>
            <a:spLocks noGrp="1"/>
          </p:cNvSpPr>
          <p:nvPr>
            <p:ph type="title"/>
          </p:nvPr>
        </p:nvSpPr>
        <p:spPr/>
        <p:txBody>
          <a:bodyPr>
            <a:normAutofit/>
          </a:bodyPr>
          <a:lstStyle/>
          <a:p>
            <a:r>
              <a:rPr lang="it-IT" sz="3200"/>
              <a:t>§12. L'idea di una fondazione trascendentale della conoscenza </a:t>
            </a:r>
          </a:p>
        </p:txBody>
      </p:sp>
      <p:sp>
        <p:nvSpPr>
          <p:cNvPr id="4" name="CasellaDiTesto 3">
            <a:extLst>
              <a:ext uri="{FF2B5EF4-FFF2-40B4-BE49-F238E27FC236}">
                <a16:creationId xmlns:a16="http://schemas.microsoft.com/office/drawing/2014/main" id="{86226C8D-7511-3442-F170-E9AFC839A7CD}"/>
              </a:ext>
            </a:extLst>
          </p:cNvPr>
          <p:cNvSpPr txBox="1"/>
          <p:nvPr/>
        </p:nvSpPr>
        <p:spPr>
          <a:xfrm>
            <a:off x="1749824" y="1401728"/>
            <a:ext cx="9002598" cy="2215991"/>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Ø"/>
            </a:pPr>
            <a:r>
              <a:rPr lang="it-IT" sz="2000"/>
              <a:t>Cosa posso farmene dell’ego trascendentale?</a:t>
            </a:r>
            <a:endParaRPr lang="it-IT" sz="2000">
              <a:cs typeface="Calibri"/>
            </a:endParaRPr>
          </a:p>
          <a:p>
            <a:pPr marL="285750" indent="-285750">
              <a:buFont typeface="Wingdings" panose="05000000000000000000" pitchFamily="2" charset="2"/>
              <a:buChar char="Ø"/>
            </a:pPr>
            <a:r>
              <a:rPr lang="it-IT" sz="2000"/>
              <a:t> Deduzione? No! </a:t>
            </a:r>
            <a:r>
              <a:rPr lang="it-IT" sz="2000" err="1"/>
              <a:t>Epoché</a:t>
            </a:r>
            <a:r>
              <a:rPr lang="it-IT" sz="2000"/>
              <a:t>.</a:t>
            </a:r>
            <a:endParaRPr lang="it-IT" sz="2000">
              <a:cs typeface="Calibri"/>
            </a:endParaRPr>
          </a:p>
          <a:p>
            <a:pPr marL="285750" indent="-285750">
              <a:buFont typeface="Wingdings" panose="05000000000000000000" pitchFamily="2" charset="2"/>
              <a:buChar char="Ø"/>
            </a:pPr>
            <a:r>
              <a:rPr lang="it-IT" sz="2000"/>
              <a:t>Una sfera ontologica nuova e infinita:  l’esperienza trascendentale. </a:t>
            </a:r>
            <a:endParaRPr lang="it-IT" sz="2000">
              <a:cs typeface="Calibri"/>
            </a:endParaRPr>
          </a:p>
          <a:p>
            <a:pPr marL="285750" indent="-285750">
              <a:buFont typeface="Wingdings" panose="05000000000000000000" pitchFamily="2" charset="2"/>
              <a:buChar char="Ø"/>
            </a:pPr>
            <a:r>
              <a:rPr lang="it-IT" sz="2000"/>
              <a:t>L’ego trascendentale è indubitabile, allora lo sono anche i cogitata e le </a:t>
            </a:r>
            <a:r>
              <a:rPr lang="it-IT" sz="2000" err="1"/>
              <a:t>cogitationes</a:t>
            </a:r>
            <a:r>
              <a:rPr lang="it-IT" sz="2000"/>
              <a:t>?</a:t>
            </a:r>
            <a:endParaRPr lang="it-IT" sz="2000">
              <a:cs typeface="Calibri"/>
            </a:endParaRPr>
          </a:p>
          <a:p>
            <a:pPr marL="285750" indent="-285750">
              <a:buFont typeface="Wingdings" panose="05000000000000000000" pitchFamily="2" charset="2"/>
              <a:buChar char="Ø"/>
            </a:pPr>
            <a:r>
              <a:rPr lang="it-IT" sz="2000"/>
              <a:t>Universale struttura d’esperienza apodittica dell’io.</a:t>
            </a:r>
            <a:endParaRPr lang="it-IT" sz="2000">
              <a:cs typeface="Calibri"/>
            </a:endParaRPr>
          </a:p>
          <a:p>
            <a:pPr marL="285750" indent="-285750">
              <a:buFont typeface="Wingdings" panose="05000000000000000000" pitchFamily="2" charset="2"/>
              <a:buChar char="Ø"/>
            </a:pPr>
            <a:endParaRPr lang="it-IT" dirty="0"/>
          </a:p>
        </p:txBody>
      </p:sp>
      <p:sp>
        <p:nvSpPr>
          <p:cNvPr id="7" name="CasellaDiTesto 6">
            <a:extLst>
              <a:ext uri="{FF2B5EF4-FFF2-40B4-BE49-F238E27FC236}">
                <a16:creationId xmlns:a16="http://schemas.microsoft.com/office/drawing/2014/main" id="{9DE0AB06-563E-6A60-B697-8EF5842665F3}"/>
              </a:ext>
            </a:extLst>
          </p:cNvPr>
          <p:cNvSpPr txBox="1"/>
          <p:nvPr/>
        </p:nvSpPr>
        <p:spPr>
          <a:xfrm>
            <a:off x="838200" y="3429000"/>
            <a:ext cx="10378440" cy="1569660"/>
          </a:xfrm>
          <a:prstGeom prst="rect">
            <a:avLst/>
          </a:prstGeom>
          <a:noFill/>
        </p:spPr>
        <p:txBody>
          <a:bodyPr wrap="square" lIns="91440" tIns="45720" rIns="91440" bIns="45720" rtlCol="0" anchor="t">
            <a:spAutoFit/>
          </a:bodyPr>
          <a:lstStyle/>
          <a:p>
            <a:r>
              <a:rPr lang="it-IT" sz="3200">
                <a:latin typeface="+mj-lt"/>
              </a:rPr>
              <a:t>§13. La necessità di mettere provvisoriamente fuori circuito i problemi concernenti la portata della conoscenza trascendentale</a:t>
            </a:r>
          </a:p>
        </p:txBody>
      </p:sp>
      <p:sp>
        <p:nvSpPr>
          <p:cNvPr id="8" name="CasellaDiTesto 7">
            <a:extLst>
              <a:ext uri="{FF2B5EF4-FFF2-40B4-BE49-F238E27FC236}">
                <a16:creationId xmlns:a16="http://schemas.microsoft.com/office/drawing/2014/main" id="{AFC643E9-B47A-CA5D-E61D-E833A5E067A4}"/>
              </a:ext>
            </a:extLst>
          </p:cNvPr>
          <p:cNvSpPr txBox="1"/>
          <p:nvPr/>
        </p:nvSpPr>
        <p:spPr>
          <a:xfrm>
            <a:off x="1749824" y="4995143"/>
            <a:ext cx="9002598" cy="1631216"/>
          </a:xfrm>
          <a:prstGeom prst="rect">
            <a:avLst/>
          </a:prstGeom>
          <a:noFill/>
        </p:spPr>
        <p:txBody>
          <a:bodyPr wrap="square" lIns="91440" tIns="45720" rIns="91440" bIns="45720" rtlCol="0" anchor="t">
            <a:spAutoFit/>
          </a:bodyPr>
          <a:lstStyle/>
          <a:p>
            <a:pPr marL="285750" indent="-285750">
              <a:buFont typeface="Wingdings" panose="05000000000000000000" pitchFamily="2" charset="2"/>
              <a:buChar char="Ø"/>
            </a:pPr>
            <a:r>
              <a:rPr lang="it-IT" sz="2000"/>
              <a:t>Questo campo d’esperienza dovrà essere studiato su due piani: </a:t>
            </a:r>
            <a:endParaRPr lang="it-IT" sz="2000">
              <a:cs typeface="Calibri"/>
            </a:endParaRPr>
          </a:p>
          <a:p>
            <a:pPr marL="342900" indent="-342900">
              <a:buAutoNum type="arabicParenR"/>
            </a:pPr>
            <a:r>
              <a:rPr lang="it-IT" sz="2000"/>
              <a:t>Indagine de “l’immenso dominio dell’esperienza trascendentale di sé” </a:t>
            </a:r>
            <a:endParaRPr lang="it-IT" sz="2000">
              <a:cs typeface="Calibri"/>
            </a:endParaRPr>
          </a:p>
          <a:p>
            <a:pPr marL="342900" indent="-342900">
              <a:buAutoNum type="arabicParenR"/>
            </a:pPr>
            <a:r>
              <a:rPr lang="it-IT" sz="2000"/>
              <a:t>Critica dell’esperienza trascendentale.</a:t>
            </a:r>
            <a:endParaRPr lang="it-IT" sz="2000">
              <a:cs typeface="Calibri"/>
            </a:endParaRPr>
          </a:p>
          <a:p>
            <a:pPr marL="285750" indent="-285750">
              <a:buFont typeface="Wingdings" panose="05000000000000000000" pitchFamily="2" charset="2"/>
              <a:buChar char="Ø"/>
            </a:pPr>
            <a:r>
              <a:rPr lang="it-IT" sz="2000"/>
              <a:t>una nuova scienza, assolutamente soggettiva, dovrà impostarsi come scienza solipsistica, anche se di tipo trascendentale . </a:t>
            </a:r>
            <a:endParaRPr lang="it-IT" sz="2000">
              <a:cs typeface="Calibri"/>
            </a:endParaRPr>
          </a:p>
        </p:txBody>
      </p:sp>
    </p:spTree>
    <p:extLst>
      <p:ext uri="{BB962C8B-B14F-4D97-AF65-F5344CB8AC3E}">
        <p14:creationId xmlns:p14="http://schemas.microsoft.com/office/powerpoint/2010/main" val="238433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702848-17FF-8B48-0B74-22F990DA8639}"/>
              </a:ext>
            </a:extLst>
          </p:cNvPr>
          <p:cNvSpPr>
            <a:spLocks noGrp="1"/>
          </p:cNvSpPr>
          <p:nvPr>
            <p:ph type="title"/>
          </p:nvPr>
        </p:nvSpPr>
        <p:spPr>
          <a:xfrm>
            <a:off x="838200" y="18255"/>
            <a:ext cx="10515600" cy="1325563"/>
          </a:xfrm>
        </p:spPr>
        <p:txBody>
          <a:bodyPr>
            <a:normAutofit/>
          </a:bodyPr>
          <a:lstStyle/>
          <a:p>
            <a:r>
              <a:rPr lang="it-IT" sz="3200">
                <a:cs typeface="Calibri Light"/>
              </a:rPr>
              <a:t>§14 La corrente delle </a:t>
            </a:r>
            <a:r>
              <a:rPr lang="it-IT" sz="3200" err="1">
                <a:cs typeface="Calibri Light"/>
              </a:rPr>
              <a:t>cogitationes</a:t>
            </a:r>
            <a:r>
              <a:rPr lang="it-IT" sz="3200">
                <a:cs typeface="Calibri Light"/>
              </a:rPr>
              <a:t>. Cogito e </a:t>
            </a:r>
            <a:r>
              <a:rPr lang="it-IT" sz="3200" err="1">
                <a:cs typeface="Calibri Light"/>
              </a:rPr>
              <a:t>cogitatum</a:t>
            </a:r>
            <a:r>
              <a:rPr lang="it-IT" sz="3200">
                <a:cs typeface="Calibri Light"/>
              </a:rPr>
              <a:t>.</a:t>
            </a:r>
            <a:endParaRPr lang="it-IT" sz="3200" err="1"/>
          </a:p>
        </p:txBody>
      </p:sp>
      <p:sp>
        <p:nvSpPr>
          <p:cNvPr id="3" name="Segnaposto contenuto 2">
            <a:extLst>
              <a:ext uri="{FF2B5EF4-FFF2-40B4-BE49-F238E27FC236}">
                <a16:creationId xmlns:a16="http://schemas.microsoft.com/office/drawing/2014/main" id="{B6882CC4-41EC-3F36-A313-26A9AC6F12F3}"/>
              </a:ext>
            </a:extLst>
          </p:cNvPr>
          <p:cNvSpPr>
            <a:spLocks noGrp="1"/>
          </p:cNvSpPr>
          <p:nvPr>
            <p:ph idx="1"/>
          </p:nvPr>
        </p:nvSpPr>
        <p:spPr>
          <a:xfrm>
            <a:off x="767080" y="1253330"/>
            <a:ext cx="10515600" cy="5513230"/>
          </a:xfrm>
        </p:spPr>
        <p:txBody>
          <a:bodyPr vert="horz" lIns="91440" tIns="45720" rIns="91440" bIns="45720" rtlCol="0" anchor="t">
            <a:normAutofit/>
          </a:bodyPr>
          <a:lstStyle/>
          <a:p>
            <a:pPr marL="0" indent="0">
              <a:buNone/>
            </a:pPr>
            <a:r>
              <a:rPr lang="it-IT" sz="1800" dirty="0"/>
              <a:t>«Sp</a:t>
            </a:r>
            <a:r>
              <a:rPr lang="it-IT" sz="2000"/>
              <a:t>osteremo la nostra attenzione dall’ego cogito alle molteplici </a:t>
            </a:r>
            <a:r>
              <a:rPr lang="it-IT" sz="2000" err="1"/>
              <a:t>cogitationes</a:t>
            </a:r>
            <a:r>
              <a:rPr lang="it-IT" sz="2000"/>
              <a:t>, flusso della vita di coscienza dell’io identico.»</a:t>
            </a:r>
            <a:endParaRPr lang="it-IT" sz="2000">
              <a:cs typeface="Calibri"/>
            </a:endParaRPr>
          </a:p>
          <a:p>
            <a:pPr>
              <a:buFont typeface="Wingdings" panose="05000000000000000000" pitchFamily="2" charset="2"/>
              <a:buChar char="Ø"/>
            </a:pPr>
            <a:r>
              <a:rPr lang="it-IT" sz="2000"/>
              <a:t>Fare questo tipo di ricerca non rischia di spostare il piano da fenomenologico a psicologico? </a:t>
            </a:r>
            <a:endParaRPr lang="it-IT" sz="2000">
              <a:cs typeface="Calibri"/>
            </a:endParaRPr>
          </a:p>
          <a:p>
            <a:pPr>
              <a:buFont typeface="Wingdings" panose="05000000000000000000" pitchFamily="2" charset="2"/>
              <a:buChar char="Ø"/>
            </a:pPr>
            <a:endParaRPr lang="it-IT" sz="2000">
              <a:cs typeface="Calibri"/>
            </a:endParaRPr>
          </a:p>
          <a:p>
            <a:pPr>
              <a:buFont typeface="Wingdings" panose="05000000000000000000" pitchFamily="2" charset="2"/>
              <a:buChar char="Ø"/>
            </a:pPr>
            <a:endParaRPr lang="it-IT" sz="2000">
              <a:cs typeface="Calibri"/>
            </a:endParaRPr>
          </a:p>
          <a:p>
            <a:pPr>
              <a:buFont typeface="Wingdings" panose="05000000000000000000" pitchFamily="2" charset="2"/>
              <a:buChar char="Ø"/>
            </a:pPr>
            <a:endParaRPr lang="it-IT" sz="2000">
              <a:cs typeface="Calibri"/>
            </a:endParaRPr>
          </a:p>
          <a:p>
            <a:pPr>
              <a:buFont typeface="Wingdings" panose="05000000000000000000" pitchFamily="2" charset="2"/>
              <a:buChar char="Ø"/>
            </a:pPr>
            <a:endParaRPr lang="it-IT" sz="2000">
              <a:cs typeface="Calibri"/>
            </a:endParaRPr>
          </a:p>
          <a:p>
            <a:pPr>
              <a:buFont typeface="Wingdings" panose="05000000000000000000" pitchFamily="2" charset="2"/>
              <a:buChar char="Ø"/>
            </a:pPr>
            <a:endParaRPr lang="it-IT" sz="2000">
              <a:cs typeface="Calibri"/>
            </a:endParaRPr>
          </a:p>
          <a:p>
            <a:pPr>
              <a:buFont typeface="Wingdings" panose="05000000000000000000" pitchFamily="2" charset="2"/>
              <a:buChar char="Ø"/>
            </a:pPr>
            <a:r>
              <a:rPr lang="it-IT" sz="2000"/>
              <a:t>Dopo aver attuato l’</a:t>
            </a:r>
            <a:r>
              <a:rPr lang="it-IT" sz="2000" err="1"/>
              <a:t>epoché</a:t>
            </a:r>
            <a:r>
              <a:rPr lang="it-IT" sz="2000"/>
              <a:t> c’è una caratteristica circa le </a:t>
            </a:r>
            <a:r>
              <a:rPr lang="it-IT" sz="2000" err="1"/>
              <a:t>cogitationes</a:t>
            </a:r>
            <a:r>
              <a:rPr lang="it-IT" sz="2000"/>
              <a:t> che NON muta : il fatto che si riferiscano a qualcosa, ad un </a:t>
            </a:r>
            <a:r>
              <a:rPr lang="it-IT" sz="2000" err="1"/>
              <a:t>cogitatum</a:t>
            </a:r>
            <a:r>
              <a:rPr lang="it-IT" sz="2000"/>
              <a:t>.</a:t>
            </a:r>
            <a:endParaRPr lang="it-IT" sz="2000">
              <a:cs typeface="Calibri"/>
            </a:endParaRPr>
          </a:p>
          <a:p>
            <a:pPr>
              <a:buFont typeface="Wingdings" panose="05000000000000000000" pitchFamily="2" charset="2"/>
              <a:buChar char="Ø"/>
            </a:pPr>
            <a:r>
              <a:rPr lang="it-IT" sz="2000"/>
              <a:t>Ogni cogito lo fa nel modo che gli è più proprio (modalità della percezione, del ricordo, della fantasia, del giudizio, di valore). </a:t>
            </a:r>
            <a:endParaRPr lang="it-IT" sz="2000">
              <a:cs typeface="Calibri"/>
            </a:endParaRPr>
          </a:p>
          <a:p>
            <a:pPr>
              <a:buFont typeface="Wingdings" panose="05000000000000000000" pitchFamily="2" charset="2"/>
              <a:buChar char="Ø"/>
            </a:pPr>
            <a:r>
              <a:rPr lang="it-IT" sz="2000"/>
              <a:t>I cogito o vissuti della coscienza prendono il nome di vissuti intenzionali</a:t>
            </a:r>
            <a:endParaRPr lang="it-IT" sz="2000">
              <a:cs typeface="Calibri"/>
            </a:endParaRPr>
          </a:p>
          <a:p>
            <a:pPr>
              <a:buFont typeface="Wingdings" panose="05000000000000000000" pitchFamily="2" charset="2"/>
              <a:buChar char="Ø"/>
            </a:pPr>
            <a:r>
              <a:rPr lang="it-IT" sz="2000"/>
              <a:t>Intenzionalità  = universale caratteristica fondamentale della coscienza</a:t>
            </a:r>
            <a:r>
              <a:rPr lang="it-IT" sz="2000">
                <a:solidFill>
                  <a:srgbClr val="FF0000"/>
                </a:solidFill>
              </a:rPr>
              <a:t>: l’essere coscienza di qualcosa.</a:t>
            </a:r>
            <a:endParaRPr lang="it-IT" sz="2000">
              <a:solidFill>
                <a:srgbClr val="FF0000"/>
              </a:solidFill>
              <a:cs typeface="Calibri"/>
            </a:endParaRPr>
          </a:p>
          <a:p>
            <a:pPr>
              <a:buFont typeface="Wingdings" panose="05000000000000000000" pitchFamily="2" charset="2"/>
              <a:buChar char="Ø"/>
            </a:pPr>
            <a:endParaRPr lang="it-IT" sz="1800" dirty="0"/>
          </a:p>
          <a:p>
            <a:pPr>
              <a:buFont typeface="Wingdings" panose="05000000000000000000" pitchFamily="2" charset="2"/>
              <a:buChar char="Ø"/>
            </a:pPr>
            <a:endParaRPr lang="it-IT" sz="1800" dirty="0"/>
          </a:p>
          <a:p>
            <a:pPr marL="0" indent="0">
              <a:buNone/>
            </a:pPr>
            <a:endParaRPr lang="it-IT" sz="1800" dirty="0"/>
          </a:p>
          <a:p>
            <a:pPr marL="0" indent="0" algn="ctr">
              <a:buNone/>
            </a:pPr>
            <a:endParaRPr lang="it-IT" sz="1800" dirty="0"/>
          </a:p>
        </p:txBody>
      </p:sp>
      <p:graphicFrame>
        <p:nvGraphicFramePr>
          <p:cNvPr id="5" name="Tabella 5">
            <a:extLst>
              <a:ext uri="{FF2B5EF4-FFF2-40B4-BE49-F238E27FC236}">
                <a16:creationId xmlns:a16="http://schemas.microsoft.com/office/drawing/2014/main" id="{CA997104-46E8-4657-7650-B58674D717AE}"/>
              </a:ext>
            </a:extLst>
          </p:cNvPr>
          <p:cNvGraphicFramePr>
            <a:graphicFrameLocks noGrp="1"/>
          </p:cNvGraphicFramePr>
          <p:nvPr>
            <p:extLst>
              <p:ext uri="{D42A27DB-BD31-4B8C-83A1-F6EECF244321}">
                <p14:modId xmlns:p14="http://schemas.microsoft.com/office/powerpoint/2010/main" val="317039272"/>
              </p:ext>
            </p:extLst>
          </p:nvPr>
        </p:nvGraphicFramePr>
        <p:xfrm>
          <a:off x="1275080" y="2450372"/>
          <a:ext cx="8646160" cy="1584960"/>
        </p:xfrm>
        <a:graphic>
          <a:graphicData uri="http://schemas.openxmlformats.org/drawingml/2006/table">
            <a:tbl>
              <a:tblPr firstRow="1" bandRow="1">
                <a:tableStyleId>{5C22544A-7EE6-4342-B048-85BDC9FD1C3A}</a:tableStyleId>
              </a:tblPr>
              <a:tblGrid>
                <a:gridCol w="4323080">
                  <a:extLst>
                    <a:ext uri="{9D8B030D-6E8A-4147-A177-3AD203B41FA5}">
                      <a16:colId xmlns:a16="http://schemas.microsoft.com/office/drawing/2014/main" val="3918128383"/>
                    </a:ext>
                  </a:extLst>
                </a:gridCol>
                <a:gridCol w="4323080">
                  <a:extLst>
                    <a:ext uri="{9D8B030D-6E8A-4147-A177-3AD203B41FA5}">
                      <a16:colId xmlns:a16="http://schemas.microsoft.com/office/drawing/2014/main" val="3943508422"/>
                    </a:ext>
                  </a:extLst>
                </a:gridCol>
              </a:tblGrid>
              <a:tr h="311897">
                <a:tc>
                  <a:txBody>
                    <a:bodyPr/>
                    <a:lstStyle/>
                    <a:p>
                      <a:r>
                        <a:rPr lang="it-IT" sz="2000"/>
                        <a:t>PSICOLOGIA PURA DELLA COSCIENZA</a:t>
                      </a:r>
                    </a:p>
                  </a:txBody>
                  <a:tcPr/>
                </a:tc>
                <a:tc>
                  <a:txBody>
                    <a:bodyPr/>
                    <a:lstStyle/>
                    <a:p>
                      <a:r>
                        <a:rPr lang="it-IT" sz="2000"/>
                        <a:t>FENOMENOLOGIA TRASCENDENTALE</a:t>
                      </a:r>
                    </a:p>
                  </a:txBody>
                  <a:tcPr/>
                </a:tc>
                <a:extLst>
                  <a:ext uri="{0D108BD9-81ED-4DB2-BD59-A6C34878D82A}">
                    <a16:rowId xmlns:a16="http://schemas.microsoft.com/office/drawing/2014/main" val="1703483058"/>
                  </a:ext>
                </a:extLst>
              </a:tr>
              <a:tr h="1013666">
                <a:tc>
                  <a:txBody>
                    <a:bodyPr/>
                    <a:lstStyle/>
                    <a:p>
                      <a:pPr algn="ctr"/>
                      <a:r>
                        <a:rPr lang="it-IT" sz="1800"/>
                        <a:t>I dati in considerazione appartengono al mondo, un mondo posto come esistente.</a:t>
                      </a:r>
                    </a:p>
                  </a:txBody>
                  <a:tcPr/>
                </a:tc>
                <a:tc>
                  <a:txBody>
                    <a:bodyPr/>
                    <a:lstStyle/>
                    <a:p>
                      <a:pPr algn="ctr"/>
                      <a:r>
                        <a:rPr lang="it-IT" sz="1800"/>
                        <a:t>Il mondo in generale non ha valore come realtà effettiva nell’atteggiamento fenomenologico, ma solo come realtà fenomenica.</a:t>
                      </a:r>
                    </a:p>
                  </a:txBody>
                  <a:tcPr/>
                </a:tc>
                <a:extLst>
                  <a:ext uri="{0D108BD9-81ED-4DB2-BD59-A6C34878D82A}">
                    <a16:rowId xmlns:a16="http://schemas.microsoft.com/office/drawing/2014/main" val="3619656155"/>
                  </a:ext>
                </a:extLst>
              </a:tr>
            </a:tbl>
          </a:graphicData>
        </a:graphic>
      </p:graphicFrame>
    </p:spTree>
    <p:extLst>
      <p:ext uri="{BB962C8B-B14F-4D97-AF65-F5344CB8AC3E}">
        <p14:creationId xmlns:p14="http://schemas.microsoft.com/office/powerpoint/2010/main" val="807666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5F0FF80-DBE7-76B5-6038-255528E0C0C5}"/>
              </a:ext>
            </a:extLst>
          </p:cNvPr>
          <p:cNvSpPr>
            <a:spLocks noGrp="1"/>
          </p:cNvSpPr>
          <p:nvPr>
            <p:ph type="title"/>
          </p:nvPr>
        </p:nvSpPr>
        <p:spPr>
          <a:xfrm>
            <a:off x="838200" y="186016"/>
            <a:ext cx="8682872" cy="511568"/>
          </a:xfrm>
        </p:spPr>
        <p:txBody>
          <a:bodyPr>
            <a:noAutofit/>
          </a:bodyPr>
          <a:lstStyle/>
          <a:p>
            <a:r>
              <a:rPr lang="it-IT" sz="3200">
                <a:cs typeface="Calibri Light"/>
              </a:rPr>
              <a:t>§15 Riflessione naturale e riflessione trascendentale</a:t>
            </a:r>
            <a:endParaRPr lang="it-IT" sz="3200"/>
          </a:p>
        </p:txBody>
      </p:sp>
      <p:sp>
        <p:nvSpPr>
          <p:cNvPr id="3" name="Segnaposto contenuto 2">
            <a:extLst>
              <a:ext uri="{FF2B5EF4-FFF2-40B4-BE49-F238E27FC236}">
                <a16:creationId xmlns:a16="http://schemas.microsoft.com/office/drawing/2014/main" id="{2117945C-9ED1-7CFA-C97E-DBCEEACE385E}"/>
              </a:ext>
            </a:extLst>
          </p:cNvPr>
          <p:cNvSpPr>
            <a:spLocks noGrp="1"/>
          </p:cNvSpPr>
          <p:nvPr>
            <p:ph idx="1"/>
          </p:nvPr>
        </p:nvSpPr>
        <p:spPr>
          <a:xfrm>
            <a:off x="362135" y="769080"/>
            <a:ext cx="11472421" cy="5703217"/>
          </a:xfrm>
        </p:spPr>
        <p:txBody>
          <a:bodyPr vert="horz" lIns="91440" tIns="45720" rIns="91440" bIns="45720" rtlCol="0" anchor="t">
            <a:normAutofit fontScale="92500" lnSpcReduction="10000"/>
          </a:bodyPr>
          <a:lstStyle/>
          <a:p>
            <a:pPr>
              <a:buFont typeface="Wingdings" panose="05000000000000000000" pitchFamily="2" charset="2"/>
              <a:buChar char="Ø"/>
            </a:pPr>
            <a:r>
              <a:rPr lang="it-IT" sz="2000"/>
              <a:t>E’ necessario distinguere tra:</a:t>
            </a:r>
            <a:endParaRPr lang="it-IT" sz="2000">
              <a:cs typeface="Calibri"/>
            </a:endParaRPr>
          </a:p>
          <a:p>
            <a:pPr marL="0" indent="0">
              <a:buNone/>
            </a:pPr>
            <a:r>
              <a:rPr lang="it-IT" sz="2000"/>
              <a:t>1)Le mie </a:t>
            </a:r>
            <a:r>
              <a:rPr lang="it-IT" sz="2000" err="1"/>
              <a:t>cogitationes</a:t>
            </a:r>
            <a:r>
              <a:rPr lang="it-IT" sz="2000"/>
              <a:t> che afferrano in maniera diretta il </a:t>
            </a:r>
            <a:r>
              <a:rPr lang="it-IT" sz="2000" err="1"/>
              <a:t>cogitatum</a:t>
            </a:r>
            <a:endParaRPr lang="it-IT" sz="2000">
              <a:cs typeface="Calibri"/>
            </a:endParaRPr>
          </a:p>
          <a:p>
            <a:pPr marL="0" indent="0">
              <a:buNone/>
            </a:pPr>
            <a:r>
              <a:rPr lang="it-IT" sz="2000"/>
              <a:t>2)Io che sono cosciente delle </a:t>
            </a:r>
            <a:r>
              <a:rPr lang="it-IT" sz="2000" err="1"/>
              <a:t>cogitationes</a:t>
            </a:r>
            <a:r>
              <a:rPr lang="it-IT" sz="2000"/>
              <a:t> e le riconosco come atti diretti che afferrano il </a:t>
            </a:r>
            <a:r>
              <a:rPr lang="it-IT" sz="2000" err="1"/>
              <a:t>cogitatum</a:t>
            </a:r>
            <a:r>
              <a:rPr lang="it-IT" sz="2000"/>
              <a:t>. </a:t>
            </a:r>
            <a:endParaRPr lang="it-IT" sz="2000">
              <a:cs typeface="Calibri" panose="020F0502020204030204"/>
            </a:endParaRPr>
          </a:p>
          <a:p>
            <a:pPr>
              <a:buFont typeface="Wingdings" panose="05000000000000000000" pitchFamily="2" charset="2"/>
              <a:buChar char="Ø"/>
            </a:pPr>
            <a:endParaRPr lang="it-IT" sz="2000">
              <a:cs typeface="Calibri" panose="020F0502020204030204"/>
            </a:endParaRPr>
          </a:p>
          <a:p>
            <a:pPr marL="0" indent="0">
              <a:buNone/>
            </a:pPr>
            <a:r>
              <a:rPr lang="it-IT" sz="2000">
                <a:cs typeface="Calibri" panose="020F0502020204030204"/>
              </a:rPr>
              <a:t>Riflessione naturale e la riflessione fenomenologico-trascendentale : differenze e punti in comune.</a:t>
            </a:r>
          </a:p>
          <a:p>
            <a:pPr>
              <a:buFontTx/>
              <a:buChar char="-"/>
            </a:pPr>
            <a:r>
              <a:rPr lang="it-IT" sz="2000">
                <a:cs typeface="Calibri" panose="020F0502020204030204"/>
              </a:rPr>
              <a:t>Dominio del mondo esistente vs </a:t>
            </a:r>
            <a:r>
              <a:rPr lang="it-IT" sz="2000" err="1">
                <a:cs typeface="Calibri" panose="020F0502020204030204"/>
              </a:rPr>
              <a:t>epoché</a:t>
            </a:r>
            <a:r>
              <a:rPr lang="it-IT" sz="2000">
                <a:cs typeface="Calibri" panose="020F0502020204030204"/>
              </a:rPr>
              <a:t>. La naturale posizione d’esistenza non viene compiuta, il vissuto </a:t>
            </a:r>
            <a:r>
              <a:rPr lang="it-IT" sz="2000" err="1">
                <a:cs typeface="Calibri" panose="020F0502020204030204"/>
              </a:rPr>
              <a:t>orginario</a:t>
            </a:r>
            <a:r>
              <a:rPr lang="it-IT" sz="2000">
                <a:cs typeface="Calibri" panose="020F0502020204030204"/>
              </a:rPr>
              <a:t> deve essere sostituito. </a:t>
            </a:r>
          </a:p>
          <a:p>
            <a:pPr>
              <a:buFontTx/>
              <a:buChar char="-"/>
            </a:pPr>
            <a:r>
              <a:rPr lang="it-IT" sz="2000">
                <a:cs typeface="Calibri" panose="020F0502020204030204"/>
              </a:rPr>
              <a:t>La riflessione altera il vissuto in entrambi i casi, ma nel secondo avviene un passaggio in più : scissione dell’io in io ingenuo e io disinteressato.</a:t>
            </a:r>
          </a:p>
          <a:p>
            <a:pPr marL="0" indent="0">
              <a:buNone/>
            </a:pPr>
            <a:endParaRPr lang="it-IT" sz="2000">
              <a:cs typeface="Calibri" panose="020F0502020204030204"/>
            </a:endParaRPr>
          </a:p>
          <a:p>
            <a:pPr>
              <a:buFont typeface="Wingdings" panose="05000000000000000000" pitchFamily="2" charset="2"/>
              <a:buChar char="Ø"/>
            </a:pPr>
            <a:r>
              <a:rPr lang="it-IT" sz="2000">
                <a:cs typeface="Calibri" panose="020F0502020204030204"/>
              </a:rPr>
              <a:t>Le 2 direzioni descrittive : </a:t>
            </a:r>
          </a:p>
          <a:p>
            <a:pPr>
              <a:buFontTx/>
              <a:buChar char="-"/>
            </a:pPr>
            <a:r>
              <a:rPr lang="it-IT" sz="2000">
                <a:cs typeface="Calibri" panose="020F0502020204030204"/>
              </a:rPr>
              <a:t>Direzione noematica: riguarda l’oggetto intenzionale in quanto tale che può darsi in varie modalità. </a:t>
            </a:r>
          </a:p>
          <a:p>
            <a:pPr marL="0" indent="0">
              <a:buNone/>
            </a:pPr>
            <a:r>
              <a:rPr lang="it-IT" sz="2000">
                <a:cs typeface="Calibri" panose="020F0502020204030204"/>
              </a:rPr>
              <a:t>-   Direzione noetica: riguarda le modalità del cogito stesso, i modi d’esser coscienti. </a:t>
            </a:r>
          </a:p>
          <a:p>
            <a:pPr>
              <a:buFont typeface="Wingdings" panose="05000000000000000000" pitchFamily="2" charset="2"/>
              <a:buChar char="Ø"/>
            </a:pPr>
            <a:endParaRPr lang="it-IT" sz="2000">
              <a:cs typeface="Calibri" panose="020F0502020204030204"/>
            </a:endParaRPr>
          </a:p>
          <a:p>
            <a:pPr>
              <a:buFont typeface="Wingdings" panose="05000000000000000000" pitchFamily="2" charset="2"/>
              <a:buChar char="Ø"/>
            </a:pPr>
            <a:r>
              <a:rPr lang="it-IT" sz="2000">
                <a:cs typeface="Calibri" panose="020F0502020204030204"/>
              </a:rPr>
              <a:t>Mondo qua </a:t>
            </a:r>
            <a:r>
              <a:rPr lang="it-IT" sz="2000" err="1">
                <a:cs typeface="Calibri" panose="020F0502020204030204"/>
              </a:rPr>
              <a:t>cogitatum</a:t>
            </a:r>
            <a:r>
              <a:rPr lang="it-IT" sz="2000">
                <a:cs typeface="Calibri" panose="020F0502020204030204"/>
              </a:rPr>
              <a:t>, universo unitario</a:t>
            </a:r>
            <a:r>
              <a:rPr lang="it-IT" sz="2000" b="1">
                <a:cs typeface="Calibri" panose="020F0502020204030204"/>
              </a:rPr>
              <a:t>.  «Io nel mio atteggiamento naturale sono anche e sempre un io trascendentale ma ne divento cosciente soltanto attuando la riduzione fenomenologica.»</a:t>
            </a:r>
          </a:p>
          <a:p>
            <a:pPr>
              <a:buFontTx/>
              <a:buChar char="-"/>
            </a:pPr>
            <a:endParaRPr lang="it-IT" sz="2000">
              <a:cs typeface="Calibri" panose="020F0502020204030204"/>
            </a:endParaRPr>
          </a:p>
          <a:p>
            <a:pPr>
              <a:buFontTx/>
              <a:buChar char="-"/>
            </a:pPr>
            <a:endParaRPr lang="it-IT" sz="1800">
              <a:cs typeface="Calibri" panose="020F0502020204030204"/>
            </a:endParaRPr>
          </a:p>
          <a:p>
            <a:pPr marL="0" indent="0">
              <a:buNone/>
            </a:pPr>
            <a:endParaRPr lang="it-IT" sz="1800">
              <a:cs typeface="Calibri" panose="020F0502020204030204"/>
            </a:endParaRPr>
          </a:p>
          <a:p>
            <a:pPr marL="0" indent="0">
              <a:buNone/>
            </a:pPr>
            <a:endParaRPr lang="it-IT" sz="1800">
              <a:cs typeface="Calibri" panose="020F0502020204030204"/>
            </a:endParaRPr>
          </a:p>
        </p:txBody>
      </p:sp>
      <p:sp>
        <p:nvSpPr>
          <p:cNvPr id="4" name="Rettangolo 3">
            <a:extLst>
              <a:ext uri="{FF2B5EF4-FFF2-40B4-BE49-F238E27FC236}">
                <a16:creationId xmlns:a16="http://schemas.microsoft.com/office/drawing/2014/main" id="{487C2A5F-725B-4B48-AFD7-5DCF92D107F7}"/>
              </a:ext>
            </a:extLst>
          </p:cNvPr>
          <p:cNvSpPr/>
          <p:nvPr/>
        </p:nvSpPr>
        <p:spPr>
          <a:xfrm>
            <a:off x="10548593" y="1421091"/>
            <a:ext cx="716437" cy="59388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Triangolo isoscele 4">
            <a:extLst>
              <a:ext uri="{FF2B5EF4-FFF2-40B4-BE49-F238E27FC236}">
                <a16:creationId xmlns:a16="http://schemas.microsoft.com/office/drawing/2014/main" id="{4218F104-C24B-1AD7-D7DA-EB12F6E21DF6}"/>
              </a:ext>
            </a:extLst>
          </p:cNvPr>
          <p:cNvSpPr/>
          <p:nvPr/>
        </p:nvSpPr>
        <p:spPr>
          <a:xfrm>
            <a:off x="10548593" y="1027906"/>
            <a:ext cx="716437" cy="386499"/>
          </a:xfrm>
          <a:prstGeom prst="triangl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Rettangolo 5">
            <a:extLst>
              <a:ext uri="{FF2B5EF4-FFF2-40B4-BE49-F238E27FC236}">
                <a16:creationId xmlns:a16="http://schemas.microsoft.com/office/drawing/2014/main" id="{5F773CF7-C29A-AC62-AFBE-EB4B2883B0B0}"/>
              </a:ext>
            </a:extLst>
          </p:cNvPr>
          <p:cNvSpPr/>
          <p:nvPr/>
        </p:nvSpPr>
        <p:spPr>
          <a:xfrm>
            <a:off x="10840823" y="1670898"/>
            <a:ext cx="131976" cy="296945"/>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35066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95A4D2-B1E5-0A16-9291-1B835D91BF1C}"/>
              </a:ext>
            </a:extLst>
          </p:cNvPr>
          <p:cNvSpPr>
            <a:spLocks noGrp="1"/>
          </p:cNvSpPr>
          <p:nvPr>
            <p:ph type="title"/>
          </p:nvPr>
        </p:nvSpPr>
        <p:spPr/>
        <p:txBody>
          <a:bodyPr/>
          <a:lstStyle/>
          <a:p>
            <a:r>
              <a:rPr lang="it-IT" dirty="0">
                <a:cs typeface="Calibri Light"/>
              </a:rPr>
              <a:t>§16 Excursus</a:t>
            </a:r>
          </a:p>
        </p:txBody>
      </p:sp>
      <p:sp>
        <p:nvSpPr>
          <p:cNvPr id="3" name="Segnaposto contenuto 2">
            <a:extLst>
              <a:ext uri="{FF2B5EF4-FFF2-40B4-BE49-F238E27FC236}">
                <a16:creationId xmlns:a16="http://schemas.microsoft.com/office/drawing/2014/main" id="{C7C0437B-535E-F342-B847-42C1E77D107F}"/>
              </a:ext>
            </a:extLst>
          </p:cNvPr>
          <p:cNvSpPr>
            <a:spLocks noGrp="1"/>
          </p:cNvSpPr>
          <p:nvPr>
            <p:ph idx="1"/>
          </p:nvPr>
        </p:nvSpPr>
        <p:spPr>
          <a:xfrm>
            <a:off x="677214" y="1696836"/>
            <a:ext cx="10515600" cy="5006014"/>
          </a:xfrm>
        </p:spPr>
        <p:txBody>
          <a:bodyPr vert="horz" lIns="91440" tIns="45720" rIns="91440" bIns="45720" rtlCol="0" anchor="t">
            <a:normAutofit/>
          </a:bodyPr>
          <a:lstStyle/>
          <a:p>
            <a:pPr>
              <a:buFont typeface="Wingdings" panose="020B0604020202020204" pitchFamily="34" charset="0"/>
              <a:buChar char="Ø"/>
            </a:pPr>
            <a:r>
              <a:rPr lang="it-IT" dirty="0">
                <a:cs typeface="Calibri"/>
              </a:rPr>
              <a:t>La molteplicità delle esperienze condotte all'</a:t>
            </a:r>
            <a:r>
              <a:rPr lang="it-IT" b="1" dirty="0">
                <a:cs typeface="Calibri"/>
              </a:rPr>
              <a:t>unità</a:t>
            </a:r>
            <a:r>
              <a:rPr lang="it-IT" dirty="0">
                <a:cs typeface="Calibri"/>
              </a:rPr>
              <a:t> dell'io concreto</a:t>
            </a:r>
            <a:endParaRPr lang="it-IT" dirty="0"/>
          </a:p>
          <a:p>
            <a:pPr>
              <a:buFont typeface="Wingdings" panose="020B0604020202020204" pitchFamily="34" charset="0"/>
              <a:buChar char="Ø"/>
            </a:pPr>
            <a:r>
              <a:rPr lang="it-IT" dirty="0">
                <a:cs typeface="Calibri"/>
              </a:rPr>
              <a:t>Concretezza? È  data dal suo vivere intenzionale e i correlati</a:t>
            </a:r>
          </a:p>
          <a:p>
            <a:pPr>
              <a:buFont typeface="Wingdings" panose="020B0604020202020204" pitchFamily="34" charset="0"/>
              <a:buChar char="Ø"/>
            </a:pPr>
            <a:r>
              <a:rPr lang="it-IT" dirty="0">
                <a:cs typeface="Calibri"/>
              </a:rPr>
              <a:t>L'ego cogito è fondamento sia di una fenomenologia trascendentale-descrittiva sia di una psicologia introspettiva pura</a:t>
            </a:r>
          </a:p>
          <a:p>
            <a:pPr>
              <a:buFont typeface="Wingdings" panose="020B0604020202020204" pitchFamily="34" charset="0"/>
              <a:buChar char="Ø"/>
            </a:pPr>
            <a:endParaRPr lang="it-IT">
              <a:cs typeface="Calibri"/>
            </a:endParaRPr>
          </a:p>
          <a:p>
            <a:pPr>
              <a:buFont typeface="Wingdings" panose="020B0604020202020204" pitchFamily="34" charset="0"/>
              <a:buChar char="Ø"/>
            </a:pPr>
            <a:r>
              <a:rPr lang="it-IT" dirty="0">
                <a:cs typeface="Calibri"/>
              </a:rPr>
              <a:t>"</a:t>
            </a:r>
            <a:r>
              <a:rPr lang="it-IT" b="1" dirty="0">
                <a:cs typeface="Calibri"/>
              </a:rPr>
              <a:t>io </a:t>
            </a:r>
            <a:r>
              <a:rPr lang="it-IT" dirty="0">
                <a:cs typeface="Calibri"/>
              </a:rPr>
              <a:t>percepisco questa casa"</a:t>
            </a:r>
          </a:p>
          <a:p>
            <a:pPr>
              <a:buFont typeface="Wingdings" panose="020B0604020202020204" pitchFamily="34" charset="0"/>
              <a:buChar char="Ø"/>
            </a:pPr>
            <a:r>
              <a:rPr lang="it-IT" dirty="0">
                <a:cs typeface="Calibri"/>
              </a:rPr>
              <a:t>La dottrina tradizionale della conoscenza (Sensualismo e poi Gestaltismo) mancanza chiarezza del metodo</a:t>
            </a:r>
          </a:p>
          <a:p>
            <a:pPr>
              <a:buFont typeface="Wingdings" panose="020B0604020202020204" pitchFamily="34" charset="0"/>
              <a:buChar char="Ø"/>
            </a:pPr>
            <a:endParaRPr lang="it-IT" dirty="0">
              <a:cs typeface="Calibri"/>
            </a:endParaRPr>
          </a:p>
        </p:txBody>
      </p:sp>
    </p:spTree>
    <p:extLst>
      <p:ext uri="{BB962C8B-B14F-4D97-AF65-F5344CB8AC3E}">
        <p14:creationId xmlns:p14="http://schemas.microsoft.com/office/powerpoint/2010/main" val="2623020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1558EF-F997-6DDF-B08C-6A784E43D855}"/>
              </a:ext>
            </a:extLst>
          </p:cNvPr>
          <p:cNvSpPr>
            <a:spLocks noGrp="1"/>
          </p:cNvSpPr>
          <p:nvPr>
            <p:ph type="title"/>
          </p:nvPr>
        </p:nvSpPr>
        <p:spPr/>
        <p:txBody>
          <a:bodyPr/>
          <a:lstStyle/>
          <a:p>
            <a:r>
              <a:rPr lang="it-IT" dirty="0">
                <a:cs typeface="Calibri Light"/>
              </a:rPr>
              <a:t>§17 I due lati della ricerca della coscienza[…] Sintesi come forma originaria della coscienza</a:t>
            </a:r>
            <a:endParaRPr lang="it-IT" dirty="0"/>
          </a:p>
        </p:txBody>
      </p:sp>
      <p:sp>
        <p:nvSpPr>
          <p:cNvPr id="3" name="Segnaposto contenuto 2">
            <a:extLst>
              <a:ext uri="{FF2B5EF4-FFF2-40B4-BE49-F238E27FC236}">
                <a16:creationId xmlns:a16="http://schemas.microsoft.com/office/drawing/2014/main" id="{38A2B80C-B25E-D139-9BA9-48B8EF69BB80}"/>
              </a:ext>
            </a:extLst>
          </p:cNvPr>
          <p:cNvSpPr>
            <a:spLocks noGrp="1"/>
          </p:cNvSpPr>
          <p:nvPr>
            <p:ph idx="1"/>
          </p:nvPr>
        </p:nvSpPr>
        <p:spPr/>
        <p:txBody>
          <a:bodyPr vert="horz" lIns="91440" tIns="45720" rIns="91440" bIns="45720" rtlCol="0" anchor="t">
            <a:normAutofit/>
          </a:bodyPr>
          <a:lstStyle/>
          <a:p>
            <a:pPr>
              <a:buFont typeface="Wingdings" panose="020B0604020202020204" pitchFamily="34" charset="0"/>
              <a:buChar char="Ø"/>
            </a:pPr>
            <a:r>
              <a:rPr lang="it-IT" b="1" dirty="0">
                <a:ea typeface="Calibri"/>
                <a:cs typeface="Calibri"/>
              </a:rPr>
              <a:t>Sintesi esclusivamente propria della coscienza</a:t>
            </a:r>
            <a:r>
              <a:rPr lang="it-IT" dirty="0">
                <a:ea typeface="Calibri"/>
                <a:cs typeface="Calibri"/>
              </a:rPr>
              <a:t>, ovvero carattere unificatore</a:t>
            </a:r>
            <a:endParaRPr lang="it-IT"/>
          </a:p>
          <a:p>
            <a:pPr>
              <a:buFont typeface="Wingdings" panose="020B0604020202020204" pitchFamily="34" charset="0"/>
              <a:buChar char="Ø"/>
            </a:pPr>
            <a:r>
              <a:rPr lang="it-IT" dirty="0">
                <a:ea typeface="Calibri"/>
                <a:cs typeface="Calibri"/>
              </a:rPr>
              <a:t>Esempio del cubo, che si dà come unità oggettiva in una molteplicità mutevole di modi d'apparizione</a:t>
            </a:r>
            <a:endParaRPr lang="it-IT">
              <a:ea typeface="Calibri"/>
              <a:cs typeface="Calibri"/>
            </a:endParaRPr>
          </a:p>
          <a:p>
            <a:pPr>
              <a:buFont typeface="Wingdings" panose="020B0604020202020204" pitchFamily="34" charset="0"/>
              <a:buChar char="Ø"/>
            </a:pPr>
            <a:r>
              <a:rPr lang="it-IT" dirty="0">
                <a:ea typeface="Calibri"/>
                <a:cs typeface="Calibri"/>
              </a:rPr>
              <a:t>Non solo percettivamente (visuali, lati, modi,…) ma anche nel ricordo/aspettazione</a:t>
            </a:r>
            <a:endParaRPr lang="it-IT">
              <a:ea typeface="Calibri"/>
              <a:cs typeface="Calibri"/>
            </a:endParaRPr>
          </a:p>
          <a:p>
            <a:pPr>
              <a:buFont typeface="Wingdings" panose="020B0604020202020204" pitchFamily="34" charset="0"/>
              <a:buChar char="Ø"/>
            </a:pPr>
            <a:r>
              <a:rPr lang="it-IT" dirty="0">
                <a:ea typeface="Calibri"/>
                <a:cs typeface="Calibri"/>
              </a:rPr>
              <a:t>Sintesi come unità noetico-noematica delle molteplici </a:t>
            </a:r>
            <a:r>
              <a:rPr lang="it-IT" dirty="0" err="1">
                <a:ea typeface="Calibri"/>
                <a:cs typeface="Calibri"/>
              </a:rPr>
              <a:t>cogitationes</a:t>
            </a:r>
            <a:endParaRPr lang="it-IT">
              <a:ea typeface="Calibri"/>
              <a:cs typeface="Calibri"/>
            </a:endParaRPr>
          </a:p>
          <a:p>
            <a:pPr>
              <a:buFont typeface="Wingdings" panose="020B0604020202020204" pitchFamily="34" charset="0"/>
              <a:buChar char="Ø"/>
            </a:pPr>
            <a:r>
              <a:rPr lang="it-IT" dirty="0">
                <a:ea typeface="Calibri"/>
                <a:cs typeface="Calibri"/>
              </a:rPr>
              <a:t>Quindi, l'oggetto </a:t>
            </a:r>
            <a:r>
              <a:rPr lang="it-IT" b="1" dirty="0">
                <a:ea typeface="Calibri"/>
                <a:cs typeface="Calibri"/>
              </a:rPr>
              <a:t>intenzionale </a:t>
            </a:r>
            <a:r>
              <a:rPr lang="it-IT" dirty="0">
                <a:ea typeface="Calibri"/>
                <a:cs typeface="Calibri"/>
              </a:rPr>
              <a:t>si sa come "oggetto", e non come un insieme scollegato di vissuti</a:t>
            </a:r>
            <a:endParaRPr lang="it-IT">
              <a:ea typeface="Calibri"/>
              <a:cs typeface="Calibri"/>
            </a:endParaRPr>
          </a:p>
        </p:txBody>
      </p:sp>
    </p:spTree>
    <p:extLst>
      <p:ext uri="{BB962C8B-B14F-4D97-AF65-F5344CB8AC3E}">
        <p14:creationId xmlns:p14="http://schemas.microsoft.com/office/powerpoint/2010/main" val="4045602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95E405-04DC-B61D-3BB4-B18ACAB614A4}"/>
              </a:ext>
            </a:extLst>
          </p:cNvPr>
          <p:cNvSpPr>
            <a:spLocks noGrp="1"/>
          </p:cNvSpPr>
          <p:nvPr>
            <p:ph type="title"/>
          </p:nvPr>
        </p:nvSpPr>
        <p:spPr/>
        <p:txBody>
          <a:bodyPr/>
          <a:lstStyle/>
          <a:p>
            <a:r>
              <a:rPr lang="it-IT" dirty="0">
                <a:ea typeface="Calibri Light"/>
                <a:cs typeface="Calibri Light"/>
              </a:rPr>
              <a:t>§18 L'identificazione […]. Sintesi universale del tempo trascendentale.</a:t>
            </a:r>
            <a:endParaRPr lang="it-IT" dirty="0"/>
          </a:p>
        </p:txBody>
      </p:sp>
      <p:sp>
        <p:nvSpPr>
          <p:cNvPr id="3" name="Segnaposto contenuto 2">
            <a:extLst>
              <a:ext uri="{FF2B5EF4-FFF2-40B4-BE49-F238E27FC236}">
                <a16:creationId xmlns:a16="http://schemas.microsoft.com/office/drawing/2014/main" id="{AC7B8C74-08E5-39A0-3911-8BAFB22B8C58}"/>
              </a:ext>
            </a:extLst>
          </p:cNvPr>
          <p:cNvSpPr>
            <a:spLocks noGrp="1"/>
          </p:cNvSpPr>
          <p:nvPr>
            <p:ph idx="1"/>
          </p:nvPr>
        </p:nvSpPr>
        <p:spPr>
          <a:xfrm>
            <a:off x="768439" y="1847090"/>
            <a:ext cx="10655121" cy="4645785"/>
          </a:xfrm>
        </p:spPr>
        <p:txBody>
          <a:bodyPr vert="horz" lIns="91440" tIns="45720" rIns="91440" bIns="45720" rtlCol="0" anchor="t">
            <a:normAutofit lnSpcReduction="10000"/>
          </a:bodyPr>
          <a:lstStyle/>
          <a:p>
            <a:pPr>
              <a:buFont typeface="Wingdings" panose="020B0604020202020204" pitchFamily="34" charset="0"/>
              <a:buChar char="Ø"/>
            </a:pPr>
            <a:r>
              <a:rPr lang="it-IT" dirty="0">
                <a:ea typeface="Calibri"/>
                <a:cs typeface="Calibri"/>
              </a:rPr>
              <a:t>Sintesi= identificazione che avviene nella continua </a:t>
            </a:r>
            <a:r>
              <a:rPr lang="it-IT" b="1" dirty="0">
                <a:ea typeface="Calibri"/>
                <a:cs typeface="Calibri"/>
              </a:rPr>
              <a:t>coscienza interna del tempo</a:t>
            </a:r>
            <a:endParaRPr lang="it-IT" dirty="0"/>
          </a:p>
          <a:p>
            <a:pPr>
              <a:buFont typeface="Wingdings" panose="020B0604020202020204" pitchFamily="34" charset="0"/>
              <a:buChar char="Ø"/>
            </a:pPr>
            <a:r>
              <a:rPr lang="it-IT" dirty="0">
                <a:ea typeface="Calibri"/>
                <a:cs typeface="Calibri"/>
              </a:rPr>
              <a:t>Temporalità oggettiva/ temporalità interna dell'apparire</a:t>
            </a:r>
          </a:p>
          <a:p>
            <a:pPr>
              <a:buFont typeface="Wingdings" panose="020B0604020202020204" pitchFamily="34" charset="0"/>
              <a:buChar char="Ø"/>
            </a:pPr>
            <a:r>
              <a:rPr lang="it-IT" dirty="0">
                <a:ea typeface="Calibri"/>
                <a:cs typeface="Calibri"/>
              </a:rPr>
              <a:t>Sintesi di un oggetto post-</a:t>
            </a:r>
            <a:r>
              <a:rPr lang="it-IT" dirty="0" err="1">
                <a:ea typeface="Calibri"/>
                <a:cs typeface="Calibri"/>
              </a:rPr>
              <a:t>epoché</a:t>
            </a:r>
            <a:r>
              <a:rPr lang="it-IT" dirty="0">
                <a:ea typeface="Calibri"/>
                <a:cs typeface="Calibri"/>
              </a:rPr>
              <a:t> (costituzione), l'esser-nella-coscienza, il dar-senso</a:t>
            </a:r>
          </a:p>
          <a:p>
            <a:pPr>
              <a:buFont typeface="Wingdings" panose="020B0604020202020204" pitchFamily="34" charset="0"/>
              <a:buChar char="Ø"/>
            </a:pPr>
            <a:r>
              <a:rPr lang="it-IT" dirty="0">
                <a:ea typeface="Calibri"/>
                <a:cs typeface="Calibri"/>
              </a:rPr>
              <a:t>Sintesi </a:t>
            </a:r>
            <a:r>
              <a:rPr lang="it-IT" b="1" dirty="0">
                <a:ea typeface="Calibri"/>
                <a:cs typeface="Calibri"/>
              </a:rPr>
              <a:t>universale</a:t>
            </a:r>
            <a:r>
              <a:rPr lang="it-IT" dirty="0">
                <a:ea typeface="Calibri"/>
                <a:cs typeface="Calibri"/>
              </a:rPr>
              <a:t> si estende all'intero vivere della coscienza (non singoli oggetti)</a:t>
            </a:r>
          </a:p>
          <a:p>
            <a:pPr>
              <a:buFont typeface="Wingdings" panose="020B0604020202020204" pitchFamily="34" charset="0"/>
              <a:buChar char="Ø"/>
            </a:pPr>
            <a:r>
              <a:rPr lang="it-IT" dirty="0">
                <a:ea typeface="Calibri"/>
                <a:cs typeface="Calibri"/>
              </a:rPr>
              <a:t>Onnicomprensiva coscienza interna del tempo che rende possibile la sintesi universale</a:t>
            </a:r>
          </a:p>
          <a:p>
            <a:pPr>
              <a:buFont typeface="Wingdings" panose="020B0604020202020204" pitchFamily="34" charset="0"/>
              <a:buChar char="Ø"/>
            </a:pPr>
            <a:r>
              <a:rPr lang="it-IT" dirty="0">
                <a:ea typeface="Calibri"/>
                <a:cs typeface="Calibri"/>
              </a:rPr>
              <a:t>Regresso all'infinito? No, «la vita di coscienza dell’ego esiste nella forma di una relazione intenzionale con se stessa»</a:t>
            </a:r>
          </a:p>
          <a:p>
            <a:pPr>
              <a:buFont typeface="Wingdings" panose="020B0604020202020204" pitchFamily="34" charset="0"/>
              <a:buChar char="Ø"/>
            </a:pPr>
            <a:endParaRPr lang="it-IT" dirty="0">
              <a:ea typeface="Calibri"/>
              <a:cs typeface="Calibri"/>
            </a:endParaRPr>
          </a:p>
        </p:txBody>
      </p:sp>
    </p:spTree>
    <p:extLst>
      <p:ext uri="{BB962C8B-B14F-4D97-AF65-F5344CB8AC3E}">
        <p14:creationId xmlns:p14="http://schemas.microsoft.com/office/powerpoint/2010/main" val="1534550423"/>
      </p:ext>
    </p:extLst>
  </p:cSld>
  <p:clrMapOvr>
    <a:masterClrMapping/>
  </p:clrMapOvr>
  <mc:AlternateContent xmlns:mc="http://schemas.openxmlformats.org/markup-compatibility/2006" xmlns:p14="http://schemas.microsoft.com/office/powerpoint/2010/main">
    <mc:Choice Requires="p14">
      <p:transition spd="slow" p14:dur="2000" advTm="4656"/>
    </mc:Choice>
    <mc:Fallback xmlns="">
      <p:transition spd="slow" advTm="4656"/>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EAD048-3167-2C62-7173-1EFC16BE82C7}"/>
              </a:ext>
            </a:extLst>
          </p:cNvPr>
          <p:cNvSpPr>
            <a:spLocks noGrp="1"/>
          </p:cNvSpPr>
          <p:nvPr>
            <p:ph type="title"/>
          </p:nvPr>
        </p:nvSpPr>
        <p:spPr/>
        <p:txBody>
          <a:bodyPr/>
          <a:lstStyle/>
          <a:p>
            <a:r>
              <a:rPr lang="it-IT">
                <a:cs typeface="Calibri Light"/>
              </a:rPr>
              <a:t>§19 Attualità e potenzialità della vita intenzionale</a:t>
            </a:r>
          </a:p>
        </p:txBody>
      </p:sp>
      <p:sp>
        <p:nvSpPr>
          <p:cNvPr id="3" name="Segnaposto contenuto 2">
            <a:extLst>
              <a:ext uri="{FF2B5EF4-FFF2-40B4-BE49-F238E27FC236}">
                <a16:creationId xmlns:a16="http://schemas.microsoft.com/office/drawing/2014/main" id="{E83D1B14-02A7-E6BE-76C4-E277F98E1B20}"/>
              </a:ext>
            </a:extLst>
          </p:cNvPr>
          <p:cNvSpPr>
            <a:spLocks noGrp="1"/>
          </p:cNvSpPr>
          <p:nvPr>
            <p:ph idx="1"/>
          </p:nvPr>
        </p:nvSpPr>
        <p:spPr>
          <a:xfrm>
            <a:off x="580623" y="1847090"/>
            <a:ext cx="10826839" cy="4351338"/>
          </a:xfrm>
        </p:spPr>
        <p:txBody>
          <a:bodyPr vert="horz" lIns="91440" tIns="45720" rIns="91440" bIns="45720" rtlCol="0" anchor="t">
            <a:normAutofit/>
          </a:bodyPr>
          <a:lstStyle/>
          <a:p>
            <a:pPr marL="457200" indent="-457200">
              <a:buFont typeface="Wingdings" panose="020B0604020202020204" pitchFamily="34" charset="0"/>
              <a:buChar char="Ø"/>
            </a:pPr>
            <a:r>
              <a:rPr lang="it-IT">
                <a:cs typeface="Calibri" panose="020F0502020204030204"/>
              </a:rPr>
              <a:t>La coscienza interna del tempo non si esaurisce nei </a:t>
            </a:r>
            <a:r>
              <a:rPr lang="it-IT" i="1" err="1">
                <a:cs typeface="Calibri" panose="020F0502020204030204"/>
              </a:rPr>
              <a:t>Erlebnisse</a:t>
            </a:r>
            <a:r>
              <a:rPr lang="it-IT" i="1">
                <a:cs typeface="Calibri" panose="020F0502020204030204"/>
              </a:rPr>
              <a:t> </a:t>
            </a:r>
            <a:r>
              <a:rPr lang="it-IT">
                <a:cs typeface="Calibri" panose="020F0502020204030204"/>
              </a:rPr>
              <a:t>attuali ma acquistano una dimensione </a:t>
            </a:r>
            <a:r>
              <a:rPr lang="it-IT" b="1">
                <a:cs typeface="Calibri" panose="020F0502020204030204"/>
              </a:rPr>
              <a:t>potenziale</a:t>
            </a:r>
            <a:endParaRPr lang="it-IT">
              <a:cs typeface="Calibri" panose="020F0502020204030204"/>
            </a:endParaRPr>
          </a:p>
          <a:p>
            <a:pPr marL="457200" indent="-457200">
              <a:buFont typeface="Wingdings" panose="020B0604020202020204" pitchFamily="34" charset="0"/>
              <a:buChar char="Ø"/>
            </a:pPr>
            <a:r>
              <a:rPr lang="it-IT">
                <a:cs typeface="Calibri" panose="020F0502020204030204"/>
              </a:rPr>
              <a:t>Orizzonte intenzionale e il lasciar-aperto</a:t>
            </a:r>
          </a:p>
          <a:p>
            <a:pPr marL="457200" indent="-457200">
              <a:buFont typeface="Wingdings" panose="020B0604020202020204" pitchFamily="34" charset="0"/>
              <a:buChar char="Ø"/>
            </a:pPr>
            <a:r>
              <a:rPr lang="it-IT" err="1">
                <a:cs typeface="Calibri"/>
              </a:rPr>
              <a:t>Protensione</a:t>
            </a:r>
            <a:r>
              <a:rPr lang="it-IT">
                <a:cs typeface="Calibri" panose="020F0502020204030204"/>
              </a:rPr>
              <a:t> (direzione futura) e Rimemorazione (direzione passata)</a:t>
            </a:r>
          </a:p>
          <a:p>
            <a:pPr marL="457200" indent="-457200">
              <a:buFont typeface="Wingdings" panose="020B0604020202020204" pitchFamily="34" charset="0"/>
              <a:buChar char="Ø"/>
            </a:pPr>
            <a:r>
              <a:rPr lang="it-IT">
                <a:cs typeface="Calibri" panose="020F0502020204030204"/>
              </a:rPr>
              <a:t>La coscienza non è solo </a:t>
            </a:r>
            <a:r>
              <a:rPr lang="it-IT" i="1">
                <a:cs typeface="Calibri"/>
              </a:rPr>
              <a:t>io penso </a:t>
            </a:r>
            <a:r>
              <a:rPr lang="it-IT">
                <a:cs typeface="Calibri" panose="020F0502020204030204"/>
              </a:rPr>
              <a:t>(attività sintetica) ma un </a:t>
            </a:r>
            <a:r>
              <a:rPr lang="it-IT" i="1">
                <a:cs typeface="Calibri"/>
              </a:rPr>
              <a:t>io posso</a:t>
            </a:r>
            <a:r>
              <a:rPr lang="it-IT">
                <a:solidFill>
                  <a:srgbClr val="FF0000"/>
                </a:solidFill>
                <a:cs typeface="Calibri"/>
              </a:rPr>
              <a:t> </a:t>
            </a:r>
            <a:r>
              <a:rPr lang="it-IT">
                <a:cs typeface="Calibri"/>
              </a:rPr>
              <a:t>(se voglio, posso percepire differentemente o anticipare la percezione stessa)</a:t>
            </a:r>
          </a:p>
          <a:p>
            <a:pPr marL="457200" indent="-457200">
              <a:buFont typeface="Wingdings" panose="020B0604020202020204" pitchFamily="34" charset="0"/>
              <a:buChar char="Ø"/>
            </a:pPr>
            <a:r>
              <a:rPr lang="it-IT">
                <a:cs typeface="Calibri"/>
              </a:rPr>
              <a:t>Orizzonte inesauribile ma sempre delineato</a:t>
            </a:r>
          </a:p>
          <a:p>
            <a:pPr marL="457200" indent="-457200">
              <a:buFont typeface="Wingdings" panose="020B0604020202020204" pitchFamily="34" charset="0"/>
              <a:buChar char="Ø"/>
            </a:pPr>
            <a:r>
              <a:rPr lang="it-IT">
                <a:cs typeface="Calibri"/>
              </a:rPr>
              <a:t>Anche nel riempimento (attuazione), si aprono nuovi orizzonti</a:t>
            </a:r>
          </a:p>
          <a:p>
            <a:pPr marL="457200" indent="-457200">
              <a:buFont typeface="Wingdings" panose="020B0604020202020204" pitchFamily="34" charset="0"/>
              <a:buChar char="Ø"/>
            </a:pPr>
            <a:endParaRPr lang="it-IT">
              <a:cs typeface="Calibri"/>
            </a:endParaRPr>
          </a:p>
        </p:txBody>
      </p:sp>
    </p:spTree>
    <p:extLst>
      <p:ext uri="{BB962C8B-B14F-4D97-AF65-F5344CB8AC3E}">
        <p14:creationId xmlns:p14="http://schemas.microsoft.com/office/powerpoint/2010/main" val="3564399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B41375-F425-0193-BB1F-ED763B8B1933}"/>
              </a:ext>
            </a:extLst>
          </p:cNvPr>
          <p:cNvSpPr>
            <a:spLocks noGrp="1"/>
          </p:cNvSpPr>
          <p:nvPr>
            <p:ph type="title"/>
          </p:nvPr>
        </p:nvSpPr>
        <p:spPr/>
        <p:txBody>
          <a:bodyPr/>
          <a:lstStyle/>
          <a:p>
            <a:r>
              <a:rPr lang="it-IT">
                <a:cs typeface="Calibri Light"/>
              </a:rPr>
              <a:t>§20 La peculiarità dell'analisi intenzionale</a:t>
            </a:r>
            <a:endParaRPr lang="it-IT"/>
          </a:p>
        </p:txBody>
      </p:sp>
      <p:sp>
        <p:nvSpPr>
          <p:cNvPr id="3" name="Segnaposto contenuto 2">
            <a:extLst>
              <a:ext uri="{FF2B5EF4-FFF2-40B4-BE49-F238E27FC236}">
                <a16:creationId xmlns:a16="http://schemas.microsoft.com/office/drawing/2014/main" id="{B9CF0388-9EAF-C695-564D-D445B2319A27}"/>
              </a:ext>
            </a:extLst>
          </p:cNvPr>
          <p:cNvSpPr>
            <a:spLocks noGrp="1"/>
          </p:cNvSpPr>
          <p:nvPr>
            <p:ph idx="1"/>
          </p:nvPr>
        </p:nvSpPr>
        <p:spPr/>
        <p:txBody>
          <a:bodyPr vert="horz" lIns="91440" tIns="45720" rIns="91440" bIns="45720" rtlCol="0" anchor="t">
            <a:normAutofit/>
          </a:bodyPr>
          <a:lstStyle/>
          <a:p>
            <a:pPr marL="457200" indent="-457200">
              <a:buFont typeface="Wingdings" panose="020B0604020202020204" pitchFamily="34" charset="0"/>
              <a:buChar char="Ø"/>
            </a:pPr>
            <a:r>
              <a:rPr lang="it-IT" dirty="0">
                <a:ea typeface="+mn-lt"/>
                <a:cs typeface="+mn-lt"/>
              </a:rPr>
              <a:t>Analisi intenzionale: disvelare le potenzialità implicite nelle attualità di coscienza</a:t>
            </a:r>
          </a:p>
          <a:p>
            <a:pPr marL="457200" indent="-457200">
              <a:buFont typeface="Wingdings" panose="020B0604020202020204" pitchFamily="34" charset="0"/>
              <a:buChar char="Ø"/>
            </a:pPr>
            <a:r>
              <a:rPr lang="it-IT" dirty="0">
                <a:ea typeface="+mn-lt"/>
                <a:cs typeface="+mn-lt"/>
              </a:rPr>
              <a:t>Ogni cogito è un intendere qualcosa in cui ciò che viene inteso eccede in ogni momento quanto in ciascun momento è inteso esplicitamente. </a:t>
            </a:r>
          </a:p>
          <a:p>
            <a:pPr marL="457200" indent="-457200">
              <a:buFont typeface="Wingdings" panose="020B0604020202020204" pitchFamily="34" charset="0"/>
              <a:buChar char="Ø"/>
            </a:pPr>
            <a:r>
              <a:rPr lang="it-IT" i="1" dirty="0">
                <a:ea typeface="+mn-lt"/>
                <a:cs typeface="+mn-lt"/>
              </a:rPr>
              <a:t>I fenomeni</a:t>
            </a:r>
            <a:r>
              <a:rPr lang="it-IT" i="1" dirty="0">
                <a:cs typeface="Calibri" panose="020F0502020204030204"/>
              </a:rPr>
              <a:t> della coscienza non riguardano il campo del flusso eracliteo?</a:t>
            </a:r>
          </a:p>
          <a:p>
            <a:pPr marL="457200" indent="-457200">
              <a:buFont typeface="Wingdings" panose="020B0604020202020204" pitchFamily="34" charset="0"/>
              <a:buChar char="Ø"/>
            </a:pPr>
            <a:r>
              <a:rPr lang="it-IT" i="1" dirty="0">
                <a:cs typeface="Calibri" panose="020F0502020204030204"/>
              </a:rPr>
              <a:t>Nel flusso della sintesi intenzionale predomina una struttura tipica. </a:t>
            </a:r>
          </a:p>
          <a:p>
            <a:pPr marL="0" indent="0">
              <a:buNone/>
            </a:pPr>
            <a:endParaRPr lang="it-IT" dirty="0">
              <a:cs typeface="Calibri" panose="020F0502020204030204"/>
            </a:endParaRPr>
          </a:p>
        </p:txBody>
      </p:sp>
    </p:spTree>
    <p:extLst>
      <p:ext uri="{BB962C8B-B14F-4D97-AF65-F5344CB8AC3E}">
        <p14:creationId xmlns:p14="http://schemas.microsoft.com/office/powerpoint/2010/main" val="24531541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11</Slides>
  <Notes>2</Notes>
  <HiddenSlides>0</HiddenSlide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Office Theme</vt:lpstr>
      <vt:lpstr>SECONDA MEDITAZIONE </vt:lpstr>
      <vt:lpstr>§12. L'idea di una fondazione trascendentale della conoscenza </vt:lpstr>
      <vt:lpstr>§14 La corrente delle cogitationes. Cogito e cogitatum.</vt:lpstr>
      <vt:lpstr>§15 Riflessione naturale e riflessione trascendentale</vt:lpstr>
      <vt:lpstr>§16 Excursus</vt:lpstr>
      <vt:lpstr>§17 I due lati della ricerca della coscienza[…] Sintesi come forma originaria della coscienza</vt:lpstr>
      <vt:lpstr>§18 L'identificazione […]. Sintesi universale del tempo trascendentale.</vt:lpstr>
      <vt:lpstr>§19 Attualità e potenzialità della vita intenzionale</vt:lpstr>
      <vt:lpstr>§20 La peculiarità dell'analisi intenzionale</vt:lpstr>
      <vt:lpstr>§21 L’oggetto intenzionale come «filo conduttore trascendentale» </vt:lpstr>
      <vt:lpstr>§22 L'idea dell'unità universale di tutti gli oggetti e il compito di una sua chiarificazione dal punto di vista costitutivo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 MEDITAZIONE </dc:title>
  <dc:creator>Manuel Baldi</dc:creator>
  <cp:lastModifiedBy>Manuel Baldi</cp:lastModifiedBy>
  <cp:revision>9</cp:revision>
  <dcterms:created xsi:type="dcterms:W3CDTF">2022-10-12T08:47:31Z</dcterms:created>
  <dcterms:modified xsi:type="dcterms:W3CDTF">2022-10-17T14:52:55Z</dcterms:modified>
</cp:coreProperties>
</file>