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6" r:id="rId10"/>
    <p:sldId id="267" r:id="rId11"/>
    <p:sldId id="268" r:id="rId12"/>
    <p:sldId id="269" r:id="rId13"/>
    <p:sldId id="270" r:id="rId14"/>
    <p:sldId id="271" r:id="rId15"/>
    <p:sldId id="272" r:id="rId1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51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03645-DCFE-47FC-8A66-F9A45A422E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1150" y="1247140"/>
            <a:ext cx="7891760" cy="3450844"/>
          </a:xfrm>
        </p:spPr>
        <p:txBody>
          <a:bodyPr anchor="t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D509FA-7BD7-4D45-998F-0E43038F17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21150" y="4818126"/>
            <a:ext cx="7891760" cy="1268984"/>
          </a:xfrm>
        </p:spPr>
        <p:txBody>
          <a:bodyPr anchor="b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D03A0B2-4A2F-D846-A5E6-FB7CB9A031F7}"/>
              </a:ext>
            </a:extLst>
          </p:cNvPr>
          <p:cNvSpPr/>
          <p:nvPr/>
        </p:nvSpPr>
        <p:spPr>
          <a:xfrm>
            <a:off x="1" y="1375492"/>
            <a:ext cx="2770698" cy="5482505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F573F1D-73A7-FB41-BCAD-FC9AA7DEF4F5}"/>
              </a:ext>
            </a:extLst>
          </p:cNvPr>
          <p:cNvSpPr/>
          <p:nvPr/>
        </p:nvSpPr>
        <p:spPr>
          <a:xfrm>
            <a:off x="0" y="-3"/>
            <a:ext cx="1373567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CFA51C-E4FE-4BF2-A2DD-E32DE57D8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1449AA12-8195-4182-A7AC-2E7E59DFBDAF}" type="datetimeFigureOut">
              <a:rPr lang="en-US" smtClean="0"/>
              <a:pPr algn="r"/>
              <a:t>10/10/22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A438448-FC2D-4A2F-B7C0-04AC50311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21150" y="6292850"/>
            <a:ext cx="4114800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B07C67E-EAD9-47D8-9559-4E091BC03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353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C53B0-59B2-4B39-93E0-DCFBB932C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710" y="455362"/>
            <a:ext cx="9525200" cy="15504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8C5F7B-98AC-425B-80BD-6C6F3032D0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587710" y="2160016"/>
            <a:ext cx="9525200" cy="392615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88C2EE-2433-424A-878C-24514FF5D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10/10/22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FEFD20-ADE2-40F3-A071-6D1E97F8F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B7D1D5-5E92-48E1-9475-EC122D3FE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0FCF945-5CF3-5542-A36A-9CBB738E735E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7D61B-66C5-4341-8F2D-129A9E4D8283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182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47FBCF-6EDB-4883-92D4-612F4D1C55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46380" y="565149"/>
            <a:ext cx="2266530" cy="56118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9D2DF8-B588-416F-AA11-9F3A0DDE67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587710" y="565149"/>
            <a:ext cx="7088929" cy="56118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2F7B1D-405D-4EE7-9A23-3F21916C9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10/10/22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7B9304-686C-431A-8E7F-D9DD19F4D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A240B-DB2E-46ED-8AC6-744B2C1C7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F275F2C-778B-864A-8379-6D0726B18FDC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70051C8-76B3-384B-BCF1-60BB80301FCD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380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C5DD8-8608-4B55-96D8-0AB848C02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A3CC0B-7B21-422D-937D-FBD49EE939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A0EAFA-89BC-43E9-8EB9-B6B3CD136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10/10/22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850944-70C2-487F-A102-58CDFB94C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77B7B8-A972-455E-9D8C-9B8026A53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‹#›</a:t>
            </a:fld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CCC95119-6D9D-3542-9E0E-4171B33DC9CA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EFC92F19-7317-314C-81B7-43B8B687F4E4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635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087F2-AA0E-4F0C-9AD6-235302157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1150" y="1251674"/>
            <a:ext cx="7891760" cy="2914688"/>
          </a:xfrm>
        </p:spPr>
        <p:txBody>
          <a:bodyPr anchor="t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937807-96B8-4061-A845-1287216BF5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21150" y="4818126"/>
            <a:ext cx="7891760" cy="127152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2AF346-9503-4767-BCB4-84B823E27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10/10/22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59605B-A39D-4BEE-B46F-16CF13FA0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21150" y="62928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75834A-942D-410B-A430-43F9E01FC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D199D5-C485-D449-9804-F755E0907B51}"/>
              </a:ext>
            </a:extLst>
          </p:cNvPr>
          <p:cNvSpPr/>
          <p:nvPr/>
        </p:nvSpPr>
        <p:spPr>
          <a:xfrm>
            <a:off x="1" y="1375492"/>
            <a:ext cx="2770698" cy="5482505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290D1A7-C550-2540-86C9-EB0FB2EB2E71}"/>
              </a:ext>
            </a:extLst>
          </p:cNvPr>
          <p:cNvSpPr/>
          <p:nvPr/>
        </p:nvSpPr>
        <p:spPr>
          <a:xfrm>
            <a:off x="0" y="-3"/>
            <a:ext cx="1373567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123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FCAD2-C321-4E81-AEBE-696A90E2D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710" y="455362"/>
            <a:ext cx="9486690" cy="15504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F20CD1-0E09-4415-911C-0F5B7341DD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87709" y="2160016"/>
            <a:ext cx="4425437" cy="392709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963EDD-031A-49CA-9130-067550BD0D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48963" y="2160016"/>
            <a:ext cx="4425437" cy="39270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808E79-A0BE-49F3-AE92-7EE5CC78F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10/10/22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98B87C-BF1E-47CF-9A4E-FD4BE32C0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C06E71-46F6-469C-A9CA-E707EBE51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52659F6-6B3B-A545-A45F-FAD238210D47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80637F8-15DE-2240-8BF8-D6E57A337B1A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212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3B26D-64DE-4314-8BD2-25FD618FB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1056" y="457200"/>
            <a:ext cx="9521854" cy="15544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D77613-5CEE-4B05-A937-CD43EAAABF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91057" y="2165086"/>
            <a:ext cx="4425696" cy="823912"/>
          </a:xfr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3E4779-3B5A-4993-9C7F-FB19F1633F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91056" y="2988998"/>
            <a:ext cx="4425697" cy="309811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51081A-685C-4C18-9AE9-425106A02F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87214" y="2165086"/>
            <a:ext cx="4425696" cy="823912"/>
          </a:xfr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80F424-FE3A-4B7D-B60C-7AEA2118A5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87214" y="2988998"/>
            <a:ext cx="4425696" cy="309811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64D2A96-CD7D-41BC-BDBE-5E29B7C0B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10/10/22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D1471D-6DDE-4E56-84E9-48136966A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A3F451-CF28-4F57-B844-52A665440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D1FA03E-7A83-AB41-BB4B-25B04946559A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7702630-3C98-A142-9D04-1D852974DC26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087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22D7A-4502-49C3-BAFB-6D46F7A2E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AB67EE-A167-43D1-9C58-7B736CF28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10/10/22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5605B7-599B-450E-9E8D-2A9AE3F30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5BD2B1-8C5F-430B-A0F2-CD5281AB7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DBA877B-B45A-BD48-8FC8-E752E7D7174F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F3343D-2AFA-B544-B40A-315F5EC680B6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982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308016-71BA-4CD3-918D-51613F7F4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10/10/22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B24F46-0425-47C6-9FFB-F69AFFFE8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CE7A99-1593-4189-A514-8209CC32A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1C15DFD-AB97-AB43-A6C9-2808708C91B4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A05BA89-ECA6-2247-ABBB-3C67160202E9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286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E933B-3FC6-4B08-9FBE-2DD48307A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712" y="455362"/>
            <a:ext cx="4043440" cy="1584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7FBD4A-4514-4DCE-8F18-914DF3F4EE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1232" y="565151"/>
            <a:ext cx="5358384" cy="552196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F18C85-0675-4202-B796-3527668549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87712" y="2039874"/>
            <a:ext cx="4043440" cy="38291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0079E5-F934-4D04-866F-F7CB5B08A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10/10/22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05FC94-7915-439A-B937-F02D1BB03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B69B19-4156-4584-B1DC-4F42F200B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C1B6031-8ABE-F648-8E05-3D08D0D54B53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DABD855-35E6-BE4F-8B03-FD12DDB32E10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839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E1F3B-090C-4BB5-84BE-8ED0FC598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711" y="455362"/>
            <a:ext cx="4043436" cy="1584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97C49E-9426-4B24-B2A7-C54B89DA60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71232" y="565150"/>
            <a:ext cx="5355607" cy="55226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C7F011-0A5F-44E9-88CD-C95A33351B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87711" y="2039874"/>
            <a:ext cx="4043436" cy="38291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721C85-27BB-4533-A21B-C379FE03A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10/10/22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018850-01F1-4247-9BFD-1DDC5DDDC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B365A9-4C28-480F-B370-2DFF234B7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0EAFF3-0A84-F84B-90E4-A596F00B3DC2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8392559-3C15-B249-93C9-B0F7E9E5DDD8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273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7ACD69-D2F4-4938-B590-C41404901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710" y="455362"/>
            <a:ext cx="9486690" cy="15504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762BD4-BA0F-4CA4-BAE3-DF2B5087C0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87710" y="2160016"/>
            <a:ext cx="9486690" cy="3926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0B2FEE-249E-42F1-94D8-A8C0759EF4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018632" y="6292850"/>
            <a:ext cx="30942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49AA12-8195-4182-A7AC-2E7E59DFBDAF}" type="datetimeFigureOut">
              <a:rPr lang="en-US" smtClean="0"/>
              <a:pPr/>
              <a:t>10/10/22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60C617-A890-4920-83B0-143C033490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87711" y="62928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F1B4F1-B06B-4BBE-BFFF-C0B386E244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49574" y="6292850"/>
            <a:ext cx="8138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DFC975-2FD7-44A5-9E78-ECBA461560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4106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44" r:id="rId6"/>
    <p:sldLayoutId id="2147483740" r:id="rId7"/>
    <p:sldLayoutId id="2147483741" r:id="rId8"/>
    <p:sldLayoutId id="2147483742" r:id="rId9"/>
    <p:sldLayoutId id="2147483743" r:id="rId10"/>
    <p:sldLayoutId id="2147483745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200"/>
        </a:spcBef>
        <a:buClr>
          <a:schemeClr val="accent1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mp"/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mp"/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mp"/><Relationship Id="rId2" Type="http://schemas.openxmlformats.org/officeDocument/2006/relationships/image" Target="../media/image21.tmp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mp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mp"/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mp"/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mp"/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8F843D-1C1B-C740-AC27-E3238D0F5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C0E750-9E22-F29A-E643-A096A1C8ED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920" r="-1" b="20815"/>
          <a:stretch/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11" name="Rectangle">
            <a:extLst>
              <a:ext uri="{FF2B5EF4-FFF2-40B4-BE49-F238E27FC236}">
                <a16:creationId xmlns:a16="http://schemas.microsoft.com/office/drawing/2014/main" id="{9F0EA5A9-0D12-3644-BBEC-6D9D192EB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4755908" cy="6858001"/>
          </a:xfrm>
          <a:prstGeom prst="rect">
            <a:avLst/>
          </a:prstGeom>
          <a:solidFill>
            <a:schemeClr val="bg1">
              <a:alpha val="85000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457200"/>
            <a:endParaRPr sz="2600" cap="all" dirty="0">
              <a:solidFill>
                <a:srgbClr val="FFFFFF"/>
              </a:solidFill>
              <a:sym typeface="Avenir Nex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21C8291-E3D5-4240-8FF4-E5213CBCC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0282" y="1375495"/>
            <a:ext cx="2770698" cy="5482505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08B44AFE-C181-7047-8CC9-CA00BD385E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0281" y="0"/>
            <a:ext cx="1373567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705402A-0F26-CC2E-E878-C3CB3CC62D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5151" y="1247140"/>
            <a:ext cx="3609982" cy="3450844"/>
          </a:xfrm>
        </p:spPr>
        <p:txBody>
          <a:bodyPr>
            <a:normAutofit/>
          </a:bodyPr>
          <a:lstStyle/>
          <a:p>
            <a:r>
              <a:rPr lang="it-IT" sz="4800" dirty="0">
                <a:latin typeface="Arial Nova" panose="020B0604020202020204" pitchFamily="34" charset="0"/>
              </a:rPr>
              <a:t>Edmund Husserl 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BB3E145-D0CF-6AC1-085F-B552BD302F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5151" y="2152073"/>
            <a:ext cx="3683576" cy="3935037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00000"/>
              </a:lnSpc>
            </a:pPr>
            <a:endParaRPr lang="it-I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lang="it-IT" b="1" dirty="0"/>
          </a:p>
          <a:p>
            <a:pPr>
              <a:lnSpc>
                <a:spcPct val="100000"/>
              </a:lnSpc>
            </a:pPr>
            <a:endParaRPr lang="it-IT" b="1" dirty="0"/>
          </a:p>
          <a:p>
            <a:pPr>
              <a:lnSpc>
                <a:spcPct val="100000"/>
              </a:lnSpc>
            </a:pPr>
            <a:r>
              <a:rPr lang="it-IT" sz="3800" b="1" dirty="0"/>
              <a:t>Meditazioni cartesiane </a:t>
            </a:r>
          </a:p>
          <a:p>
            <a:pPr>
              <a:lnSpc>
                <a:spcPct val="100000"/>
              </a:lnSpc>
            </a:pPr>
            <a:endParaRPr lang="it-IT" sz="2200" b="1" dirty="0"/>
          </a:p>
          <a:p>
            <a:pPr>
              <a:lnSpc>
                <a:spcPct val="100000"/>
              </a:lnSpc>
            </a:pPr>
            <a:endParaRPr lang="it-IT" sz="2200" b="1" dirty="0"/>
          </a:p>
          <a:p>
            <a:pPr>
              <a:lnSpc>
                <a:spcPct val="100000"/>
              </a:lnSpc>
            </a:pPr>
            <a:r>
              <a:rPr lang="it-IT" sz="2200" dirty="0"/>
              <a:t>Introduzione e Prima Meditazione </a:t>
            </a:r>
          </a:p>
          <a:p>
            <a:pPr>
              <a:lnSpc>
                <a:spcPct val="100000"/>
              </a:lnSpc>
            </a:pPr>
            <a:r>
              <a:rPr lang="it-IT" sz="1700" i="1" dirty="0"/>
              <a:t>A cura di Giorgia Pellizzari, Matteo Emma e Luca Banchetti</a:t>
            </a:r>
          </a:p>
          <a:p>
            <a:pPr>
              <a:lnSpc>
                <a:spcPct val="100000"/>
              </a:lnSpc>
            </a:pP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20378441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ED348D-8101-F95A-227B-9ADFEC409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24217" y="331147"/>
            <a:ext cx="1965534" cy="6377299"/>
          </a:xfrm>
        </p:spPr>
        <p:txBody>
          <a:bodyPr>
            <a:normAutofit fontScale="90000"/>
          </a:bodyPr>
          <a:lstStyle/>
          <a:p>
            <a:pPr algn="ctr"/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Edmund  Husserl     Meditazioni Cartesiane</a:t>
            </a: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Prima Meditazione (§.7)</a:t>
            </a: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«Esperienza ed evidenza » </a:t>
            </a:r>
          </a:p>
        </p:txBody>
      </p:sp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46B01741-1589-B989-87E8-168DEA6AC8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319" y="331148"/>
            <a:ext cx="8611459" cy="6377299"/>
          </a:xfrm>
        </p:spPr>
      </p:pic>
    </p:spTree>
    <p:extLst>
      <p:ext uri="{BB962C8B-B14F-4D97-AF65-F5344CB8AC3E}">
        <p14:creationId xmlns:p14="http://schemas.microsoft.com/office/powerpoint/2010/main" val="7625394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35CB8C-523F-F720-55BB-02C4BC54B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710" y="455362"/>
            <a:ext cx="2847557" cy="6569281"/>
          </a:xfrm>
        </p:spPr>
        <p:txBody>
          <a:bodyPr>
            <a:normAutofit fontScale="90000"/>
          </a:bodyPr>
          <a:lstStyle/>
          <a:p>
            <a:pPr algn="ctr"/>
            <a:br>
              <a:rPr lang="it-IT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3600" dirty="0">
                <a:latin typeface="Arial" panose="020B0604020202020204" pitchFamily="34" charset="0"/>
                <a:cs typeface="Arial" panose="020B0604020202020204" pitchFamily="34" charset="0"/>
              </a:rPr>
              <a:t>Edmund  Husserl </a:t>
            </a:r>
            <a:b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Meditazioni Cartesiane       </a:t>
            </a: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Prima Meditazione (§.8)</a:t>
            </a: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«Esperienza ed evidenza» </a:t>
            </a:r>
            <a:endParaRPr lang="it-IT" sz="18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7A9EEA0-CA62-0A37-385C-33917A442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240" y="34183"/>
            <a:ext cx="7030760" cy="67896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31BAFFA6-E35C-EA0B-F90A-9BC30F92BB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710" y="455362"/>
            <a:ext cx="2548599" cy="3318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336996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ED348D-8101-F95A-227B-9ADFEC409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710" y="455363"/>
            <a:ext cx="9486690" cy="886328"/>
          </a:xfrm>
        </p:spPr>
        <p:txBody>
          <a:bodyPr>
            <a:normAutofit/>
          </a:bodyPr>
          <a:lstStyle/>
          <a:p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Edmund  Husserl     Meditazioni Cartesiane       Prima Meditazione (§.9)</a:t>
            </a: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«Riflessioni sul dominio dell’IO SONO» </a:t>
            </a:r>
          </a:p>
        </p:txBody>
      </p:sp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581483A1-29C5-2B2F-F30B-1B637B353B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017" y="1089169"/>
            <a:ext cx="10354074" cy="57688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507662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ED348D-8101-F95A-227B-9ADFEC409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710" y="455363"/>
            <a:ext cx="9486690" cy="886328"/>
          </a:xfrm>
        </p:spPr>
        <p:txBody>
          <a:bodyPr>
            <a:normAutofit/>
          </a:bodyPr>
          <a:lstStyle/>
          <a:p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Edmund  Husserl     Meditazioni Cartesiane       Prima Meditazione (§.10)</a:t>
            </a: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«L’errore fatale di Cartesio» </a:t>
            </a:r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1AF07016-1FA1-7A3C-F8A4-01D5156D1F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3927" y="1341691"/>
            <a:ext cx="7934036" cy="5279061"/>
          </a:xfrm>
        </p:spPr>
      </p:pic>
      <p:pic>
        <p:nvPicPr>
          <p:cNvPr id="9" name="Immagine 8" descr="Immagine che contiene testo&#10;&#10;Descrizione generata automaticamente">
            <a:extLst>
              <a:ext uri="{FF2B5EF4-FFF2-40B4-BE49-F238E27FC236}">
                <a16:creationId xmlns:a16="http://schemas.microsoft.com/office/drawing/2014/main" id="{9B8AA05F-4379-0890-2B73-455FEA6B26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746" y="3839357"/>
            <a:ext cx="1992713" cy="266304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263641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ED348D-8101-F95A-227B-9ADFEC409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710" y="455363"/>
            <a:ext cx="2633308" cy="886328"/>
          </a:xfrm>
        </p:spPr>
        <p:txBody>
          <a:bodyPr>
            <a:normAutofit fontScale="90000"/>
          </a:bodyPr>
          <a:lstStyle/>
          <a:p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Edmund  Husserl  </a:t>
            </a: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   Meditazioni Cartesiane </a:t>
            </a: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Prima Meditazione (§.11)</a:t>
            </a: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</a:t>
            </a: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«Sospensione dell’IO Psicologico» </a:t>
            </a:r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A46F747B-5A2B-D820-122B-340067183D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018" y="102679"/>
            <a:ext cx="7878949" cy="66526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E83B40E4-E8D6-0625-7595-F33B9B654B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142" y="2660072"/>
            <a:ext cx="2638149" cy="224443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0449580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9">
            <a:extLst>
              <a:ext uri="{FF2B5EF4-FFF2-40B4-BE49-F238E27FC236}">
                <a16:creationId xmlns:a16="http://schemas.microsoft.com/office/drawing/2014/main" id="{2D03A0B2-4A2F-D846-A5E6-FB7CB9A03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375492"/>
            <a:ext cx="2770698" cy="5482505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9" name="Rectangle 11">
            <a:extLst>
              <a:ext uri="{FF2B5EF4-FFF2-40B4-BE49-F238E27FC236}">
                <a16:creationId xmlns:a16="http://schemas.microsoft.com/office/drawing/2014/main" id="{7F573F1D-73A7-FB41-BCAD-FC9AA7DEF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"/>
            <a:ext cx="1373567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 useBgFill="1">
        <p:nvSpPr>
          <p:cNvPr id="30" name="Rectangle 13">
            <a:extLst>
              <a:ext uri="{FF2B5EF4-FFF2-40B4-BE49-F238E27FC236}">
                <a16:creationId xmlns:a16="http://schemas.microsoft.com/office/drawing/2014/main" id="{A88F843D-1C1B-C740-AC27-E3238D0F5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 descr="Immagine che contiene testo&#10;&#10;Descrizione generata automaticamente">
            <a:extLst>
              <a:ext uri="{FF2B5EF4-FFF2-40B4-BE49-F238E27FC236}">
                <a16:creationId xmlns:a16="http://schemas.microsoft.com/office/drawing/2014/main" id="{17D8F689-6A62-5D26-BD4F-2E06181770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72" r="-1" b="24346"/>
          <a:stretch/>
        </p:blipFill>
        <p:spPr>
          <a:xfrm>
            <a:off x="3048" y="10"/>
            <a:ext cx="12188952" cy="6857990"/>
          </a:xfrm>
          <a:prstGeom prst="rect">
            <a:avLst/>
          </a:prstGeom>
        </p:spPr>
      </p:pic>
      <p:sp>
        <p:nvSpPr>
          <p:cNvPr id="31" name="Rectangle">
            <a:extLst>
              <a:ext uri="{FF2B5EF4-FFF2-40B4-BE49-F238E27FC236}">
                <a16:creationId xmlns:a16="http://schemas.microsoft.com/office/drawing/2014/main" id="{44037D61-FFBD-0342-90C5-D1AD7C899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4092341"/>
            <a:ext cx="12188949" cy="2190751"/>
          </a:xfrm>
          <a:prstGeom prst="rect">
            <a:avLst/>
          </a:prstGeom>
          <a:solidFill>
            <a:schemeClr val="bg1">
              <a:alpha val="85000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457200"/>
            <a:endParaRPr sz="2600" cap="all" dirty="0">
              <a:solidFill>
                <a:srgbClr val="FFFFFF"/>
              </a:solidFill>
              <a:sym typeface="Avenir Next"/>
            </a:endParaRPr>
          </a:p>
        </p:txBody>
      </p:sp>
      <p:sp>
        <p:nvSpPr>
          <p:cNvPr id="32" name="Rectangle 17">
            <a:extLst>
              <a:ext uri="{FF2B5EF4-FFF2-40B4-BE49-F238E27FC236}">
                <a16:creationId xmlns:a16="http://schemas.microsoft.com/office/drawing/2014/main" id="{D5B0F748-7FA7-4DDF-89A3-7F1D8EE1F7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903E872-C07A-4030-B584-D321D40CAB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D37ED8C-E9CD-579F-DE19-0AB17E5D1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9749" y="4284640"/>
            <a:ext cx="9626949" cy="113445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i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Fine </a:t>
            </a:r>
            <a:r>
              <a:rPr lang="en-US" sz="6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95282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7">
            <a:extLst>
              <a:ext uri="{FF2B5EF4-FFF2-40B4-BE49-F238E27FC236}">
                <a16:creationId xmlns:a16="http://schemas.microsoft.com/office/drawing/2014/main" id="{23BB7E73-E730-42EA-AACE-D1E323EA5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9">
            <a:extLst>
              <a:ext uri="{FF2B5EF4-FFF2-40B4-BE49-F238E27FC236}">
                <a16:creationId xmlns:a16="http://schemas.microsoft.com/office/drawing/2014/main" id="{F1F6C2E9-B316-4410-88E5-74F044FC3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58144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11">
            <a:extLst>
              <a:ext uri="{FF2B5EF4-FFF2-40B4-BE49-F238E27FC236}">
                <a16:creationId xmlns:a16="http://schemas.microsoft.com/office/drawing/2014/main" id="{83D07262-43A6-451F-9B19-77B943C63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626850" y="1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0163CBB-AA20-47FF-4202-54C308F44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903" y="455363"/>
            <a:ext cx="3290733" cy="459038"/>
          </a:xfrm>
        </p:spPr>
        <p:txBody>
          <a:bodyPr>
            <a:noAutofit/>
          </a:bodyPr>
          <a:lstStyle/>
          <a:p>
            <a:pPr algn="ctr"/>
            <a:r>
              <a:rPr lang="it-IT" sz="2400" dirty="0"/>
              <a:t> 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René Descartes</a:t>
            </a:r>
            <a:br>
              <a:rPr lang="it-IT" sz="2000" dirty="0"/>
            </a:br>
            <a:br>
              <a:rPr lang="it-IT" sz="2000" dirty="0"/>
            </a:br>
            <a:r>
              <a:rPr lang="it-IT" sz="1600" dirty="0"/>
              <a:t>Introduzione alle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Meditationes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de Prima 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Philosophia</a:t>
            </a:r>
            <a:r>
              <a:rPr lang="it-IT" sz="1600" dirty="0"/>
              <a:t> (1641)</a:t>
            </a:r>
          </a:p>
        </p:txBody>
      </p:sp>
      <p:pic>
        <p:nvPicPr>
          <p:cNvPr id="36" name="Segnaposto contenuto 35">
            <a:extLst>
              <a:ext uri="{FF2B5EF4-FFF2-40B4-BE49-F238E27FC236}">
                <a16:creationId xmlns:a16="http://schemas.microsoft.com/office/drawing/2014/main" id="{4D24E22A-2F3D-D329-A2FB-10A2E3B6B4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718" y="2"/>
            <a:ext cx="6671682" cy="68579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4" name="Immagine 43" descr="Immagine che contiene testo">
            <a:extLst>
              <a:ext uri="{FF2B5EF4-FFF2-40B4-BE49-F238E27FC236}">
                <a16:creationId xmlns:a16="http://schemas.microsoft.com/office/drawing/2014/main" id="{4F138AC4-F981-90E8-FB49-B4546E3777D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67"/>
          <a:stretch/>
        </p:blipFill>
        <p:spPr>
          <a:xfrm>
            <a:off x="680903" y="2521572"/>
            <a:ext cx="3040912" cy="4167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452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E186EAF-63F3-3439-65AB-3598B4A4D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1472" y="771833"/>
            <a:ext cx="2619625" cy="649562"/>
          </a:xfrm>
        </p:spPr>
        <p:txBody>
          <a:bodyPr>
            <a:normAutofit fontScale="90000"/>
          </a:bodyPr>
          <a:lstStyle/>
          <a:p>
            <a:r>
              <a:rPr lang="it-IT" sz="2700" dirty="0"/>
              <a:t> </a:t>
            </a:r>
            <a:r>
              <a:rPr lang="it-IT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René Descartes</a:t>
            </a:r>
            <a:b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3200" dirty="0"/>
            </a:b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Meditationes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 de Prima  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Philosophia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 (1641)</a:t>
            </a: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PRIMA MEDITAZIONE </a:t>
            </a: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Segnaposto contenuto 12" descr="Immagine che contiene persona&#10;&#10;Descrizione generata automaticamente">
            <a:extLst>
              <a:ext uri="{FF2B5EF4-FFF2-40B4-BE49-F238E27FC236}">
                <a16:creationId xmlns:a16="http://schemas.microsoft.com/office/drawing/2014/main" id="{F3F7C2D8-18E8-2C78-29D7-BA6CA7576F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472" y="3030862"/>
            <a:ext cx="3702658" cy="3517526"/>
          </a:xfr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6D453FC9-90CE-80E4-CB3F-A4A1415BBB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5254" y="0"/>
            <a:ext cx="6686746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947778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FB961B-A3C1-B5B7-1F69-99989D572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6756" y="455362"/>
            <a:ext cx="2715584" cy="1550419"/>
          </a:xfrm>
        </p:spPr>
        <p:txBody>
          <a:bodyPr>
            <a:normAutofit fontScale="90000"/>
          </a:bodyPr>
          <a:lstStyle/>
          <a:p>
            <a:r>
              <a:rPr lang="it-IT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Edmund </a:t>
            </a:r>
            <a:br>
              <a:rPr lang="it-IT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Husserl</a:t>
            </a:r>
            <a:b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Meditazioni Cartesiane</a:t>
            </a:r>
          </a:p>
        </p:txBody>
      </p:sp>
      <p:pic>
        <p:nvPicPr>
          <p:cNvPr id="5" name="Segnaposto contenuto 4" descr="Immagine che contiene uomo, persona, inpiedi&#10;&#10;Descrizione generata automaticamente">
            <a:extLst>
              <a:ext uri="{FF2B5EF4-FFF2-40B4-BE49-F238E27FC236}">
                <a16:creationId xmlns:a16="http://schemas.microsoft.com/office/drawing/2014/main" id="{5155254D-30C2-D144-6C72-2B75360F1F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4" t="947" r="1"/>
          <a:stretch/>
        </p:blipFill>
        <p:spPr>
          <a:xfrm>
            <a:off x="1293701" y="2606467"/>
            <a:ext cx="3411313" cy="1931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4F8BBFF8-27FC-8295-F760-49D42BFA29F7}"/>
              </a:ext>
            </a:extLst>
          </p:cNvPr>
          <p:cNvSpPr txBox="1"/>
          <p:nvPr/>
        </p:nvSpPr>
        <p:spPr>
          <a:xfrm>
            <a:off x="1266756" y="6006934"/>
            <a:ext cx="34382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Introduzione alla </a:t>
            </a:r>
          </a:p>
          <a:p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prima meditazione  (§ 1,2)</a:t>
            </a:r>
            <a:endParaRPr lang="it-IT" dirty="0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FEFEEF35-6B8A-F100-6E0C-DA965D67EE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013" y="0"/>
            <a:ext cx="7459376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53215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FB961B-A3C1-B5B7-1F69-99989D572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710" y="455362"/>
            <a:ext cx="2394630" cy="1550419"/>
          </a:xfrm>
        </p:spPr>
        <p:txBody>
          <a:bodyPr>
            <a:normAutofit fontScale="90000"/>
          </a:bodyPr>
          <a:lstStyle/>
          <a:p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Edmund </a:t>
            </a:r>
            <a:b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Husserl </a:t>
            </a:r>
            <a:b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Meditazioni Cartesiane</a:t>
            </a:r>
          </a:p>
        </p:txBody>
      </p:sp>
      <p:pic>
        <p:nvPicPr>
          <p:cNvPr id="5" name="Segnaposto contenuto 4" descr="Immagine che contiene uomo, persona, inpiedi&#10;&#10;Descrizione generata automaticamente">
            <a:extLst>
              <a:ext uri="{FF2B5EF4-FFF2-40B4-BE49-F238E27FC236}">
                <a16:creationId xmlns:a16="http://schemas.microsoft.com/office/drawing/2014/main" id="{5155254D-30C2-D144-6C72-2B75360F1F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9662" y="0"/>
            <a:ext cx="3698963" cy="2191630"/>
          </a:xfr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4F8BBFF8-27FC-8295-F760-49D42BFA29F7}"/>
              </a:ext>
            </a:extLst>
          </p:cNvPr>
          <p:cNvSpPr txBox="1"/>
          <p:nvPr/>
        </p:nvSpPr>
        <p:spPr>
          <a:xfrm>
            <a:off x="4587859" y="1170015"/>
            <a:ext cx="34382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Introduzione alla </a:t>
            </a:r>
          </a:p>
          <a:p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prima meditazione  (§ 1,2)</a:t>
            </a:r>
            <a:endParaRPr lang="it-IT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8431B7DE-B90E-08CF-AC0A-D2CABC8CD1F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8"/>
          <a:stretch/>
        </p:blipFill>
        <p:spPr>
          <a:xfrm>
            <a:off x="1171029" y="2284693"/>
            <a:ext cx="10845479" cy="456938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174330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18597D-A192-A610-5EC4-3363778E7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710" y="455362"/>
            <a:ext cx="10290944" cy="903419"/>
          </a:xfrm>
        </p:spPr>
        <p:txBody>
          <a:bodyPr>
            <a:normAutofit/>
          </a:bodyPr>
          <a:lstStyle/>
          <a:p>
            <a:r>
              <a:rPr lang="it-IT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Edmund  Husserl     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Meditazioni Cartesiane       Prima Meditazione (§.3)</a:t>
            </a: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«L’ipotesi di una fondazione»    </a:t>
            </a:r>
            <a:endParaRPr lang="it-IT" sz="1800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46DEAA33-A5EF-989D-1099-7CDADACA1C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783" y="1468583"/>
            <a:ext cx="8598227" cy="52000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82300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ED348D-8101-F95A-227B-9ADFEC409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710" y="455363"/>
            <a:ext cx="9486690" cy="886328"/>
          </a:xfrm>
        </p:spPr>
        <p:txBody>
          <a:bodyPr>
            <a:normAutofit/>
          </a:bodyPr>
          <a:lstStyle/>
          <a:p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Edmund  Husserl     Meditazioni Cartesiane       Prima Meditazione (§.4)</a:t>
            </a:r>
            <a:b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«L’ipotesi di una fondazione» 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97FEF294-4FE4-1D61-E7F6-95B8E0EB9A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577" y="1505527"/>
            <a:ext cx="5851605" cy="5181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5F0D02FB-D4F9-F014-EA65-A27FD98757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" r="20012" b="6719"/>
          <a:stretch/>
        </p:blipFill>
        <p:spPr>
          <a:xfrm>
            <a:off x="7407563" y="2741075"/>
            <a:ext cx="4396510" cy="39457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044438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35CB8C-523F-F720-55BB-02C4BC54B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710" y="455362"/>
            <a:ext cx="2847557" cy="6569281"/>
          </a:xfrm>
        </p:spPr>
        <p:txBody>
          <a:bodyPr>
            <a:normAutofit/>
          </a:bodyPr>
          <a:lstStyle/>
          <a:p>
            <a:r>
              <a:rPr lang="it-IT" sz="4400" dirty="0">
                <a:latin typeface="Arial" panose="020B0604020202020204" pitchFamily="34" charset="0"/>
                <a:cs typeface="Arial" panose="020B0604020202020204" pitchFamily="34" charset="0"/>
              </a:rPr>
              <a:t>Edmund  Husserl </a:t>
            </a:r>
            <a:b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Meditazioni Cartesiane       </a:t>
            </a:r>
            <a:b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Prima Meditazione (§.5)</a:t>
            </a:r>
            <a:b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«L’ipotesi di una fondazione» </a:t>
            </a:r>
            <a:endParaRPr lang="it-IT" sz="2000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BF1D5D27-F8DA-DBEC-4A07-6EA32BA9C0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923" y="102550"/>
            <a:ext cx="7108987" cy="66641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448A25F8-130F-FE7D-E216-ADB8ACBC9D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710" y="2957367"/>
            <a:ext cx="2828008" cy="156527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092657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35CB8C-523F-F720-55BB-02C4BC54B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710" y="455362"/>
            <a:ext cx="2847557" cy="6569281"/>
          </a:xfrm>
        </p:spPr>
        <p:txBody>
          <a:bodyPr>
            <a:normAutofit/>
          </a:bodyPr>
          <a:lstStyle/>
          <a:p>
            <a:r>
              <a:rPr lang="it-IT" sz="4400" dirty="0">
                <a:latin typeface="Arial" panose="020B0604020202020204" pitchFamily="34" charset="0"/>
                <a:cs typeface="Arial" panose="020B0604020202020204" pitchFamily="34" charset="0"/>
              </a:rPr>
              <a:t>Edmund  Husserl </a:t>
            </a:r>
            <a:b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Meditazioni Cartesiane       </a:t>
            </a:r>
            <a:b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Prima Meditazione (§.6)</a:t>
            </a:r>
            <a:b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«Esperienza ed evidenza» </a:t>
            </a:r>
            <a:endParaRPr lang="it-IT" sz="2000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448A25F8-130F-FE7D-E216-ADB8ACBC9D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710" y="2957367"/>
            <a:ext cx="2828008" cy="156527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0122F409-45C9-DAAD-FDB0-A96A962EB1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923" y="80304"/>
            <a:ext cx="7127192" cy="669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796589"/>
      </p:ext>
    </p:extLst>
  </p:cSld>
  <p:clrMapOvr>
    <a:masterClrMapping/>
  </p:clrMapOvr>
</p:sld>
</file>

<file path=ppt/theme/theme1.xml><?xml version="1.0" encoding="utf-8"?>
<a:theme xmlns:a="http://schemas.openxmlformats.org/drawingml/2006/main" name="InterweaveVTI">
  <a:themeElements>
    <a:clrScheme name="Blue">
      <a:dk1>
        <a:srgbClr val="000000"/>
      </a:dk1>
      <a:lt1>
        <a:srgbClr val="FFFFFF"/>
      </a:lt1>
      <a:dk2>
        <a:srgbClr val="153A63"/>
      </a:dk2>
      <a:lt2>
        <a:srgbClr val="DBEFF9"/>
      </a:lt2>
      <a:accent1>
        <a:srgbClr val="0F6FC6"/>
      </a:accent1>
      <a:accent2>
        <a:srgbClr val="009DD9"/>
      </a:accent2>
      <a:accent3>
        <a:srgbClr val="09B8C0"/>
      </a:accent3>
      <a:accent4>
        <a:srgbClr val="0EBC8C"/>
      </a:accent4>
      <a:accent5>
        <a:srgbClr val="71B959"/>
      </a:accent5>
      <a:accent6>
        <a:srgbClr val="96B042"/>
      </a:accent6>
      <a:hlink>
        <a:srgbClr val="C37400"/>
      </a:hlink>
      <a:folHlink>
        <a:srgbClr val="4F9085"/>
      </a:folHlink>
    </a:clrScheme>
    <a:fontScheme name="Interweave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rweaveVTI" id="{2A5AE21D-FC75-4AD0-BC12-FA563BC24905}" vid="{9A4A41B8-EB69-44BB-8E15-B517E25CF8C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</TotalTime>
  <Words>304</Words>
  <Application>Microsoft Macintosh PowerPoint</Application>
  <PresentationFormat>Widescreen</PresentationFormat>
  <Paragraphs>27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Arabic Typesetting</vt:lpstr>
      <vt:lpstr>Arial</vt:lpstr>
      <vt:lpstr>Arial Nova</vt:lpstr>
      <vt:lpstr>Avenir Next</vt:lpstr>
      <vt:lpstr>Neue Haas Grotesk Text Pro</vt:lpstr>
      <vt:lpstr>Times New Roman</vt:lpstr>
      <vt:lpstr>InterweaveVTI</vt:lpstr>
      <vt:lpstr>Edmund Husserl </vt:lpstr>
      <vt:lpstr> René Descartes  Introduzione alle Meditationes de Prima  Philosophia (1641)</vt:lpstr>
      <vt:lpstr> René Descartes  Meditationes de Prima  Philosophia (1641)  PRIMA MEDITAZIONE    </vt:lpstr>
      <vt:lpstr>Edmund  Husserl  Meditazioni Cartesiane</vt:lpstr>
      <vt:lpstr>Edmund  Husserl   Meditazioni Cartesiane</vt:lpstr>
      <vt:lpstr>Edmund  Husserl     Meditazioni Cartesiane       Prima Meditazione (§.3)                                         «L’ipotesi di una fondazione»    </vt:lpstr>
      <vt:lpstr>Edmund  Husserl     Meditazioni Cartesiane       Prima Meditazione (§.4)                                       «L’ipotesi di una fondazione» </vt:lpstr>
      <vt:lpstr>Edmund  Husserl  Meditazioni Cartesiane                 Prima Meditazione (§.5)                                       «L’ipotesi di una fondazione» </vt:lpstr>
      <vt:lpstr>Edmund  Husserl  Meditazioni Cartesiane                 Prima Meditazione (§.6)                                       «Esperienza ed evidenza» </vt:lpstr>
      <vt:lpstr>Edmund  Husserl     Meditazioni Cartesiane       Prima Meditazione (§.7)                                                  «Esperienza ed evidenza » </vt:lpstr>
      <vt:lpstr>      Edmund  Husserl  Meditazioni Cartesiane         Prima Meditazione (§.8)                                       «Esperienza ed evidenza» </vt:lpstr>
      <vt:lpstr>Edmund  Husserl     Meditazioni Cartesiane       Prima Meditazione (§.9)                                       «Riflessioni sul dominio dell’IO SONO» </vt:lpstr>
      <vt:lpstr>Edmund  Husserl     Meditazioni Cartesiane       Prima Meditazione (§.10)                                       «L’errore fatale di Cartesio» </vt:lpstr>
      <vt:lpstr>Edmund  Husserl       Meditazioni Cartesiane    Prima Meditazione (§.11)                                                        «Sospensione dell’IO Psicologico» </vt:lpstr>
      <vt:lpstr>Fine  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Edmund Husserl </dc:title>
  <dc:creator>Luca Banchetti</dc:creator>
  <cp:lastModifiedBy>Microsoft Office User</cp:lastModifiedBy>
  <cp:revision>19</cp:revision>
  <dcterms:created xsi:type="dcterms:W3CDTF">2022-10-08T11:58:31Z</dcterms:created>
  <dcterms:modified xsi:type="dcterms:W3CDTF">2022-10-10T04:13:54Z</dcterms:modified>
</cp:coreProperties>
</file>