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  <p:sldMasterId id="2147483660" r:id="rId5"/>
  </p:sldMasterIdLst>
  <p:notesMasterIdLst>
    <p:notesMasterId r:id="rId13"/>
  </p:notesMasterIdLst>
  <p:handoutMasterIdLst>
    <p:handoutMasterId r:id="rId14"/>
  </p:handoutMasterIdLst>
  <p:sldIdLst>
    <p:sldId id="256" r:id="rId6"/>
    <p:sldId id="262" r:id="rId7"/>
    <p:sldId id="263" r:id="rId8"/>
    <p:sldId id="264" r:id="rId9"/>
    <p:sldId id="260" r:id="rId10"/>
    <p:sldId id="265" r:id="rId11"/>
    <p:sldId id="261" r:id="rId12"/>
  </p:sldIdLst>
  <p:sldSz cx="12192000" cy="6858000"/>
  <p:notesSz cx="6858000" cy="9144000"/>
  <p:defaultTextStyle>
    <a:defPPr rtl="0"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89FA7B-7780-8BE9-8BB2-D4590BF27C63}" v="19" dt="2022-10-24T05:10:24.519"/>
    <p1510:client id="{35A7D58D-FD51-2B30-B744-39B70ED23802}" v="718" dt="2022-10-24T04:07:38.695"/>
    <p1510:client id="{8049667B-8746-AD22-CD15-98853C291D58}" v="48" dt="2022-10-23T11:09:46.513"/>
    <p1510:client id="{881C93A2-6E55-DD97-0FBC-B8C3914BFD85}" v="1912" dt="2022-10-23T19:55:57.129"/>
    <p1510:client id="{A5F8FF3B-8479-2C83-7822-D36FDA8B8059}" v="6" dt="2022-10-23T23:35:40.423"/>
    <p1510:client id="{B04EBE60-9505-440A-97A5-E81F6A3747AE}" v="62" dt="2022-10-23T10:27:26.5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-1254" y="-12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xmlns="" id="{2A76F12D-2985-47C3-A07C-9F03DD159D5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xmlns="" id="{24F83A19-1DC2-46DB-B3A1-ECF7C417E9E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B969445E-4865-4573-800A-5536F9B73983}" type="datetime1">
              <a:rPr lang="it-IT" smtClean="0"/>
              <a:t>24/10/2022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xmlns="" id="{6A3D6289-F1C3-4041-A186-E428808BD1C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xmlns="" id="{CE17ECA2-D3CC-4290-9914-977FED6D365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20D98A85-43CB-4CDC-8FF1-647F52B29F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10913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noProof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C4DC83FA-5952-4E08-9B98-6323839E1646}" type="datetime1">
              <a:rPr lang="it-IT" noProof="0" smtClean="0"/>
              <a:t>24/10/2022</a:t>
            </a:fld>
            <a:endParaRPr lang="it-IT" noProof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-IT" noProof="0"/>
              <a:t>Fare clic per modificare lo stile del titolo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noProof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F3B4569-3B6E-468D-B981-DA515F47BCE4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23382088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9BC9DB-86D2-401D-A908-92D8E13E0A7D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5108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uppo 88"/>
          <p:cNvGrpSpPr/>
          <p:nvPr/>
        </p:nvGrpSpPr>
        <p:grpSpPr>
          <a:xfrm>
            <a:off x="-329674" y="-59376"/>
            <a:ext cx="12515851" cy="6934071"/>
            <a:chOff x="-329674" y="-51881"/>
            <a:chExt cx="12515851" cy="6934071"/>
          </a:xfrm>
        </p:grpSpPr>
        <p:sp>
          <p:nvSpPr>
            <p:cNvPr id="90" name="Figura a mano libera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igura a mano libera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igura a mano libera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igura a mano libera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igura a mano libera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igura a mano libera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igura a mano libera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igura a mano libera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igura a mano libera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igura a mano libera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igura a mano libera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igura a mano libera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igura a mano libera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igura a mano libera 18"/>
            <p:cNvSpPr/>
            <p:nvPr/>
          </p:nvSpPr>
          <p:spPr bwMode="auto">
            <a:xfrm>
              <a:off x="6463239" y="15853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igura a mano libera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igura a mano libera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igura a mano libera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igura a mano libera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igura a mano libera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uppo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ttangolo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Triangolo isosce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ttangolo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rtlCol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 rtlCol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it-IT" noProof="0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pPr rtl="0"/>
            <a:fld id="{20FA5F95-4132-4264-BB7D-0F171E61EAFA}" type="datetime1">
              <a:rPr lang="it-IT" noProof="0" smtClean="0"/>
              <a:t>24/10/2022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 rtlCol="0"/>
          <a:lstStyle>
            <a:lvl1pPr algn="ctr">
              <a:defRPr/>
            </a:lvl1pPr>
          </a:lstStyle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 rtlCol="0"/>
          <a:lstStyle/>
          <a:p>
            <a:pPr rtl="0"/>
            <a:fld id="{6D22F896-40B5-4ADD-8801-0D06FADFA095}" type="slidenum">
              <a:rPr lang="it-IT" noProof="0" smtClean="0"/>
              <a:t>‹N›</a:t>
            </a:fld>
            <a:endParaRPr lang="it-IT" noProof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uppo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igura a mano libera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igura a mano libera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igura a mano libera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igura a mano libera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igura a mano libera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igura a mano libera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igura a mano libera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igura a mano libera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igura a mano libera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igura a mano libera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igura a mano libera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igura a mano libera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igura a mano libera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igura a mano libera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igura a mano libera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igura a mano libera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igura a mano libera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igura a mano libera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igura a mano libera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igura a mano libera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igura a mano libera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uppo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ttangolo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Triangolo isosce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ttangolo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 rtlCol="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E38FE92-BA29-4E7A-8F16-BD709C814879}" type="datetime1">
              <a:rPr lang="it-IT" noProof="0" smtClean="0"/>
              <a:t>24/10/2022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it-IT" noProof="0" smtClean="0"/>
              <a:t>‹N›</a:t>
            </a:fld>
            <a:endParaRPr lang="it-IT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uppo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igura a mano libera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igura a mano libera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igura a mano libera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igura a mano libera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igura a mano libera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igura a mano libera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igura a mano libera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igura a mano libera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igura a mano libera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igura a mano libera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igura a mano libera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igura a mano libera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igura a mano libera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igura a mano libera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igura a mano libera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igura a mano libera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igura a mano libera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igura a mano libera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igura a mano libera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igura a mano libera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igura a mano libera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uppo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ttangolo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Triangolo isosce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ttangolo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 rtlCol="0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rtlCol="0"/>
          <a:lstStyle/>
          <a:p>
            <a:pPr rtl="0"/>
            <a:fld id="{C7A3CD80-DD95-43DC-83E7-3900661C7DD8}" type="datetime1">
              <a:rPr lang="it-IT" noProof="0" smtClean="0"/>
              <a:t>24/10/2022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 rtlCol="0"/>
          <a:lstStyle/>
          <a:p>
            <a:pPr rtl="0"/>
            <a:fld id="{6D22F896-40B5-4ADD-8801-0D06FADFA095}" type="slidenum">
              <a:rPr lang="it-IT" noProof="0" smtClean="0"/>
              <a:t>‹N›</a:t>
            </a:fld>
            <a:endParaRPr lang="it-IT" noProof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po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ttangolo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igura a mano libera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rtlCol="0" anchor="b"/>
          <a:lstStyle>
            <a:lvl1pPr>
              <a:defRPr sz="5400"/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rtlCol="0"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it-IT" noProof="0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rtlCol="0"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pPr rtl="0"/>
            <a:fld id="{52BC66D0-AE14-402F-B499-D15F1FE15128}" type="datetime1">
              <a:rPr lang="it-IT" noProof="0" smtClean="0"/>
              <a:t>24/10/2022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 rtlCol="0"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pPr rtl="0"/>
            <a:endParaRPr lang="it-IT" noProof="0"/>
          </a:p>
        </p:txBody>
      </p:sp>
      <p:sp>
        <p:nvSpPr>
          <p:cNvPr id="11" name="Rettangolo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 rtlCol="0"/>
          <a:lstStyle/>
          <a:p>
            <a:pPr rtl="0"/>
            <a:fld id="{D57F1E4F-1CFF-5643-939E-217C01CDF565}" type="slidenum">
              <a:rPr lang="it-IT" noProof="0" smtClean="0"/>
              <a:pPr rtl="0"/>
              <a:t>‹N›</a:t>
            </a:fld>
            <a:endParaRPr lang="it-IT" noProof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FAF59AB-AF3A-4B1D-8233-0D8689A76461}" type="datetime1">
              <a:rPr lang="it-IT" noProof="0" smtClean="0"/>
              <a:t>24/10/2022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it-IT" noProof="0" smtClean="0"/>
              <a:pPr rtl="0"/>
              <a:t>‹N›</a:t>
            </a:fld>
            <a:endParaRPr lang="it-IT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uppo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igura a mano libera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igura a mano libera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igura a mano libera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igura a mano libera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igura a mano libera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igura a mano libera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igura a mano libera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igura a mano libera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igura a mano libera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igura a mano libera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igura a mano libera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igura a mano libera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igura a mano libera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igura a mano libera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igura a mano libera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igura a mano libera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igura a mano libera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igura a mano libera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igura a mano libera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igura a mano libera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igura a mano libera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uppo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ttangolo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Triangolo isosce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ttangolo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 rtlCol="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rtlCol="0" anchor="ctr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0588B67-500B-48D1-894D-F0D1B527C41A}" type="datetime1">
              <a:rPr lang="it-IT" noProof="0" smtClean="0"/>
              <a:t>24/10/2022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it-IT" noProof="0" smtClean="0"/>
              <a:t>‹N›</a:t>
            </a:fld>
            <a:endParaRPr lang="it-IT" noProof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uppo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igura a mano libera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igura a mano libera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igura a mano libera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igura a mano libera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igura a mano libera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igura a mano libera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igura a mano libera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igura a mano libera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igura a mano libera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igura a mano libera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igura a mano libera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igura a mano libera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igura a mano libera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igura a mano libera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igura a mano libera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igura a mano libera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igura a mano libera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igura a mano libera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igura a mano libera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uppo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ttangolo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Triangolo isosce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ttangolo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rtlCol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 rtlCol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rtlCol="0"/>
          <a:lstStyle/>
          <a:p>
            <a:pPr rtl="0"/>
            <a:fld id="{D5FB6FA2-3CB4-4A40-9633-7B5CFEA6DD7E}" type="datetime1">
              <a:rPr lang="it-IT" noProof="0" smtClean="0"/>
              <a:t>24/10/2022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 rtlCol="0"/>
          <a:lstStyle>
            <a:lvl1pPr algn="ctr">
              <a:defRPr/>
            </a:lvl1pPr>
          </a:lstStyle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 rtlCol="0"/>
          <a:lstStyle/>
          <a:p>
            <a:pPr rtl="0"/>
            <a:fld id="{6D22F896-40B5-4ADD-8801-0D06FADFA095}" type="slidenum">
              <a:rPr lang="it-IT" noProof="0" smtClean="0"/>
              <a:t>‹N›</a:t>
            </a:fld>
            <a:endParaRPr lang="it-IT" noProof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uppo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igura a mano libera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igura a mano libera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igura a mano libera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igura a mano libera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igura a mano libera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igura a mano libera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igura a mano libera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igura a mano libera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igura a mano libera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igura a mano libera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igura a mano libera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igura a mano libera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igura a mano libera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igura a mano libera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igura a mano libera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igura a mano libera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igura a mano libera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igura a mano libera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igura a mano libera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igura a mano libera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igura a mano libera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uppo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ttangolo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Triangolo isosce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ttangolo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 rtlCol="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rtlCol="0"/>
          <a:lstStyle/>
          <a:p>
            <a:pPr rtl="0"/>
            <a:fld id="{D2DC9771-90DE-42E2-93EF-624C686C1A31}" type="datetime1">
              <a:rPr lang="it-IT" noProof="0" smtClean="0"/>
              <a:t>24/10/2022</a:t>
            </a:fld>
            <a:endParaRPr lang="it-IT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 rtlCol="0"/>
          <a:lstStyle/>
          <a:p>
            <a:pPr rtl="0"/>
            <a:fld id="{6D22F896-40B5-4ADD-8801-0D06FADFA095}" type="slidenum">
              <a:rPr lang="it-IT" noProof="0" smtClean="0"/>
              <a:t>‹N›</a:t>
            </a:fld>
            <a:endParaRPr lang="it-IT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uppo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igura a mano libera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igura a mano libera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igura a mano libera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igura a mano libera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igura a mano libera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igura a mano libera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igura a mano libera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igura a mano libera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igura a mano libera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igura a mano libera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igura a mano libera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igura a mano libera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igura a mano libera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igura a mano libera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igura a mano libera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igura a mano libera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igura a mano libera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igura a mano libera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igura a mano libera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igura a mano libera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igura a mano libera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uppo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ttangolo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Triangolo isosce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ttangolo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 rtlCol="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rtlCol="0"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rtlCol="0"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rtlCol="0"/>
          <a:lstStyle/>
          <a:p>
            <a:pPr rtl="0"/>
            <a:fld id="{ADCA8017-23E4-4814-AA46-62B65A3FA878}" type="datetime1">
              <a:rPr lang="it-IT" noProof="0" smtClean="0"/>
              <a:t>24/10/2022</a:t>
            </a:fld>
            <a:endParaRPr lang="it-IT" noProof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 rtlCol="0"/>
          <a:lstStyle/>
          <a:p>
            <a:pPr rtl="0"/>
            <a:fld id="{6D22F896-40B5-4ADD-8801-0D06FADFA095}" type="slidenum">
              <a:rPr lang="it-IT" noProof="0" smtClean="0"/>
              <a:t>‹N›</a:t>
            </a:fld>
            <a:endParaRPr lang="it-IT" noProof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uppo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igura a mano libera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igura a mano libera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igura a mano libera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igura a mano libera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igura a mano libera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igura a mano libera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igura a mano libera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igura a mano libera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igura a mano libera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igura a mano libera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igura a mano libera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igura a mano libera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igura a mano libera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igura a mano libera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igura a mano libera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igura a mano libera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igura a mano libera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igura a mano libera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igura a mano libera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igura a mano libera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igura a mano libera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uppo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ttangolo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Triangolo isosce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ttangolo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 rtlCol="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F3DBAA5-3105-4DFD-8C28-F1777FC5A4DE}" type="datetime1">
              <a:rPr lang="it-IT" noProof="0" smtClean="0"/>
              <a:t>24/10/2022</a:t>
            </a:fld>
            <a:endParaRPr lang="it-IT" noProof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it-IT" noProof="0" smtClean="0"/>
              <a:t>‹N›</a:t>
            </a:fld>
            <a:endParaRPr lang="it-IT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rtlCol="0"/>
          <a:lstStyle/>
          <a:p>
            <a:pPr rtl="0"/>
            <a:fld id="{9D33B3DD-1025-45F4-B187-01A31B4E0F02}" type="datetime1">
              <a:rPr lang="it-IT" noProof="0" smtClean="0"/>
              <a:t>24/10/2022</a:t>
            </a:fld>
            <a:endParaRPr lang="it-IT" noProof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 rtlCol="0"/>
          <a:lstStyle/>
          <a:p>
            <a:pPr rtl="0"/>
            <a:fld id="{6D22F896-40B5-4ADD-8801-0D06FADFA095}" type="slidenum">
              <a:rPr lang="it-IT" noProof="0" smtClean="0"/>
              <a:t>‹N›</a:t>
            </a:fld>
            <a:endParaRPr lang="it-IT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uppo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igura a mano libera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igura a mano libera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igura a mano libera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igura a mano libera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igura a mano libera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igura a mano libera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igura a mano libera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igura a mano libera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igura a mano libera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igura a mano libera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igura a mano libera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igura a mano libera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igura a mano libera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igura a mano libera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igura a mano libera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igura a mano libera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igura a mano libera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igura a mano libera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igura a mano libera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igura a mano libera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igura a mano libera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uppo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ttangolo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Triangolo isosce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ttangolo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rtlCol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rtlCol="0" anchor="ctr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 rtlCol="0"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E9D73D-4211-4EFC-84E8-E35EA60BD36A}" type="datetime1">
              <a:rPr lang="it-IT" noProof="0" smtClean="0"/>
              <a:t>24/10/2022</a:t>
            </a:fld>
            <a:endParaRPr lang="it-IT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it-IT" noProof="0" smtClean="0"/>
              <a:t>‹N›</a:t>
            </a:fld>
            <a:endParaRPr lang="it-IT" noProof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uppo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igura a mano libera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igura a mano libera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igura a mano libera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igura a mano libera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igura a mano libera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igura a mano libera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igura a mano libera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igura a mano libera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igura a mano libera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igura a mano libera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igura a mano libera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igura a mano libera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igura a mano libera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igura a mano libera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igura a mano libera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igura a mano libera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igura a mano libera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igura a mano libera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igura a mano libera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uppo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ttangolo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Triangolo isosce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ttangolo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Segnaposto immagine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rtlCol="0"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rtlCol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 rtlCol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rtlCol="0"/>
          <a:lstStyle/>
          <a:p>
            <a:pPr rtl="0"/>
            <a:fld id="{15CFC5C6-1B6F-49E0-87ED-5DAA3DBB623B}" type="datetime1">
              <a:rPr lang="it-IT" noProof="0" smtClean="0"/>
              <a:t>24/10/2022</a:t>
            </a:fld>
            <a:endParaRPr lang="it-IT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 rtlCol="0"/>
          <a:lstStyle/>
          <a:p>
            <a:pPr rtl="0"/>
            <a:fld id="{6D22F896-40B5-4ADD-8801-0D06FADFA095}" type="slidenum">
              <a:rPr lang="it-IT" noProof="0" smtClean="0"/>
              <a:t>‹N›</a:t>
            </a:fld>
            <a:endParaRPr lang="it-IT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pPr rtl="0"/>
            <a:r>
              <a:rPr lang="it-IT" noProof="0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  <a:p>
            <a:pPr lvl="5" rtl="0"/>
            <a:r>
              <a:rPr lang="it-IT" noProof="0"/>
              <a:t>6</a:t>
            </a:r>
          </a:p>
          <a:p>
            <a:pPr lvl="6" rtl="0"/>
            <a:r>
              <a:rPr lang="it-IT" noProof="0"/>
              <a:t>7</a:t>
            </a:r>
          </a:p>
          <a:p>
            <a:pPr lvl="7" rtl="0"/>
            <a:r>
              <a:rPr lang="it-IT" noProof="0"/>
              <a:t>8</a:t>
            </a:r>
          </a:p>
          <a:p>
            <a:pPr lvl="8" rtl="0"/>
            <a:r>
              <a:rPr lang="it-IT" noProof="0"/>
              <a:t>9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B519D8A-484D-45C3-863F-5F4022CB9203}" type="datetime1">
              <a:rPr lang="it-IT" noProof="0" smtClean="0"/>
              <a:t>24/10/2022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D22F896-40B5-4ADD-8801-0D06FADFA095}" type="slidenum">
              <a:rPr lang="it-IT" noProof="0" smtClean="0"/>
              <a:pPr rtl="0"/>
              <a:t>‹N›</a:t>
            </a:fld>
            <a:endParaRPr lang="it-IT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o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ttangolo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4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e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e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e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e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e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igura a mano libera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igura a mano libera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igura a mano libera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Segnaposto titolo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rtl="0"/>
            <a:r>
              <a:rPr lang="it-IT" noProof="0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pPr rtl="0"/>
            <a:fld id="{3356F962-6940-4C9C-9DAA-5D711144039D}" type="datetime1">
              <a:rPr lang="it-IT" noProof="0" smtClean="0"/>
              <a:t>24/10/2022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pPr rtl="0"/>
            <a:endParaRPr lang="it-IT" noProof="0"/>
          </a:p>
        </p:txBody>
      </p:sp>
      <p:sp>
        <p:nvSpPr>
          <p:cNvPr id="21" name="Rettangolo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pPr rtl="0"/>
            <a:fld id="{D57F1E4F-1CFF-5643-939E-217C01CDF565}" type="slidenum">
              <a:rPr lang="it-IT" noProof="0" smtClean="0"/>
              <a:pPr rtl="0"/>
              <a:t>‹N›</a:t>
            </a:fld>
            <a:endParaRPr lang="it-IT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it-IT"/>
              <a:t>Terza Meditazione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endParaRPr lang="it-IT"/>
          </a:p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1724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CC0D4E46-0EF9-CD38-F4BA-C3CEF2334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5293" y="939799"/>
            <a:ext cx="8761413" cy="706964"/>
          </a:xfrm>
        </p:spPr>
        <p:txBody>
          <a:bodyPr/>
          <a:lstStyle/>
          <a:p>
            <a:r>
              <a:rPr lang="it-IT" dirty="0"/>
              <a:t>25. Realtà e quasi-realtà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9D5238E2-5FC6-9F8D-2839-CCF648EED0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200" y="2371271"/>
            <a:ext cx="11785600" cy="4254500"/>
          </a:xfrm>
        </p:spPr>
        <p:txBody>
          <a:bodyPr>
            <a:noAutofit/>
          </a:bodyPr>
          <a:lstStyle/>
          <a:p>
            <a:r>
              <a:rPr lang="it-IT" sz="1200" dirty="0"/>
              <a:t>Tutte le distinzioni si basano a loro volta in base alla distinzione tra realtà e fantasia</a:t>
            </a:r>
          </a:p>
          <a:p>
            <a:pPr marL="0" indent="0" algn="r">
              <a:buNone/>
            </a:pPr>
            <a:endParaRPr lang="it-IT" sz="1200" dirty="0"/>
          </a:p>
          <a:p>
            <a:pPr marL="0" indent="0" algn="r">
              <a:buNone/>
            </a:pPr>
            <a:r>
              <a:rPr lang="it-IT" sz="1200" dirty="0"/>
              <a:t>                                                                          qui vi è un nuovo concetto generale di possibilità che ripete tutti i</a:t>
            </a:r>
          </a:p>
          <a:p>
            <a:pPr marL="0" indent="0" algn="r">
              <a:buNone/>
            </a:pPr>
            <a:r>
              <a:rPr lang="it-IT" sz="1200" dirty="0"/>
              <a:t> modi d’ essere modificandoli nella modalità della semplice </a:t>
            </a:r>
            <a:r>
              <a:rPr lang="it-IT" sz="1200" dirty="0" err="1"/>
              <a:t>immaginibilità</a:t>
            </a:r>
            <a:endParaRPr lang="it-IT" sz="1200" dirty="0"/>
          </a:p>
          <a:p>
            <a:pPr marL="0" indent="0" algn="ctr">
              <a:buNone/>
            </a:pPr>
            <a:r>
              <a:rPr lang="it-IT" sz="1200" dirty="0"/>
              <a:t> Modalità di coscienza                                  </a:t>
            </a:r>
          </a:p>
          <a:p>
            <a:pPr marL="0" indent="0" algn="ctr">
              <a:buNone/>
            </a:pPr>
            <a:endParaRPr lang="it-IT" sz="1200" dirty="0"/>
          </a:p>
          <a:p>
            <a:pPr marL="0" indent="0">
              <a:buNone/>
            </a:pPr>
            <a:r>
              <a:rPr lang="it-IT" sz="1200" dirty="0"/>
              <a:t>                                                                                            </a:t>
            </a:r>
            <a:r>
              <a:rPr lang="it-IT" sz="1200" dirty="0" err="1"/>
              <a:t>posizionalità</a:t>
            </a:r>
            <a:r>
              <a:rPr lang="it-IT" sz="1200" dirty="0"/>
              <a:t>                                         quasi </a:t>
            </a:r>
            <a:r>
              <a:rPr lang="it-IT" sz="1200" dirty="0" err="1"/>
              <a:t>posizionalità</a:t>
            </a:r>
            <a:endParaRPr lang="it-IT" sz="1200" dirty="0"/>
          </a:p>
          <a:p>
            <a:pPr marL="0" indent="0">
              <a:buNone/>
            </a:pPr>
            <a:r>
              <a:rPr lang="it-IT" sz="1200" dirty="0"/>
              <a:t>                                                                                                                                                         (del «come se», del «fantasticare»)</a:t>
            </a:r>
          </a:p>
          <a:p>
            <a:pPr marL="0" indent="0">
              <a:buNone/>
            </a:pPr>
            <a:r>
              <a:rPr lang="it-IT" sz="1200" dirty="0"/>
              <a:t>                                                </a:t>
            </a:r>
          </a:p>
          <a:p>
            <a:pPr marL="0" indent="0">
              <a:buNone/>
            </a:pPr>
            <a:endParaRPr lang="it-IT" sz="1200" dirty="0"/>
          </a:p>
          <a:p>
            <a:pPr marL="0" indent="0">
              <a:buNone/>
            </a:pPr>
            <a:endParaRPr lang="it-IT" sz="1200" dirty="0"/>
          </a:p>
          <a:p>
            <a:pPr marL="0" indent="0">
              <a:buNone/>
            </a:pPr>
            <a:r>
              <a:rPr lang="it-IT" sz="1200" dirty="0"/>
              <a:t>                                                                                         A questi modi particolari corrispondono le loro proprie modalità degli oggetti presi di mira.</a:t>
            </a:r>
          </a:p>
          <a:p>
            <a:pPr marL="0" indent="0">
              <a:buNone/>
            </a:pPr>
            <a:endParaRPr lang="it-IT" sz="1200" dirty="0"/>
          </a:p>
          <a:p>
            <a:pPr marL="0" indent="0">
              <a:buNone/>
            </a:pPr>
            <a:r>
              <a:rPr lang="it-IT" sz="1200" dirty="0"/>
              <a:t>Chiarificazione=modo in cui ci si prefigura una via sintetica che da un’ intenzione non chiara porti a una corrispondente intuizione </a:t>
            </a:r>
            <a:r>
              <a:rPr lang="it-IT" sz="1200" dirty="0" err="1"/>
              <a:t>pre</a:t>
            </a:r>
            <a:r>
              <a:rPr lang="it-IT" sz="1200" dirty="0"/>
              <a:t>-illustrativa.</a:t>
            </a:r>
            <a:endParaRPr lang="it-IT" sz="1500" dirty="0"/>
          </a:p>
        </p:txBody>
      </p:sp>
      <p:cxnSp>
        <p:nvCxnSpPr>
          <p:cNvPr id="22" name="Connettore 2 21">
            <a:extLst>
              <a:ext uri="{FF2B5EF4-FFF2-40B4-BE49-F238E27FC236}">
                <a16:creationId xmlns:a16="http://schemas.microsoft.com/office/drawing/2014/main" xmlns="" id="{50E3BAE9-CDB1-0912-55AD-6A43D15C5D28}"/>
              </a:ext>
            </a:extLst>
          </p:cNvPr>
          <p:cNvCxnSpPr/>
          <p:nvPr/>
        </p:nvCxnSpPr>
        <p:spPr>
          <a:xfrm>
            <a:off x="6749143" y="2598057"/>
            <a:ext cx="435428" cy="4801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>
            <a:extLst>
              <a:ext uri="{FF2B5EF4-FFF2-40B4-BE49-F238E27FC236}">
                <a16:creationId xmlns:a16="http://schemas.microsoft.com/office/drawing/2014/main" xmlns="" id="{3DE15FDD-C8F5-60A4-EFC6-7DAA06008010}"/>
              </a:ext>
            </a:extLst>
          </p:cNvPr>
          <p:cNvCxnSpPr/>
          <p:nvPr/>
        </p:nvCxnSpPr>
        <p:spPr>
          <a:xfrm flipH="1">
            <a:off x="4717143" y="3802743"/>
            <a:ext cx="522514" cy="4209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2 25">
            <a:extLst>
              <a:ext uri="{FF2B5EF4-FFF2-40B4-BE49-F238E27FC236}">
                <a16:creationId xmlns:a16="http://schemas.microsoft.com/office/drawing/2014/main" xmlns="" id="{F01DF9AD-AEB0-D031-F1CD-5B36DD437B3D}"/>
              </a:ext>
            </a:extLst>
          </p:cNvPr>
          <p:cNvCxnSpPr/>
          <p:nvPr/>
        </p:nvCxnSpPr>
        <p:spPr>
          <a:xfrm>
            <a:off x="6966857" y="3802743"/>
            <a:ext cx="435429" cy="4209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Parentesi graffa aperta 27">
            <a:extLst>
              <a:ext uri="{FF2B5EF4-FFF2-40B4-BE49-F238E27FC236}">
                <a16:creationId xmlns:a16="http://schemas.microsoft.com/office/drawing/2014/main" xmlns="" id="{08448A9F-6D91-C120-6E58-14B4AE43BEB2}"/>
              </a:ext>
            </a:extLst>
          </p:cNvPr>
          <p:cNvSpPr/>
          <p:nvPr/>
        </p:nvSpPr>
        <p:spPr>
          <a:xfrm rot="16200000">
            <a:off x="6254147" y="2628599"/>
            <a:ext cx="975480" cy="532674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8395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18BFDBEC-E625-A689-E084-196D09579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26. La realtà come correlato della conferma evidente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DC53814C-ABE4-FF9A-D1AA-0F32B05D0C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293257"/>
            <a:ext cx="12192000" cy="4564743"/>
          </a:xfrm>
        </p:spPr>
        <p:txBody>
          <a:bodyPr/>
          <a:lstStyle/>
          <a:p>
            <a:r>
              <a:rPr lang="it-IT" dirty="0"/>
              <a:t>I </a:t>
            </a:r>
            <a:r>
              <a:rPr lang="it-IT" sz="1200" dirty="0"/>
              <a:t>concetti, nella loro generalità ontologico-formale, indicano un’ universale conformità della vita di coscienza in quanto tale a delle leggi strutturali. </a:t>
            </a:r>
          </a:p>
          <a:p>
            <a:pPr marL="0" indent="0">
              <a:buNone/>
            </a:pPr>
            <a:r>
              <a:rPr lang="it-IT" sz="1200" dirty="0"/>
              <a:t>                                                                                                                                                                                    dunque</a:t>
            </a:r>
          </a:p>
          <a:p>
            <a:pPr marL="0" indent="0" algn="r">
              <a:buNone/>
            </a:pPr>
            <a:r>
              <a:rPr lang="it-IT" sz="1200" dirty="0"/>
              <a:t>Il fatto che gli  oggetti esistano per me, NON dice nulla sull’ evidenza, essi valgono SOLO per me                          essi esistono come COGITATA, di cui volta in                                      volta sono cosciente </a:t>
            </a:r>
          </a:p>
          <a:p>
            <a:pPr marL="0" indent="0">
              <a:buNone/>
            </a:pPr>
            <a:r>
              <a:rPr lang="it-IT" sz="1200" dirty="0"/>
              <a:t>La verità (o meglio, la vera realtà) degli oggetti deve essere attinta dall’ evidenza.</a:t>
            </a:r>
          </a:p>
          <a:p>
            <a:pPr marL="0" indent="0" algn="ctr">
              <a:buNone/>
            </a:pPr>
            <a:endParaRPr lang="it-IT" sz="1200" dirty="0"/>
          </a:p>
          <a:p>
            <a:pPr marL="0" indent="0" algn="ctr">
              <a:buNone/>
            </a:pPr>
            <a:endParaRPr lang="it-IT" sz="1200" dirty="0"/>
          </a:p>
          <a:p>
            <a:pPr marL="0" indent="0" algn="ctr">
              <a:buNone/>
            </a:pPr>
            <a:r>
              <a:rPr lang="it-IT" sz="1200" dirty="0"/>
              <a:t>Dunque proviene dalla nostra stessa soggettività</a:t>
            </a:r>
          </a:p>
          <a:p>
            <a:pPr marL="0" indent="0" algn="ctr">
              <a:buNone/>
            </a:pPr>
            <a:r>
              <a:rPr lang="it-IT" sz="1200" dirty="0"/>
              <a:t>Trascendentale poiché è una nostra sintesi, ha in</a:t>
            </a:r>
          </a:p>
          <a:p>
            <a:pPr marL="0" indent="0" algn="ctr">
              <a:buNone/>
            </a:pPr>
            <a:r>
              <a:rPr lang="it-IT" sz="1200" dirty="0"/>
              <a:t>noi il suo ultimo fondamento trascendentale.</a:t>
            </a:r>
          </a:p>
        </p:txBody>
      </p:sp>
      <p:cxnSp>
        <p:nvCxnSpPr>
          <p:cNvPr id="15" name="Connettore 2 14">
            <a:extLst>
              <a:ext uri="{FF2B5EF4-FFF2-40B4-BE49-F238E27FC236}">
                <a16:creationId xmlns:a16="http://schemas.microsoft.com/office/drawing/2014/main" xmlns="" id="{8D1603B1-41C2-93CD-1E5B-D0208C6CA835}"/>
              </a:ext>
            </a:extLst>
          </p:cNvPr>
          <p:cNvCxnSpPr>
            <a:cxnSpLocks/>
          </p:cNvCxnSpPr>
          <p:nvPr/>
        </p:nvCxnSpPr>
        <p:spPr>
          <a:xfrm>
            <a:off x="7866743" y="3120571"/>
            <a:ext cx="79828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2 18">
            <a:extLst>
              <a:ext uri="{FF2B5EF4-FFF2-40B4-BE49-F238E27FC236}">
                <a16:creationId xmlns:a16="http://schemas.microsoft.com/office/drawing/2014/main" xmlns="" id="{F58A9B14-827C-66E8-836E-E1F0C54067EB}"/>
              </a:ext>
            </a:extLst>
          </p:cNvPr>
          <p:cNvCxnSpPr/>
          <p:nvPr/>
        </p:nvCxnSpPr>
        <p:spPr>
          <a:xfrm>
            <a:off x="5863771" y="3730171"/>
            <a:ext cx="0" cy="5515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2597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4CE07634-D854-2DA8-AC11-9E039B2C9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956732"/>
          </a:xfrm>
        </p:spPr>
        <p:txBody>
          <a:bodyPr/>
          <a:lstStyle/>
          <a:p>
            <a:r>
              <a:rPr lang="it-IT" sz="3000" dirty="0"/>
              <a:t>27. La funzione costitutiva svolta dell’evidenza abituale e da quella potenziale per il senso di oggetto esistente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88E795F9-A283-1F5A-D4EF-6029F74AE8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307771"/>
            <a:ext cx="12192000" cy="4550229"/>
          </a:xfrm>
        </p:spPr>
        <p:txBody>
          <a:bodyPr>
            <a:normAutofit/>
          </a:bodyPr>
          <a:lstStyle/>
          <a:p>
            <a:r>
              <a:rPr lang="it-IT" sz="1200" dirty="0"/>
              <a:t>Sia l’ identità dell’ oggetto che esiste veramente sia l’ identità dell’ adeguazione tra l’ oggetto preso di mira in quanto tale e l’ oggetto che esiste veramente non sono elementi reali insiti nei vissuti di evidenza e di conferma. </a:t>
            </a:r>
          </a:p>
          <a:p>
            <a:pPr marL="0" indent="0">
              <a:buNone/>
            </a:pPr>
            <a:r>
              <a:rPr lang="it-IT" sz="1200" dirty="0"/>
              <a:t>                                                                                                                      bensì</a:t>
            </a:r>
          </a:p>
          <a:p>
            <a:pPr marL="0" indent="0">
              <a:buNone/>
            </a:pPr>
            <a:r>
              <a:rPr lang="it-IT" sz="1200" dirty="0"/>
              <a:t>                                                                                  </a:t>
            </a:r>
          </a:p>
          <a:p>
            <a:pPr marL="0" indent="0">
              <a:buNone/>
            </a:pPr>
            <a:r>
              <a:rPr lang="it-IT" sz="1200" dirty="0"/>
              <a:t>                                                                              un’ immanenza ideale che ci rimanda</a:t>
            </a:r>
          </a:p>
          <a:p>
            <a:pPr marL="0" indent="0">
              <a:buNone/>
            </a:pPr>
            <a:r>
              <a:rPr lang="it-IT" sz="1200" dirty="0"/>
              <a:t>                                                                              a ulteriori connessioni di sintesi possibili. </a:t>
            </a:r>
          </a:p>
          <a:p>
            <a:pPr marL="0" indent="0">
              <a:buNone/>
            </a:pPr>
            <a:endParaRPr lang="it-IT" sz="1200" dirty="0"/>
          </a:p>
          <a:p>
            <a:pPr marL="0" indent="0">
              <a:buNone/>
            </a:pPr>
            <a:r>
              <a:rPr lang="it-IT" sz="1200" dirty="0"/>
              <a:t>Ogni evidenza istituisce per me un posso permanente e io posso ritornare a quella realtà che è stata intuita in modo evidente attraverso catene di nuove evidenze.</a:t>
            </a:r>
          </a:p>
          <a:p>
            <a:pPr marL="0" indent="0">
              <a:buNone/>
            </a:pPr>
            <a:r>
              <a:rPr lang="it-IT" sz="1200" dirty="0"/>
              <a:t>Es. nel caso dell’ evidenza di datità immanenti si avrebbe una catena di rimemorazioni intuitive che portano con sé un’ orizzonte infinitamente aperto di rimemorazioni potenziali.</a:t>
            </a:r>
          </a:p>
          <a:p>
            <a:pPr marL="0" indent="0">
              <a:buNone/>
            </a:pPr>
            <a:endParaRPr lang="it-IT" sz="1200" dirty="0"/>
          </a:p>
        </p:txBody>
      </p:sp>
      <p:cxnSp>
        <p:nvCxnSpPr>
          <p:cNvPr id="5" name="Connettore 2 4">
            <a:extLst>
              <a:ext uri="{FF2B5EF4-FFF2-40B4-BE49-F238E27FC236}">
                <a16:creationId xmlns:a16="http://schemas.microsoft.com/office/drawing/2014/main" xmlns="" id="{D20294DB-DB2F-CCD7-CAD5-CD16217CEB20}"/>
              </a:ext>
            </a:extLst>
          </p:cNvPr>
          <p:cNvCxnSpPr>
            <a:cxnSpLocks/>
          </p:cNvCxnSpPr>
          <p:nvPr/>
        </p:nvCxnSpPr>
        <p:spPr>
          <a:xfrm>
            <a:off x="4746171" y="2757714"/>
            <a:ext cx="0" cy="6712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08281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D50D4DC9-976D-0799-5F2A-5537D7D71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7916" y="973668"/>
            <a:ext cx="10190162" cy="706964"/>
          </a:xfrm>
        </p:spPr>
        <p:txBody>
          <a:bodyPr/>
          <a:lstStyle/>
          <a:p>
            <a:r>
              <a:rPr lang="it-IT" i="1" dirty="0">
                <a:latin typeface="Century Gothic"/>
              </a:rPr>
              <a:t> 28.</a:t>
            </a:r>
            <a:r>
              <a:rPr lang="it-IT" i="1" dirty="0"/>
              <a:t> </a:t>
            </a:r>
            <a:r>
              <a:rPr lang="it-IT" sz="2400" i="1" dirty="0"/>
              <a:t>L'evidenza presuntiva dell'esperienza del mondo. </a:t>
            </a:r>
            <a:br>
              <a:rPr lang="it-IT" sz="2400" i="1" dirty="0"/>
            </a:br>
            <a:r>
              <a:rPr lang="it-IT" sz="2400" i="1" dirty="0"/>
              <a:t>Il mondo come idea correlata a un'evidenza empirica esaustiva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E14A778E-474C-8803-4069-48BA1C4AF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3551" y="2354385"/>
            <a:ext cx="11221561" cy="397314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dirty="0"/>
              <a:t>                                          </a:t>
            </a:r>
          </a:p>
          <a:p>
            <a:pPr marL="0" indent="0">
              <a:buNone/>
            </a:pPr>
            <a:r>
              <a:rPr lang="it-IT" dirty="0"/>
              <a:t>                                       </a:t>
            </a:r>
            <a:r>
              <a:rPr lang="it-IT" b="1" dirty="0">
                <a:solidFill>
                  <a:srgbClr val="FF0000"/>
                </a:solidFill>
              </a:rPr>
              <a:t>&gt;</a:t>
            </a:r>
            <a:r>
              <a:rPr lang="it-IT" dirty="0"/>
              <a:t> molteplicità di evidenze correlate tra loro, riguardanti stesso oggetto.</a:t>
            </a:r>
          </a:p>
          <a:p>
            <a:pPr marL="0" indent="0">
              <a:buNone/>
            </a:pPr>
            <a:r>
              <a:rPr lang="it-IT" sz="1400" dirty="0"/>
              <a:t>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</a:t>
            </a:r>
            <a:r>
              <a:rPr lang="it-IT" sz="1400" b="1" dirty="0">
                <a:solidFill>
                  <a:srgbClr val="FF0000"/>
                </a:solidFill>
              </a:rPr>
              <a:t> </a:t>
            </a:r>
            <a:r>
              <a:rPr lang="it-IT" b="1" dirty="0">
                <a:solidFill>
                  <a:srgbClr val="FF0000"/>
                </a:solidFill>
              </a:rPr>
              <a:t>&gt;</a:t>
            </a:r>
            <a:r>
              <a:rPr lang="it-IT" dirty="0"/>
              <a:t> oggetto portato ad </a:t>
            </a:r>
            <a:r>
              <a:rPr lang="it-IT" dirty="0" err="1"/>
              <a:t>autodatità</a:t>
            </a:r>
            <a:r>
              <a:rPr lang="it-IT" dirty="0"/>
              <a:t>, evidenza per esperienza esterna.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                                         </a:t>
            </a:r>
            <a:r>
              <a:rPr lang="it-IT" dirty="0">
                <a:solidFill>
                  <a:srgbClr val="404040"/>
                </a:solidFill>
              </a:rPr>
              <a:t> </a:t>
            </a:r>
            <a:r>
              <a:rPr lang="it-IT" sz="2400" b="1" dirty="0">
                <a:solidFill>
                  <a:srgbClr val="C00000"/>
                </a:solidFill>
              </a:rPr>
              <a:t>Però...</a:t>
            </a:r>
            <a:r>
              <a:rPr lang="it-IT" dirty="0"/>
              <a:t>     </a:t>
            </a:r>
          </a:p>
          <a:p>
            <a:pPr marL="0" indent="0">
              <a:buNone/>
            </a:pPr>
            <a:r>
              <a:rPr lang="it-IT" dirty="0"/>
              <a:t>                                                          </a:t>
            </a:r>
            <a:r>
              <a:rPr lang="it-IT" b="1" dirty="0"/>
              <a:t>-</a:t>
            </a:r>
            <a:r>
              <a:rPr lang="it-IT" dirty="0"/>
              <a:t>continuo rimando ad altre intenzioni da riempire.</a:t>
            </a:r>
          </a:p>
          <a:p>
            <a:pPr marL="0" indent="0">
              <a:buNone/>
            </a:pPr>
            <a:r>
              <a:rPr lang="it-IT" dirty="0"/>
              <a:t>                                                          </a:t>
            </a:r>
            <a:r>
              <a:rPr lang="it-IT" b="1" dirty="0"/>
              <a:t>-</a:t>
            </a:r>
            <a:r>
              <a:rPr lang="it-IT" dirty="0"/>
              <a:t>possibile che oggetto si manifesti diversamente da anticipazione.</a:t>
            </a:r>
          </a:p>
        </p:txBody>
      </p:sp>
      <p:pic>
        <p:nvPicPr>
          <p:cNvPr id="8" name="Immagine 8">
            <a:extLst>
              <a:ext uri="{FF2B5EF4-FFF2-40B4-BE49-F238E27FC236}">
                <a16:creationId xmlns:a16="http://schemas.microsoft.com/office/drawing/2014/main" xmlns="" id="{5DDA32AB-6EE9-2AD7-100A-7A7EDFBE1B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362" y="2154111"/>
            <a:ext cx="2557103" cy="2557103"/>
          </a:xfrm>
          <a:prstGeom prst="rect">
            <a:avLst/>
          </a:prstGeom>
        </p:spPr>
      </p:pic>
      <p:pic>
        <p:nvPicPr>
          <p:cNvPr id="9" name="Immagine 9">
            <a:extLst>
              <a:ext uri="{FF2B5EF4-FFF2-40B4-BE49-F238E27FC236}">
                <a16:creationId xmlns:a16="http://schemas.microsoft.com/office/drawing/2014/main" xmlns="" id="{06F94CEF-1A59-E375-FDAC-5C3DD16005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38854" y="5494358"/>
            <a:ext cx="1789254" cy="1155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0920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27B4A535-3605-8EC1-D920-9F0CE983F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08858" y="350880"/>
            <a:ext cx="819029" cy="706964"/>
          </a:xfrm>
        </p:spPr>
        <p:txBody>
          <a:bodyPr/>
          <a:lstStyle/>
          <a:p>
            <a:r>
              <a:rPr lang="it-IT" dirty="0"/>
              <a:t>28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42834155-ED53-0C84-FC1E-7DD985868E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474" y="2588847"/>
            <a:ext cx="11067696" cy="354818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dirty="0"/>
              <a:t>Mondo trascende la coscienza MA ogni trascendenza si costituisce nella vita di coscienza e da essa è inseparabile, inoltre da essa riceve il senso.</a:t>
            </a:r>
          </a:p>
          <a:p>
            <a:endParaRPr lang="it-IT" dirty="0"/>
          </a:p>
          <a:p>
            <a:r>
              <a:rPr lang="it-IT" i="1" dirty="0"/>
              <a:t>"oggetto realmente esistente"=</a:t>
            </a:r>
            <a:r>
              <a:rPr lang="it-IT" dirty="0"/>
              <a:t> unità (potenzialmente) presa di mira</a:t>
            </a:r>
          </a:p>
          <a:p>
            <a:pPr marL="0" indent="0">
              <a:buNone/>
            </a:pPr>
            <a:r>
              <a:rPr lang="it-IT" dirty="0"/>
              <a:t>                      </a:t>
            </a:r>
            <a:r>
              <a:rPr lang="it-IT" sz="1400" dirty="0"/>
              <a:t>rimando ad infinità concordanti appartenenti a esperienze possibili</a:t>
            </a:r>
          </a:p>
          <a:p>
            <a:pPr marL="0" indent="0">
              <a:buNone/>
            </a:pPr>
            <a:r>
              <a:rPr lang="it-IT" dirty="0"/>
              <a:t>                                      Oggetto fa parte di un mondo</a:t>
            </a:r>
          </a:p>
        </p:txBody>
      </p:sp>
      <p:cxnSp>
        <p:nvCxnSpPr>
          <p:cNvPr id="4" name="Connettore 2 3">
            <a:extLst>
              <a:ext uri="{FF2B5EF4-FFF2-40B4-BE49-F238E27FC236}">
                <a16:creationId xmlns:a16="http://schemas.microsoft.com/office/drawing/2014/main" xmlns="" id="{D1F434E0-C07A-2BB5-3301-A90D0D83961F}"/>
              </a:ext>
            </a:extLst>
          </p:cNvPr>
          <p:cNvCxnSpPr/>
          <p:nvPr/>
        </p:nvCxnSpPr>
        <p:spPr>
          <a:xfrm>
            <a:off x="5023339" y="3975586"/>
            <a:ext cx="13188" cy="2329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ttore 2 4">
            <a:extLst>
              <a:ext uri="{FF2B5EF4-FFF2-40B4-BE49-F238E27FC236}">
                <a16:creationId xmlns:a16="http://schemas.microsoft.com/office/drawing/2014/main" xmlns="" id="{80988288-B2DD-BBEF-ACB7-B287094F90E0}"/>
              </a:ext>
            </a:extLst>
          </p:cNvPr>
          <p:cNvCxnSpPr>
            <a:cxnSpLocks/>
          </p:cNvCxnSpPr>
          <p:nvPr/>
        </p:nvCxnSpPr>
        <p:spPr>
          <a:xfrm>
            <a:off x="5023339" y="4371239"/>
            <a:ext cx="13188" cy="2329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662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AA534F60-6FAE-2A52-0C69-4A6F61B83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2474" y="973668"/>
            <a:ext cx="9384200" cy="706964"/>
          </a:xfrm>
        </p:spPr>
        <p:txBody>
          <a:bodyPr/>
          <a:lstStyle/>
          <a:p>
            <a:r>
              <a:rPr lang="it-IT" i="1" dirty="0">
                <a:ea typeface="+mj-lt"/>
                <a:cs typeface="+mj-lt"/>
              </a:rPr>
              <a:t> 29.</a:t>
            </a:r>
            <a:r>
              <a:rPr lang="it-IT" dirty="0">
                <a:ea typeface="+mj-lt"/>
                <a:cs typeface="+mj-lt"/>
              </a:rPr>
              <a:t> </a:t>
            </a:r>
            <a:r>
              <a:rPr lang="it-IT" sz="2400" i="1" dirty="0">
                <a:ea typeface="+mj-lt"/>
                <a:cs typeface="+mj-lt"/>
              </a:rPr>
              <a:t>Le regioni ontologico-materiali e ontologico-formali </a:t>
            </a:r>
            <a:br>
              <a:rPr lang="it-IT" sz="2400" i="1" dirty="0">
                <a:ea typeface="+mj-lt"/>
                <a:cs typeface="+mj-lt"/>
              </a:rPr>
            </a:br>
            <a:r>
              <a:rPr lang="it-IT" sz="2400" i="1" dirty="0">
                <a:ea typeface="+mj-lt"/>
                <a:cs typeface="+mj-lt"/>
              </a:rPr>
              <a:t>come indici di sistemi trascendentali di evidenze</a:t>
            </a:r>
            <a:endParaRPr lang="it-IT" sz="2400" i="1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651238F4-88C9-A20F-C3D7-66C5B19FCE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108" y="2522904"/>
            <a:ext cx="11067697" cy="373135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dirty="0"/>
              <a:t>"essere vero" e "verità" indicano una divisione strutturale delle molteplici </a:t>
            </a:r>
            <a:r>
              <a:rPr lang="it-IT" dirty="0" err="1"/>
              <a:t>cogitationes</a:t>
            </a:r>
            <a:r>
              <a:rPr lang="it-IT" dirty="0"/>
              <a:t> reali e possibili riferite all'oggetto =&gt; possibile sintesi dell'identità.</a:t>
            </a:r>
          </a:p>
          <a:p>
            <a:r>
              <a:rPr lang="it-IT" i="1" dirty="0"/>
              <a:t>Oggetto realmente esistente</a:t>
            </a:r>
            <a:r>
              <a:rPr lang="it-IT" dirty="0"/>
              <a:t> indica tra le molteplici </a:t>
            </a:r>
            <a:r>
              <a:rPr lang="it-IT" dirty="0" err="1"/>
              <a:t>cogitationes</a:t>
            </a:r>
            <a:r>
              <a:rPr lang="it-IT" dirty="0"/>
              <a:t> quelle che si riferiscono ad esso =&gt; sintesi in un'evidenza totale.</a:t>
            </a:r>
          </a:p>
          <a:p>
            <a:pPr marL="0" indent="0">
              <a:buNone/>
            </a:pPr>
            <a:r>
              <a:rPr lang="it-IT" dirty="0"/>
              <a:t>                                                                               NO, resta solo un'idea </a:t>
            </a:r>
          </a:p>
          <a:p>
            <a:pPr marL="0" indent="0">
              <a:buNone/>
            </a:pPr>
            <a:r>
              <a:rPr lang="it-IT" dirty="0"/>
              <a:t> </a:t>
            </a:r>
            <a:r>
              <a:rPr lang="it-IT" b="1" dirty="0">
                <a:solidFill>
                  <a:srgbClr val="FF0000"/>
                </a:solidFill>
              </a:rPr>
              <a:t>Però:</a:t>
            </a:r>
            <a:r>
              <a:rPr lang="it-IT" dirty="0"/>
              <a:t> </a:t>
            </a:r>
            <a:r>
              <a:rPr lang="it-IT" i="1" dirty="0"/>
              <a:t>problema della costituzione trascendentale dell'oggettività esistente in un senso pregnante del termine "costituzione"… non più però nel senso di categorie ontologico-formali: dunque le regioni che sono contenute nel "mondo fisico" =</a:t>
            </a:r>
            <a:r>
              <a:rPr lang="it-IT" b="1" i="1" dirty="0"/>
              <a:t>&gt;</a:t>
            </a:r>
            <a:r>
              <a:rPr lang="it-IT" i="1" dirty="0"/>
              <a:t> teoria costitutiva della natura fisica</a:t>
            </a:r>
          </a:p>
          <a:p>
            <a:pPr marL="0" indent="0">
              <a:buNone/>
            </a:pPr>
            <a:r>
              <a:rPr lang="it-IT" b="1" dirty="0"/>
              <a:t>&gt;</a:t>
            </a:r>
            <a:r>
              <a:rPr lang="it-IT" dirty="0"/>
              <a:t> oggetti costituiti da complessa struttura intenzionale di evidenze unite, ciò implica fondazione strutturale su oggetti più semplici e soggettivi, dove il fondamento ultimo è dato dalla temporalità immanente</a:t>
            </a:r>
            <a:r>
              <a:rPr lang="it-IT" i="1" dirty="0"/>
              <a:t>.</a:t>
            </a:r>
            <a:endParaRPr lang="it-IT" dirty="0"/>
          </a:p>
        </p:txBody>
      </p:sp>
      <p:cxnSp>
        <p:nvCxnSpPr>
          <p:cNvPr id="4" name="Connettore 2 3">
            <a:extLst>
              <a:ext uri="{FF2B5EF4-FFF2-40B4-BE49-F238E27FC236}">
                <a16:creationId xmlns:a16="http://schemas.microsoft.com/office/drawing/2014/main" xmlns="" id="{DA6780DE-EBEE-7058-C738-AD91F682450A}"/>
              </a:ext>
            </a:extLst>
          </p:cNvPr>
          <p:cNvCxnSpPr/>
          <p:nvPr/>
        </p:nvCxnSpPr>
        <p:spPr>
          <a:xfrm>
            <a:off x="4275993" y="3763106"/>
            <a:ext cx="1397976" cy="2256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1166709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tlante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Sala riunioni Ion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 Boardroom" id="{FC33163D-4339-46B1-8EED-24C834239D99}" vid="{B8502691-933B-45FE-8764-BA278511EF27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0" ma:contentTypeDescription="Create a new document." ma:contentTypeScope="" ma:versionID="1267097ee5f5874adfcc408041ae252e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95891a93df65b14727750f2c06c306c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4:TaxCatchAll" minOccurs="0"/>
                <xsd:element ref="ns2:ImageTagsTaxHTFiel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A7C683C-DA35-4A0E-ADD0-CC297892D8C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C239BB0-53B8-40A5-8BB9-15D2ED1AEBC9}">
  <ds:schemaRefs>
    <ds:schemaRef ds:uri="16c05727-aa75-4e4a-9b5f-8a80a1165891"/>
    <ds:schemaRef ds:uri="http://purl.org/dc/dcmitype/"/>
    <ds:schemaRef ds:uri="71af3243-3dd4-4a8d-8c0d-dd76da1f02a5"/>
    <ds:schemaRef ds:uri="http://schemas.openxmlformats.org/package/2006/metadata/core-properties"/>
    <ds:schemaRef ds:uri="http://schemas.microsoft.com/sharepoint/v3"/>
    <ds:schemaRef ds:uri="http://schemas.microsoft.com/office/2006/documentManagement/types"/>
    <ds:schemaRef ds:uri="http://purl.org/dc/elements/1.1/"/>
    <ds:schemaRef ds:uri="http://purl.org/dc/terms/"/>
    <ds:schemaRef ds:uri="http://schemas.microsoft.com/office/infopath/2007/PartnerControls"/>
    <ds:schemaRef ds:uri="230e9df3-be65-4c73-a93b-d1236ebd677e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E480F86-A978-4060-BF60-56AAB322FDAA}">
  <ds:schemaRefs>
    <ds:schemaRef ds:uri="16c05727-aa75-4e4a-9b5f-8a80a1165891"/>
    <ds:schemaRef ds:uri="230e9df3-be65-4c73-a93b-d1236ebd677e"/>
    <ds:schemaRef ds:uri="71af3243-3dd4-4a8d-8c0d-dd76da1f02a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0</TotalTime>
  <Words>434</Words>
  <Application>Microsoft Office PowerPoint</Application>
  <PresentationFormat>Personalizzato</PresentationFormat>
  <Paragraphs>56</Paragraphs>
  <Slides>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Titoli diapositive</vt:lpstr>
      </vt:variant>
      <vt:variant>
        <vt:i4>7</vt:i4>
      </vt:variant>
    </vt:vector>
  </HeadingPairs>
  <TitlesOfParts>
    <vt:vector size="9" baseType="lpstr">
      <vt:lpstr>Atlante</vt:lpstr>
      <vt:lpstr>Sala riunioni Ion</vt:lpstr>
      <vt:lpstr>Terza Meditazione</vt:lpstr>
      <vt:lpstr>25. Realtà e quasi-realtà</vt:lpstr>
      <vt:lpstr>26. La realtà come correlato della conferma evidente</vt:lpstr>
      <vt:lpstr>27. La funzione costitutiva svolta dell’evidenza abituale e da quella potenziale per il senso di oggetto esistente </vt:lpstr>
      <vt:lpstr> 28. L'evidenza presuntiva dell'esperienza del mondo.  Il mondo come idea correlata a un'evidenza empirica esaustiva</vt:lpstr>
      <vt:lpstr>28</vt:lpstr>
      <vt:lpstr> 29. Le regioni ontologico-materiali e ontologico-formali  come indici di sistemi trascendentali di evidenze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carla canullo</dc:creator>
  <cp:lastModifiedBy>Carla.Canullo</cp:lastModifiedBy>
  <cp:revision>446</cp:revision>
  <dcterms:created xsi:type="dcterms:W3CDTF">2022-10-23T10:23:43Z</dcterms:created>
  <dcterms:modified xsi:type="dcterms:W3CDTF">2022-10-24T07:42:08Z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