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2" r:id="rId6"/>
    <p:sldId id="260" r:id="rId7"/>
    <p:sldId id="263" r:id="rId8"/>
    <p:sldId id="264"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p:cViewPr varScale="1">
        <p:scale>
          <a:sx n="109" d="100"/>
          <a:sy n="109" d="100"/>
        </p:scale>
        <p:origin x="680" y="176"/>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 dello schema</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pPr/>
              <a:t>11/21/22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42A54C80-263E-416B-A8E0-580EDEADCBDC}" type="datetimeFigureOut">
              <a:rPr lang="en-US" dirty="0"/>
              <a:pPr/>
              <a:t>11/21/22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11/21/22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11/21/22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Collegamenti%20e%20opposizioni%20Hegel-Gu&#233;non.doc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ADCB271-26FE-D826-300C-649AE56CAA05}"/>
              </a:ext>
            </a:extLst>
          </p:cNvPr>
          <p:cNvSpPr>
            <a:spLocks noGrp="1"/>
          </p:cNvSpPr>
          <p:nvPr>
            <p:ph type="ctrTitle"/>
          </p:nvPr>
        </p:nvSpPr>
        <p:spPr/>
        <p:txBody>
          <a:bodyPr/>
          <a:lstStyle/>
          <a:p>
            <a:r>
              <a:rPr lang="it-IT" dirty="0"/>
              <a:t>René Guénon</a:t>
            </a:r>
          </a:p>
        </p:txBody>
      </p:sp>
      <p:sp>
        <p:nvSpPr>
          <p:cNvPr id="3" name="Sottotitolo 2">
            <a:extLst>
              <a:ext uri="{FF2B5EF4-FFF2-40B4-BE49-F238E27FC236}">
                <a16:creationId xmlns:a16="http://schemas.microsoft.com/office/drawing/2014/main" id="{7476B0BB-D7F6-606F-91B0-3D66B3968B7C}"/>
              </a:ext>
            </a:extLst>
          </p:cNvPr>
          <p:cNvSpPr>
            <a:spLocks noGrp="1"/>
          </p:cNvSpPr>
          <p:nvPr>
            <p:ph type="subTitle" idx="1"/>
          </p:nvPr>
        </p:nvSpPr>
        <p:spPr/>
        <p:txBody>
          <a:bodyPr/>
          <a:lstStyle/>
          <a:p>
            <a:r>
              <a:rPr lang="it-IT" dirty="0"/>
              <a:t>Blois 15/11/1886 - Il Cairo 7/1/1951</a:t>
            </a:r>
          </a:p>
        </p:txBody>
      </p:sp>
      <p:pic>
        <p:nvPicPr>
          <p:cNvPr id="5122" name="Picture 2" descr="https://upload.wikimedia.org/wikipedia/commons/8/80/Rene-guenon-1925.jpg"/>
          <p:cNvPicPr>
            <a:picLocks noChangeAspect="1" noChangeArrowheads="1"/>
          </p:cNvPicPr>
          <p:nvPr/>
        </p:nvPicPr>
        <p:blipFill>
          <a:blip r:embed="rId2"/>
          <a:srcRect/>
          <a:stretch>
            <a:fillRect/>
          </a:stretch>
        </p:blipFill>
        <p:spPr bwMode="auto">
          <a:xfrm>
            <a:off x="1143000" y="1905000"/>
            <a:ext cx="3295650" cy="3333750"/>
          </a:xfrm>
          <a:prstGeom prst="rect">
            <a:avLst/>
          </a:prstGeom>
          <a:noFill/>
        </p:spPr>
      </p:pic>
    </p:spTree>
    <p:extLst>
      <p:ext uri="{BB962C8B-B14F-4D97-AF65-F5344CB8AC3E}">
        <p14:creationId xmlns:p14="http://schemas.microsoft.com/office/powerpoint/2010/main" val="444506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9BCBE0-8379-A93C-2C7D-FA656D34B0E4}"/>
              </a:ext>
            </a:extLst>
          </p:cNvPr>
          <p:cNvSpPr>
            <a:spLocks noGrp="1"/>
          </p:cNvSpPr>
          <p:nvPr>
            <p:ph type="title"/>
          </p:nvPr>
        </p:nvSpPr>
        <p:spPr/>
        <p:txBody>
          <a:bodyPr/>
          <a:lstStyle/>
          <a:p>
            <a:r>
              <a:rPr lang="it-IT" dirty="0"/>
              <a:t>I concetti di «mondo» e «cosmologia» in René Guénon</a:t>
            </a:r>
          </a:p>
        </p:txBody>
      </p:sp>
      <p:sp>
        <p:nvSpPr>
          <p:cNvPr id="3" name="Segnaposto contenuto 2">
            <a:extLst>
              <a:ext uri="{FF2B5EF4-FFF2-40B4-BE49-F238E27FC236}">
                <a16:creationId xmlns:a16="http://schemas.microsoft.com/office/drawing/2014/main" id="{84F89DFF-54AD-626F-5472-ED3F05DDECE4}"/>
              </a:ext>
            </a:extLst>
          </p:cNvPr>
          <p:cNvSpPr>
            <a:spLocks noGrp="1"/>
          </p:cNvSpPr>
          <p:nvPr>
            <p:ph idx="1"/>
          </p:nvPr>
        </p:nvSpPr>
        <p:spPr/>
        <p:txBody>
          <a:bodyPr>
            <a:normAutofit/>
          </a:bodyPr>
          <a:lstStyle/>
          <a:p>
            <a:r>
              <a:rPr lang="it-IT" dirty="0"/>
              <a:t>Che punti tratteremo?</a:t>
            </a:r>
          </a:p>
          <a:p>
            <a:r>
              <a:rPr lang="it-IT" dirty="0"/>
              <a:t>1) Presentazione generale di Guénon, introduzione al suo lessico, in particolare: «Tradizione» e «tradizioni», «metafisica» e «crisi della storia».</a:t>
            </a:r>
          </a:p>
          <a:p>
            <a:r>
              <a:rPr lang="it-IT" dirty="0"/>
              <a:t>2) Legami con Islam e Induismo, insieme al rapporto tra «mondo» e «iniziazione». Analisi del tema del viaggio e della sua interculturalità nell’«Esoterismo di Dante».</a:t>
            </a:r>
          </a:p>
          <a:p>
            <a:r>
              <a:rPr lang="it-IT" dirty="0"/>
              <a:t>3) Valore degli ordini cavallereschi medioevali come «simbolo» tra oriente e occidente, da qui tentativo di avvicinare Hegel e Guénon a partire dal simbolo.</a:t>
            </a:r>
          </a:p>
        </p:txBody>
      </p:sp>
    </p:spTree>
    <p:extLst>
      <p:ext uri="{BB962C8B-B14F-4D97-AF65-F5344CB8AC3E}">
        <p14:creationId xmlns:p14="http://schemas.microsoft.com/office/powerpoint/2010/main" val="2791962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475B14A-796E-ACBB-0FC5-4D30FDE8B846}"/>
              </a:ext>
            </a:extLst>
          </p:cNvPr>
          <p:cNvSpPr>
            <a:spLocks noGrp="1"/>
          </p:cNvSpPr>
          <p:nvPr>
            <p:ph type="title"/>
          </p:nvPr>
        </p:nvSpPr>
        <p:spPr/>
        <p:txBody>
          <a:bodyPr/>
          <a:lstStyle/>
          <a:p>
            <a:r>
              <a:rPr lang="it-IT" dirty="0"/>
              <a:t>Un filosofo a metà tra due «mondi» (1)</a:t>
            </a:r>
          </a:p>
        </p:txBody>
      </p:sp>
      <p:sp>
        <p:nvSpPr>
          <p:cNvPr id="3" name="Segnaposto contenuto 2">
            <a:extLst>
              <a:ext uri="{FF2B5EF4-FFF2-40B4-BE49-F238E27FC236}">
                <a16:creationId xmlns:a16="http://schemas.microsoft.com/office/drawing/2014/main" id="{FDDD53D2-6AC0-3E3B-7082-496A539322D9}"/>
              </a:ext>
            </a:extLst>
          </p:cNvPr>
          <p:cNvSpPr>
            <a:spLocks noGrp="1"/>
          </p:cNvSpPr>
          <p:nvPr>
            <p:ph idx="1"/>
          </p:nvPr>
        </p:nvSpPr>
        <p:spPr/>
        <p:txBody>
          <a:bodyPr>
            <a:normAutofit fontScale="92500" lnSpcReduction="10000"/>
          </a:bodyPr>
          <a:lstStyle/>
          <a:p>
            <a:r>
              <a:rPr lang="it-IT" dirty="0"/>
              <a:t>Nato in una famiglia cattolica, al 1912 risalgono i suoi primi contatti con l'Islam, e al 1913 o 14 (dato non preciso) quelli con l‘Induismo. Nel 1930 si stabilisce al Cairo, dove resterà fino alla morte.</a:t>
            </a:r>
          </a:p>
          <a:p>
            <a:r>
              <a:rPr lang="it-IT" dirty="0"/>
              <a:t>Sin dalla giovinezza è stato fermamente convinto della presenza (nascosta) di un'antichissima Tradizione, ormai riscontrabile solo nel linguaggio della metafisica, per come intende quest’ultima nell’</a:t>
            </a:r>
            <a:r>
              <a:rPr lang="it-IT" i="1" dirty="0"/>
              <a:t>Introduzione generale allo studio delle dottrine indù</a:t>
            </a:r>
            <a:r>
              <a:rPr lang="it-IT" dirty="0"/>
              <a:t>.</a:t>
            </a:r>
          </a:p>
          <a:p>
            <a:r>
              <a:rPr lang="it-IT" dirty="0"/>
              <a:t>La frammentazione della Tradizione nelle tradizioni (o forme tradizionali) è dovuta al progressivo trasformarsi della storia da qualitativa a quantitativa. Parla di materializzazione della storia, soprattutto occidentale, ritenendo che in oriente l'antica Tradizione sia stata meno danneggiata.</a:t>
            </a:r>
          </a:p>
          <a:p>
            <a:r>
              <a:rPr lang="it-IT" dirty="0"/>
              <a:t>Le forme tradizionali mantengono tutte un frammento della Tradizione originaria che le rende differenti espressioni del sacro, oltre che mezzi per lo sviluppo spirituale dell'umanità, non concependo però il tutto in maniera sincretistica.</a:t>
            </a:r>
          </a:p>
        </p:txBody>
      </p:sp>
    </p:spTree>
    <p:extLst>
      <p:ext uri="{BB962C8B-B14F-4D97-AF65-F5344CB8AC3E}">
        <p14:creationId xmlns:p14="http://schemas.microsoft.com/office/powerpoint/2010/main" val="3795887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FFA587-4DA4-CFED-C187-C4E51FA48BFE}"/>
              </a:ext>
            </a:extLst>
          </p:cNvPr>
          <p:cNvSpPr>
            <a:spLocks noGrp="1"/>
          </p:cNvSpPr>
          <p:nvPr>
            <p:ph type="title"/>
          </p:nvPr>
        </p:nvSpPr>
        <p:spPr/>
        <p:txBody>
          <a:bodyPr/>
          <a:lstStyle/>
          <a:p>
            <a:r>
              <a:rPr lang="it-IT" dirty="0"/>
              <a:t>Un filosofo a metà tra due «mondi» (1)</a:t>
            </a:r>
          </a:p>
        </p:txBody>
      </p:sp>
      <p:sp>
        <p:nvSpPr>
          <p:cNvPr id="3" name="Segnaposto contenuto 2">
            <a:extLst>
              <a:ext uri="{FF2B5EF4-FFF2-40B4-BE49-F238E27FC236}">
                <a16:creationId xmlns:a16="http://schemas.microsoft.com/office/drawing/2014/main" id="{F310C1E6-CB18-D61E-ECB6-1C1A3B12324F}"/>
              </a:ext>
            </a:extLst>
          </p:cNvPr>
          <p:cNvSpPr>
            <a:spLocks noGrp="1"/>
          </p:cNvSpPr>
          <p:nvPr>
            <p:ph idx="1"/>
          </p:nvPr>
        </p:nvSpPr>
        <p:spPr/>
        <p:txBody>
          <a:bodyPr>
            <a:normAutofit lnSpcReduction="10000"/>
          </a:bodyPr>
          <a:lstStyle/>
          <a:p>
            <a:r>
              <a:rPr lang="it-IT" dirty="0"/>
              <a:t>Il pensiero di Guènon si articola dunque in due punti fondamentali: ripresa della Tradizione e critica della concezione occidentale di tempo e storia, quest'ultima con una </a:t>
            </a:r>
            <a:r>
              <a:rPr lang="it-IT" i="1" dirty="0"/>
              <a:t>pars destruens </a:t>
            </a:r>
            <a:r>
              <a:rPr lang="it-IT" dirty="0"/>
              <a:t>e una </a:t>
            </a:r>
            <a:r>
              <a:rPr lang="it-IT" i="1" dirty="0"/>
              <a:t>pars construens</a:t>
            </a:r>
            <a:r>
              <a:rPr lang="it-IT" dirty="0"/>
              <a:t>.</a:t>
            </a:r>
          </a:p>
          <a:p>
            <a:r>
              <a:rPr lang="it-IT" i="1" dirty="0"/>
              <a:t>Pars destruens = </a:t>
            </a:r>
            <a:r>
              <a:rPr lang="it-IT" dirty="0"/>
              <a:t>La articola in tutte le sue opere, ma in particolare nella </a:t>
            </a:r>
            <a:r>
              <a:rPr lang="it-IT" i="1" dirty="0"/>
              <a:t>Crisi del mondo moderno</a:t>
            </a:r>
            <a:r>
              <a:rPr lang="it-IT" dirty="0"/>
              <a:t> e </a:t>
            </a:r>
            <a:r>
              <a:rPr lang="it-IT" i="1" dirty="0"/>
              <a:t>Il regno della quantità e i segni dei tempi</a:t>
            </a:r>
            <a:r>
              <a:rPr lang="it-IT" dirty="0"/>
              <a:t>. L’occidente ha visto una cesura nel suo essere a partire dalla distruzione dell’Ordine del Tempio, evento che ha portato all’età moderna, oltre che all’oscuramento della Tradizione nel mondo occidentale. Templari = ultimi custodi di un ipotetico “esoterismo occidentale”.</a:t>
            </a:r>
          </a:p>
          <a:p>
            <a:r>
              <a:rPr lang="it-IT" i="1" dirty="0"/>
              <a:t>Pars construens</a:t>
            </a:r>
            <a:r>
              <a:rPr lang="it-IT" dirty="0"/>
              <a:t> = Fornita dall’induismo con la teoria dei cicli cosmici – detti </a:t>
            </a:r>
            <a:r>
              <a:rPr lang="it-IT" i="1" dirty="0"/>
              <a:t>Yuga </a:t>
            </a:r>
            <a:r>
              <a:rPr lang="it-IT" dirty="0"/>
              <a:t>– da lui citata in varie opere, ma approfondita nel </a:t>
            </a:r>
            <a:r>
              <a:rPr lang="it-IT" i="1" dirty="0"/>
              <a:t>Re del mondo</a:t>
            </a:r>
            <a:r>
              <a:rPr lang="it-IT" dirty="0"/>
              <a:t>. L’umanità attualmente si trova, secondo i </a:t>
            </a:r>
            <a:r>
              <a:rPr lang="it-IT" i="1" dirty="0"/>
              <a:t>Veda</a:t>
            </a:r>
            <a:r>
              <a:rPr lang="it-IT" dirty="0"/>
              <a:t>, nel </a:t>
            </a:r>
            <a:r>
              <a:rPr lang="it-IT" i="1" dirty="0"/>
              <a:t>Kali-Yuga</a:t>
            </a:r>
            <a:r>
              <a:rPr lang="it-IT" dirty="0"/>
              <a:t>, che per Guénon corrisponde all’età “del ferro” di storia e miti occidentali.</a:t>
            </a:r>
          </a:p>
          <a:p>
            <a:endParaRPr lang="it-IT" dirty="0"/>
          </a:p>
          <a:p>
            <a:endParaRPr lang="it-IT" i="1" dirty="0"/>
          </a:p>
        </p:txBody>
      </p:sp>
    </p:spTree>
    <p:extLst>
      <p:ext uri="{BB962C8B-B14F-4D97-AF65-F5344CB8AC3E}">
        <p14:creationId xmlns:p14="http://schemas.microsoft.com/office/powerpoint/2010/main" val="1504537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r/templestop - Beautiful cave of Kedareshwar. The four pillars here symbolize the four Yugas, 'Satya Yuga', 'Tretha Yuga', 'Dwapara Yuga' and 'Kali Yuga'. Each pillar breaks by itself at the end of each Yuga!"/>
          <p:cNvPicPr>
            <a:picLocks noChangeAspect="1" noChangeArrowheads="1"/>
          </p:cNvPicPr>
          <p:nvPr/>
        </p:nvPicPr>
        <p:blipFill>
          <a:blip r:embed="rId2"/>
          <a:srcRect/>
          <a:stretch>
            <a:fillRect/>
          </a:stretch>
        </p:blipFill>
        <p:spPr bwMode="auto">
          <a:xfrm>
            <a:off x="685800" y="228601"/>
            <a:ext cx="7416799" cy="5562600"/>
          </a:xfrm>
          <a:prstGeom prst="rect">
            <a:avLst/>
          </a:prstGeom>
          <a:noFill/>
        </p:spPr>
      </p:pic>
      <p:sp>
        <p:nvSpPr>
          <p:cNvPr id="8" name="CasellaDiTesto 7"/>
          <p:cNvSpPr txBox="1"/>
          <p:nvPr/>
        </p:nvSpPr>
        <p:spPr>
          <a:xfrm>
            <a:off x="1219200" y="5943600"/>
            <a:ext cx="6172200" cy="646331"/>
          </a:xfrm>
          <a:prstGeom prst="rect">
            <a:avLst/>
          </a:prstGeom>
          <a:noFill/>
          <a:ln>
            <a:solidFill>
              <a:schemeClr val="accent1"/>
            </a:solidFill>
          </a:ln>
        </p:spPr>
        <p:txBody>
          <a:bodyPr wrap="square" rtlCol="0">
            <a:spAutoFit/>
          </a:bodyPr>
          <a:lstStyle/>
          <a:p>
            <a:pPr algn="ctr"/>
            <a:r>
              <a:rPr lang="it-IT" dirty="0"/>
              <a:t>Il tempio di Kedareshwar in India con i pilastri simbolo dei quattro </a:t>
            </a:r>
            <a:r>
              <a:rPr lang="it-IT" i="1" dirty="0"/>
              <a:t>Yuga</a:t>
            </a:r>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rapporto di Guénon con Islam e Induismo (2)</a:t>
            </a:r>
          </a:p>
        </p:txBody>
      </p:sp>
      <p:sp>
        <p:nvSpPr>
          <p:cNvPr id="3" name="Segnaposto contenuto 2"/>
          <p:cNvSpPr>
            <a:spLocks noGrp="1"/>
          </p:cNvSpPr>
          <p:nvPr>
            <p:ph idx="1"/>
          </p:nvPr>
        </p:nvSpPr>
        <p:spPr/>
        <p:txBody>
          <a:bodyPr>
            <a:normAutofit lnSpcReduction="10000"/>
          </a:bodyPr>
          <a:lstStyle/>
          <a:p>
            <a:r>
              <a:rPr lang="it-IT" dirty="0"/>
              <a:t>L’Islam, oltre ad essere una forma tradizionale, è una religione del libro, e di conseguenza è associata da Guènon alla “creazione”. Quest’idea, nelle dottrine orientali, è sostituita da quella di “manifestazione”, e l’unica eccezione è l’Islam.</a:t>
            </a:r>
          </a:p>
          <a:p>
            <a:r>
              <a:rPr lang="it-IT" dirty="0"/>
              <a:t>Il filosofo francese si discosta dalla credenza occidentale dell’oriente come “regno del panteismo”, contrapponendo a ciò il termine “manifestazione”, che è in perfetto accordo con la “creazione” delle religioni.</a:t>
            </a:r>
          </a:p>
          <a:p>
            <a:r>
              <a:rPr lang="it-IT" dirty="0"/>
              <a:t> Guénon, nonostante si sia convertito all’Islam, sembra prediligere l’Induismo, in quanto i domini di </a:t>
            </a:r>
            <a:r>
              <a:rPr lang="it-IT" i="1" dirty="0"/>
              <a:t>exoterismo</a:t>
            </a:r>
            <a:r>
              <a:rPr lang="it-IT" dirty="0"/>
              <a:t> ed </a:t>
            </a:r>
            <a:r>
              <a:rPr lang="it-IT" i="1" dirty="0"/>
              <a:t>esoterismo</a:t>
            </a:r>
            <a:r>
              <a:rPr lang="it-IT" dirty="0"/>
              <a:t>, solitamente separati in ogni dottrina, nell’Induismo sono uniti dai </a:t>
            </a:r>
            <a:r>
              <a:rPr lang="it-IT" i="1" dirty="0"/>
              <a:t>Veda</a:t>
            </a:r>
            <a:r>
              <a:rPr lang="it-IT" dirty="0"/>
              <a:t>.</a:t>
            </a:r>
          </a:p>
          <a:p>
            <a:r>
              <a:rPr lang="it-IT" dirty="0"/>
              <a:t>Date queste premesse, la nozione di mondo è articolata: nella dottrina indù dei quattro </a:t>
            </a:r>
            <a:r>
              <a:rPr lang="it-IT" i="1" dirty="0"/>
              <a:t>Yuga</a:t>
            </a:r>
            <a:r>
              <a:rPr lang="it-IT" dirty="0"/>
              <a:t>, nel “viaggio notturno” di Mohammed, per come esso è descritto da Mohyiddin ibn-Arabi, e nella dottrina indù dei tre </a:t>
            </a:r>
            <a:r>
              <a:rPr lang="it-IT" i="1" dirty="0"/>
              <a:t>guna</a:t>
            </a:r>
            <a:r>
              <a:rPr lang="it-IT"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rapporto di Guénon con Islam e Induismo (2)</a:t>
            </a:r>
          </a:p>
        </p:txBody>
      </p:sp>
      <p:sp>
        <p:nvSpPr>
          <p:cNvPr id="3" name="Segnaposto contenuto 2"/>
          <p:cNvSpPr>
            <a:spLocks noGrp="1"/>
          </p:cNvSpPr>
          <p:nvPr>
            <p:ph idx="1"/>
          </p:nvPr>
        </p:nvSpPr>
        <p:spPr/>
        <p:txBody>
          <a:bodyPr/>
          <a:lstStyle/>
          <a:p>
            <a:r>
              <a:rPr lang="it-IT" dirty="0"/>
              <a:t>Nell’</a:t>
            </a:r>
            <a:r>
              <a:rPr lang="it-IT" i="1" dirty="0"/>
              <a:t>Esoterismo di Dante</a:t>
            </a:r>
            <a:r>
              <a:rPr lang="it-IT" dirty="0"/>
              <a:t>, Guénon confronta il viaggio di Mohammed con il viaggio del poeta fiorentino. Anche Mohammed discende negli inferi (</a:t>
            </a:r>
            <a:r>
              <a:rPr lang="it-IT" i="1" dirty="0"/>
              <a:t>isrā</a:t>
            </a:r>
            <a:r>
              <a:rPr lang="it-IT" dirty="0"/>
              <a:t>) e ascende alle sfere celesti (</a:t>
            </a:r>
            <a:r>
              <a:rPr lang="it-IT" i="1" dirty="0"/>
              <a:t>miʿrāj</a:t>
            </a:r>
            <a:r>
              <a:rPr lang="it-IT" dirty="0"/>
              <a:t>).</a:t>
            </a:r>
          </a:p>
          <a:p>
            <a:r>
              <a:rPr lang="it-IT" dirty="0"/>
              <a:t>Essendo l’opera di ibn-Arabi anteriore di circa ottant’anni rispetto a quella di Dante, Guénon conclude che quest’ultimo si sia ispirato all’Islam, e non viceversa.</a:t>
            </a:r>
          </a:p>
          <a:p>
            <a:r>
              <a:rPr lang="it-IT" dirty="0"/>
              <a:t>Secondo gli studiosi il legame tra i due è stato Brunetto Latini, il quale aveva soggiornato in Spagna – dove visse anche ibn-Arabi – ma quest’ipotesi non è accettata da Guénon.</a:t>
            </a:r>
          </a:p>
          <a:p>
            <a:r>
              <a:rPr lang="it-IT" dirty="0"/>
              <a:t>Per il filosofo francese, il vero legame è costituito dagli ordini cavallereschi medioevali, i quali, nel XIII secolo, avrebbero avuto rapporti con l’esoterismo islamico figlio del pensiero di ibn-Arabi.</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rapporto di Guénon con Islam e Induismo (2)</a:t>
            </a:r>
          </a:p>
        </p:txBody>
      </p:sp>
      <p:sp>
        <p:nvSpPr>
          <p:cNvPr id="3" name="Segnaposto contenuto 2"/>
          <p:cNvSpPr>
            <a:spLocks noGrp="1"/>
          </p:cNvSpPr>
          <p:nvPr>
            <p:ph idx="1"/>
          </p:nvPr>
        </p:nvSpPr>
        <p:spPr/>
        <p:txBody>
          <a:bodyPr/>
          <a:lstStyle/>
          <a:p>
            <a:r>
              <a:rPr lang="it-IT" dirty="0"/>
              <a:t>Nel capitolo successivo dell’</a:t>
            </a:r>
            <a:r>
              <a:rPr lang="it-IT" i="1" dirty="0"/>
              <a:t>Esoterismo di Dante</a:t>
            </a:r>
            <a:r>
              <a:rPr lang="it-IT" dirty="0"/>
              <a:t>, Guénon articola una teoria cosmologica confrontando la </a:t>
            </a:r>
            <a:r>
              <a:rPr lang="it-IT" i="1" dirty="0"/>
              <a:t>Divina Commedia</a:t>
            </a:r>
            <a:r>
              <a:rPr lang="it-IT" dirty="0"/>
              <a:t> e la dottrina dei tre </a:t>
            </a:r>
            <a:r>
              <a:rPr lang="it-IT" i="1" dirty="0"/>
              <a:t>guna</a:t>
            </a:r>
            <a:r>
              <a:rPr lang="it-IT" dirty="0"/>
              <a:t>. Il punto di partenza è l’iniziazione come “presa di possesso cosciente degli stati superiori”.</a:t>
            </a:r>
          </a:p>
          <a:p>
            <a:r>
              <a:rPr lang="it-IT" dirty="0"/>
              <a:t>In base a quale </a:t>
            </a:r>
            <a:r>
              <a:rPr lang="it-IT" i="1" dirty="0"/>
              <a:t>guna</a:t>
            </a:r>
            <a:r>
              <a:rPr lang="it-IT" dirty="0"/>
              <a:t> predomina in un determinato essere capiamo il posto che occupa nei gradi dell’esistenza universale, e lo spostamento di un essere attraverso i tre mondi avviene quando cambia il suo </a:t>
            </a:r>
            <a:r>
              <a:rPr lang="it-IT" i="1" dirty="0"/>
              <a:t>guna</a:t>
            </a:r>
            <a:r>
              <a:rPr lang="it-IT" dirty="0"/>
              <a:t>.</a:t>
            </a:r>
          </a:p>
          <a:p>
            <a:r>
              <a:rPr lang="it-IT" dirty="0"/>
              <a:t>In che senso l’iniziazione può dirsi cosmologica? Nella misura in cui essa produce un cambiamento nei singoli microcosmi (esseri finiti) e nel macrocosmo (civiltà umane e mondo).</a:t>
            </a:r>
          </a:p>
          <a:p>
            <a:r>
              <a:rPr lang="it-IT" dirty="0"/>
              <a:t>La dottrina dei </a:t>
            </a:r>
            <a:r>
              <a:rPr lang="it-IT" i="1" dirty="0"/>
              <a:t>guna</a:t>
            </a:r>
            <a:r>
              <a:rPr lang="it-IT" dirty="0"/>
              <a:t> si lega al viaggio in quanto spiega gli spostamenti dell’essere e i suoi cambi di direzione, che sono in continuo divenire.</a:t>
            </a:r>
          </a:p>
          <a:p>
            <a:endParaRPr lang="it-IT" dirty="0"/>
          </a:p>
          <a:p>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Hegel e Guénon: quale rapporto? (3)</a:t>
            </a:r>
          </a:p>
        </p:txBody>
      </p:sp>
      <p:sp>
        <p:nvSpPr>
          <p:cNvPr id="3" name="Segnaposto contenuto 2"/>
          <p:cNvSpPr>
            <a:spLocks noGrp="1"/>
          </p:cNvSpPr>
          <p:nvPr>
            <p:ph idx="1"/>
          </p:nvPr>
        </p:nvSpPr>
        <p:spPr>
          <a:xfrm>
            <a:off x="457200" y="1758027"/>
            <a:ext cx="8596668" cy="3880773"/>
          </a:xfrm>
          <a:ln/>
        </p:spPr>
        <p:style>
          <a:lnRef idx="2">
            <a:schemeClr val="accent2">
              <a:shade val="50000"/>
            </a:schemeClr>
          </a:lnRef>
          <a:fillRef idx="1">
            <a:schemeClr val="accent2"/>
          </a:fillRef>
          <a:effectRef idx="0">
            <a:schemeClr val="accent2"/>
          </a:effectRef>
          <a:fontRef idx="minor">
            <a:schemeClr val="lt1"/>
          </a:fontRef>
        </p:style>
        <p:txBody>
          <a:bodyPr/>
          <a:lstStyle/>
          <a:p>
            <a:pPr algn="ctr">
              <a:buNone/>
            </a:pPr>
            <a:r>
              <a:rPr lang="it-IT" dirty="0">
                <a:solidFill>
                  <a:schemeClr val="tx1"/>
                </a:solidFill>
                <a:hlinkClick r:id="rId2" action="ppaction://hlinkfile"/>
              </a:rPr>
              <a:t>Collegamenti e opposizioni Hegel-Guénon.docx</a:t>
            </a:r>
            <a:endParaRPr lang="it-IT" dirty="0">
              <a:solidFill>
                <a:schemeClr val="tx1"/>
              </a:solidFill>
            </a:endParaRPr>
          </a:p>
        </p:txBody>
      </p:sp>
    </p:spTree>
  </p:cSld>
  <p:clrMapOvr>
    <a:masterClrMapping/>
  </p:clrMapOvr>
</p:sld>
</file>

<file path=ppt/theme/theme1.xml><?xml version="1.0" encoding="utf-8"?>
<a:theme xmlns:a="http://schemas.openxmlformats.org/drawingml/2006/main" name="Sfaccettatur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179</TotalTime>
  <Words>950</Words>
  <Application>Microsoft Macintosh PowerPoint</Application>
  <PresentationFormat>Widescreen</PresentationFormat>
  <Paragraphs>34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Sfaccettatura</vt:lpstr>
      <vt:lpstr>René Guénon</vt:lpstr>
      <vt:lpstr>I concetti di «mondo» e «cosmologia» in René Guénon</vt:lpstr>
      <vt:lpstr>Un filosofo a metà tra due «mondi» (1)</vt:lpstr>
      <vt:lpstr>Un filosofo a metà tra due «mondi» (1)</vt:lpstr>
      <vt:lpstr>PowerPoint Presentation</vt:lpstr>
      <vt:lpstr>Il rapporto di Guénon con Islam e Induismo (2)</vt:lpstr>
      <vt:lpstr>Il rapporto di Guénon con Islam e Induismo (2)</vt:lpstr>
      <vt:lpstr>Il rapporto di Guénon con Islam e Induismo (2)</vt:lpstr>
      <vt:lpstr>Hegel e Guénon: quale rapporto? (3)</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René Guénon</dc:title>
  <dc:creator>paialungafabrizio@gmail.com</dc:creator>
  <cp:lastModifiedBy>Microsoft Office User</cp:lastModifiedBy>
  <cp:revision>48</cp:revision>
  <dcterms:created xsi:type="dcterms:W3CDTF">2022-11-15T17:08:08Z</dcterms:created>
  <dcterms:modified xsi:type="dcterms:W3CDTF">2022-11-21T05:30:41Z</dcterms:modified>
</cp:coreProperties>
</file>