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82" r:id="rId3"/>
    <p:sldId id="342" r:id="rId4"/>
    <p:sldId id="343" r:id="rId5"/>
    <p:sldId id="344" r:id="rId6"/>
    <p:sldId id="355" r:id="rId7"/>
    <p:sldId id="338" r:id="rId8"/>
    <p:sldId id="377" r:id="rId9"/>
    <p:sldId id="378" r:id="rId10"/>
    <p:sldId id="383" r:id="rId11"/>
    <p:sldId id="388" r:id="rId12"/>
    <p:sldId id="380" r:id="rId13"/>
    <p:sldId id="274" r:id="rId14"/>
    <p:sldId id="315" r:id="rId15"/>
    <p:sldId id="381" r:id="rId16"/>
    <p:sldId id="384" r:id="rId17"/>
    <p:sldId id="385" r:id="rId18"/>
    <p:sldId id="391" r:id="rId19"/>
    <p:sldId id="386" r:id="rId20"/>
    <p:sldId id="387" r:id="rId21"/>
    <p:sldId id="390" r:id="rId22"/>
    <p:sldId id="392" r:id="rId23"/>
    <p:sldId id="393" r:id="rId24"/>
    <p:sldId id="394" r:id="rId25"/>
    <p:sldId id="395" r:id="rId26"/>
    <p:sldId id="396" r:id="rId27"/>
    <p:sldId id="39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4660"/>
  </p:normalViewPr>
  <p:slideViewPr>
    <p:cSldViewPr snapToGrid="0">
      <p:cViewPr>
        <p:scale>
          <a:sx n="70" d="100"/>
          <a:sy n="70" d="100"/>
        </p:scale>
        <p:origin x="-522" y="-8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lgn="l">
              <a:defRPr/>
            </a:lvl1pPr>
          </a:lstStyle>
          <a:p>
            <a:fld id="{14F5D931-4752-4367-85B3-E7859D0836B2}" type="datetimeFigureOut">
              <a:rPr lang="it-IT" smtClean="0"/>
              <a:t>14/11/2022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568FE6-5D49-4E75-9237-E33369A29BE0}" type="slidenum">
              <a:rPr lang="it-IT" smtClean="0"/>
              <a:t>‹N›</a:t>
            </a:fld>
            <a:endParaRPr lang="it-IT"/>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326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4F5D931-4752-4367-85B3-E7859D0836B2}" type="datetimeFigureOut">
              <a:rPr lang="it-IT" smtClean="0"/>
              <a:t>14/11/2022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568FE6-5D49-4E75-9237-E33369A29BE0}" type="slidenum">
              <a:rPr lang="it-IT" smtClean="0"/>
              <a:t>‹N›</a:t>
            </a:fld>
            <a:endParaRPr lang="it-IT"/>
          </a:p>
        </p:txBody>
      </p:sp>
    </p:spTree>
    <p:extLst>
      <p:ext uri="{BB962C8B-B14F-4D97-AF65-F5344CB8AC3E}">
        <p14:creationId xmlns:p14="http://schemas.microsoft.com/office/powerpoint/2010/main" val="841049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4F5D931-4752-4367-85B3-E7859D0836B2}" type="datetimeFigureOut">
              <a:rPr lang="it-IT" smtClean="0"/>
              <a:t>14/11/2022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568FE6-5D49-4E75-9237-E33369A29BE0}" type="slidenum">
              <a:rPr lang="it-IT" smtClean="0"/>
              <a:t>‹N›</a:t>
            </a:fld>
            <a:endParaRPr lang="it-IT"/>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143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4F5D931-4752-4367-85B3-E7859D0836B2}" type="datetimeFigureOut">
              <a:rPr lang="it-IT" smtClean="0"/>
              <a:t>14/11/2022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568FE6-5D49-4E75-9237-E33369A29BE0}" type="slidenum">
              <a:rPr lang="it-IT" smtClean="0"/>
              <a:t>‹N›</a:t>
            </a:fld>
            <a:endParaRPr lang="it-IT"/>
          </a:p>
        </p:txBody>
      </p:sp>
    </p:spTree>
    <p:extLst>
      <p:ext uri="{BB962C8B-B14F-4D97-AF65-F5344CB8AC3E}">
        <p14:creationId xmlns:p14="http://schemas.microsoft.com/office/powerpoint/2010/main" val="800535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14F5D931-4752-4367-85B3-E7859D0836B2}" type="datetimeFigureOut">
              <a:rPr lang="it-IT" smtClean="0"/>
              <a:t>14/11/2022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57568FE6-5D49-4E75-9237-E33369A29BE0}" type="slidenum">
              <a:rPr lang="it-IT" smtClean="0"/>
              <a:t>‹N›</a:t>
            </a:fld>
            <a:endParaRPr lang="it-IT"/>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477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14F5D931-4752-4367-85B3-E7859D0836B2}" type="datetimeFigureOut">
              <a:rPr lang="it-IT" smtClean="0"/>
              <a:t>14/11/2022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7568FE6-5D49-4E75-9237-E33369A29BE0}" type="slidenum">
              <a:rPr lang="it-IT" smtClean="0"/>
              <a:t>‹N›</a:t>
            </a:fld>
            <a:endParaRPr lang="it-IT"/>
          </a:p>
        </p:txBody>
      </p:sp>
    </p:spTree>
    <p:extLst>
      <p:ext uri="{BB962C8B-B14F-4D97-AF65-F5344CB8AC3E}">
        <p14:creationId xmlns:p14="http://schemas.microsoft.com/office/powerpoint/2010/main" val="2458703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24128" y="2967788"/>
            <a:ext cx="4754880" cy="334157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it-IT"/>
              <a:t>Fare clic per modificare gli stili del testo dello schema</a:t>
            </a:r>
          </a:p>
        </p:txBody>
      </p:sp>
      <p:sp>
        <p:nvSpPr>
          <p:cNvPr id="6" name="Content Placeholder 5"/>
          <p:cNvSpPr>
            <a:spLocks noGrp="1"/>
          </p:cNvSpPr>
          <p:nvPr>
            <p:ph sz="quarter" idx="4"/>
          </p:nvPr>
        </p:nvSpPr>
        <p:spPr>
          <a:xfrm>
            <a:off x="5990888" y="2967788"/>
            <a:ext cx="4754880" cy="334157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14F5D931-4752-4367-85B3-E7859D0836B2}" type="datetimeFigureOut">
              <a:rPr lang="it-IT" smtClean="0"/>
              <a:t>14/11/2022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57568FE6-5D49-4E75-9237-E33369A29BE0}" type="slidenum">
              <a:rPr lang="it-IT" smtClean="0"/>
              <a:t>‹N›</a:t>
            </a:fld>
            <a:endParaRPr lang="it-IT"/>
          </a:p>
        </p:txBody>
      </p:sp>
    </p:spTree>
    <p:extLst>
      <p:ext uri="{BB962C8B-B14F-4D97-AF65-F5344CB8AC3E}">
        <p14:creationId xmlns:p14="http://schemas.microsoft.com/office/powerpoint/2010/main" val="3959154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14F5D931-4752-4367-85B3-E7859D0836B2}" type="datetimeFigureOut">
              <a:rPr lang="it-IT" smtClean="0"/>
              <a:t>14/11/2022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57568FE6-5D49-4E75-9237-E33369A29BE0}" type="slidenum">
              <a:rPr lang="it-IT" smtClean="0"/>
              <a:t>‹N›</a:t>
            </a:fld>
            <a:endParaRPr lang="it-IT"/>
          </a:p>
        </p:txBody>
      </p:sp>
    </p:spTree>
    <p:extLst>
      <p:ext uri="{BB962C8B-B14F-4D97-AF65-F5344CB8AC3E}">
        <p14:creationId xmlns:p14="http://schemas.microsoft.com/office/powerpoint/2010/main" val="4282227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F5D931-4752-4367-85B3-E7859D0836B2}" type="datetimeFigureOut">
              <a:rPr lang="it-IT" smtClean="0"/>
              <a:t>14/11/2022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57568FE6-5D49-4E75-9237-E33369A29BE0}" type="slidenum">
              <a:rPr lang="it-IT" smtClean="0"/>
              <a:t>‹N›</a:t>
            </a:fld>
            <a:endParaRPr lang="it-IT"/>
          </a:p>
        </p:txBody>
      </p:sp>
    </p:spTree>
    <p:extLst>
      <p:ext uri="{BB962C8B-B14F-4D97-AF65-F5344CB8AC3E}">
        <p14:creationId xmlns:p14="http://schemas.microsoft.com/office/powerpoint/2010/main" val="3890528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4F5D931-4752-4367-85B3-E7859D0836B2}" type="datetimeFigureOut">
              <a:rPr lang="it-IT" smtClean="0"/>
              <a:t>14/11/2022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7568FE6-5D49-4E75-9237-E33369A29BE0}" type="slidenum">
              <a:rPr lang="it-IT" smtClean="0"/>
              <a:t>‹N›</a:t>
            </a:fld>
            <a:endParaRPr lang="it-IT"/>
          </a:p>
        </p:txBody>
      </p:sp>
    </p:spTree>
    <p:extLst>
      <p:ext uri="{BB962C8B-B14F-4D97-AF65-F5344CB8AC3E}">
        <p14:creationId xmlns:p14="http://schemas.microsoft.com/office/powerpoint/2010/main" val="1032971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4F5D931-4752-4367-85B3-E7859D0836B2}" type="datetimeFigureOut">
              <a:rPr lang="it-IT" smtClean="0"/>
              <a:t>14/11/2022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57568FE6-5D49-4E75-9237-E33369A29BE0}" type="slidenum">
              <a:rPr lang="it-IT" smtClean="0"/>
              <a:t>‹N›</a:t>
            </a:fld>
            <a:endParaRPr lang="it-IT"/>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994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4F5D931-4752-4367-85B3-E7859D0836B2}" type="datetimeFigureOut">
              <a:rPr lang="it-IT" smtClean="0"/>
              <a:t>14/11/2022</a:t>
            </a:fld>
            <a:endParaRPr lang="it-IT"/>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it-IT"/>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7568FE6-5D49-4E75-9237-E33369A29BE0}" type="slidenum">
              <a:rPr lang="it-IT" smtClean="0"/>
              <a:t>‹N›</a:t>
            </a:fld>
            <a:endParaRPr lang="it-IT"/>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1246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6LJDJG3le-U"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bjZqvy_aMRU&amp;feature=youtu.b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3DB89BF-E762-6764-4BBB-88BAE26A616E}"/>
              </a:ext>
            </a:extLst>
          </p:cNvPr>
          <p:cNvSpPr>
            <a:spLocks noGrp="1"/>
          </p:cNvSpPr>
          <p:nvPr>
            <p:ph type="ctrTitle"/>
          </p:nvPr>
        </p:nvSpPr>
        <p:spPr>
          <a:xfrm>
            <a:off x="457200" y="5669280"/>
            <a:ext cx="7772400" cy="753897"/>
          </a:xfrm>
        </p:spPr>
        <p:txBody>
          <a:bodyPr>
            <a:normAutofit fontScale="90000"/>
          </a:bodyPr>
          <a:lstStyle/>
          <a:p>
            <a:pPr algn="l"/>
            <a:r>
              <a:rPr lang="it-IT" dirty="0"/>
              <a:t>PRESENZA ED ESPERIENZA SUFI NEL ROMANZO ARABO</a:t>
            </a:r>
            <a:br>
              <a:rPr lang="it-IT" dirty="0"/>
            </a:br>
            <a:r>
              <a:rPr lang="it-IT" dirty="0"/>
              <a:t/>
            </a:r>
            <a:br>
              <a:rPr lang="it-IT" dirty="0"/>
            </a:br>
            <a:r>
              <a:rPr lang="it-IT" dirty="0"/>
              <a:t/>
            </a:r>
            <a:br>
              <a:rPr lang="it-IT" dirty="0"/>
            </a:br>
            <a:endParaRPr lang="it-IT" dirty="0"/>
          </a:p>
        </p:txBody>
      </p:sp>
      <p:sp>
        <p:nvSpPr>
          <p:cNvPr id="3" name="Sottotitolo 2">
            <a:extLst>
              <a:ext uri="{FF2B5EF4-FFF2-40B4-BE49-F238E27FC236}">
                <a16:creationId xmlns:a16="http://schemas.microsoft.com/office/drawing/2014/main" xmlns="" id="{2E70D02A-4F9A-9761-44BA-994B6E855575}"/>
              </a:ext>
            </a:extLst>
          </p:cNvPr>
          <p:cNvSpPr>
            <a:spLocks noGrp="1"/>
          </p:cNvSpPr>
          <p:nvPr>
            <p:ph type="subTitle" idx="1"/>
          </p:nvPr>
        </p:nvSpPr>
        <p:spPr/>
        <p:txBody>
          <a:bodyPr/>
          <a:lstStyle/>
          <a:p>
            <a:r>
              <a:rPr lang="it-IT" dirty="0"/>
              <a:t>MARIA ELENA PANICONI</a:t>
            </a:r>
            <a:br>
              <a:rPr lang="it-IT" dirty="0"/>
            </a:br>
            <a:r>
              <a:rPr lang="it-IT" dirty="0"/>
              <a:t/>
            </a:r>
            <a:br>
              <a:rPr lang="it-IT" dirty="0"/>
            </a:br>
            <a:endParaRPr lang="it-IT" dirty="0"/>
          </a:p>
        </p:txBody>
      </p:sp>
    </p:spTree>
    <p:extLst>
      <p:ext uri="{BB962C8B-B14F-4D97-AF65-F5344CB8AC3E}">
        <p14:creationId xmlns:p14="http://schemas.microsoft.com/office/powerpoint/2010/main" val="3874708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A9BE382-27DB-4AFC-7239-920470B9E3B3}"/>
              </a:ext>
            </a:extLst>
          </p:cNvPr>
          <p:cNvSpPr>
            <a:spLocks noGrp="1"/>
          </p:cNvSpPr>
          <p:nvPr>
            <p:ph type="title"/>
          </p:nvPr>
        </p:nvSpPr>
        <p:spPr>
          <a:xfrm>
            <a:off x="897128" y="291057"/>
            <a:ext cx="9720072" cy="1499616"/>
          </a:xfrm>
        </p:spPr>
        <p:txBody>
          <a:bodyPr/>
          <a:lstStyle/>
          <a:p>
            <a:r>
              <a:rPr lang="it-IT" dirty="0"/>
              <a:t>Il </a:t>
            </a:r>
            <a:r>
              <a:rPr lang="it-IT" dirty="0" err="1"/>
              <a:t>mulid</a:t>
            </a:r>
            <a:r>
              <a:rPr lang="it-IT" dirty="0"/>
              <a:t> di </a:t>
            </a:r>
            <a:r>
              <a:rPr lang="it-IT" dirty="0">
                <a:solidFill>
                  <a:schemeClr val="accent2"/>
                </a:solidFill>
              </a:rPr>
              <a:t>sayyid </a:t>
            </a:r>
            <a:r>
              <a:rPr lang="it-IT" dirty="0" err="1">
                <a:solidFill>
                  <a:schemeClr val="accent2"/>
                </a:solidFill>
              </a:rPr>
              <a:t>Badawi</a:t>
            </a:r>
            <a:r>
              <a:rPr lang="it-IT" dirty="0">
                <a:solidFill>
                  <a:schemeClr val="accent2"/>
                </a:solidFill>
              </a:rPr>
              <a:t> </a:t>
            </a:r>
            <a:r>
              <a:rPr lang="it-IT" dirty="0"/>
              <a:t>al </a:t>
            </a:r>
            <a:r>
              <a:rPr lang="it-IT" dirty="0" err="1"/>
              <a:t>cairo</a:t>
            </a:r>
            <a:endParaRPr lang="it-IT" dirty="0"/>
          </a:p>
        </p:txBody>
      </p:sp>
      <p:pic>
        <p:nvPicPr>
          <p:cNvPr id="7" name="Segnaposto contenuto 6">
            <a:extLst>
              <a:ext uri="{FF2B5EF4-FFF2-40B4-BE49-F238E27FC236}">
                <a16:creationId xmlns:a16="http://schemas.microsoft.com/office/drawing/2014/main" xmlns="" id="{D410F006-B6E2-1B01-958F-183A1DD3EDFF}"/>
              </a:ext>
            </a:extLst>
          </p:cNvPr>
          <p:cNvPicPr>
            <a:picLocks noGrp="1" noChangeAspect="1"/>
          </p:cNvPicPr>
          <p:nvPr>
            <p:ph idx="1"/>
          </p:nvPr>
        </p:nvPicPr>
        <p:blipFill>
          <a:blip r:embed="rId2"/>
          <a:stretch>
            <a:fillRect/>
          </a:stretch>
        </p:blipFill>
        <p:spPr>
          <a:xfrm>
            <a:off x="1154429" y="2611120"/>
            <a:ext cx="2408240" cy="4022725"/>
          </a:xfrm>
          <a:prstGeom prst="rect">
            <a:avLst/>
          </a:prstGeom>
        </p:spPr>
      </p:pic>
      <p:sp>
        <p:nvSpPr>
          <p:cNvPr id="5" name="Segnaposto contenuto 2">
            <a:extLst>
              <a:ext uri="{FF2B5EF4-FFF2-40B4-BE49-F238E27FC236}">
                <a16:creationId xmlns:a16="http://schemas.microsoft.com/office/drawing/2014/main" xmlns="" id="{F745FEF4-1722-79DA-5A31-979F89F0F811}"/>
              </a:ext>
            </a:extLst>
          </p:cNvPr>
          <p:cNvSpPr txBox="1">
            <a:spLocks/>
          </p:cNvSpPr>
          <p:nvPr/>
        </p:nvSpPr>
        <p:spPr>
          <a:xfrm>
            <a:off x="688848" y="1948434"/>
            <a:ext cx="9720073"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it-IT" dirty="0">
                <a:hlinkClick r:id="rId3"/>
              </a:rPr>
              <a:t>https://www.youtube.com/watch?v=6LJDJG3le-U</a:t>
            </a:r>
            <a:endParaRPr lang="it-IT" dirty="0"/>
          </a:p>
          <a:p>
            <a:endParaRPr lang="it-IT" dirty="0"/>
          </a:p>
          <a:p>
            <a:endParaRPr lang="it-IT" dirty="0"/>
          </a:p>
          <a:p>
            <a:endParaRPr lang="it-IT" dirty="0"/>
          </a:p>
        </p:txBody>
      </p:sp>
      <p:sp>
        <p:nvSpPr>
          <p:cNvPr id="8" name="CasellaDiTesto 7">
            <a:extLst>
              <a:ext uri="{FF2B5EF4-FFF2-40B4-BE49-F238E27FC236}">
                <a16:creationId xmlns:a16="http://schemas.microsoft.com/office/drawing/2014/main" xmlns="" id="{04C55FDB-5DAD-26B5-3DA6-97AAE6F315B9}"/>
              </a:ext>
            </a:extLst>
          </p:cNvPr>
          <p:cNvSpPr txBox="1"/>
          <p:nvPr/>
        </p:nvSpPr>
        <p:spPr>
          <a:xfrm>
            <a:off x="4023360" y="6113073"/>
            <a:ext cx="6593840" cy="369332"/>
          </a:xfrm>
          <a:prstGeom prst="rect">
            <a:avLst/>
          </a:prstGeom>
          <a:noFill/>
        </p:spPr>
        <p:txBody>
          <a:bodyPr wrap="square" rtlCol="0">
            <a:spAutoFit/>
          </a:bodyPr>
          <a:lstStyle/>
          <a:p>
            <a:r>
              <a:rPr lang="it-IT" dirty="0"/>
              <a:t>Catherine </a:t>
            </a:r>
            <a:r>
              <a:rPr lang="it-IT" dirty="0" err="1"/>
              <a:t>Mayeur</a:t>
            </a:r>
            <a:r>
              <a:rPr lang="it-IT" dirty="0"/>
              <a:t> - </a:t>
            </a:r>
            <a:r>
              <a:rPr lang="it-IT" dirty="0" err="1"/>
              <a:t>Jaouen</a:t>
            </a:r>
            <a:endParaRPr lang="it-IT" dirty="0"/>
          </a:p>
        </p:txBody>
      </p:sp>
      <p:pic>
        <p:nvPicPr>
          <p:cNvPr id="4" name="Immagine 3" descr="Immagine che contiene testo&#10;&#10;Descrizione generata automaticamente">
            <a:extLst>
              <a:ext uri="{FF2B5EF4-FFF2-40B4-BE49-F238E27FC236}">
                <a16:creationId xmlns:a16="http://schemas.microsoft.com/office/drawing/2014/main" xmlns="" id="{1B01EAC1-274A-13AE-8F01-309FEF42BD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9680" y="2610485"/>
            <a:ext cx="3017520" cy="4023360"/>
          </a:xfrm>
          <a:prstGeom prst="rect">
            <a:avLst/>
          </a:prstGeom>
        </p:spPr>
      </p:pic>
    </p:spTree>
    <p:extLst>
      <p:ext uri="{BB962C8B-B14F-4D97-AF65-F5344CB8AC3E}">
        <p14:creationId xmlns:p14="http://schemas.microsoft.com/office/powerpoint/2010/main" val="12422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3BBC5A3-A15F-B393-C7C9-60D7B1515F71}"/>
              </a:ext>
            </a:extLst>
          </p:cNvPr>
          <p:cNvSpPr>
            <a:spLocks noGrp="1"/>
          </p:cNvSpPr>
          <p:nvPr>
            <p:ph type="title"/>
          </p:nvPr>
        </p:nvSpPr>
        <p:spPr>
          <a:xfrm>
            <a:off x="1024128" y="585216"/>
            <a:ext cx="9720072" cy="1499616"/>
          </a:xfrm>
        </p:spPr>
        <p:txBody>
          <a:bodyPr>
            <a:normAutofit/>
          </a:bodyPr>
          <a:lstStyle/>
          <a:p>
            <a:r>
              <a:rPr lang="it-IT" dirty="0"/>
              <a:t>Chi era Sayyid </a:t>
            </a:r>
            <a:r>
              <a:rPr lang="it-IT" dirty="0" err="1"/>
              <a:t>badawi</a:t>
            </a:r>
            <a:r>
              <a:rPr lang="it-IT" dirty="0"/>
              <a:t>?</a:t>
            </a:r>
          </a:p>
        </p:txBody>
      </p:sp>
      <p:sp>
        <p:nvSpPr>
          <p:cNvPr id="3" name="Segnaposto contenuto 2">
            <a:extLst>
              <a:ext uri="{FF2B5EF4-FFF2-40B4-BE49-F238E27FC236}">
                <a16:creationId xmlns:a16="http://schemas.microsoft.com/office/drawing/2014/main" xmlns="" id="{7EAA717E-C957-FB77-4D97-C4658C2B8510}"/>
              </a:ext>
            </a:extLst>
          </p:cNvPr>
          <p:cNvSpPr>
            <a:spLocks noGrp="1"/>
          </p:cNvSpPr>
          <p:nvPr>
            <p:ph idx="1"/>
          </p:nvPr>
        </p:nvSpPr>
        <p:spPr>
          <a:xfrm>
            <a:off x="1024128" y="2286000"/>
            <a:ext cx="6523002" cy="4023360"/>
          </a:xfrm>
        </p:spPr>
        <p:txBody>
          <a:bodyPr>
            <a:normAutofit/>
          </a:bodyPr>
          <a:lstStyle/>
          <a:p>
            <a:r>
              <a:rPr lang="it-IT" sz="1700" dirty="0"/>
              <a:t>- Santo avvolto da leggenda proteiforme</a:t>
            </a:r>
          </a:p>
          <a:p>
            <a:r>
              <a:rPr lang="it-IT" sz="1700" dirty="0"/>
              <a:t>- Nasce attorno al 1200 nel Maghreb e si trasforma a </a:t>
            </a:r>
            <a:r>
              <a:rPr lang="it-IT" sz="1700" dirty="0" err="1"/>
              <a:t>Fès</a:t>
            </a:r>
            <a:r>
              <a:rPr lang="it-IT" sz="1700" dirty="0"/>
              <a:t>, ma cresce alla Mecca</a:t>
            </a:r>
          </a:p>
          <a:p>
            <a:r>
              <a:rPr lang="it-IT" sz="1700" dirty="0"/>
              <a:t>- Vive nel periodo in cui lo splendore dell’Islam retrocede: nel secolo dell’inizio della </a:t>
            </a:r>
            <a:r>
              <a:rPr lang="it-IT" sz="1700" dirty="0" err="1"/>
              <a:t>Reconquista</a:t>
            </a:r>
            <a:r>
              <a:rPr lang="it-IT" sz="1700" dirty="0"/>
              <a:t> di Al-</a:t>
            </a:r>
            <a:r>
              <a:rPr lang="it-IT" sz="1700" dirty="0" err="1"/>
              <a:t>Andalus</a:t>
            </a:r>
            <a:r>
              <a:rPr lang="it-IT" sz="1700" dirty="0"/>
              <a:t> e delle Crociate (dalla quarta alla settima)</a:t>
            </a:r>
          </a:p>
          <a:p>
            <a:r>
              <a:rPr lang="it-IT" sz="1700" dirty="0"/>
              <a:t>- Affiliato alla </a:t>
            </a:r>
            <a:r>
              <a:rPr lang="it-IT" sz="1700" dirty="0" err="1"/>
              <a:t>Rifà‘iyya</a:t>
            </a:r>
            <a:r>
              <a:rPr lang="it-IT" sz="1700" dirty="0"/>
              <a:t> (</a:t>
            </a:r>
            <a:r>
              <a:rPr lang="it-IT" sz="1700" dirty="0" err="1"/>
              <a:t>Tar</a:t>
            </a:r>
            <a:r>
              <a:rPr lang="it-IT" sz="1700" dirty="0" err="1">
                <a:latin typeface="Times New Roman" panose="02020603050405020304" pitchFamily="18" charset="0"/>
                <a:cs typeface="Times New Roman" panose="02020603050405020304" pitchFamily="18" charset="0"/>
              </a:rPr>
              <a:t>īqa</a:t>
            </a:r>
            <a:r>
              <a:rPr lang="it-IT" sz="1700" dirty="0">
                <a:latin typeface="Times New Roman" panose="02020603050405020304" pitchFamily="18" charset="0"/>
                <a:cs typeface="Times New Roman" panose="02020603050405020304" pitchFamily="18" charset="0"/>
              </a:rPr>
              <a:t> </a:t>
            </a:r>
            <a:r>
              <a:rPr lang="it-IT" sz="1700" dirty="0"/>
              <a:t>), inizia ad avere esperienze </a:t>
            </a:r>
            <a:r>
              <a:rPr lang="it-IT" sz="1700" dirty="0" err="1"/>
              <a:t>teopatiche</a:t>
            </a:r>
            <a:r>
              <a:rPr lang="it-IT" sz="1700" dirty="0"/>
              <a:t> sin dalla gioventù, si ritira in preghiera, a una serie di visioni.</a:t>
            </a:r>
          </a:p>
          <a:p>
            <a:endParaRPr lang="it-IT" sz="1700" dirty="0"/>
          </a:p>
          <a:p>
            <a:pPr marL="0" indent="0">
              <a:buNone/>
            </a:pPr>
            <a:r>
              <a:rPr lang="it-IT" sz="1700" dirty="0"/>
              <a:t>-  Dopo una lunga </a:t>
            </a:r>
            <a:r>
              <a:rPr lang="it-IT" sz="1700" dirty="0" err="1"/>
              <a:t>itineranza</a:t>
            </a:r>
            <a:r>
              <a:rPr lang="it-IT" sz="1700" dirty="0"/>
              <a:t>, attorno ai 40 anni arriva a Tanta. Il suo sepolcro è considerato inesauribile fonte di «Baraka» </a:t>
            </a:r>
          </a:p>
        </p:txBody>
      </p:sp>
      <p:pic>
        <p:nvPicPr>
          <p:cNvPr id="1026" name="Picture 2" descr="Mawlid Al-Sayed Al-Badawi - EgyptToday">
            <a:extLst>
              <a:ext uri="{FF2B5EF4-FFF2-40B4-BE49-F238E27FC236}">
                <a16:creationId xmlns:a16="http://schemas.microsoft.com/office/drawing/2014/main" xmlns="" id="{7EA91BFE-85EE-12D0-BAC2-474E5C95E3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26" r="21530"/>
          <a:stretch/>
        </p:blipFill>
        <p:spPr bwMode="auto">
          <a:xfrm>
            <a:off x="8015433" y="1401629"/>
            <a:ext cx="4052742" cy="4433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499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A78B0FA-D1FD-443F-A690-BE579C05FC68}"/>
              </a:ext>
            </a:extLst>
          </p:cNvPr>
          <p:cNvSpPr>
            <a:spLocks noGrp="1"/>
          </p:cNvSpPr>
          <p:nvPr>
            <p:ph type="ctrTitle"/>
          </p:nvPr>
        </p:nvSpPr>
        <p:spPr>
          <a:xfrm>
            <a:off x="294640" y="4878857"/>
            <a:ext cx="7772400" cy="1463040"/>
          </a:xfrm>
        </p:spPr>
        <p:txBody>
          <a:bodyPr>
            <a:normAutofit fontScale="90000"/>
          </a:bodyPr>
          <a:lstStyle/>
          <a:p>
            <a:pPr algn="l"/>
            <a:r>
              <a:rPr lang="it-IT" dirty="0"/>
              <a:t>romanzo arabo e modernità - </a:t>
            </a:r>
            <a:br>
              <a:rPr lang="it-IT" dirty="0"/>
            </a:br>
            <a:r>
              <a:rPr lang="it-IT" dirty="0" err="1"/>
              <a:t>egitto</a:t>
            </a:r>
            <a:r>
              <a:rPr lang="it-IT" dirty="0"/>
              <a:t/>
            </a:r>
            <a:br>
              <a:rPr lang="it-IT" dirty="0"/>
            </a:br>
            <a:endParaRPr lang="it-IT" dirty="0"/>
          </a:p>
        </p:txBody>
      </p:sp>
      <p:sp>
        <p:nvSpPr>
          <p:cNvPr id="3" name="Sottotitolo 2">
            <a:extLst>
              <a:ext uri="{FF2B5EF4-FFF2-40B4-BE49-F238E27FC236}">
                <a16:creationId xmlns:a16="http://schemas.microsoft.com/office/drawing/2014/main" xmlns="" id="{C4F3CBEE-2D3D-44F4-A18E-0D13444B0BB1}"/>
              </a:ext>
            </a:extLst>
          </p:cNvPr>
          <p:cNvSpPr>
            <a:spLocks noGrp="1"/>
          </p:cNvSpPr>
          <p:nvPr>
            <p:ph type="subTitle" idx="1"/>
          </p:nvPr>
        </p:nvSpPr>
        <p:spPr/>
        <p:txBody>
          <a:bodyPr/>
          <a:lstStyle/>
          <a:p>
            <a:endParaRPr lang="it-IT" dirty="0"/>
          </a:p>
        </p:txBody>
      </p:sp>
      <p:pic>
        <p:nvPicPr>
          <p:cNvPr id="4" name="Immagine 3">
            <a:extLst>
              <a:ext uri="{FF2B5EF4-FFF2-40B4-BE49-F238E27FC236}">
                <a16:creationId xmlns:a16="http://schemas.microsoft.com/office/drawing/2014/main" xmlns="" id="{D42B3B08-CC2D-83E4-957F-BE6833144DF2}"/>
              </a:ext>
            </a:extLst>
          </p:cNvPr>
          <p:cNvPicPr>
            <a:picLocks noChangeAspect="1"/>
          </p:cNvPicPr>
          <p:nvPr/>
        </p:nvPicPr>
        <p:blipFill>
          <a:blip r:embed="rId2"/>
          <a:stretch>
            <a:fillRect/>
          </a:stretch>
        </p:blipFill>
        <p:spPr>
          <a:xfrm>
            <a:off x="7284720" y="4014786"/>
            <a:ext cx="4907280" cy="2760345"/>
          </a:xfrm>
          <a:prstGeom prst="rect">
            <a:avLst/>
          </a:prstGeom>
        </p:spPr>
      </p:pic>
    </p:spTree>
    <p:extLst>
      <p:ext uri="{BB962C8B-B14F-4D97-AF65-F5344CB8AC3E}">
        <p14:creationId xmlns:p14="http://schemas.microsoft.com/office/powerpoint/2010/main" val="3874929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C45893C-A152-1170-AA92-EAEBE1EC99EA}"/>
              </a:ext>
            </a:extLst>
          </p:cNvPr>
          <p:cNvSpPr>
            <a:spLocks noGrp="1"/>
          </p:cNvSpPr>
          <p:nvPr>
            <p:ph type="title"/>
          </p:nvPr>
        </p:nvSpPr>
        <p:spPr>
          <a:xfrm>
            <a:off x="763928" y="397111"/>
            <a:ext cx="9779000" cy="1499616"/>
          </a:xfrm>
        </p:spPr>
        <p:txBody>
          <a:bodyPr>
            <a:normAutofit fontScale="90000"/>
          </a:bodyPr>
          <a:lstStyle/>
          <a:p>
            <a:r>
              <a:rPr lang="it-IT" sz="3600" dirty="0">
                <a:solidFill>
                  <a:srgbClr val="FFFFFF"/>
                </a:solidFill>
              </a:rPr>
              <a:t>- 1. profilo storico del romanzo arabo : </a:t>
            </a:r>
            <a:br>
              <a:rPr lang="it-IT" sz="3600" dirty="0">
                <a:solidFill>
                  <a:srgbClr val="FFFFFF"/>
                </a:solidFill>
              </a:rPr>
            </a:br>
            <a:r>
              <a:rPr lang="it-IT" sz="4900" dirty="0">
                <a:solidFill>
                  <a:schemeClr val="accent1">
                    <a:lumMod val="75000"/>
                  </a:schemeClr>
                </a:solidFill>
              </a:rPr>
              <a:t>profilo Di un genere </a:t>
            </a:r>
            <a:r>
              <a:rPr lang="it-IT" sz="4900" dirty="0" err="1">
                <a:solidFill>
                  <a:schemeClr val="accent1">
                    <a:lumMod val="75000"/>
                  </a:schemeClr>
                </a:solidFill>
              </a:rPr>
              <a:t>novecentesco</a:t>
            </a:r>
            <a:r>
              <a:rPr lang="it-IT" sz="4900" dirty="0" err="1">
                <a:solidFill>
                  <a:srgbClr val="FFFFFF"/>
                </a:solidFill>
              </a:rPr>
              <a:t>origini</a:t>
            </a:r>
            <a:r>
              <a:rPr lang="it-IT" sz="3600" dirty="0">
                <a:solidFill>
                  <a:srgbClr val="FFFFFF"/>
                </a:solidFill>
              </a:rPr>
              <a:t/>
            </a:r>
            <a:br>
              <a:rPr lang="it-IT" sz="3600" dirty="0">
                <a:solidFill>
                  <a:srgbClr val="FFFFFF"/>
                </a:solidFill>
              </a:rPr>
            </a:br>
            <a:r>
              <a:rPr lang="it-IT" dirty="0"/>
              <a:t/>
            </a:r>
            <a:br>
              <a:rPr lang="it-IT" dirty="0"/>
            </a:br>
            <a:endParaRPr lang="it-IT" dirty="0"/>
          </a:p>
        </p:txBody>
      </p:sp>
      <p:sp>
        <p:nvSpPr>
          <p:cNvPr id="3" name="Segnaposto contenuto 2">
            <a:extLst>
              <a:ext uri="{FF2B5EF4-FFF2-40B4-BE49-F238E27FC236}">
                <a16:creationId xmlns:a16="http://schemas.microsoft.com/office/drawing/2014/main" xmlns="" id="{5F00349B-15BB-9E95-94DF-3664CD76CA29}"/>
              </a:ext>
            </a:extLst>
          </p:cNvPr>
          <p:cNvSpPr>
            <a:spLocks noGrp="1"/>
          </p:cNvSpPr>
          <p:nvPr>
            <p:ph idx="1"/>
          </p:nvPr>
        </p:nvSpPr>
        <p:spPr>
          <a:xfrm>
            <a:off x="763928" y="1481091"/>
            <a:ext cx="7315200" cy="8752114"/>
          </a:xfrm>
        </p:spPr>
        <p:txBody>
          <a:bodyPr/>
          <a:lstStyle/>
          <a:p>
            <a:pPr marL="0" indent="0">
              <a:buNone/>
            </a:pPr>
            <a:r>
              <a:rPr lang="it-IT" dirty="0">
                <a:latin typeface="Times New Roman" panose="02020603050405020304" pitchFamily="18" charset="0"/>
                <a:cs typeface="Times New Roman" panose="02020603050405020304" pitchFamily="18" charset="0"/>
              </a:rPr>
              <a:t>* </a:t>
            </a:r>
            <a:r>
              <a:rPr lang="it-IT" dirty="0"/>
              <a:t>La «</a:t>
            </a:r>
            <a:r>
              <a:rPr lang="it-IT" b="1" dirty="0"/>
              <a:t>Nahda</a:t>
            </a:r>
            <a:r>
              <a:rPr lang="it-IT" dirty="0"/>
              <a:t>» o modernità culturale araba </a:t>
            </a:r>
          </a:p>
          <a:p>
            <a:pPr marL="0" indent="0">
              <a:buNone/>
            </a:pPr>
            <a:r>
              <a:rPr lang="it-IT" dirty="0"/>
              <a:t>(fine XVIII secolo – inizi XX)</a:t>
            </a:r>
          </a:p>
          <a:p>
            <a:pPr marL="0" indent="0">
              <a:buNone/>
            </a:pPr>
            <a:endParaRPr lang="it-IT" dirty="0"/>
          </a:p>
          <a:p>
            <a:pPr marL="0" indent="0">
              <a:buNone/>
            </a:pPr>
            <a:endParaRPr lang="it-IT" dirty="0"/>
          </a:p>
          <a:p>
            <a:pPr marL="0" indent="0">
              <a:buNone/>
            </a:pPr>
            <a:r>
              <a:rPr lang="it-IT" dirty="0">
                <a:latin typeface="Times New Roman" panose="02020603050405020304" pitchFamily="18" charset="0"/>
                <a:cs typeface="Times New Roman" panose="02020603050405020304" pitchFamily="18" charset="0"/>
              </a:rPr>
              <a:t>* </a:t>
            </a:r>
            <a:r>
              <a:rPr lang="it-IT" dirty="0"/>
              <a:t>Dalle arabizzazioni del romanzo europeo </a:t>
            </a:r>
          </a:p>
          <a:p>
            <a:pPr marL="0" indent="0">
              <a:buNone/>
            </a:pPr>
            <a:r>
              <a:rPr lang="it-IT" dirty="0"/>
              <a:t>all’elaborazione di </a:t>
            </a:r>
            <a:r>
              <a:rPr lang="it-IT" b="1" dirty="0"/>
              <a:t>forme autoctone</a:t>
            </a:r>
          </a:p>
          <a:p>
            <a:pPr marL="0" indent="0">
              <a:buNone/>
            </a:pPr>
            <a:endParaRPr lang="it-IT" dirty="0"/>
          </a:p>
          <a:p>
            <a:pPr marL="0" indent="0">
              <a:buNone/>
            </a:pPr>
            <a:endParaRPr lang="it-IT" dirty="0"/>
          </a:p>
          <a:p>
            <a:pPr marL="0" indent="0">
              <a:buNone/>
            </a:pPr>
            <a:r>
              <a:rPr lang="it-IT" dirty="0">
                <a:latin typeface="Times New Roman" panose="02020603050405020304" pitchFamily="18" charset="0"/>
                <a:cs typeface="Times New Roman" panose="02020603050405020304" pitchFamily="18" charset="0"/>
              </a:rPr>
              <a:t>*  </a:t>
            </a:r>
            <a:r>
              <a:rPr lang="it-IT" b="1" dirty="0"/>
              <a:t>Nodi tematici</a:t>
            </a:r>
            <a:r>
              <a:rPr lang="it-IT" dirty="0"/>
              <a:t>:  il viaggio in Europa, l’emersione</a:t>
            </a:r>
          </a:p>
          <a:p>
            <a:pPr marL="0" indent="0">
              <a:buNone/>
            </a:pPr>
            <a:r>
              <a:rPr lang="it-IT" dirty="0"/>
              <a:t> del sé, il protagonismo femminile</a:t>
            </a:r>
          </a:p>
        </p:txBody>
      </p:sp>
      <p:pic>
        <p:nvPicPr>
          <p:cNvPr id="4" name="Immagine 3">
            <a:extLst>
              <a:ext uri="{FF2B5EF4-FFF2-40B4-BE49-F238E27FC236}">
                <a16:creationId xmlns:a16="http://schemas.microsoft.com/office/drawing/2014/main" xmlns="" id="{D48408C3-FA33-8785-22F6-EAF4CA72A37D}"/>
              </a:ext>
            </a:extLst>
          </p:cNvPr>
          <p:cNvPicPr>
            <a:picLocks noChangeAspect="1"/>
          </p:cNvPicPr>
          <p:nvPr/>
        </p:nvPicPr>
        <p:blipFill rotWithShape="1">
          <a:blip r:embed="rId2"/>
          <a:srcRect r="52747"/>
          <a:stretch/>
        </p:blipFill>
        <p:spPr>
          <a:xfrm>
            <a:off x="8891928" y="2711275"/>
            <a:ext cx="2947482" cy="4090913"/>
          </a:xfrm>
          <a:prstGeom prst="rect">
            <a:avLst/>
          </a:prstGeom>
        </p:spPr>
      </p:pic>
    </p:spTree>
    <p:extLst>
      <p:ext uri="{BB962C8B-B14F-4D97-AF65-F5344CB8AC3E}">
        <p14:creationId xmlns:p14="http://schemas.microsoft.com/office/powerpoint/2010/main" val="354258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A8DA907-2C2A-3BF0-C7C1-E0256438D616}"/>
              </a:ext>
            </a:extLst>
          </p:cNvPr>
          <p:cNvSpPr>
            <a:spLocks noGrp="1"/>
          </p:cNvSpPr>
          <p:nvPr>
            <p:ph type="title"/>
          </p:nvPr>
        </p:nvSpPr>
        <p:spPr>
          <a:xfrm>
            <a:off x="181974" y="864108"/>
            <a:ext cx="2947482" cy="4601183"/>
          </a:xfrm>
        </p:spPr>
        <p:txBody>
          <a:bodyPr/>
          <a:lstStyle/>
          <a:p>
            <a:r>
              <a:rPr lang="it-IT" sz="3600" dirty="0">
                <a:solidFill>
                  <a:srgbClr val="FFFFFF"/>
                </a:solidFill>
              </a:rPr>
              <a:t>- 1. profilo storico del romanzo arabo: </a:t>
            </a:r>
            <a:br>
              <a:rPr lang="it-IT" sz="3600" dirty="0">
                <a:solidFill>
                  <a:srgbClr val="FFFFFF"/>
                </a:solidFill>
              </a:rPr>
            </a:br>
            <a:r>
              <a:rPr lang="it-IT" sz="3600" dirty="0">
                <a:solidFill>
                  <a:srgbClr val="FFFFFF"/>
                </a:solidFill>
              </a:rPr>
              <a:t/>
            </a:r>
            <a:br>
              <a:rPr lang="it-IT" sz="3600" dirty="0">
                <a:solidFill>
                  <a:srgbClr val="FFFFFF"/>
                </a:solidFill>
              </a:rPr>
            </a:br>
            <a:r>
              <a:rPr lang="it-IT" sz="3600" dirty="0">
                <a:solidFill>
                  <a:srgbClr val="FFFFFF"/>
                </a:solidFill>
              </a:rPr>
              <a:t>dalla </a:t>
            </a:r>
            <a:r>
              <a:rPr lang="it-IT" sz="3600" i="1" dirty="0">
                <a:solidFill>
                  <a:srgbClr val="FFFFFF"/>
                </a:solidFill>
              </a:rPr>
              <a:t>Nahda</a:t>
            </a:r>
            <a:r>
              <a:rPr lang="it-IT" sz="3600" dirty="0">
                <a:solidFill>
                  <a:srgbClr val="FFFFFF"/>
                </a:solidFill>
              </a:rPr>
              <a:t> a oggi</a:t>
            </a:r>
          </a:p>
        </p:txBody>
      </p:sp>
      <p:sp>
        <p:nvSpPr>
          <p:cNvPr id="3" name="Segnaposto contenuto 2">
            <a:extLst>
              <a:ext uri="{FF2B5EF4-FFF2-40B4-BE49-F238E27FC236}">
                <a16:creationId xmlns:a16="http://schemas.microsoft.com/office/drawing/2014/main" xmlns="" id="{BD7828AA-F540-1B5E-54DF-796DBB528FA8}"/>
              </a:ext>
            </a:extLst>
          </p:cNvPr>
          <p:cNvSpPr>
            <a:spLocks noGrp="1"/>
          </p:cNvSpPr>
          <p:nvPr>
            <p:ph idx="1"/>
          </p:nvPr>
        </p:nvSpPr>
        <p:spPr>
          <a:xfrm>
            <a:off x="386080" y="2082800"/>
            <a:ext cx="11623946" cy="5283200"/>
          </a:xfrm>
        </p:spPr>
        <p:txBody>
          <a:bodyPr>
            <a:normAutofit/>
          </a:bodyPr>
          <a:lstStyle/>
          <a:p>
            <a:r>
              <a:rPr lang="it-IT" b="1" dirty="0"/>
              <a:t>1-  </a:t>
            </a:r>
            <a:r>
              <a:rPr lang="it-IT" b="1" dirty="0">
                <a:solidFill>
                  <a:schemeClr val="accent1">
                    <a:lumMod val="75000"/>
                  </a:schemeClr>
                </a:solidFill>
              </a:rPr>
              <a:t>1900 – tardi anni Cinquanta </a:t>
            </a:r>
            <a:r>
              <a:rPr lang="it-IT" b="1" dirty="0"/>
              <a:t>del 900</a:t>
            </a:r>
            <a:r>
              <a:rPr lang="it-IT" dirty="0"/>
              <a:t>:  formazione del canone realista  (Taha Husayn, Najib Mahfuz) </a:t>
            </a:r>
          </a:p>
          <a:p>
            <a:endParaRPr lang="it-IT" dirty="0"/>
          </a:p>
          <a:p>
            <a:r>
              <a:rPr lang="it-IT" b="1" dirty="0"/>
              <a:t>2-  </a:t>
            </a:r>
            <a:r>
              <a:rPr lang="it-IT" b="1" dirty="0">
                <a:solidFill>
                  <a:schemeClr val="accent1">
                    <a:lumMod val="75000"/>
                  </a:schemeClr>
                </a:solidFill>
              </a:rPr>
              <a:t>Anni Sessanta – Ottanta del 900</a:t>
            </a:r>
            <a:r>
              <a:rPr lang="it-IT" dirty="0"/>
              <a:t>: emersione del «romanzo sperimentale» (Avanguardia degli anni Sessanta, Romanzo della «resistenza» palestinese, romanzo destrutturato </a:t>
            </a:r>
            <a:r>
              <a:rPr lang="it-IT" dirty="0" err="1"/>
              <a:t>ecc</a:t>
            </a:r>
            <a:r>
              <a:rPr lang="it-IT" dirty="0"/>
              <a:t>… ). Esempio. </a:t>
            </a:r>
            <a:r>
              <a:rPr lang="it-IT" dirty="0" err="1"/>
              <a:t>Sonallah</a:t>
            </a:r>
            <a:r>
              <a:rPr lang="it-IT" dirty="0"/>
              <a:t> Ibrahim; Elias </a:t>
            </a:r>
            <a:r>
              <a:rPr lang="it-IT" dirty="0" err="1"/>
              <a:t>Khoury</a:t>
            </a:r>
            <a:r>
              <a:rPr lang="it-IT" dirty="0"/>
              <a:t>, Mohammed </a:t>
            </a:r>
            <a:r>
              <a:rPr lang="it-IT" dirty="0" err="1"/>
              <a:t>Berrada</a:t>
            </a:r>
            <a:r>
              <a:rPr lang="it-IT" dirty="0"/>
              <a:t>….</a:t>
            </a:r>
          </a:p>
          <a:p>
            <a:endParaRPr lang="it-IT" dirty="0"/>
          </a:p>
          <a:p>
            <a:r>
              <a:rPr lang="it-IT" b="1" dirty="0"/>
              <a:t>3- </a:t>
            </a:r>
            <a:r>
              <a:rPr lang="it-IT" b="1" dirty="0">
                <a:solidFill>
                  <a:schemeClr val="accent1">
                    <a:lumMod val="75000"/>
                  </a:schemeClr>
                </a:solidFill>
              </a:rPr>
              <a:t>Anni Novanta</a:t>
            </a:r>
            <a:r>
              <a:rPr lang="it-IT" dirty="0"/>
              <a:t>: romanzo «ripiegato» sul sé (Esempi trans-nazionali)……</a:t>
            </a:r>
          </a:p>
          <a:p>
            <a:endParaRPr lang="it-IT" dirty="0"/>
          </a:p>
          <a:p>
            <a:endParaRPr lang="it-IT" dirty="0"/>
          </a:p>
        </p:txBody>
      </p:sp>
      <p:sp>
        <p:nvSpPr>
          <p:cNvPr id="6" name="Titolo 1">
            <a:extLst>
              <a:ext uri="{FF2B5EF4-FFF2-40B4-BE49-F238E27FC236}">
                <a16:creationId xmlns:a16="http://schemas.microsoft.com/office/drawing/2014/main" xmlns="" id="{40178F7F-B4A7-BDE4-1E0E-7AB3BB23ED22}"/>
              </a:ext>
            </a:extLst>
          </p:cNvPr>
          <p:cNvSpPr txBox="1">
            <a:spLocks/>
          </p:cNvSpPr>
          <p:nvPr/>
        </p:nvSpPr>
        <p:spPr>
          <a:xfrm>
            <a:off x="763928" y="397111"/>
            <a:ext cx="9779000" cy="149961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it-IT" sz="3600">
                <a:solidFill>
                  <a:srgbClr val="FFFFFF"/>
                </a:solidFill>
              </a:rPr>
              <a:t>- 1. profilo storico del romanzo arabo : </a:t>
            </a:r>
            <a:br>
              <a:rPr lang="it-IT" sz="3600">
                <a:solidFill>
                  <a:srgbClr val="FFFFFF"/>
                </a:solidFill>
              </a:rPr>
            </a:br>
            <a:r>
              <a:rPr lang="it-IT" sz="4900">
                <a:solidFill>
                  <a:schemeClr val="accent1">
                    <a:lumMod val="75000"/>
                  </a:schemeClr>
                </a:solidFill>
              </a:rPr>
              <a:t>profilo Di un genere novecentesco</a:t>
            </a:r>
            <a:r>
              <a:rPr lang="it-IT" sz="4900">
                <a:solidFill>
                  <a:srgbClr val="FFFFFF"/>
                </a:solidFill>
              </a:rPr>
              <a:t>origini</a:t>
            </a:r>
            <a:r>
              <a:rPr lang="it-IT" sz="3600">
                <a:solidFill>
                  <a:srgbClr val="FFFFFF"/>
                </a:solidFill>
              </a:rPr>
              <a:t/>
            </a:r>
            <a:br>
              <a:rPr lang="it-IT" sz="3600">
                <a:solidFill>
                  <a:srgbClr val="FFFFFF"/>
                </a:solidFill>
              </a:rPr>
            </a:br>
            <a:r>
              <a:rPr lang="it-IT"/>
              <a:t/>
            </a:r>
            <a:br>
              <a:rPr lang="it-IT"/>
            </a:br>
            <a:endParaRPr lang="it-IT" dirty="0"/>
          </a:p>
        </p:txBody>
      </p:sp>
    </p:spTree>
    <p:extLst>
      <p:ext uri="{BB962C8B-B14F-4D97-AF65-F5344CB8AC3E}">
        <p14:creationId xmlns:p14="http://schemas.microsoft.com/office/powerpoint/2010/main" val="3016387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A78B0FA-D1FD-443F-A690-BE579C05FC68}"/>
              </a:ext>
            </a:extLst>
          </p:cNvPr>
          <p:cNvSpPr>
            <a:spLocks noGrp="1"/>
          </p:cNvSpPr>
          <p:nvPr>
            <p:ph type="ctrTitle"/>
          </p:nvPr>
        </p:nvSpPr>
        <p:spPr>
          <a:xfrm>
            <a:off x="182880" y="4497184"/>
            <a:ext cx="7463444" cy="2034057"/>
          </a:xfrm>
        </p:spPr>
        <p:txBody>
          <a:bodyPr>
            <a:normAutofit fontScale="90000"/>
          </a:bodyPr>
          <a:lstStyle/>
          <a:p>
            <a:pPr algn="l"/>
            <a:r>
              <a:rPr lang="it-IT" dirty="0"/>
              <a:t/>
            </a:r>
            <a:br>
              <a:rPr lang="it-IT" dirty="0"/>
            </a:br>
            <a:r>
              <a:rPr lang="it-IT" dirty="0"/>
              <a:t/>
            </a:r>
            <a:br>
              <a:rPr lang="it-IT" dirty="0"/>
            </a:br>
            <a:r>
              <a:rPr lang="it-IT" i="1" dirty="0" err="1"/>
              <a:t>Ayyam</a:t>
            </a:r>
            <a:r>
              <a:rPr lang="it-IT" dirty="0"/>
              <a:t> </a:t>
            </a:r>
            <a:r>
              <a:rPr lang="it-IT" i="1" dirty="0"/>
              <a:t>al-</a:t>
            </a:r>
            <a:r>
              <a:rPr lang="it-IT" i="1" dirty="0" err="1"/>
              <a:t>insan</a:t>
            </a:r>
            <a:r>
              <a:rPr lang="it-IT" i="1" dirty="0"/>
              <a:t> al </a:t>
            </a:r>
            <a:r>
              <a:rPr lang="it-IT" i="1" dirty="0" err="1"/>
              <a:t>sab‘a</a:t>
            </a:r>
            <a:r>
              <a:rPr lang="it-IT" i="1" dirty="0"/>
              <a:t> (i sette giorni dell’uomo) </a:t>
            </a:r>
            <a:r>
              <a:rPr lang="it-IT" sz="2700" i="1" dirty="0"/>
              <a:t>di ‘</a:t>
            </a:r>
            <a:r>
              <a:rPr lang="it-IT" sz="2700" dirty="0" err="1"/>
              <a:t>aBD</a:t>
            </a:r>
            <a:r>
              <a:rPr lang="it-IT" sz="2700" dirty="0"/>
              <a:t> AL-Hakim </a:t>
            </a:r>
            <a:r>
              <a:rPr lang="it-IT" sz="2700" dirty="0" err="1"/>
              <a:t>Qasim</a:t>
            </a:r>
            <a:r>
              <a:rPr lang="it-IT" dirty="0"/>
              <a:t/>
            </a:r>
            <a:br>
              <a:rPr lang="it-IT" dirty="0"/>
            </a:br>
            <a:endParaRPr lang="it-IT" dirty="0"/>
          </a:p>
        </p:txBody>
      </p:sp>
      <p:sp>
        <p:nvSpPr>
          <p:cNvPr id="3" name="Sottotitolo 2">
            <a:extLst>
              <a:ext uri="{FF2B5EF4-FFF2-40B4-BE49-F238E27FC236}">
                <a16:creationId xmlns:a16="http://schemas.microsoft.com/office/drawing/2014/main" xmlns="" id="{C4F3CBEE-2D3D-44F4-A18E-0D13444B0BB1}"/>
              </a:ext>
            </a:extLst>
          </p:cNvPr>
          <p:cNvSpPr>
            <a:spLocks noGrp="1"/>
          </p:cNvSpPr>
          <p:nvPr>
            <p:ph type="subTitle" idx="1"/>
          </p:nvPr>
        </p:nvSpPr>
        <p:spPr/>
        <p:txBody>
          <a:bodyPr/>
          <a:lstStyle/>
          <a:p>
            <a:r>
              <a:rPr lang="it-IT" dirty="0"/>
              <a:t>Caso di studio </a:t>
            </a:r>
          </a:p>
        </p:txBody>
      </p:sp>
    </p:spTree>
    <p:extLst>
      <p:ext uri="{BB962C8B-B14F-4D97-AF65-F5344CB8AC3E}">
        <p14:creationId xmlns:p14="http://schemas.microsoft.com/office/powerpoint/2010/main" val="1143146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0B7B7B25-37C2-5DCA-1ACA-D53746357DE9}"/>
              </a:ext>
            </a:extLst>
          </p:cNvPr>
          <p:cNvSpPr>
            <a:spLocks noGrp="1"/>
          </p:cNvSpPr>
          <p:nvPr>
            <p:ph type="title"/>
          </p:nvPr>
        </p:nvSpPr>
        <p:spPr>
          <a:xfrm>
            <a:off x="1235964" y="462149"/>
            <a:ext cx="9720072" cy="1499616"/>
          </a:xfrm>
        </p:spPr>
        <p:txBody>
          <a:bodyPr/>
          <a:lstStyle/>
          <a:p>
            <a:r>
              <a:rPr lang="it-IT" dirty="0"/>
              <a:t>I sette giorni dell’uomo </a:t>
            </a:r>
            <a:r>
              <a:rPr lang="it-IT" sz="2800" dirty="0"/>
              <a:t>di ‘</a:t>
            </a:r>
            <a:r>
              <a:rPr lang="it-IT" sz="2800" dirty="0" err="1"/>
              <a:t>abd</a:t>
            </a:r>
            <a:r>
              <a:rPr lang="it-IT" sz="2800" dirty="0"/>
              <a:t> al-Hakim </a:t>
            </a:r>
            <a:r>
              <a:rPr lang="it-IT" sz="2800" dirty="0" err="1"/>
              <a:t>qasIM</a:t>
            </a:r>
            <a:endParaRPr lang="it-IT" sz="2800" dirty="0"/>
          </a:p>
        </p:txBody>
      </p:sp>
      <p:pic>
        <p:nvPicPr>
          <p:cNvPr id="2050" name="Picture 2" descr="Sept jours de l'homme: Qassem, Abdel hakim, Lambert, Edwige: 9782742720477:  Amazon.com: Books">
            <a:extLst>
              <a:ext uri="{FF2B5EF4-FFF2-40B4-BE49-F238E27FC236}">
                <a16:creationId xmlns:a16="http://schemas.microsoft.com/office/drawing/2014/main" xmlns="" id="{697826CB-D2EF-A5CE-F008-C12887CB7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148" y="1848681"/>
            <a:ext cx="2847975" cy="45243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Seven Days of Man by Abdel-Hakim Kassem, Joseph Bell (Translator),  Ahmed Abdel Mu'ti Higazi (Foreword by) - Alibris">
            <a:extLst>
              <a:ext uri="{FF2B5EF4-FFF2-40B4-BE49-F238E27FC236}">
                <a16:creationId xmlns:a16="http://schemas.microsoft.com/office/drawing/2014/main" xmlns="" id="{25B4A0C7-941E-3DB5-1D6C-5A59B81D330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46718" y="1848681"/>
            <a:ext cx="2743581" cy="45161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bbdal Hakim Qasim: Ayyam al-insan as-saba (Arabic Books: alkutub - مكتبة  الكتب العربية)">
            <a:extLst>
              <a:ext uri="{FF2B5EF4-FFF2-40B4-BE49-F238E27FC236}">
                <a16:creationId xmlns:a16="http://schemas.microsoft.com/office/drawing/2014/main" xmlns="" id="{917AD94B-283B-17F5-8DF1-49E81A21D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5894" y="1848681"/>
            <a:ext cx="3097212" cy="4573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99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7AFD60D4-CD91-A1B0-E1FF-753C215862C7}"/>
              </a:ext>
            </a:extLst>
          </p:cNvPr>
          <p:cNvSpPr>
            <a:spLocks noGrp="1"/>
          </p:cNvSpPr>
          <p:nvPr>
            <p:ph idx="1"/>
          </p:nvPr>
        </p:nvSpPr>
        <p:spPr>
          <a:xfrm>
            <a:off x="134851" y="307571"/>
            <a:ext cx="8580121" cy="6276109"/>
          </a:xfrm>
        </p:spPr>
        <p:txBody>
          <a:bodyPr>
            <a:normAutofit lnSpcReduction="10000"/>
          </a:bodyPr>
          <a:lstStyle/>
          <a:p>
            <a:pPr lvl="8"/>
            <a:r>
              <a:rPr lang="it-IT" sz="2000" dirty="0"/>
              <a:t>Esponente dell’ «</a:t>
            </a:r>
            <a:r>
              <a:rPr lang="it-IT" sz="2000" b="1" dirty="0"/>
              <a:t>avanguardia storica</a:t>
            </a:r>
            <a:r>
              <a:rPr lang="it-IT" sz="2000" dirty="0"/>
              <a:t>» della Generazione degli anni Sessanta</a:t>
            </a:r>
          </a:p>
          <a:p>
            <a:pPr marL="1225296" lvl="8" indent="0">
              <a:buNone/>
            </a:pPr>
            <a:endParaRPr lang="it-IT" sz="2000" dirty="0"/>
          </a:p>
          <a:p>
            <a:pPr lvl="8"/>
            <a:r>
              <a:rPr lang="it-IT" sz="2000" dirty="0"/>
              <a:t>Nasce ad al-</a:t>
            </a:r>
            <a:r>
              <a:rPr lang="it-IT" sz="2000" dirty="0" err="1"/>
              <a:t>Bandara</a:t>
            </a:r>
            <a:r>
              <a:rPr lang="it-IT" sz="2000" dirty="0"/>
              <a:t> nel 1935, in un contesto rurale del Delta del Nilo</a:t>
            </a:r>
          </a:p>
          <a:p>
            <a:pPr marL="1225296" lvl="8" indent="0">
              <a:buNone/>
            </a:pPr>
            <a:endParaRPr lang="it-IT" sz="2000" dirty="0"/>
          </a:p>
          <a:p>
            <a:pPr lvl="8"/>
            <a:r>
              <a:rPr lang="it-IT" sz="2000" dirty="0"/>
              <a:t>Si forma in una scuola copta</a:t>
            </a:r>
          </a:p>
          <a:p>
            <a:pPr marL="1225296" lvl="8" indent="0">
              <a:buNone/>
            </a:pPr>
            <a:endParaRPr lang="it-IT" sz="2000" dirty="0"/>
          </a:p>
          <a:p>
            <a:pPr lvl="8"/>
            <a:r>
              <a:rPr lang="it-IT" sz="2000" dirty="0"/>
              <a:t>Si trasferisce al Cairo per frequentare le scuole superiori</a:t>
            </a:r>
          </a:p>
          <a:p>
            <a:pPr marL="1225296" lvl="8" indent="0">
              <a:buNone/>
            </a:pPr>
            <a:endParaRPr lang="it-IT" sz="2000" dirty="0"/>
          </a:p>
          <a:p>
            <a:pPr lvl="8"/>
            <a:r>
              <a:rPr lang="it-IT" sz="2000" dirty="0"/>
              <a:t>Si iscrive nel 1955 all’Università (Giurisprudenza)</a:t>
            </a:r>
          </a:p>
          <a:p>
            <a:pPr marL="1225296" lvl="8" indent="0">
              <a:buNone/>
            </a:pPr>
            <a:endParaRPr lang="it-IT" sz="2000" dirty="0"/>
          </a:p>
          <a:p>
            <a:pPr lvl="8"/>
            <a:r>
              <a:rPr lang="it-IT" sz="2000" dirty="0"/>
              <a:t>Nel 1959 finisce in prigione, per opera di ‘Abd al-Nasser</a:t>
            </a:r>
          </a:p>
          <a:p>
            <a:pPr marL="1225296" lvl="8" indent="0">
              <a:buNone/>
            </a:pPr>
            <a:endParaRPr lang="it-IT" sz="2000" dirty="0"/>
          </a:p>
          <a:p>
            <a:pPr lvl="8"/>
            <a:r>
              <a:rPr lang="it-IT" sz="2000" dirty="0"/>
              <a:t>Negli anni Settanta viene invitato a Berlino per un seminario di letteratura egiziana. Inizia a sviluppare un tesi di dottorato che non porterà a termine. Vive dal 1974 al 1985 a Berlino</a:t>
            </a:r>
          </a:p>
          <a:p>
            <a:pPr marL="1225296" lvl="8" indent="0">
              <a:buNone/>
            </a:pPr>
            <a:endParaRPr lang="it-IT" sz="2000" dirty="0"/>
          </a:p>
          <a:p>
            <a:pPr lvl="8"/>
            <a:r>
              <a:rPr lang="it-IT" sz="2000" dirty="0"/>
              <a:t>Muore al Cairo nel 1990</a:t>
            </a:r>
          </a:p>
          <a:p>
            <a:pPr lvl="8"/>
            <a:endParaRPr lang="it-IT" sz="2000" dirty="0"/>
          </a:p>
          <a:p>
            <a:pPr lvl="8"/>
            <a:endParaRPr lang="it-IT" sz="2000" dirty="0"/>
          </a:p>
          <a:p>
            <a:pPr lvl="8"/>
            <a:endParaRPr lang="it-IT" sz="2000" dirty="0"/>
          </a:p>
          <a:p>
            <a:pPr lvl="8"/>
            <a:endParaRPr lang="it-IT" dirty="0"/>
          </a:p>
        </p:txBody>
      </p:sp>
      <p:pic>
        <p:nvPicPr>
          <p:cNvPr id="3074" name="Picture 2">
            <a:extLst>
              <a:ext uri="{FF2B5EF4-FFF2-40B4-BE49-F238E27FC236}">
                <a16:creationId xmlns:a16="http://schemas.microsoft.com/office/drawing/2014/main" xmlns="" id="{45179024-AE2D-C38E-6539-D30DE0378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7304" y="2055092"/>
            <a:ext cx="2496503" cy="3466219"/>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xmlns="" id="{09CB505B-7232-962A-4B9C-06FF439290CE}"/>
              </a:ext>
            </a:extLst>
          </p:cNvPr>
          <p:cNvSpPr txBox="1"/>
          <p:nvPr/>
        </p:nvSpPr>
        <p:spPr>
          <a:xfrm>
            <a:off x="9243753" y="5951913"/>
            <a:ext cx="2626822" cy="369332"/>
          </a:xfrm>
          <a:prstGeom prst="rect">
            <a:avLst/>
          </a:prstGeom>
          <a:noFill/>
        </p:spPr>
        <p:txBody>
          <a:bodyPr wrap="square" rtlCol="0">
            <a:spAutoFit/>
          </a:bodyPr>
          <a:lstStyle/>
          <a:p>
            <a:r>
              <a:rPr lang="it-IT" dirty="0"/>
              <a:t>‘Abd al-Hakim </a:t>
            </a:r>
            <a:r>
              <a:rPr lang="it-IT" dirty="0" err="1"/>
              <a:t>Qasim</a:t>
            </a:r>
            <a:endParaRPr lang="it-IT" dirty="0"/>
          </a:p>
        </p:txBody>
      </p:sp>
    </p:spTree>
    <p:extLst>
      <p:ext uri="{BB962C8B-B14F-4D97-AF65-F5344CB8AC3E}">
        <p14:creationId xmlns:p14="http://schemas.microsoft.com/office/powerpoint/2010/main" val="3948699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553A2D6-85AE-E5C6-1E62-2AABD600EBBB}"/>
              </a:ext>
            </a:extLst>
          </p:cNvPr>
          <p:cNvSpPr>
            <a:spLocks noGrp="1"/>
          </p:cNvSpPr>
          <p:nvPr>
            <p:ph type="title"/>
          </p:nvPr>
        </p:nvSpPr>
        <p:spPr>
          <a:xfrm>
            <a:off x="1024129" y="70866"/>
            <a:ext cx="9720072" cy="1499616"/>
          </a:xfrm>
        </p:spPr>
        <p:txBody>
          <a:bodyPr/>
          <a:lstStyle/>
          <a:p>
            <a:r>
              <a:rPr lang="it-IT" dirty="0"/>
              <a:t>Il romanzo, la storia…</a:t>
            </a:r>
          </a:p>
        </p:txBody>
      </p:sp>
      <p:sp>
        <p:nvSpPr>
          <p:cNvPr id="3" name="Segnaposto contenuto 2">
            <a:extLst>
              <a:ext uri="{FF2B5EF4-FFF2-40B4-BE49-F238E27FC236}">
                <a16:creationId xmlns:a16="http://schemas.microsoft.com/office/drawing/2014/main" xmlns="" id="{11A15B2A-1140-F638-4A47-77808C5C7CD5}"/>
              </a:ext>
            </a:extLst>
          </p:cNvPr>
          <p:cNvSpPr>
            <a:spLocks noGrp="1"/>
          </p:cNvSpPr>
          <p:nvPr>
            <p:ph idx="1"/>
          </p:nvPr>
        </p:nvSpPr>
        <p:spPr>
          <a:xfrm>
            <a:off x="5953760" y="2286000"/>
            <a:ext cx="4790441" cy="4023360"/>
          </a:xfrm>
        </p:spPr>
        <p:txBody>
          <a:bodyPr/>
          <a:lstStyle/>
          <a:p>
            <a:r>
              <a:rPr lang="it-IT" dirty="0"/>
              <a:t>1967 : «La </a:t>
            </a:r>
            <a:r>
              <a:rPr lang="it-IT" dirty="0" err="1"/>
              <a:t>Naksa</a:t>
            </a:r>
            <a:r>
              <a:rPr lang="it-IT" dirty="0"/>
              <a:t>», sconfitta militare e politica dell’Egitto contro Israele</a:t>
            </a:r>
          </a:p>
          <a:p>
            <a:endParaRPr lang="it-IT" dirty="0"/>
          </a:p>
          <a:p>
            <a:r>
              <a:rPr lang="it-IT" dirty="0"/>
              <a:t>1969 : prima pubblicazione de </a:t>
            </a:r>
            <a:r>
              <a:rPr lang="it-IT" i="1" dirty="0"/>
              <a:t>I Sette giorni dell’uomo</a:t>
            </a:r>
            <a:r>
              <a:rPr lang="it-IT" dirty="0"/>
              <a:t>.</a:t>
            </a:r>
          </a:p>
        </p:txBody>
      </p:sp>
      <p:pic>
        <p:nvPicPr>
          <p:cNvPr id="4" name="Picture 8" descr="Abbdal Hakim Qasim: Ayyam al-insan as-saba (Arabic Books: alkutub - مكتبة  الكتب العربية)">
            <a:extLst>
              <a:ext uri="{FF2B5EF4-FFF2-40B4-BE49-F238E27FC236}">
                <a16:creationId xmlns:a16="http://schemas.microsoft.com/office/drawing/2014/main" xmlns="" id="{D0D84CE4-7483-C609-C4BF-7EE8B7C51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799" y="1793445"/>
            <a:ext cx="3097212" cy="4573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218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a:extLst>
              <a:ext uri="{FF2B5EF4-FFF2-40B4-BE49-F238E27FC236}">
                <a16:creationId xmlns:a16="http://schemas.microsoft.com/office/drawing/2014/main" xmlns="" id="{116ADCF0-E6E9-76AF-90E6-63FF3B6D807B}"/>
              </a:ext>
            </a:extLst>
          </p:cNvPr>
          <p:cNvSpPr txBox="1">
            <a:spLocks noGrp="1"/>
          </p:cNvSpPr>
          <p:nvPr>
            <p:ph idx="1"/>
          </p:nvPr>
        </p:nvSpPr>
        <p:spPr>
          <a:xfrm>
            <a:off x="478994" y="1504187"/>
            <a:ext cx="4736782" cy="5023042"/>
          </a:xfrm>
          <a:prstGeom prst="rect">
            <a:avLst/>
          </a:prstGeom>
          <a:noFill/>
        </p:spPr>
        <p:txBody>
          <a:bodyPr wrap="square">
            <a:spAutoFit/>
          </a:bodyPr>
          <a:lstStyle/>
          <a:p>
            <a:pPr algn="just">
              <a:lnSpc>
                <a:spcPct val="150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marL="449580" algn="just">
              <a:lnSpc>
                <a:spcPct val="115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Abdel-Aziz aveva sempre amato la preghiera serale. Arrivava nel momento in cui il giorno diventava debole, il sole tramontava, le luci erano morbide, forse anche un po' tristi. Suo padre, Hajj Karim, diceva nella sua voce solenne: "Il tramonto è un gioiello. Coglietelo". </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marL="449580" algn="just">
              <a:lnSpc>
                <a:spcPct val="115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Bisognava pregare subito, altrimenti la sottile, delicata traccia di luce sarebbe svanita dall'orizzonte e l'oscurità sarebbe caduta. </a:t>
            </a:r>
          </a:p>
          <a:p>
            <a:pPr marL="358140" indent="0" algn="just">
              <a:lnSpc>
                <a:spcPct val="115000"/>
              </a:lnSpc>
              <a:buNone/>
            </a:pPr>
            <a:endParaRPr lang="it-IT"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49580" algn="just">
              <a:lnSpc>
                <a:spcPct val="115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it-IT" sz="1800" i="1" dirty="0">
                <a:effectLst/>
                <a:latin typeface="Times New Roman" panose="02020603050405020304" pitchFamily="18" charset="0"/>
                <a:ea typeface="Calibri" panose="020F0502020204030204" pitchFamily="34" charset="0"/>
                <a:cs typeface="Times New Roman" panose="02020603050405020304" pitchFamily="18" charset="0"/>
              </a:rPr>
              <a:t>I sette giorni dell’uomo</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p. 1)</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5" name="Immagine 4">
            <a:extLst>
              <a:ext uri="{FF2B5EF4-FFF2-40B4-BE49-F238E27FC236}">
                <a16:creationId xmlns:a16="http://schemas.microsoft.com/office/drawing/2014/main" xmlns="" id="{97FDB50A-CD8C-D634-9149-6A63E4599D43}"/>
              </a:ext>
            </a:extLst>
          </p:cNvPr>
          <p:cNvPicPr>
            <a:picLocks noChangeAspect="1"/>
          </p:cNvPicPr>
          <p:nvPr/>
        </p:nvPicPr>
        <p:blipFill>
          <a:blip r:embed="rId2"/>
          <a:stretch>
            <a:fillRect/>
          </a:stretch>
        </p:blipFill>
        <p:spPr>
          <a:xfrm>
            <a:off x="6096000" y="1793381"/>
            <a:ext cx="5723890" cy="3795188"/>
          </a:xfrm>
          <a:prstGeom prst="rect">
            <a:avLst/>
          </a:prstGeom>
        </p:spPr>
      </p:pic>
      <p:sp>
        <p:nvSpPr>
          <p:cNvPr id="3" name="CasellaDiTesto 2">
            <a:extLst>
              <a:ext uri="{FF2B5EF4-FFF2-40B4-BE49-F238E27FC236}">
                <a16:creationId xmlns:a16="http://schemas.microsoft.com/office/drawing/2014/main" xmlns="" id="{D6F71036-1999-FC57-EEE2-1B813573B52C}"/>
              </a:ext>
            </a:extLst>
          </p:cNvPr>
          <p:cNvSpPr txBox="1"/>
          <p:nvPr/>
        </p:nvSpPr>
        <p:spPr>
          <a:xfrm>
            <a:off x="771005" y="787554"/>
            <a:ext cx="8447809" cy="523220"/>
          </a:xfrm>
          <a:prstGeom prst="rect">
            <a:avLst/>
          </a:prstGeom>
          <a:noFill/>
        </p:spPr>
        <p:txBody>
          <a:bodyPr wrap="square">
            <a:spAutoFit/>
          </a:bodyPr>
          <a:lstStyle/>
          <a:p>
            <a:r>
              <a:rPr lang="it-IT" sz="2800" dirty="0">
                <a:solidFill>
                  <a:schemeClr val="accent2"/>
                </a:solidFill>
              </a:rPr>
              <a:t>….E La storia di un ragazzo: ‘Abd </a:t>
            </a:r>
            <a:r>
              <a:rPr lang="it-IT" sz="2800" dirty="0" err="1">
                <a:solidFill>
                  <a:schemeClr val="accent2"/>
                </a:solidFill>
              </a:rPr>
              <a:t>al-’Aziz</a:t>
            </a:r>
            <a:endParaRPr lang="it-IT" sz="2800" dirty="0">
              <a:solidFill>
                <a:schemeClr val="accent2"/>
              </a:solidFill>
            </a:endParaRPr>
          </a:p>
        </p:txBody>
      </p:sp>
    </p:spTree>
    <p:extLst>
      <p:ext uri="{BB962C8B-B14F-4D97-AF65-F5344CB8AC3E}">
        <p14:creationId xmlns:p14="http://schemas.microsoft.com/office/powerpoint/2010/main" val="3523446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48E47D6-0B3D-74DF-A0D6-1C6A25A6A587}"/>
              </a:ext>
            </a:extLst>
          </p:cNvPr>
          <p:cNvSpPr>
            <a:spLocks noGrp="1"/>
          </p:cNvSpPr>
          <p:nvPr>
            <p:ph type="title"/>
          </p:nvPr>
        </p:nvSpPr>
        <p:spPr>
          <a:xfrm>
            <a:off x="924375" y="261020"/>
            <a:ext cx="9720072" cy="1499616"/>
          </a:xfrm>
        </p:spPr>
        <p:txBody>
          <a:bodyPr/>
          <a:lstStyle/>
          <a:p>
            <a:r>
              <a:rPr lang="it-IT" dirty="0"/>
              <a:t>Struttura del seminario</a:t>
            </a:r>
          </a:p>
        </p:txBody>
      </p:sp>
      <p:sp>
        <p:nvSpPr>
          <p:cNvPr id="3" name="Segnaposto contenuto 2">
            <a:extLst>
              <a:ext uri="{FF2B5EF4-FFF2-40B4-BE49-F238E27FC236}">
                <a16:creationId xmlns:a16="http://schemas.microsoft.com/office/drawing/2014/main" xmlns="" id="{59325377-4E07-AC3F-0BD1-44199D0D2C5F}"/>
              </a:ext>
            </a:extLst>
          </p:cNvPr>
          <p:cNvSpPr>
            <a:spLocks noGrp="1"/>
          </p:cNvSpPr>
          <p:nvPr>
            <p:ph idx="1"/>
          </p:nvPr>
        </p:nvSpPr>
        <p:spPr/>
        <p:txBody>
          <a:bodyPr>
            <a:normAutofit/>
          </a:bodyPr>
          <a:lstStyle/>
          <a:p>
            <a:pPr marL="0" indent="0">
              <a:buNone/>
            </a:pPr>
            <a:r>
              <a:rPr lang="it-IT" sz="2800" dirty="0"/>
              <a:t>- </a:t>
            </a:r>
            <a:r>
              <a:rPr lang="it-IT" sz="2800" dirty="0">
                <a:solidFill>
                  <a:schemeClr val="accent2"/>
                </a:solidFill>
              </a:rPr>
              <a:t>Come si legge un romanzo arabo?</a:t>
            </a:r>
            <a:r>
              <a:rPr lang="it-IT" sz="2800" dirty="0"/>
              <a:t>  Introduzione metodologica</a:t>
            </a:r>
          </a:p>
          <a:p>
            <a:pPr marL="0" indent="0">
              <a:buNone/>
            </a:pPr>
            <a:endParaRPr lang="it-IT" sz="2800" dirty="0"/>
          </a:p>
          <a:p>
            <a:pPr>
              <a:buFontTx/>
              <a:buChar char="-"/>
            </a:pPr>
            <a:r>
              <a:rPr lang="it-IT" sz="2800" dirty="0"/>
              <a:t>Introduzione tematica (1) - il Sufismo «popolare»</a:t>
            </a:r>
          </a:p>
          <a:p>
            <a:pPr>
              <a:buFontTx/>
              <a:buChar char="-"/>
            </a:pPr>
            <a:r>
              <a:rPr lang="it-IT" sz="2800" dirty="0"/>
              <a:t>Introduzione tematica (2) - il romanzo arabo: sviluppi in area egiziana</a:t>
            </a:r>
          </a:p>
          <a:p>
            <a:pPr>
              <a:buFontTx/>
              <a:buChar char="-"/>
            </a:pPr>
            <a:r>
              <a:rPr lang="it-IT" sz="2800" dirty="0"/>
              <a:t>Il caso di studio: </a:t>
            </a:r>
            <a:r>
              <a:rPr lang="it-IT" sz="2800" i="1" dirty="0" err="1"/>
              <a:t>Ayy</a:t>
            </a:r>
            <a:r>
              <a:rPr lang="it-IT" sz="2800" i="1" dirty="0" err="1">
                <a:latin typeface="Times New Roman" panose="02020603050405020304" pitchFamily="18" charset="0"/>
                <a:cs typeface="Times New Roman" panose="02020603050405020304" pitchFamily="18" charset="0"/>
              </a:rPr>
              <a:t>ā</a:t>
            </a:r>
            <a:r>
              <a:rPr lang="it-IT" sz="2800" i="1" dirty="0" err="1"/>
              <a:t>m</a:t>
            </a:r>
            <a:r>
              <a:rPr lang="it-IT" sz="2800" i="1" dirty="0"/>
              <a:t> al-</a:t>
            </a:r>
            <a:r>
              <a:rPr lang="it-IT" sz="2800" i="1" dirty="0" err="1"/>
              <a:t>ins</a:t>
            </a:r>
            <a:r>
              <a:rPr lang="it-IT" sz="2800" i="1" dirty="0" err="1">
                <a:latin typeface="Times New Roman" panose="02020603050405020304" pitchFamily="18" charset="0"/>
                <a:cs typeface="Times New Roman" panose="02020603050405020304" pitchFamily="18" charset="0"/>
              </a:rPr>
              <a:t>ā</a:t>
            </a:r>
            <a:r>
              <a:rPr lang="it-IT" sz="2800" i="1" dirty="0" err="1"/>
              <a:t>n</a:t>
            </a:r>
            <a:r>
              <a:rPr lang="it-IT" sz="2800" i="1" dirty="0"/>
              <a:t> al-</a:t>
            </a:r>
            <a:r>
              <a:rPr lang="it-IT" sz="2800" i="1" dirty="0" err="1"/>
              <a:t>sab‘a</a:t>
            </a:r>
            <a:r>
              <a:rPr lang="it-IT" sz="2800" i="1" dirty="0"/>
              <a:t> </a:t>
            </a:r>
            <a:r>
              <a:rPr lang="it-IT" sz="2800" dirty="0"/>
              <a:t>di ‘Abd al-</a:t>
            </a:r>
            <a:r>
              <a:rPr lang="it-IT" sz="2800" dirty="0" err="1">
                <a:latin typeface="Times New Roman" panose="02020603050405020304" pitchFamily="18" charset="0"/>
                <a:cs typeface="Times New Roman" panose="02020603050405020304" pitchFamily="18" charset="0"/>
              </a:rPr>
              <a:t>Ḥ</a:t>
            </a:r>
            <a:r>
              <a:rPr lang="it-IT" sz="2800" dirty="0" err="1"/>
              <a:t>ak</a:t>
            </a:r>
            <a:r>
              <a:rPr lang="it-IT" sz="2800" dirty="0" err="1">
                <a:latin typeface="Times New Roman" panose="02020603050405020304" pitchFamily="18" charset="0"/>
                <a:cs typeface="Times New Roman" panose="02020603050405020304" pitchFamily="18" charset="0"/>
              </a:rPr>
              <a:t>ī</a:t>
            </a:r>
            <a:r>
              <a:rPr lang="it-IT" sz="2800" dirty="0" err="1"/>
              <a:t>m</a:t>
            </a:r>
            <a:r>
              <a:rPr lang="it-IT" sz="2800" dirty="0"/>
              <a:t> </a:t>
            </a:r>
            <a:r>
              <a:rPr lang="it-IT" sz="2800" dirty="0" err="1"/>
              <a:t>Q</a:t>
            </a:r>
            <a:r>
              <a:rPr lang="it-IT" sz="2800" dirty="0" err="1">
                <a:latin typeface="Times New Roman" panose="02020603050405020304" pitchFamily="18" charset="0"/>
                <a:cs typeface="Times New Roman" panose="02020603050405020304" pitchFamily="18" charset="0"/>
              </a:rPr>
              <a:t>ā</a:t>
            </a:r>
            <a:r>
              <a:rPr lang="it-IT" sz="2800" dirty="0" err="1"/>
              <a:t>sim</a:t>
            </a:r>
            <a:endParaRPr lang="it-IT" sz="2800" dirty="0"/>
          </a:p>
          <a:p>
            <a:pPr>
              <a:buFontTx/>
              <a:buChar char="-"/>
            </a:pPr>
            <a:r>
              <a:rPr lang="it-IT" sz="2800" dirty="0"/>
              <a:t>Conclusioni</a:t>
            </a:r>
          </a:p>
        </p:txBody>
      </p:sp>
    </p:spTree>
    <p:extLst>
      <p:ext uri="{BB962C8B-B14F-4D97-AF65-F5344CB8AC3E}">
        <p14:creationId xmlns:p14="http://schemas.microsoft.com/office/powerpoint/2010/main" val="3719264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xmlns="" id="{E1DF58DF-3567-F579-1CE6-CFEE5FA64483}"/>
              </a:ext>
            </a:extLst>
          </p:cNvPr>
          <p:cNvSpPr txBox="1"/>
          <p:nvPr/>
        </p:nvSpPr>
        <p:spPr>
          <a:xfrm>
            <a:off x="1022466" y="1180407"/>
            <a:ext cx="4512979" cy="5444054"/>
          </a:xfrm>
          <a:prstGeom prst="rect">
            <a:avLst/>
          </a:prstGeom>
          <a:noFill/>
        </p:spPr>
        <p:txBody>
          <a:bodyPr wrap="square">
            <a:spAutoFit/>
          </a:bodyPr>
          <a:lstStyle/>
          <a:p>
            <a:pPr algn="just">
              <a:lnSpc>
                <a:spcPct val="150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1.   </a:t>
            </a:r>
            <a:r>
              <a:rPr lang="it-IT" sz="1800" i="1" dirty="0">
                <a:effectLst/>
                <a:latin typeface="Times New Roman" panose="02020603050405020304" pitchFamily="18" charset="0"/>
                <a:ea typeface="Calibri" panose="020F0502020204030204" pitchFamily="34" charset="0"/>
                <a:cs typeface="Times New Roman" panose="02020603050405020304" pitchFamily="18" charset="0"/>
              </a:rPr>
              <a:t>Al-</a:t>
            </a:r>
            <a:r>
              <a:rPr lang="it-IT" sz="1800" i="1" dirty="0" err="1">
                <a:effectLst/>
                <a:latin typeface="Times New Roman" panose="02020603050405020304" pitchFamily="18" charset="0"/>
                <a:ea typeface="Calibri" panose="020F0502020204030204" pitchFamily="34" charset="0"/>
                <a:cs typeface="Times New Roman" panose="02020603050405020304" pitchFamily="18" charset="0"/>
              </a:rPr>
              <a:t>ḥaḍra</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(l’Assemblea della sera); </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pPr>
            <a:r>
              <a:rPr lang="it-IT" dirty="0">
                <a:latin typeface="Times New Roman" panose="02020603050405020304" pitchFamily="18" charset="0"/>
                <a:ea typeface="Calibri" panose="020F0502020204030204" pitchFamily="34" charset="0"/>
                <a:cs typeface="Times New Roman" panose="02020603050405020304" pitchFamily="18" charset="0"/>
              </a:rPr>
              <a:t>2. </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it-IT" sz="1800" i="1" dirty="0">
                <a:effectLst/>
                <a:latin typeface="Times New Roman" panose="02020603050405020304" pitchFamily="18" charset="0"/>
                <a:ea typeface="Calibri" panose="020F0502020204030204" pitchFamily="34" charset="0"/>
                <a:cs typeface="Times New Roman" panose="02020603050405020304" pitchFamily="18" charset="0"/>
              </a:rPr>
              <a:t>al-</a:t>
            </a:r>
            <a:r>
              <a:rPr lang="it-IT" sz="1800" i="1" dirty="0" err="1">
                <a:effectLst/>
                <a:latin typeface="Times New Roman" panose="02020603050405020304" pitchFamily="18" charset="0"/>
                <a:ea typeface="Calibri" panose="020F0502020204030204" pitchFamily="34" charset="0"/>
                <a:cs typeface="Times New Roman" panose="02020603050405020304" pitchFamily="18" charset="0"/>
              </a:rPr>
              <a:t>khabīz</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dirty="0">
                <a:latin typeface="Times New Roman" panose="02020603050405020304" pitchFamily="18" charset="0"/>
                <a:ea typeface="Calibri" panose="020F0502020204030204" pitchFamily="34" charset="0"/>
                <a:cs typeface="Times New Roman" panose="02020603050405020304" pitchFamily="18" charset="0"/>
              </a:rPr>
              <a:t>Panificazione</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3. “</a:t>
            </a:r>
            <a:r>
              <a:rPr lang="it-IT" sz="1800" i="1" dirty="0">
                <a:effectLst/>
                <a:latin typeface="Times New Roman" panose="02020603050405020304" pitchFamily="18" charset="0"/>
                <a:ea typeface="Calibri" panose="020F0502020204030204" pitchFamily="34" charset="0"/>
                <a:cs typeface="Times New Roman" panose="02020603050405020304" pitchFamily="18" charset="0"/>
              </a:rPr>
              <a:t>al-</a:t>
            </a:r>
            <a:r>
              <a:rPr lang="it-IT" sz="1800" i="1" dirty="0" err="1">
                <a:effectLst/>
                <a:latin typeface="Times New Roman" panose="02020603050405020304" pitchFamily="18" charset="0"/>
                <a:ea typeface="Calibri" panose="020F0502020204030204" pitchFamily="34" charset="0"/>
                <a:cs typeface="Times New Roman" panose="02020603050405020304" pitchFamily="18" charset="0"/>
              </a:rPr>
              <a:t>Riḥla</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(Il viaggio ) </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4.  </a:t>
            </a:r>
            <a:r>
              <a:rPr lang="it-IT" sz="1800" i="1" dirty="0">
                <a:effectLst/>
                <a:latin typeface="Times New Roman" panose="02020603050405020304" pitchFamily="18" charset="0"/>
                <a:ea typeface="Calibri" panose="020F0502020204030204" pitchFamily="34" charset="0"/>
                <a:cs typeface="Times New Roman" panose="02020603050405020304" pitchFamily="18" charset="0"/>
              </a:rPr>
              <a:t>al-</a:t>
            </a:r>
            <a:r>
              <a:rPr lang="it-IT" sz="1800" i="1" dirty="0" err="1">
                <a:effectLst/>
                <a:latin typeface="Times New Roman" panose="02020603050405020304" pitchFamily="18" charset="0"/>
                <a:ea typeface="Calibri" panose="020F0502020204030204" pitchFamily="34" charset="0"/>
                <a:cs typeface="Times New Roman" panose="02020603050405020304" pitchFamily="18" charset="0"/>
              </a:rPr>
              <a:t>khidma</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(il Servizio)</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5. </a:t>
            </a:r>
            <a:r>
              <a:rPr lang="it-IT" sz="1800" i="1" dirty="0">
                <a:effectLst/>
                <a:latin typeface="Times New Roman" panose="02020603050405020304" pitchFamily="18" charset="0"/>
                <a:ea typeface="Calibri" panose="020F0502020204030204" pitchFamily="34" charset="0"/>
                <a:cs typeface="Times New Roman" panose="02020603050405020304" pitchFamily="18" charset="0"/>
              </a:rPr>
              <a:t>Al-</a:t>
            </a:r>
            <a:r>
              <a:rPr lang="it-IT" sz="1800" i="1" dirty="0" err="1">
                <a:effectLst/>
                <a:latin typeface="Times New Roman" panose="02020603050405020304" pitchFamily="18" charset="0"/>
                <a:ea typeface="Calibri" panose="020F0502020204030204" pitchFamily="34" charset="0"/>
                <a:cs typeface="Times New Roman" panose="02020603050405020304" pitchFamily="18" charset="0"/>
              </a:rPr>
              <a:t>layla</a:t>
            </a:r>
            <a:r>
              <a:rPr lang="it-IT" sz="1800" i="1" dirty="0">
                <a:effectLst/>
                <a:latin typeface="Times New Roman" panose="02020603050405020304" pitchFamily="18" charset="0"/>
                <a:ea typeface="Calibri" panose="020F0502020204030204" pitchFamily="34" charset="0"/>
                <a:cs typeface="Times New Roman" panose="02020603050405020304" pitchFamily="18" charset="0"/>
              </a:rPr>
              <a:t> al-</a:t>
            </a:r>
            <a:r>
              <a:rPr lang="it-IT" sz="1800" i="1" dirty="0" err="1">
                <a:effectLst/>
                <a:latin typeface="Times New Roman" panose="02020603050405020304" pitchFamily="18" charset="0"/>
                <a:ea typeface="Calibri" panose="020F0502020204030204" pitchFamily="34" charset="0"/>
                <a:cs typeface="Times New Roman" panose="02020603050405020304" pitchFamily="18" charset="0"/>
              </a:rPr>
              <a:t>kabīra</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(La notte grande)</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6. </a:t>
            </a:r>
            <a:r>
              <a:rPr lang="it-IT" sz="1800" i="1" dirty="0">
                <a:effectLst/>
                <a:latin typeface="Times New Roman" panose="02020603050405020304" pitchFamily="18" charset="0"/>
                <a:ea typeface="Calibri" panose="020F0502020204030204" pitchFamily="34" charset="0"/>
                <a:cs typeface="Times New Roman" panose="02020603050405020304" pitchFamily="18" charset="0"/>
              </a:rPr>
              <a:t>al-</a:t>
            </a:r>
            <a:r>
              <a:rPr lang="it-IT" sz="1800" i="1" dirty="0" err="1">
                <a:effectLst/>
                <a:latin typeface="Times New Roman" panose="02020603050405020304" pitchFamily="18" charset="0"/>
                <a:ea typeface="Calibri" panose="020F0502020204030204" pitchFamily="34" charset="0"/>
                <a:cs typeface="Times New Roman" panose="02020603050405020304" pitchFamily="18" charset="0"/>
              </a:rPr>
              <a:t>widā</a:t>
            </a:r>
            <a:r>
              <a:rPr lang="it-IT" sz="1800" i="1" dirty="0">
                <a:effectLst/>
                <a:latin typeface="Times New Roman" panose="02020603050405020304" pitchFamily="18" charset="0"/>
                <a:ea typeface="Calibri" panose="020F0502020204030204" pitchFamily="34" charset="0"/>
                <a:cs typeface="Times New Roman" panose="02020603050405020304" pitchFamily="18" charset="0"/>
              </a:rPr>
              <a:t>‘</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(l’Addio) </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pPr>
            <a:r>
              <a:rPr lang="it-IT" dirty="0">
                <a:latin typeface="Times New Roman" panose="02020603050405020304" pitchFamily="18" charset="0"/>
                <a:ea typeface="Calibri" panose="020F0502020204030204" pitchFamily="34" charset="0"/>
                <a:cs typeface="Times New Roman" panose="02020603050405020304" pitchFamily="18" charset="0"/>
              </a:rPr>
              <a:t>7. </a:t>
            </a:r>
            <a:r>
              <a:rPr lang="it-IT" sz="1800" i="1" dirty="0">
                <a:effectLst/>
                <a:latin typeface="Times New Roman" panose="02020603050405020304" pitchFamily="18" charset="0"/>
                <a:ea typeface="Calibri" panose="020F0502020204030204" pitchFamily="34" charset="0"/>
                <a:cs typeface="Times New Roman" panose="02020603050405020304" pitchFamily="18" charset="0"/>
              </a:rPr>
              <a:t>al-</a:t>
            </a:r>
            <a:r>
              <a:rPr lang="it-IT" sz="1800" i="1" dirty="0" err="1">
                <a:effectLst/>
                <a:latin typeface="Times New Roman" panose="02020603050405020304" pitchFamily="18" charset="0"/>
                <a:ea typeface="Calibri" panose="020F0502020204030204" pitchFamily="34" charset="0"/>
                <a:cs typeface="Times New Roman" panose="02020603050405020304" pitchFamily="18" charset="0"/>
              </a:rPr>
              <a:t>Ṭarīqa</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(“la via”)</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1026" name="Picture 2" descr="Explore the Best Sufism Art | DeviantArt">
            <a:extLst>
              <a:ext uri="{FF2B5EF4-FFF2-40B4-BE49-F238E27FC236}">
                <a16:creationId xmlns:a16="http://schemas.microsoft.com/office/drawing/2014/main" xmlns="" id="{025934E9-7FA9-3838-6910-967329F10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1301" y="2565064"/>
            <a:ext cx="2848496" cy="3901846"/>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xmlns="" id="{B6FD2A37-0860-1ADA-66DD-2515666CB199}"/>
              </a:ext>
            </a:extLst>
          </p:cNvPr>
          <p:cNvSpPr txBox="1"/>
          <p:nvPr/>
        </p:nvSpPr>
        <p:spPr>
          <a:xfrm>
            <a:off x="1022466" y="465513"/>
            <a:ext cx="6475614" cy="461665"/>
          </a:xfrm>
          <a:prstGeom prst="rect">
            <a:avLst/>
          </a:prstGeom>
          <a:noFill/>
        </p:spPr>
        <p:txBody>
          <a:bodyPr wrap="square" rtlCol="0">
            <a:spAutoFit/>
          </a:bodyPr>
          <a:lstStyle/>
          <a:p>
            <a:r>
              <a:rPr lang="it-IT" sz="2400" dirty="0">
                <a:solidFill>
                  <a:schemeClr val="accent2"/>
                </a:solidFill>
              </a:rPr>
              <a:t>Indice del romanzo</a:t>
            </a:r>
          </a:p>
        </p:txBody>
      </p:sp>
    </p:spTree>
    <p:extLst>
      <p:ext uri="{BB962C8B-B14F-4D97-AF65-F5344CB8AC3E}">
        <p14:creationId xmlns:p14="http://schemas.microsoft.com/office/powerpoint/2010/main" val="2908992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721C4D1A-BCCC-E8F6-2BA8-CA805E64B921}"/>
              </a:ext>
            </a:extLst>
          </p:cNvPr>
          <p:cNvSpPr>
            <a:spLocks noGrp="1"/>
          </p:cNvSpPr>
          <p:nvPr>
            <p:ph idx="1"/>
          </p:nvPr>
        </p:nvSpPr>
        <p:spPr>
          <a:xfrm>
            <a:off x="899437" y="1106607"/>
            <a:ext cx="9720073" cy="4023360"/>
          </a:xfrm>
        </p:spPr>
        <p:txBody>
          <a:bodyPr/>
          <a:lstStyle/>
          <a:p>
            <a:r>
              <a:rPr lang="it-IT" dirty="0"/>
              <a:t>TARIQA - COSMO</a:t>
            </a:r>
          </a:p>
        </p:txBody>
      </p:sp>
      <p:sp>
        <p:nvSpPr>
          <p:cNvPr id="5" name="CasellaDiTesto 4">
            <a:extLst>
              <a:ext uri="{FF2B5EF4-FFF2-40B4-BE49-F238E27FC236}">
                <a16:creationId xmlns:a16="http://schemas.microsoft.com/office/drawing/2014/main" xmlns="" id="{977036D6-942B-CABE-0894-0282B43F6EE5}"/>
              </a:ext>
            </a:extLst>
          </p:cNvPr>
          <p:cNvSpPr txBox="1"/>
          <p:nvPr/>
        </p:nvSpPr>
        <p:spPr>
          <a:xfrm>
            <a:off x="380802" y="1640846"/>
            <a:ext cx="6517203" cy="5119863"/>
          </a:xfrm>
          <a:prstGeom prst="rect">
            <a:avLst/>
          </a:prstGeom>
          <a:noFill/>
        </p:spPr>
        <p:txBody>
          <a:bodyPr wrap="square">
            <a:spAutoFit/>
          </a:bodyPr>
          <a:lstStyle/>
          <a:p>
            <a:pPr marL="449580" algn="just">
              <a:lnSpc>
                <a:spcPct val="150000"/>
              </a:lnSpc>
            </a:pPr>
            <a:r>
              <a:rPr lang="it-IT" sz="2000" dirty="0">
                <a:solidFill>
                  <a:srgbClr val="222C31"/>
                </a:solidFill>
                <a:effectLst/>
                <a:latin typeface="Times New Roman" panose="02020603050405020304" pitchFamily="18" charset="0"/>
                <a:ea typeface="Times New Roman" panose="02020603050405020304" pitchFamily="18" charset="0"/>
                <a:cs typeface="Times New Roman" panose="02020603050405020304" pitchFamily="18" charset="0"/>
              </a:rPr>
              <a:t>«Lavoravano tutto il tempo alla terra, fino a quando le loro mani si incrinavano. Urlavano poi ai loro figli, e alle loro mogli e agli animali. Diventavano ciechi di rabbia. Ma la sera, indossavano «</a:t>
            </a:r>
            <a:r>
              <a:rPr lang="it-IT" sz="2000" i="1" dirty="0" err="1">
                <a:solidFill>
                  <a:srgbClr val="222C31"/>
                </a:solidFill>
                <a:effectLst/>
                <a:latin typeface="Times New Roman" panose="02020603050405020304" pitchFamily="18" charset="0"/>
                <a:ea typeface="Times New Roman" panose="02020603050405020304" pitchFamily="18" charset="0"/>
                <a:cs typeface="Times New Roman" panose="02020603050405020304" pitchFamily="18" charset="0"/>
              </a:rPr>
              <a:t>gallabiye</a:t>
            </a:r>
            <a:r>
              <a:rPr lang="it-IT" sz="2000" i="1" dirty="0">
                <a:solidFill>
                  <a:srgbClr val="222C3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it-IT" sz="2000" dirty="0">
                <a:solidFill>
                  <a:srgbClr val="222C31"/>
                </a:solidFill>
                <a:effectLst/>
                <a:latin typeface="Times New Roman" panose="02020603050405020304" pitchFamily="18" charset="0"/>
                <a:ea typeface="Times New Roman" panose="02020603050405020304" pitchFamily="18" charset="0"/>
                <a:cs typeface="Times New Roman" panose="02020603050405020304" pitchFamily="18" charset="0"/>
              </a:rPr>
              <a:t> fresche di bucato ed eseguivano le preghiere notturne insieme, nella moschea principale, dicendo «amen» dai cuori mentre pregavano dietro l'imam</a:t>
            </a:r>
            <a:r>
              <a:rPr lang="it-IT" sz="2000" dirty="0">
                <a:solidFill>
                  <a:srgbClr val="222C31"/>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sz="2000" dirty="0">
                <a:solidFill>
                  <a:srgbClr val="222C31"/>
                </a:solidFill>
                <a:effectLst/>
                <a:latin typeface="Times New Roman" panose="02020603050405020304" pitchFamily="18" charset="0"/>
                <a:ea typeface="Times New Roman" panose="02020603050405020304" pitchFamily="18" charset="0"/>
              </a:rPr>
              <a:t>[…] guardavano alla fatica e ai dolori del giorno con compostezza, e sorridevano. </a:t>
            </a:r>
            <a:r>
              <a:rPr lang="it-IT" sz="2000" dirty="0">
                <a:solidFill>
                  <a:srgbClr val="222C31"/>
                </a:solidFill>
                <a:latin typeface="Times New Roman" panose="02020603050405020304" pitchFamily="18" charset="0"/>
                <a:ea typeface="Times New Roman" panose="02020603050405020304" pitchFamily="18" charset="0"/>
              </a:rPr>
              <a:t>S</a:t>
            </a:r>
            <a:r>
              <a:rPr lang="it-IT" sz="2000" dirty="0">
                <a:solidFill>
                  <a:srgbClr val="222C31"/>
                </a:solidFill>
                <a:effectLst/>
                <a:latin typeface="Times New Roman" panose="02020603050405020304" pitchFamily="18" charset="0"/>
                <a:ea typeface="Times New Roman" panose="02020603050405020304" pitchFamily="18" charset="0"/>
              </a:rPr>
              <a:t>i rammaricavano per gli eccessi di rabbia contro le loro mogli, i loro figli e i loro animali. Ma erano le difficoltà della vita e la durezza del giorno…»</a:t>
            </a:r>
            <a:endParaRPr lang="it-IT" sz="2000" dirty="0"/>
          </a:p>
        </p:txBody>
      </p:sp>
      <p:sp>
        <p:nvSpPr>
          <p:cNvPr id="2" name="AutoShape 2" descr="Mahmoud Saïd, Prayer, oil on plywood, 58 × 79 cm, 1934. Photograph by... |  Download Scientific Diagram">
            <a:extLst>
              <a:ext uri="{FF2B5EF4-FFF2-40B4-BE49-F238E27FC236}">
                <a16:creationId xmlns:a16="http://schemas.microsoft.com/office/drawing/2014/main" xmlns="" id="{8E37177D-9091-6815-597F-6E57CA47BDD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 name="Immagine 3">
            <a:extLst>
              <a:ext uri="{FF2B5EF4-FFF2-40B4-BE49-F238E27FC236}">
                <a16:creationId xmlns:a16="http://schemas.microsoft.com/office/drawing/2014/main" xmlns="" id="{6177F2CA-D71B-79FB-79DC-990257901EE5}"/>
              </a:ext>
            </a:extLst>
          </p:cNvPr>
          <p:cNvPicPr>
            <a:picLocks noChangeAspect="1"/>
          </p:cNvPicPr>
          <p:nvPr/>
        </p:nvPicPr>
        <p:blipFill>
          <a:blip r:embed="rId2"/>
          <a:stretch>
            <a:fillRect/>
          </a:stretch>
        </p:blipFill>
        <p:spPr>
          <a:xfrm>
            <a:off x="7416640" y="2351314"/>
            <a:ext cx="4138370" cy="3057525"/>
          </a:xfrm>
          <a:prstGeom prst="rect">
            <a:avLst/>
          </a:prstGeom>
        </p:spPr>
      </p:pic>
      <p:sp>
        <p:nvSpPr>
          <p:cNvPr id="6" name="CasellaDiTesto 5">
            <a:extLst>
              <a:ext uri="{FF2B5EF4-FFF2-40B4-BE49-F238E27FC236}">
                <a16:creationId xmlns:a16="http://schemas.microsoft.com/office/drawing/2014/main" xmlns="" id="{B1627667-9749-7A26-0A04-A2C2E3A7101C}"/>
              </a:ext>
            </a:extLst>
          </p:cNvPr>
          <p:cNvSpPr txBox="1"/>
          <p:nvPr/>
        </p:nvSpPr>
        <p:spPr>
          <a:xfrm>
            <a:off x="7416640" y="5921829"/>
            <a:ext cx="4394558" cy="369332"/>
          </a:xfrm>
          <a:prstGeom prst="rect">
            <a:avLst/>
          </a:prstGeom>
          <a:noFill/>
        </p:spPr>
        <p:txBody>
          <a:bodyPr wrap="square" rtlCol="0">
            <a:spAutoFit/>
          </a:bodyPr>
          <a:lstStyle/>
          <a:p>
            <a:r>
              <a:rPr lang="it-IT" dirty="0"/>
              <a:t>Mahmoud Said, «Preghiera» 1934 </a:t>
            </a:r>
          </a:p>
        </p:txBody>
      </p:sp>
    </p:spTree>
    <p:extLst>
      <p:ext uri="{BB962C8B-B14F-4D97-AF65-F5344CB8AC3E}">
        <p14:creationId xmlns:p14="http://schemas.microsoft.com/office/powerpoint/2010/main" val="2361507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81FF27E-6517-5C97-EBB3-4986A436FF8D}"/>
              </a:ext>
            </a:extLst>
          </p:cNvPr>
          <p:cNvSpPr>
            <a:spLocks noGrp="1"/>
          </p:cNvSpPr>
          <p:nvPr>
            <p:ph type="title"/>
          </p:nvPr>
        </p:nvSpPr>
        <p:spPr/>
        <p:txBody>
          <a:bodyPr/>
          <a:lstStyle/>
          <a:p>
            <a:r>
              <a:rPr lang="it-IT" dirty="0"/>
              <a:t>Delimitazione / binarismo  dei ruoli di genere</a:t>
            </a:r>
          </a:p>
        </p:txBody>
      </p:sp>
      <p:sp>
        <p:nvSpPr>
          <p:cNvPr id="3" name="Segnaposto contenuto 2">
            <a:extLst>
              <a:ext uri="{FF2B5EF4-FFF2-40B4-BE49-F238E27FC236}">
                <a16:creationId xmlns:a16="http://schemas.microsoft.com/office/drawing/2014/main" xmlns="" id="{6A3107D6-2868-2038-A03D-10087ADA89A2}"/>
              </a:ext>
            </a:extLst>
          </p:cNvPr>
          <p:cNvSpPr>
            <a:spLocks noGrp="1"/>
          </p:cNvSpPr>
          <p:nvPr>
            <p:ph idx="1"/>
          </p:nvPr>
        </p:nvSpPr>
        <p:spPr>
          <a:xfrm>
            <a:off x="256447" y="2645229"/>
            <a:ext cx="12011753" cy="4681846"/>
          </a:xfrm>
        </p:spPr>
        <p:txBody>
          <a:bodyPr>
            <a:normAutofit fontScale="92500" lnSpcReduction="20000"/>
          </a:bodyPr>
          <a:lstStyle/>
          <a:p>
            <a:r>
              <a:rPr lang="it-IT" dirty="0"/>
              <a:t>- La panificazione e il personaggio della madre  («</a:t>
            </a:r>
            <a:r>
              <a:rPr lang="it-IT" dirty="0" err="1"/>
              <a:t>Kahina</a:t>
            </a:r>
            <a:r>
              <a:rPr lang="it-IT" dirty="0"/>
              <a:t>», dal carisma taumaturgico)</a:t>
            </a:r>
          </a:p>
          <a:p>
            <a:endParaRPr lang="it-IT" dirty="0"/>
          </a:p>
          <a:p>
            <a:r>
              <a:rPr lang="it-IT" dirty="0"/>
              <a:t>- Il corpo di ‘And al ‘Aziz come «incontro» di due autorità, </a:t>
            </a:r>
          </a:p>
          <a:p>
            <a:endParaRPr lang="it-IT" dirty="0"/>
          </a:p>
          <a:p>
            <a:r>
              <a:rPr lang="it-IT" dirty="0"/>
              <a:t>-….in un mondo inscritto dentro al </a:t>
            </a:r>
            <a:r>
              <a:rPr lang="it-IT" i="1" dirty="0" err="1">
                <a:solidFill>
                  <a:schemeClr val="accent2"/>
                </a:solidFill>
              </a:rPr>
              <a:t>kosmos</a:t>
            </a:r>
            <a:r>
              <a:rPr lang="it-IT" dirty="0">
                <a:solidFill>
                  <a:schemeClr val="accent2"/>
                </a:solidFill>
              </a:rPr>
              <a:t> della </a:t>
            </a:r>
            <a:r>
              <a:rPr lang="it-IT" dirty="0" err="1">
                <a:solidFill>
                  <a:schemeClr val="accent2"/>
                </a:solidFill>
              </a:rPr>
              <a:t>Tariqa</a:t>
            </a:r>
            <a:endParaRPr lang="it-IT" dirty="0">
              <a:solidFill>
                <a:schemeClr val="accent2"/>
              </a:solidFill>
            </a:endParaRPr>
          </a:p>
          <a:p>
            <a:endParaRPr lang="it-IT" dirty="0">
              <a:solidFill>
                <a:schemeClr val="accent2"/>
              </a:solidFill>
            </a:endParaRPr>
          </a:p>
          <a:p>
            <a:pPr lvl="8"/>
            <a:r>
              <a:rPr lang="it-IT" sz="2000" dirty="0">
                <a:solidFill>
                  <a:schemeClr val="accent2"/>
                </a:solidFill>
              </a:rPr>
              <a:t>Ambiente  Strutturante</a:t>
            </a:r>
          </a:p>
          <a:p>
            <a:pPr marL="1225296" lvl="8" indent="0">
              <a:buNone/>
            </a:pPr>
            <a:r>
              <a:rPr lang="it-IT" sz="2000" dirty="0">
                <a:solidFill>
                  <a:schemeClr val="accent2"/>
                </a:solidFill>
              </a:rPr>
              <a:t> </a:t>
            </a:r>
          </a:p>
          <a:p>
            <a:pPr lvl="8"/>
            <a:r>
              <a:rPr lang="it-IT" sz="2000" dirty="0">
                <a:solidFill>
                  <a:schemeClr val="accent2"/>
                </a:solidFill>
              </a:rPr>
              <a:t>,,            Aggregante </a:t>
            </a:r>
          </a:p>
          <a:p>
            <a:pPr lvl="8"/>
            <a:endParaRPr lang="it-IT" sz="2000" dirty="0">
              <a:solidFill>
                <a:schemeClr val="accent2"/>
              </a:solidFill>
            </a:endParaRPr>
          </a:p>
          <a:p>
            <a:pPr lvl="8"/>
            <a:r>
              <a:rPr lang="it-IT" sz="2000" dirty="0">
                <a:solidFill>
                  <a:schemeClr val="accent2"/>
                </a:solidFill>
              </a:rPr>
              <a:t>,,            Indulgente / accogliente</a:t>
            </a:r>
          </a:p>
          <a:p>
            <a:pPr lvl="8"/>
            <a:endParaRPr lang="it-IT" sz="2000" dirty="0">
              <a:solidFill>
                <a:schemeClr val="accent2"/>
              </a:solidFill>
            </a:endParaRPr>
          </a:p>
          <a:p>
            <a:r>
              <a:rPr lang="it-IT" dirty="0"/>
              <a:t> </a:t>
            </a:r>
          </a:p>
          <a:p>
            <a:endParaRPr lang="it-IT" dirty="0"/>
          </a:p>
          <a:p>
            <a:endParaRPr lang="it-IT" dirty="0"/>
          </a:p>
        </p:txBody>
      </p:sp>
    </p:spTree>
    <p:extLst>
      <p:ext uri="{BB962C8B-B14F-4D97-AF65-F5344CB8AC3E}">
        <p14:creationId xmlns:p14="http://schemas.microsoft.com/office/powerpoint/2010/main" val="313913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02DEF4C9-BE49-4995-E9B9-D8E368212059}"/>
              </a:ext>
            </a:extLst>
          </p:cNvPr>
          <p:cNvSpPr>
            <a:spLocks noGrp="1"/>
          </p:cNvSpPr>
          <p:nvPr>
            <p:ph idx="1"/>
          </p:nvPr>
        </p:nvSpPr>
        <p:spPr>
          <a:xfrm>
            <a:off x="1024128" y="74815"/>
            <a:ext cx="6862572" cy="7165570"/>
          </a:xfrm>
        </p:spPr>
        <p:txBody>
          <a:bodyPr>
            <a:normAutofit fontScale="85000" lnSpcReduction="10000"/>
          </a:bodyPr>
          <a:lstStyle/>
          <a:p>
            <a:pPr algn="just">
              <a:lnSpc>
                <a:spcPct val="150000"/>
              </a:lnSpc>
            </a:pPr>
            <a:r>
              <a:rPr lang="it-IT" sz="1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sz="18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«‘Abd al ‘Aziz, issato sulla cima di quel considerevole bestione, poteva quasi toccare con la testa il lucernaio. Guardava sorridendo, dall’alto, la mamma e le sorelle. Il cammello si mosse lentamente, i suoi zoccoli premevano sulla strada e fiero della sua bestia il cammelliere respingeva il malocchio degli invidiosi.</a:t>
            </a:r>
            <a:endParaRPr lang="it-IT" sz="18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“Fate buon viaggio…</a:t>
            </a:r>
            <a:r>
              <a:rPr lang="it-IT" sz="1800" dirty="0" err="1">
                <a:effectLst/>
                <a:latin typeface="Times New Roman" panose="02020603050405020304" pitchFamily="18" charset="0"/>
                <a:ea typeface="Calibri" panose="020F0502020204030204" pitchFamily="34" charset="0"/>
                <a:cs typeface="Times New Roman" panose="02020603050405020304" pitchFamily="18" charset="0"/>
              </a:rPr>
              <a:t>bismillah</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it-IT" sz="18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Cosa temeva? Sua moglie non aveva forse fabbricato un amuleto, intessuto di fili variopinti e di perle, e di frammenti di specchio e vetrini? </a:t>
            </a:r>
            <a:endParaRPr lang="it-IT" sz="18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Il cammello, con il suo amuleto al collo, avanzava, il suo pesante fardello era stretto tra ruvide corde robuste. Abdelaziz era felice, incontrava lo sguardo dei compaesani. I bambini lo sapevano: il cammello andava a Tanta e ridevano al suo passaggio.</a:t>
            </a:r>
            <a:endParaRPr lang="it-IT" sz="18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50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Che splendore guardare attorno a sé da quell’altezza […] molti cammelli erano carichi di provviste, ma nessuno era come quello di Omar </a:t>
            </a:r>
            <a:r>
              <a:rPr lang="it-IT" sz="1800" dirty="0" err="1">
                <a:effectLst/>
                <a:latin typeface="Times New Roman" panose="02020603050405020304" pitchFamily="18" charset="0"/>
                <a:ea typeface="Calibri" panose="020F0502020204030204" pitchFamily="34" charset="0"/>
                <a:cs typeface="Times New Roman" panose="02020603050405020304" pitchFamily="18" charset="0"/>
              </a:rPr>
              <a:t>Farhoud</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e nessun baule di provviste era voluminoso come quello di Hajj Karim. Il bambino era così fiero da trattenere a stento un grido.» </a:t>
            </a:r>
          </a:p>
          <a:p>
            <a:pPr algn="just">
              <a:lnSpc>
                <a:spcPct val="150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it-IT" sz="1800" i="1" dirty="0">
                <a:effectLst/>
                <a:latin typeface="Times New Roman" panose="02020603050405020304" pitchFamily="18" charset="0"/>
                <a:ea typeface="Calibri" panose="020F0502020204030204" pitchFamily="34" charset="0"/>
                <a:cs typeface="Times New Roman" panose="02020603050405020304" pitchFamily="18" charset="0"/>
              </a:rPr>
              <a:t>I sette giorni dell’uomo</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p. 92)</a:t>
            </a:r>
            <a:endParaRPr lang="it-IT" sz="1800" dirty="0">
              <a:effectLst/>
              <a:latin typeface="Times New Roman" panose="02020603050405020304" pitchFamily="18" charset="0"/>
              <a:ea typeface="Calibri" panose="020F0502020204030204" pitchFamily="34" charset="0"/>
              <a:cs typeface="Arial" panose="020B0604020202020204" pitchFamily="34" charset="0"/>
            </a:endParaRPr>
          </a:p>
          <a:p>
            <a:endParaRPr lang="it-IT" dirty="0"/>
          </a:p>
        </p:txBody>
      </p:sp>
      <p:pic>
        <p:nvPicPr>
          <p:cNvPr id="2050" name="Picture 2" descr="How Hajj has inspired art and literature through the ages ...">
            <a:extLst>
              <a:ext uri="{FF2B5EF4-FFF2-40B4-BE49-F238E27FC236}">
                <a16:creationId xmlns:a16="http://schemas.microsoft.com/office/drawing/2014/main" xmlns="" id="{9E004C4A-78A5-D27E-1A9D-2AFE3F3FE6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28" r="16036" b="1"/>
          <a:stretch/>
        </p:blipFill>
        <p:spPr bwMode="auto">
          <a:xfrm>
            <a:off x="9001185" y="3429000"/>
            <a:ext cx="2661987" cy="2912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309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C5D9301-716E-FB37-3660-E2F70CA0B437}"/>
              </a:ext>
            </a:extLst>
          </p:cNvPr>
          <p:cNvSpPr>
            <a:spLocks noGrp="1"/>
          </p:cNvSpPr>
          <p:nvPr>
            <p:ph type="title"/>
          </p:nvPr>
        </p:nvSpPr>
        <p:spPr>
          <a:xfrm>
            <a:off x="1024128" y="585216"/>
            <a:ext cx="9720072" cy="824484"/>
          </a:xfrm>
        </p:spPr>
        <p:txBody>
          <a:bodyPr>
            <a:normAutofit/>
          </a:bodyPr>
          <a:lstStyle/>
          <a:p>
            <a:r>
              <a:rPr lang="it-IT" dirty="0"/>
              <a:t>Capitoli 4/ 5: la crisi di ‘Abd al ‘Aziz</a:t>
            </a:r>
          </a:p>
        </p:txBody>
      </p:sp>
      <p:sp>
        <p:nvSpPr>
          <p:cNvPr id="3" name="Segnaposto contenuto 2">
            <a:extLst>
              <a:ext uri="{FF2B5EF4-FFF2-40B4-BE49-F238E27FC236}">
                <a16:creationId xmlns:a16="http://schemas.microsoft.com/office/drawing/2014/main" xmlns="" id="{28B99429-414F-6039-4C39-4466CB0F16BC}"/>
              </a:ext>
            </a:extLst>
          </p:cNvPr>
          <p:cNvSpPr>
            <a:spLocks noGrp="1"/>
          </p:cNvSpPr>
          <p:nvPr>
            <p:ph idx="1"/>
          </p:nvPr>
        </p:nvSpPr>
        <p:spPr>
          <a:xfrm>
            <a:off x="1024128" y="2286000"/>
            <a:ext cx="6523002" cy="4023360"/>
          </a:xfrm>
        </p:spPr>
        <p:txBody>
          <a:bodyPr>
            <a:normAutofit/>
          </a:bodyPr>
          <a:lstStyle/>
          <a:p>
            <a:pPr>
              <a:tabLst>
                <a:tab pos="3420745" algn="l"/>
              </a:tabLst>
            </a:pPr>
            <a:r>
              <a:rPr lang="it-IT" dirty="0">
                <a:effectLst/>
                <a:latin typeface="Times New Roman" panose="02020603050405020304" pitchFamily="18" charset="0"/>
                <a:ea typeface="Calibri" panose="020F0502020204030204" pitchFamily="34" charset="0"/>
                <a:cs typeface="Times New Roman" panose="02020603050405020304" pitchFamily="18" charset="0"/>
              </a:rPr>
              <a:t>«Questi uomini, con i loro vestiti a buon mercato, con i loro berretti di lana, e I loro visi smagriti cotti dal sole e macchiati dalla malnutrizione, queste povere creature erano i parenti di Abdel-Aziz, i suoi prossimi, i suoi occhi, il suo cuore. </a:t>
            </a:r>
            <a:endParaRPr lang="it-IT" dirty="0">
              <a:effectLst/>
              <a:latin typeface="Times New Roman" panose="02020603050405020304" pitchFamily="18" charset="0"/>
              <a:ea typeface="Calibri" panose="020F0502020204030204" pitchFamily="34" charset="0"/>
              <a:cs typeface="Arial" panose="020B0604020202020204" pitchFamily="34" charset="0"/>
            </a:endParaRPr>
          </a:p>
          <a:p>
            <a:pPr>
              <a:tabLst>
                <a:tab pos="3420745" algn="l"/>
              </a:tabLst>
            </a:pPr>
            <a:r>
              <a:rPr lang="it-IT" dirty="0">
                <a:effectLst/>
                <a:latin typeface="Times New Roman" panose="02020603050405020304" pitchFamily="18" charset="0"/>
                <a:ea typeface="Calibri" panose="020F0502020204030204" pitchFamily="34" charset="0"/>
                <a:cs typeface="Times New Roman" panose="02020603050405020304" pitchFamily="18" charset="0"/>
              </a:rPr>
              <a:t>Erano in torno a lui, e lui li guardava…avrebbe volute fossero più puliti, e intraprendenti, non così, poveri, ignoranti, spaventati.  «</a:t>
            </a:r>
            <a:endParaRPr lang="it-IT" dirty="0">
              <a:effectLst/>
              <a:latin typeface="Times New Roman" panose="02020603050405020304" pitchFamily="18" charset="0"/>
              <a:ea typeface="Calibri" panose="020F0502020204030204" pitchFamily="34" charset="0"/>
              <a:cs typeface="Arial" panose="020B0604020202020204" pitchFamily="34" charset="0"/>
            </a:endParaRPr>
          </a:p>
          <a:p>
            <a:pPr>
              <a:tabLst>
                <a:tab pos="3420745" algn="l"/>
              </a:tabLst>
            </a:pPr>
            <a:r>
              <a:rPr lang="it-IT"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dirty="0">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8" name="Immagine 7">
            <a:extLst>
              <a:ext uri="{FF2B5EF4-FFF2-40B4-BE49-F238E27FC236}">
                <a16:creationId xmlns:a16="http://schemas.microsoft.com/office/drawing/2014/main" xmlns="" id="{27CF406E-B416-DD13-AC3D-D25AD44F38BE}"/>
              </a:ext>
            </a:extLst>
          </p:cNvPr>
          <p:cNvPicPr>
            <a:picLocks noChangeAspect="1"/>
          </p:cNvPicPr>
          <p:nvPr/>
        </p:nvPicPr>
        <p:blipFill rotWithShape="1">
          <a:blip r:embed="rId2"/>
          <a:srcRect l="16571" r="15106" b="3"/>
          <a:stretch/>
        </p:blipFill>
        <p:spPr>
          <a:xfrm>
            <a:off x="8482159" y="2395309"/>
            <a:ext cx="3152438" cy="3448850"/>
          </a:xfrm>
          <a:prstGeom prst="rect">
            <a:avLst/>
          </a:prstGeom>
        </p:spPr>
      </p:pic>
    </p:spTree>
    <p:extLst>
      <p:ext uri="{BB962C8B-B14F-4D97-AF65-F5344CB8AC3E}">
        <p14:creationId xmlns:p14="http://schemas.microsoft.com/office/powerpoint/2010/main" val="4162546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xmlns="" id="{83E174FB-636F-BEFD-0F6F-73EB2B0C1DDD}"/>
              </a:ext>
            </a:extLst>
          </p:cNvPr>
          <p:cNvSpPr>
            <a:spLocks noGrp="1"/>
          </p:cNvSpPr>
          <p:nvPr>
            <p:ph type="title"/>
          </p:nvPr>
        </p:nvSpPr>
        <p:spPr>
          <a:xfrm>
            <a:off x="1023938" y="585788"/>
            <a:ext cx="9720262" cy="569681"/>
          </a:xfrm>
        </p:spPr>
        <p:txBody>
          <a:bodyPr>
            <a:normAutofit fontScale="90000"/>
          </a:bodyPr>
          <a:lstStyle/>
          <a:p>
            <a:r>
              <a:rPr lang="it-IT" dirty="0"/>
              <a:t>Capitoli 4/ 5: la crisi di ‘Abd al ‘Aziz</a:t>
            </a:r>
          </a:p>
        </p:txBody>
      </p:sp>
      <p:sp>
        <p:nvSpPr>
          <p:cNvPr id="6" name="CasellaDiTesto 5">
            <a:extLst>
              <a:ext uri="{FF2B5EF4-FFF2-40B4-BE49-F238E27FC236}">
                <a16:creationId xmlns:a16="http://schemas.microsoft.com/office/drawing/2014/main" xmlns="" id="{8AA2CE0A-365D-3DF7-3337-0E2267875FC3}"/>
              </a:ext>
            </a:extLst>
          </p:cNvPr>
          <p:cNvSpPr txBox="1"/>
          <p:nvPr/>
        </p:nvSpPr>
        <p:spPr>
          <a:xfrm>
            <a:off x="820882" y="1797751"/>
            <a:ext cx="6097384" cy="4526496"/>
          </a:xfrm>
          <a:prstGeom prst="rect">
            <a:avLst/>
          </a:prstGeom>
          <a:noFill/>
        </p:spPr>
        <p:txBody>
          <a:bodyPr wrap="square">
            <a:spAutoFit/>
          </a:bodyPr>
          <a:lstStyle/>
          <a:p>
            <a:pPr algn="just">
              <a:lnSpc>
                <a:spcPct val="115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«A scuola si vergognava di essere un figlio di contadini. Se ne vergognava, ma era anche pieno di rabbia e risentimento. Se solo non fossero così.</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15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Lo guardavano con sospetto, come se percepissero la lotta che avveniva dentro di lui.</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15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Poi Ahmed </a:t>
            </a:r>
            <a:r>
              <a:rPr lang="it-IT" sz="1800" dirty="0" err="1">
                <a:effectLst/>
                <a:latin typeface="Times New Roman" panose="02020603050405020304" pitchFamily="18" charset="0"/>
                <a:ea typeface="Calibri" panose="020F0502020204030204" pitchFamily="34" charset="0"/>
                <a:cs typeface="Times New Roman" panose="02020603050405020304" pitchFamily="18" charset="0"/>
              </a:rPr>
              <a:t>Badawi</a:t>
            </a: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disse:</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15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 “….E se uno dei tuoi  compagni di scuola ti vedesse, mentre sei con noi, gente di campagna? Perché non stai sull’altro lato del marciapiede?”</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15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Lo avevano spogliato nudo, con i loro sguardi acuti. </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15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Ebbe un brivido freddo, di vergogna: “Che dite? No, non mi interessa se mi vedono”. </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15000"/>
              </a:lnSpc>
            </a:pPr>
            <a:r>
              <a:rPr lang="it-IT" sz="1800" dirty="0">
                <a:effectLst/>
                <a:latin typeface="Times New Roman" panose="02020603050405020304" pitchFamily="18" charset="0"/>
                <a:ea typeface="Calibri" panose="020F0502020204030204" pitchFamily="34" charset="0"/>
                <a:cs typeface="Times New Roman" panose="02020603050405020304" pitchFamily="18" charset="0"/>
              </a:rPr>
              <a:t>Ma aveva subito capito che la sua risposta era di per sé l’ammissione del fatto che avevano ragione.»</a:t>
            </a:r>
            <a:endParaRPr lang="it-IT" sz="1600" dirty="0">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7" name="Immagine 6">
            <a:extLst>
              <a:ext uri="{FF2B5EF4-FFF2-40B4-BE49-F238E27FC236}">
                <a16:creationId xmlns:a16="http://schemas.microsoft.com/office/drawing/2014/main" xmlns="" id="{5581E334-FF41-5F01-B62C-1E1DBACE992C}"/>
              </a:ext>
            </a:extLst>
          </p:cNvPr>
          <p:cNvPicPr>
            <a:picLocks noChangeAspect="1"/>
          </p:cNvPicPr>
          <p:nvPr/>
        </p:nvPicPr>
        <p:blipFill rotWithShape="1">
          <a:blip r:embed="rId2"/>
          <a:srcRect l="16571" r="15106" b="3"/>
          <a:stretch/>
        </p:blipFill>
        <p:spPr>
          <a:xfrm>
            <a:off x="8482159" y="2395309"/>
            <a:ext cx="3152438" cy="3448850"/>
          </a:xfrm>
          <a:prstGeom prst="rect">
            <a:avLst/>
          </a:prstGeom>
        </p:spPr>
      </p:pic>
    </p:spTree>
    <p:extLst>
      <p:ext uri="{BB962C8B-B14F-4D97-AF65-F5344CB8AC3E}">
        <p14:creationId xmlns:p14="http://schemas.microsoft.com/office/powerpoint/2010/main" val="3465358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4631CEC-A227-4CAC-16EE-6BC1710BB2E6}"/>
              </a:ext>
            </a:extLst>
          </p:cNvPr>
          <p:cNvSpPr>
            <a:spLocks noGrp="1"/>
          </p:cNvSpPr>
          <p:nvPr>
            <p:ph type="title"/>
          </p:nvPr>
        </p:nvSpPr>
        <p:spPr>
          <a:xfrm>
            <a:off x="1024128" y="585216"/>
            <a:ext cx="9720072" cy="1499616"/>
          </a:xfrm>
        </p:spPr>
        <p:txBody>
          <a:bodyPr>
            <a:normAutofit/>
          </a:bodyPr>
          <a:lstStyle/>
          <a:p>
            <a:r>
              <a:rPr lang="it-IT" dirty="0"/>
              <a:t>Capitoli 4/ 5: la crisi di ‘Abd al ‘Aziz</a:t>
            </a:r>
          </a:p>
        </p:txBody>
      </p:sp>
      <p:sp>
        <p:nvSpPr>
          <p:cNvPr id="3" name="Segnaposto contenuto 2">
            <a:extLst>
              <a:ext uri="{FF2B5EF4-FFF2-40B4-BE49-F238E27FC236}">
                <a16:creationId xmlns:a16="http://schemas.microsoft.com/office/drawing/2014/main" xmlns="" id="{B2FDA7F7-19BE-50E6-2AC0-4D504C30917D}"/>
              </a:ext>
            </a:extLst>
          </p:cNvPr>
          <p:cNvSpPr>
            <a:spLocks noGrp="1"/>
          </p:cNvSpPr>
          <p:nvPr>
            <p:ph idx="1"/>
          </p:nvPr>
        </p:nvSpPr>
        <p:spPr>
          <a:xfrm>
            <a:off x="458069" y="2249423"/>
            <a:ext cx="6965987" cy="5033119"/>
          </a:xfrm>
        </p:spPr>
        <p:txBody>
          <a:bodyPr>
            <a:normAutofit/>
          </a:bodyPr>
          <a:lstStyle/>
          <a:p>
            <a:r>
              <a:rPr lang="it-IT" dirty="0">
                <a:effectLst/>
                <a:latin typeface="Times New Roman" panose="02020603050405020304" pitchFamily="18" charset="0"/>
                <a:ea typeface="Calibri" panose="020F0502020204030204" pitchFamily="34" charset="0"/>
                <a:cs typeface="Times New Roman" panose="02020603050405020304" pitchFamily="18" charset="0"/>
              </a:rPr>
              <a:t>“Scorre  il fiume umano. Migliaia di passi martellano l’asfalto. Dove andate? Dove andate? Si direbbe un animale gigantesco e favoloso, che avanza, a occhi sgranati, senza chiedere nulla… caffettiere, biscotti, si distribuisce a volontà caffè e cibo, milioni di bocche che mangiano, bevono fumano senza interruzione. Turbanti ti tutte le forme e di tutti i colori, grida, invocazioni, preghiere…ma il ‘ruggito’ di due ordini di uomini immersi nel loro </a:t>
            </a:r>
            <a:r>
              <a:rPr lang="it-IT" i="1" dirty="0" err="1">
                <a:effectLst/>
                <a:latin typeface="Times New Roman" panose="02020603050405020304" pitchFamily="18" charset="0"/>
                <a:ea typeface="Calibri" panose="020F0502020204030204" pitchFamily="34" charset="0"/>
                <a:cs typeface="Times New Roman" panose="02020603050405020304" pitchFamily="18" charset="0"/>
              </a:rPr>
              <a:t>dhikr</a:t>
            </a:r>
            <a:r>
              <a:rPr lang="it-IT" dirty="0">
                <a:effectLst/>
                <a:latin typeface="Times New Roman" panose="02020603050405020304" pitchFamily="18" charset="0"/>
                <a:ea typeface="Calibri" panose="020F0502020204030204" pitchFamily="34" charset="0"/>
                <a:cs typeface="Times New Roman" panose="02020603050405020304" pitchFamily="18" charset="0"/>
              </a:rPr>
              <a:t> prevale su tutto [...] Abdel ‘Aziz cerca di richiamare a sé tutta la volontà per attaccarsi alla folla”</a:t>
            </a:r>
            <a:endParaRPr lang="it-IT" dirty="0">
              <a:effectLst/>
              <a:latin typeface="Times New Roman" panose="02020603050405020304" pitchFamily="18" charset="0"/>
              <a:ea typeface="Calibri" panose="020F0502020204030204" pitchFamily="34" charset="0"/>
              <a:cs typeface="Arial" panose="020B0604020202020204" pitchFamily="34" charset="0"/>
            </a:endParaRPr>
          </a:p>
          <a:p>
            <a:endParaRPr lang="it-IT" dirty="0"/>
          </a:p>
        </p:txBody>
      </p:sp>
      <p:pic>
        <p:nvPicPr>
          <p:cNvPr id="4098" name="Picture 2" descr="Religion: Mosa'ab Elshamy Photographs Mawlid Celebrations in Egypt | Time">
            <a:extLst>
              <a:ext uri="{FF2B5EF4-FFF2-40B4-BE49-F238E27FC236}">
                <a16:creationId xmlns:a16="http://schemas.microsoft.com/office/drawing/2014/main" xmlns="" id="{526B3795-6662-F502-04FE-1431578C427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585" r="20402"/>
          <a:stretch/>
        </p:blipFill>
        <p:spPr bwMode="auto">
          <a:xfrm>
            <a:off x="8015434" y="2386583"/>
            <a:ext cx="3420460" cy="3742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895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64BB047-26EB-D56A-1641-D416CD9AC88D}"/>
              </a:ext>
            </a:extLst>
          </p:cNvPr>
          <p:cNvSpPr>
            <a:spLocks noGrp="1"/>
          </p:cNvSpPr>
          <p:nvPr>
            <p:ph type="title"/>
          </p:nvPr>
        </p:nvSpPr>
        <p:spPr>
          <a:xfrm>
            <a:off x="1235964" y="160673"/>
            <a:ext cx="9720072" cy="1499616"/>
          </a:xfrm>
        </p:spPr>
        <p:txBody>
          <a:bodyPr/>
          <a:lstStyle/>
          <a:p>
            <a:r>
              <a:rPr lang="it-IT" dirty="0">
                <a:solidFill>
                  <a:schemeClr val="accent2"/>
                </a:solidFill>
              </a:rPr>
              <a:t>bibliografia</a:t>
            </a:r>
          </a:p>
        </p:txBody>
      </p:sp>
      <p:sp>
        <p:nvSpPr>
          <p:cNvPr id="3" name="Segnaposto contenuto 2">
            <a:extLst>
              <a:ext uri="{FF2B5EF4-FFF2-40B4-BE49-F238E27FC236}">
                <a16:creationId xmlns:a16="http://schemas.microsoft.com/office/drawing/2014/main" xmlns="" id="{22FF0243-B331-534D-79BB-EC52B45D0475}"/>
              </a:ext>
            </a:extLst>
          </p:cNvPr>
          <p:cNvSpPr>
            <a:spLocks noGrp="1"/>
          </p:cNvSpPr>
          <p:nvPr>
            <p:ph idx="1"/>
          </p:nvPr>
        </p:nvSpPr>
        <p:spPr>
          <a:xfrm>
            <a:off x="1235964" y="1817914"/>
            <a:ext cx="10346436" cy="4879413"/>
          </a:xfrm>
        </p:spPr>
        <p:txBody>
          <a:bodyPr>
            <a:normAutofit/>
          </a:bodyPr>
          <a:lstStyle/>
          <a:p>
            <a:r>
              <a:rPr lang="en-US" dirty="0" err="1"/>
              <a:t>Elmarsafy</a:t>
            </a:r>
            <a:r>
              <a:rPr lang="en-US" dirty="0"/>
              <a:t>, Ziad, </a:t>
            </a:r>
            <a:r>
              <a:rPr lang="en-US" i="1" dirty="0"/>
              <a:t>Sufism in the Contemporary Arabic Novel</a:t>
            </a:r>
            <a:r>
              <a:rPr lang="en-US" dirty="0"/>
              <a:t>, Edinburgh University Press, Edinburgh 2012.</a:t>
            </a:r>
          </a:p>
          <a:p>
            <a:endParaRPr lang="en-US" dirty="0"/>
          </a:p>
          <a:p>
            <a:r>
              <a:rPr lang="it-IT" dirty="0" err="1"/>
              <a:t>Mayeur</a:t>
            </a:r>
            <a:r>
              <a:rPr lang="it-IT" dirty="0"/>
              <a:t>- </a:t>
            </a:r>
            <a:r>
              <a:rPr lang="it-IT" dirty="0" err="1"/>
              <a:t>Jaouen</a:t>
            </a:r>
            <a:r>
              <a:rPr lang="it-IT" dirty="0"/>
              <a:t>, Catherine, </a:t>
            </a:r>
            <a:r>
              <a:rPr lang="it-IT" i="1" dirty="0"/>
              <a:t>Al Sayyed al </a:t>
            </a:r>
            <a:r>
              <a:rPr lang="it-IT" i="1" dirty="0" err="1"/>
              <a:t>Badawi</a:t>
            </a:r>
            <a:r>
              <a:rPr lang="it-IT" i="1" dirty="0"/>
              <a:t>. Un grand Saint de l’Islam </a:t>
            </a:r>
            <a:r>
              <a:rPr lang="it-IT" dirty="0" err="1"/>
              <a:t>Egyptien</a:t>
            </a:r>
            <a:r>
              <a:rPr lang="it-IT" dirty="0"/>
              <a:t>, Institut </a:t>
            </a:r>
            <a:r>
              <a:rPr lang="it-IT" dirty="0" err="1"/>
              <a:t>Français</a:t>
            </a:r>
            <a:r>
              <a:rPr lang="it-IT" dirty="0"/>
              <a:t> de l’</a:t>
            </a:r>
            <a:r>
              <a:rPr lang="it-IT" dirty="0" err="1"/>
              <a:t>Archéologie</a:t>
            </a:r>
            <a:r>
              <a:rPr lang="it-IT" dirty="0"/>
              <a:t> </a:t>
            </a:r>
            <a:r>
              <a:rPr lang="it-IT" dirty="0" err="1"/>
              <a:t>français</a:t>
            </a:r>
            <a:r>
              <a:rPr lang="it-IT" dirty="0"/>
              <a:t>, Le </a:t>
            </a:r>
            <a:r>
              <a:rPr lang="it-IT" dirty="0" err="1"/>
              <a:t>Caire</a:t>
            </a:r>
            <a:r>
              <a:rPr lang="it-IT" dirty="0"/>
              <a:t> 1994.</a:t>
            </a:r>
          </a:p>
          <a:p>
            <a:endParaRPr lang="it-IT" dirty="0"/>
          </a:p>
          <a:p>
            <a:r>
              <a:rPr lang="it-IT" dirty="0"/>
              <a:t>Paniconi, Maria Elena, </a:t>
            </a:r>
            <a:r>
              <a:rPr lang="it-IT" i="1" dirty="0" err="1"/>
              <a:t>Bildungsroman</a:t>
            </a:r>
            <a:r>
              <a:rPr lang="it-IT" i="1" dirty="0"/>
              <a:t> and the </a:t>
            </a:r>
            <a:r>
              <a:rPr lang="it-IT" i="1" dirty="0" err="1"/>
              <a:t>Arab</a:t>
            </a:r>
            <a:r>
              <a:rPr lang="it-IT" i="1" dirty="0"/>
              <a:t> </a:t>
            </a:r>
            <a:r>
              <a:rPr lang="it-IT" i="1" dirty="0" err="1"/>
              <a:t>Novel</a:t>
            </a:r>
            <a:r>
              <a:rPr lang="it-IT" i="1" dirty="0"/>
              <a:t>. </a:t>
            </a:r>
            <a:r>
              <a:rPr lang="it-IT" i="1" dirty="0" err="1"/>
              <a:t>Egyptian</a:t>
            </a:r>
            <a:r>
              <a:rPr lang="it-IT" i="1" dirty="0"/>
              <a:t> </a:t>
            </a:r>
            <a:r>
              <a:rPr lang="it-IT" i="1" dirty="0" err="1"/>
              <a:t>intersections</a:t>
            </a:r>
            <a:r>
              <a:rPr lang="it-IT" dirty="0"/>
              <a:t>, </a:t>
            </a:r>
            <a:r>
              <a:rPr lang="it-IT" dirty="0" err="1"/>
              <a:t>Routledge</a:t>
            </a:r>
            <a:r>
              <a:rPr lang="it-IT" dirty="0"/>
              <a:t>, New York and London 2023.</a:t>
            </a:r>
          </a:p>
          <a:p>
            <a:endParaRPr lang="en-US" dirty="0"/>
          </a:p>
          <a:p>
            <a:r>
              <a:rPr lang="it-IT" dirty="0" err="1"/>
              <a:t>Qāsim</a:t>
            </a:r>
            <a:r>
              <a:rPr lang="it-IT" dirty="0"/>
              <a:t>, Abd al-</a:t>
            </a:r>
            <a:r>
              <a:rPr lang="it-IT" dirty="0" err="1"/>
              <a:t>Ḥakīm</a:t>
            </a:r>
            <a:r>
              <a:rPr lang="it-IT" dirty="0"/>
              <a:t>, </a:t>
            </a:r>
            <a:r>
              <a:rPr lang="it-IT" i="1" dirty="0" err="1"/>
              <a:t>Ayyām</a:t>
            </a:r>
            <a:r>
              <a:rPr lang="it-IT" i="1" dirty="0"/>
              <a:t> al-</a:t>
            </a:r>
            <a:r>
              <a:rPr lang="it-IT" i="1" dirty="0" err="1"/>
              <a:t>insān</a:t>
            </a:r>
            <a:r>
              <a:rPr lang="it-IT" i="1" dirty="0"/>
              <a:t> al-</a:t>
            </a:r>
            <a:r>
              <a:rPr lang="it-IT" i="1" dirty="0" err="1"/>
              <a:t>sab‘a</a:t>
            </a:r>
            <a:r>
              <a:rPr lang="it-IT" dirty="0"/>
              <a:t>, </a:t>
            </a:r>
            <a:r>
              <a:rPr lang="it-IT" dirty="0" err="1"/>
              <a:t>Dār</a:t>
            </a:r>
            <a:r>
              <a:rPr lang="it-IT" dirty="0"/>
              <a:t> al-</a:t>
            </a:r>
            <a:r>
              <a:rPr lang="it-IT" dirty="0" err="1"/>
              <a:t>Shurūq</a:t>
            </a:r>
            <a:r>
              <a:rPr lang="it-IT" dirty="0"/>
              <a:t>, </a:t>
            </a:r>
            <a:r>
              <a:rPr lang="it-IT" dirty="0" err="1"/>
              <a:t>al-Qāhira</a:t>
            </a:r>
            <a:r>
              <a:rPr lang="it-IT" dirty="0"/>
              <a:t> 2005.</a:t>
            </a:r>
          </a:p>
          <a:p>
            <a:endParaRPr lang="it-IT" dirty="0"/>
          </a:p>
          <a:p>
            <a:endParaRPr lang="it-IT" dirty="0"/>
          </a:p>
        </p:txBody>
      </p:sp>
    </p:spTree>
    <p:extLst>
      <p:ext uri="{BB962C8B-B14F-4D97-AF65-F5344CB8AC3E}">
        <p14:creationId xmlns:p14="http://schemas.microsoft.com/office/powerpoint/2010/main" val="2002877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A78B0FA-D1FD-443F-A690-BE579C05FC68}"/>
              </a:ext>
            </a:extLst>
          </p:cNvPr>
          <p:cNvSpPr>
            <a:spLocks noGrp="1"/>
          </p:cNvSpPr>
          <p:nvPr>
            <p:ph type="ctrTitle"/>
          </p:nvPr>
        </p:nvSpPr>
        <p:spPr/>
        <p:txBody>
          <a:bodyPr/>
          <a:lstStyle/>
          <a:p>
            <a:r>
              <a:rPr lang="it-IT" dirty="0"/>
              <a:t>Il Sufismo </a:t>
            </a:r>
            <a:br>
              <a:rPr lang="it-IT" dirty="0"/>
            </a:br>
            <a:endParaRPr lang="it-IT" dirty="0"/>
          </a:p>
        </p:txBody>
      </p:sp>
      <p:sp>
        <p:nvSpPr>
          <p:cNvPr id="3" name="Sottotitolo 2">
            <a:extLst>
              <a:ext uri="{FF2B5EF4-FFF2-40B4-BE49-F238E27FC236}">
                <a16:creationId xmlns:a16="http://schemas.microsoft.com/office/drawing/2014/main" xmlns="" id="{C4F3CBEE-2D3D-44F4-A18E-0D13444B0BB1}"/>
              </a:ext>
            </a:extLst>
          </p:cNvPr>
          <p:cNvSpPr>
            <a:spLocks noGrp="1"/>
          </p:cNvSpPr>
          <p:nvPr>
            <p:ph type="subTitle" idx="1"/>
          </p:nvPr>
        </p:nvSpPr>
        <p:spPr>
          <a:xfrm>
            <a:off x="8437418" y="4320056"/>
            <a:ext cx="3888971" cy="1897863"/>
          </a:xfrm>
        </p:spPr>
        <p:txBody>
          <a:bodyPr/>
          <a:lstStyle/>
          <a:p>
            <a:r>
              <a:rPr lang="it-IT" dirty="0"/>
              <a:t>Introduzione al fenomeno del</a:t>
            </a:r>
          </a:p>
          <a:p>
            <a:r>
              <a:rPr lang="it-IT" dirty="0"/>
              <a:t> misticismo nell’islam </a:t>
            </a:r>
          </a:p>
        </p:txBody>
      </p:sp>
    </p:spTree>
    <p:extLst>
      <p:ext uri="{BB962C8B-B14F-4D97-AF65-F5344CB8AC3E}">
        <p14:creationId xmlns:p14="http://schemas.microsoft.com/office/powerpoint/2010/main" val="3620216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665DB22-B497-46A5-955F-41FEFA588B90}"/>
              </a:ext>
            </a:extLst>
          </p:cNvPr>
          <p:cNvSpPr>
            <a:spLocks noGrp="1"/>
          </p:cNvSpPr>
          <p:nvPr>
            <p:ph type="title"/>
          </p:nvPr>
        </p:nvSpPr>
        <p:spPr/>
        <p:txBody>
          <a:bodyPr/>
          <a:lstStyle/>
          <a:p>
            <a:r>
              <a:rPr lang="it-IT" dirty="0"/>
              <a:t>Cosa è il sufismo  </a:t>
            </a:r>
            <a:r>
              <a:rPr lang="ar-AE" dirty="0"/>
              <a:t>التصوف</a:t>
            </a:r>
            <a:endParaRPr lang="it-IT" dirty="0"/>
          </a:p>
        </p:txBody>
      </p:sp>
      <p:sp>
        <p:nvSpPr>
          <p:cNvPr id="3" name="Segnaposto contenuto 2">
            <a:extLst>
              <a:ext uri="{FF2B5EF4-FFF2-40B4-BE49-F238E27FC236}">
                <a16:creationId xmlns:a16="http://schemas.microsoft.com/office/drawing/2014/main" xmlns="" id="{DEFFB077-3994-4D64-92DC-25022F020E28}"/>
              </a:ext>
            </a:extLst>
          </p:cNvPr>
          <p:cNvSpPr>
            <a:spLocks noGrp="1"/>
          </p:cNvSpPr>
          <p:nvPr>
            <p:ph idx="1"/>
          </p:nvPr>
        </p:nvSpPr>
        <p:spPr>
          <a:xfrm>
            <a:off x="423950" y="2084832"/>
            <a:ext cx="11504814" cy="4498848"/>
          </a:xfrm>
        </p:spPr>
        <p:txBody>
          <a:bodyPr>
            <a:normAutofit/>
          </a:bodyPr>
          <a:lstStyle/>
          <a:p>
            <a:endParaRPr lang="it-IT" dirty="0"/>
          </a:p>
          <a:p>
            <a:endParaRPr lang="it-IT" dirty="0"/>
          </a:p>
          <a:p>
            <a:r>
              <a:rPr lang="it-IT" dirty="0"/>
              <a:t>Con la parola di «sufismo» si intende  un insieme di pratiche, metodi e dottrine che tendono all’approfondimento del rapporto con Dio. </a:t>
            </a:r>
          </a:p>
          <a:p>
            <a:r>
              <a:rPr lang="it-IT" dirty="0"/>
              <a:t>Il sufismo non è un fenomeno unitario, ma formato da un insieme di realtà che variano a seconda della regione e della confraternita (</a:t>
            </a:r>
            <a:r>
              <a:rPr lang="it-IT" i="1" dirty="0" err="1"/>
              <a:t>tarìqa</a:t>
            </a:r>
            <a:r>
              <a:rPr lang="it-IT" dirty="0"/>
              <a:t>) di riferimento. </a:t>
            </a:r>
          </a:p>
          <a:p>
            <a:r>
              <a:rPr lang="it-IT" dirty="0"/>
              <a:t>L’obiettivo di queste confraternite, nate già nell’VIII secolo ma accettate dall’ortodossia sunnita grazie all’opera di un grande autore e teorico del misticismo musulmano come al-Ghazali (XI secolo) , è quello di preservare la comunità da una lettura arida / rigida della parola di Dio.</a:t>
            </a:r>
          </a:p>
        </p:txBody>
      </p:sp>
    </p:spTree>
    <p:extLst>
      <p:ext uri="{BB962C8B-B14F-4D97-AF65-F5344CB8AC3E}">
        <p14:creationId xmlns:p14="http://schemas.microsoft.com/office/powerpoint/2010/main" val="1765068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CA2A4CD-ABC7-49E4-B179-06F69A8A2AF6}"/>
              </a:ext>
            </a:extLst>
          </p:cNvPr>
          <p:cNvSpPr>
            <a:spLocks noGrp="1"/>
          </p:cNvSpPr>
          <p:nvPr>
            <p:ph type="title"/>
          </p:nvPr>
        </p:nvSpPr>
        <p:spPr/>
        <p:txBody>
          <a:bodyPr/>
          <a:lstStyle/>
          <a:p>
            <a:r>
              <a:rPr lang="it-IT" dirty="0"/>
              <a:t>Cosa significa essere «Sufi*»?</a:t>
            </a:r>
          </a:p>
        </p:txBody>
      </p:sp>
      <p:sp>
        <p:nvSpPr>
          <p:cNvPr id="3" name="Segnaposto contenuto 2">
            <a:extLst>
              <a:ext uri="{FF2B5EF4-FFF2-40B4-BE49-F238E27FC236}">
                <a16:creationId xmlns:a16="http://schemas.microsoft.com/office/drawing/2014/main" xmlns="" id="{AAE7A3BC-028C-48F8-9226-EE6F38111CEC}"/>
              </a:ext>
            </a:extLst>
          </p:cNvPr>
          <p:cNvSpPr>
            <a:spLocks noGrp="1"/>
          </p:cNvSpPr>
          <p:nvPr>
            <p:ph idx="1"/>
          </p:nvPr>
        </p:nvSpPr>
        <p:spPr>
          <a:xfrm>
            <a:off x="355600" y="1791855"/>
            <a:ext cx="11836400" cy="4542444"/>
          </a:xfrm>
        </p:spPr>
        <p:txBody>
          <a:bodyPr>
            <a:normAutofit/>
          </a:bodyPr>
          <a:lstStyle/>
          <a:p>
            <a:pPr marL="0" indent="0">
              <a:buNone/>
            </a:pPr>
            <a:endParaRPr lang="it-IT" dirty="0">
              <a:solidFill>
                <a:srgbClr val="333333"/>
              </a:solidFill>
              <a:latin typeface="Source Serif Pro"/>
            </a:endParaRPr>
          </a:p>
          <a:p>
            <a:endParaRPr lang="it-IT" b="0" i="0" dirty="0">
              <a:solidFill>
                <a:srgbClr val="333333"/>
              </a:solidFill>
              <a:effectLst/>
              <a:latin typeface="Source Serif Pro"/>
            </a:endParaRPr>
          </a:p>
          <a:p>
            <a:pPr>
              <a:buFont typeface="Wingdings" panose="05000000000000000000" pitchFamily="2" charset="2"/>
              <a:buChar char="v"/>
            </a:pPr>
            <a:r>
              <a:rPr lang="it-IT" dirty="0">
                <a:solidFill>
                  <a:srgbClr val="333333"/>
                </a:solidFill>
                <a:latin typeface="Source Serif Pro"/>
              </a:rPr>
              <a:t>« </a:t>
            </a:r>
            <a:r>
              <a:rPr lang="it-IT" b="0" i="0" dirty="0">
                <a:solidFill>
                  <a:schemeClr val="accent2">
                    <a:lumMod val="75000"/>
                  </a:schemeClr>
                </a:solidFill>
                <a:effectLst/>
                <a:latin typeface="Source Serif Pro"/>
              </a:rPr>
              <a:t>prendere sul serio l’aspirazione fondamentale dell’umano verso l’Assoluto</a:t>
            </a:r>
            <a:r>
              <a:rPr lang="it-IT" b="0" i="0" dirty="0">
                <a:solidFill>
                  <a:srgbClr val="333333"/>
                </a:solidFill>
                <a:effectLst/>
                <a:latin typeface="Source Serif Pro"/>
              </a:rPr>
              <a:t>, verificarla nel proprio esistere quotidiano, scommettere su di essa la propria vita» (Padre Giuseppe </a:t>
            </a:r>
            <a:r>
              <a:rPr lang="it-IT" b="0" i="0" dirty="0" err="1">
                <a:solidFill>
                  <a:srgbClr val="333333"/>
                </a:solidFill>
                <a:effectLst/>
                <a:latin typeface="Source Serif Pro"/>
              </a:rPr>
              <a:t>Scattolin</a:t>
            </a:r>
            <a:r>
              <a:rPr lang="it-IT" b="0" i="0" dirty="0">
                <a:solidFill>
                  <a:srgbClr val="333333"/>
                </a:solidFill>
                <a:effectLst/>
                <a:latin typeface="Source Serif Pro"/>
              </a:rPr>
              <a:t>)</a:t>
            </a:r>
          </a:p>
          <a:p>
            <a:pPr>
              <a:buFont typeface="Wingdings" panose="05000000000000000000" pitchFamily="2" charset="2"/>
              <a:buChar char="v"/>
            </a:pPr>
            <a:endParaRPr lang="it-IT" dirty="0">
              <a:solidFill>
                <a:srgbClr val="333333"/>
              </a:solidFill>
              <a:latin typeface="Source Serif Pro"/>
            </a:endParaRPr>
          </a:p>
          <a:p>
            <a:pPr marL="0" indent="0">
              <a:buNone/>
            </a:pPr>
            <a:endParaRPr lang="it-IT" dirty="0">
              <a:solidFill>
                <a:srgbClr val="333333"/>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it-IT" b="0" i="0" dirty="0">
                <a:solidFill>
                  <a:srgbClr val="333333"/>
                </a:solidFill>
                <a:effectLst/>
                <a:latin typeface="Times New Roman" panose="02020603050405020304" pitchFamily="18" charset="0"/>
                <a:cs typeface="Times New Roman" panose="02020603050405020304" pitchFamily="18" charset="0"/>
              </a:rPr>
              <a:t>Perseguire </a:t>
            </a:r>
            <a:r>
              <a:rPr lang="it-IT" b="0" i="1" dirty="0" err="1">
                <a:solidFill>
                  <a:srgbClr val="333333"/>
                </a:solidFill>
                <a:effectLst/>
                <a:latin typeface="Times New Roman" panose="02020603050405020304" pitchFamily="18" charset="0"/>
                <a:cs typeface="Times New Roman" panose="02020603050405020304" pitchFamily="18" charset="0"/>
              </a:rPr>
              <a:t>ma‘rifa</a:t>
            </a:r>
            <a:endParaRPr lang="it-IT" b="0" i="1" dirty="0">
              <a:solidFill>
                <a:srgbClr val="333333"/>
              </a:solidFill>
              <a:effectLst/>
              <a:latin typeface="Source Serif Pro"/>
            </a:endParaRPr>
          </a:p>
          <a:p>
            <a:endParaRPr lang="it-IT" dirty="0">
              <a:solidFill>
                <a:srgbClr val="333333"/>
              </a:solidFill>
              <a:latin typeface="Source Serif Pro"/>
            </a:endParaRPr>
          </a:p>
          <a:p>
            <a:r>
              <a:rPr lang="it-IT" b="0" i="0" dirty="0">
                <a:solidFill>
                  <a:srgbClr val="333333"/>
                </a:solidFill>
                <a:effectLst/>
                <a:latin typeface="Source Serif Pro"/>
              </a:rPr>
              <a:t>*stato di </a:t>
            </a:r>
            <a:r>
              <a:rPr lang="it-IT" dirty="0" err="1">
                <a:solidFill>
                  <a:srgbClr val="333333"/>
                </a:solidFill>
                <a:latin typeface="Source Serif Pro"/>
                <a:cs typeface="Times New Roman" panose="02020603050405020304" pitchFamily="18" charset="0"/>
              </a:rPr>
              <a:t>Ṣa</a:t>
            </a:r>
            <a:r>
              <a:rPr lang="it-IT" b="0" i="0" dirty="0" err="1">
                <a:solidFill>
                  <a:srgbClr val="333333"/>
                </a:solidFill>
                <a:effectLst/>
                <a:latin typeface="Times New Roman" panose="02020603050405020304" pitchFamily="18" charset="0"/>
                <a:cs typeface="Times New Roman" panose="02020603050405020304" pitchFamily="18" charset="0"/>
              </a:rPr>
              <a:t>fā</a:t>
            </a:r>
            <a:r>
              <a:rPr lang="it-IT" b="0" i="0" dirty="0">
                <a:solidFill>
                  <a:srgbClr val="333333"/>
                </a:solidFill>
                <a:effectLst/>
                <a:latin typeface="Times New Roman" panose="02020603050405020304" pitchFamily="18" charset="0"/>
                <a:cs typeface="Times New Roman" panose="02020603050405020304" pitchFamily="18" charset="0"/>
              </a:rPr>
              <a:t>’  /  </a:t>
            </a:r>
            <a:r>
              <a:rPr lang="it-IT" dirty="0" err="1">
                <a:solidFill>
                  <a:srgbClr val="333333"/>
                </a:solidFill>
                <a:latin typeface="Source Serif Pro"/>
                <a:cs typeface="Times New Roman" panose="02020603050405020304" pitchFamily="18" charset="0"/>
              </a:rPr>
              <a:t>Ṣ</a:t>
            </a:r>
            <a:r>
              <a:rPr lang="it-IT" b="0" i="0" dirty="0" err="1">
                <a:solidFill>
                  <a:srgbClr val="333333"/>
                </a:solidFill>
                <a:effectLst/>
                <a:latin typeface="Times New Roman" panose="02020603050405020304" pitchFamily="18" charset="0"/>
                <a:cs typeface="Times New Roman" panose="02020603050405020304" pitchFamily="18" charset="0"/>
              </a:rPr>
              <a:t>ūf</a:t>
            </a:r>
            <a:endParaRPr lang="it-IT" b="0" i="0" dirty="0">
              <a:solidFill>
                <a:srgbClr val="333333"/>
              </a:solidFill>
              <a:effectLst/>
              <a:latin typeface="Times New Roman" panose="02020603050405020304" pitchFamily="18" charset="0"/>
              <a:cs typeface="Times New Roman" panose="02020603050405020304" pitchFamily="18" charset="0"/>
            </a:endParaRPr>
          </a:p>
          <a:p>
            <a:endParaRPr lang="it-IT" dirty="0">
              <a:solidFill>
                <a:srgbClr val="333333"/>
              </a:solidFill>
              <a:latin typeface="Source Serif Pro"/>
            </a:endParaRPr>
          </a:p>
        </p:txBody>
      </p:sp>
      <p:pic>
        <p:nvPicPr>
          <p:cNvPr id="4" name="Picture 2" descr="Sufi Music over the years - Markhor">
            <a:extLst>
              <a:ext uri="{FF2B5EF4-FFF2-40B4-BE49-F238E27FC236}">
                <a16:creationId xmlns:a16="http://schemas.microsoft.com/office/drawing/2014/main" xmlns="" id="{811B3A01-1729-4316-9CCE-1DBBC9FE4A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1343" y="3920248"/>
            <a:ext cx="3229217" cy="235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124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41E0BB2-D846-42DD-A6F0-59D6EA83FA10}"/>
              </a:ext>
            </a:extLst>
          </p:cNvPr>
          <p:cNvSpPr>
            <a:spLocks noGrp="1"/>
          </p:cNvSpPr>
          <p:nvPr>
            <p:ph type="title"/>
          </p:nvPr>
        </p:nvSpPr>
        <p:spPr>
          <a:xfrm>
            <a:off x="626764" y="-210546"/>
            <a:ext cx="10058400" cy="1450757"/>
          </a:xfrm>
        </p:spPr>
        <p:txBody>
          <a:bodyPr/>
          <a:lstStyle/>
          <a:p>
            <a:r>
              <a:rPr lang="it-IT" dirty="0"/>
              <a:t>Pratiche del Sufismo</a:t>
            </a:r>
          </a:p>
        </p:txBody>
      </p:sp>
      <p:sp>
        <p:nvSpPr>
          <p:cNvPr id="3" name="Segnaposto contenuto 2">
            <a:extLst>
              <a:ext uri="{FF2B5EF4-FFF2-40B4-BE49-F238E27FC236}">
                <a16:creationId xmlns:a16="http://schemas.microsoft.com/office/drawing/2014/main" xmlns="" id="{0D39856A-5AAD-4D43-9D1B-773274CDC362}"/>
              </a:ext>
            </a:extLst>
          </p:cNvPr>
          <p:cNvSpPr>
            <a:spLocks noGrp="1"/>
          </p:cNvSpPr>
          <p:nvPr>
            <p:ph idx="1"/>
          </p:nvPr>
        </p:nvSpPr>
        <p:spPr>
          <a:xfrm>
            <a:off x="109922" y="1240211"/>
            <a:ext cx="11842812" cy="5486399"/>
          </a:xfrm>
        </p:spPr>
        <p:txBody>
          <a:bodyPr>
            <a:normAutofit fontScale="92500" lnSpcReduction="20000"/>
          </a:bodyPr>
          <a:lstStyle/>
          <a:p>
            <a:r>
              <a:rPr lang="it-IT" dirty="0"/>
              <a:t>-  Vita votata alla </a:t>
            </a:r>
            <a:r>
              <a:rPr lang="it-IT" b="1" dirty="0"/>
              <a:t>dimensione spirituale </a:t>
            </a:r>
            <a:r>
              <a:rPr lang="it-IT" dirty="0"/>
              <a:t>dalla totale abnegazione / «schiavitù </a:t>
            </a:r>
            <a:r>
              <a:rPr lang="it-IT" i="1" dirty="0"/>
              <a:t>(‘</a:t>
            </a:r>
            <a:r>
              <a:rPr lang="it-IT" i="1" dirty="0" err="1"/>
              <a:t>ubūdiyya</a:t>
            </a:r>
            <a:r>
              <a:rPr lang="it-IT" dirty="0"/>
              <a:t>) a Dio»  che nasce la suprema libertà (</a:t>
            </a:r>
            <a:r>
              <a:rPr lang="it-IT" i="1" dirty="0" err="1"/>
              <a:t>ḥurriyya</a:t>
            </a:r>
            <a:r>
              <a:rPr lang="it-IT" dirty="0"/>
              <a:t>) del mistico.</a:t>
            </a:r>
          </a:p>
          <a:p>
            <a:endParaRPr lang="it-IT" dirty="0"/>
          </a:p>
          <a:p>
            <a:r>
              <a:rPr lang="it-IT" dirty="0"/>
              <a:t>- </a:t>
            </a:r>
            <a:r>
              <a:rPr lang="it-IT" b="1" dirty="0"/>
              <a:t>rinuncia</a:t>
            </a:r>
            <a:r>
              <a:rPr lang="it-IT" dirty="0"/>
              <a:t> di ciò che è proibito (gente comune) e di ciò che è superfluo (gli eletti)</a:t>
            </a:r>
          </a:p>
          <a:p>
            <a:endParaRPr lang="it-IT" dirty="0"/>
          </a:p>
          <a:p>
            <a:r>
              <a:rPr lang="it-IT" dirty="0"/>
              <a:t>- sincerità assoluta (</a:t>
            </a:r>
            <a:r>
              <a:rPr lang="it-IT" i="1" dirty="0" err="1"/>
              <a:t>ṣidq</a:t>
            </a:r>
            <a:r>
              <a:rPr lang="it-IT" dirty="0"/>
              <a:t>), pazienza (</a:t>
            </a:r>
            <a:r>
              <a:rPr lang="it-IT" i="1" dirty="0" err="1"/>
              <a:t>ṣabr</a:t>
            </a:r>
            <a:r>
              <a:rPr lang="it-IT" dirty="0"/>
              <a:t>), gratitudine (</a:t>
            </a:r>
            <a:r>
              <a:rPr lang="it-IT" i="1" dirty="0" err="1"/>
              <a:t>šukr</a:t>
            </a:r>
            <a:r>
              <a:rPr lang="it-IT" dirty="0"/>
              <a:t>) a Dio per ogni cosa buona o cattiva, della fiducia assoluta in Dio (</a:t>
            </a:r>
            <a:r>
              <a:rPr lang="it-IT" i="1" dirty="0" err="1"/>
              <a:t>tawakkul</a:t>
            </a:r>
            <a:r>
              <a:rPr lang="it-IT" dirty="0"/>
              <a:t>), la povertà (</a:t>
            </a:r>
            <a:r>
              <a:rPr lang="it-IT" dirty="0" err="1"/>
              <a:t>faqr</a:t>
            </a:r>
            <a:r>
              <a:rPr lang="it-IT" dirty="0"/>
              <a:t>) </a:t>
            </a:r>
          </a:p>
          <a:p>
            <a:endParaRPr lang="it-IT" dirty="0"/>
          </a:p>
          <a:p>
            <a:r>
              <a:rPr lang="it-IT" dirty="0"/>
              <a:t>- le pratiche sufi </a:t>
            </a:r>
          </a:p>
          <a:p>
            <a:pPr lvl="1"/>
            <a:r>
              <a:rPr lang="it-IT" dirty="0" err="1"/>
              <a:t>Dhikr</a:t>
            </a:r>
            <a:endParaRPr lang="it-IT" dirty="0"/>
          </a:p>
          <a:p>
            <a:pPr lvl="1"/>
            <a:r>
              <a:rPr lang="it-IT" dirty="0"/>
              <a:t>danze (come quella rotante dei dervisci </a:t>
            </a:r>
            <a:r>
              <a:rPr lang="it-IT" dirty="0" err="1"/>
              <a:t>mevlevi</a:t>
            </a:r>
            <a:r>
              <a:rPr lang="it-IT" dirty="0"/>
              <a:t>) </a:t>
            </a:r>
            <a:r>
              <a:rPr lang="it-IT" dirty="0">
                <a:hlinkClick r:id="rId2"/>
              </a:rPr>
              <a:t>https://www.youtube.com/watch?v=bjZqvy_aMRU&amp;feature=youtu.be</a:t>
            </a:r>
            <a:endParaRPr lang="it-IT" dirty="0"/>
          </a:p>
          <a:p>
            <a:pPr lvl="1"/>
            <a:r>
              <a:rPr lang="it-IT" dirty="0"/>
              <a:t>Digiuni extra</a:t>
            </a:r>
          </a:p>
          <a:p>
            <a:pPr lvl="1"/>
            <a:r>
              <a:rPr lang="it-IT" dirty="0"/>
              <a:t>Periodi di silenzio e ascesi</a:t>
            </a:r>
          </a:p>
          <a:p>
            <a:pPr lvl="1"/>
            <a:endParaRPr lang="it-IT" dirty="0"/>
          </a:p>
          <a:p>
            <a:r>
              <a:rPr lang="it-IT" dirty="0"/>
              <a:t>Obiettivo:</a:t>
            </a:r>
          </a:p>
          <a:p>
            <a:r>
              <a:rPr lang="it-IT" dirty="0"/>
              <a:t>Le pratiche hanno come obiettivo l’annientamento (</a:t>
            </a:r>
            <a:r>
              <a:rPr lang="it-IT" i="1" dirty="0" err="1"/>
              <a:t>fanā</a:t>
            </a:r>
            <a:r>
              <a:rPr lang="it-IT" dirty="0"/>
              <a:t>’) in Dio, l’unione con Lui. </a:t>
            </a:r>
          </a:p>
          <a:p>
            <a:endParaRPr lang="it-IT" dirty="0"/>
          </a:p>
          <a:p>
            <a:endParaRPr lang="it-IT" dirty="0"/>
          </a:p>
        </p:txBody>
      </p:sp>
    </p:spTree>
    <p:extLst>
      <p:ext uri="{BB962C8B-B14F-4D97-AF65-F5344CB8AC3E}">
        <p14:creationId xmlns:p14="http://schemas.microsoft.com/office/powerpoint/2010/main" val="3655206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630D221-8159-4FC7-9A49-13DA0702F4A0}"/>
              </a:ext>
            </a:extLst>
          </p:cNvPr>
          <p:cNvSpPr>
            <a:spLocks noGrp="1"/>
          </p:cNvSpPr>
          <p:nvPr>
            <p:ph type="title"/>
          </p:nvPr>
        </p:nvSpPr>
        <p:spPr>
          <a:xfrm>
            <a:off x="597789" y="191072"/>
            <a:ext cx="10756011" cy="1499616"/>
          </a:xfrm>
        </p:spPr>
        <p:txBody>
          <a:bodyPr>
            <a:normAutofit/>
          </a:bodyPr>
          <a:lstStyle/>
          <a:p>
            <a:r>
              <a:rPr lang="it-IT" sz="4400" dirty="0">
                <a:latin typeface="Calibri" panose="020F0502020204030204" pitchFamily="34" charset="0"/>
                <a:cs typeface="Calibri" panose="020F0502020204030204" pitchFamily="34" charset="0"/>
              </a:rPr>
              <a:t>Organizzazione della </a:t>
            </a:r>
            <a:r>
              <a:rPr lang="it-IT" sz="4400" i="1" dirty="0" err="1">
                <a:latin typeface="Calibri" panose="020F0502020204030204" pitchFamily="34" charset="0"/>
                <a:cs typeface="Calibri" panose="020F0502020204030204" pitchFamily="34" charset="0"/>
              </a:rPr>
              <a:t>comunita’</a:t>
            </a:r>
            <a:r>
              <a:rPr lang="it-IT" sz="4400" i="1" dirty="0">
                <a:latin typeface="Calibri" panose="020F0502020204030204" pitchFamily="34" charset="0"/>
                <a:cs typeface="Calibri" panose="020F0502020204030204" pitchFamily="34" charset="0"/>
              </a:rPr>
              <a:t> sufi</a:t>
            </a:r>
            <a:endParaRPr lang="it-IT" sz="4400" dirty="0">
              <a:latin typeface="Calibri" panose="020F0502020204030204" pitchFamily="34" charset="0"/>
              <a:cs typeface="Calibri" panose="020F0502020204030204" pitchFamily="34" charset="0"/>
            </a:endParaRPr>
          </a:p>
        </p:txBody>
      </p:sp>
      <p:sp>
        <p:nvSpPr>
          <p:cNvPr id="3" name="Segnaposto contenuto 2">
            <a:extLst>
              <a:ext uri="{FF2B5EF4-FFF2-40B4-BE49-F238E27FC236}">
                <a16:creationId xmlns:a16="http://schemas.microsoft.com/office/drawing/2014/main" xmlns="" id="{EC8D6FB4-23A1-427C-960A-78A10D46A6D8}"/>
              </a:ext>
            </a:extLst>
          </p:cNvPr>
          <p:cNvSpPr>
            <a:spLocks noGrp="1"/>
          </p:cNvSpPr>
          <p:nvPr>
            <p:ph idx="1"/>
          </p:nvPr>
        </p:nvSpPr>
        <p:spPr>
          <a:xfrm>
            <a:off x="473825" y="1970116"/>
            <a:ext cx="10281458" cy="4522124"/>
          </a:xfrm>
        </p:spPr>
        <p:txBody>
          <a:bodyPr>
            <a:normAutofit fontScale="55000" lnSpcReduction="20000"/>
          </a:bodyPr>
          <a:lstStyle/>
          <a:p>
            <a:pPr algn="just">
              <a:buFontTx/>
              <a:buChar char="-"/>
            </a:pPr>
            <a:r>
              <a:rPr lang="it-IT" sz="5100" dirty="0">
                <a:latin typeface="Calibri" panose="020F0502020204030204" pitchFamily="34" charset="0"/>
                <a:cs typeface="Calibri" panose="020F0502020204030204" pitchFamily="34" charset="0"/>
              </a:rPr>
              <a:t> </a:t>
            </a:r>
            <a:r>
              <a:rPr lang="it-IT" sz="5100" i="1" dirty="0" err="1">
                <a:latin typeface="Calibri" panose="020F0502020204030204" pitchFamily="34" charset="0"/>
                <a:cs typeface="Calibri" panose="020F0502020204030204" pitchFamily="34" charset="0"/>
              </a:rPr>
              <a:t>Ṭarīqa</a:t>
            </a:r>
            <a:r>
              <a:rPr lang="it-IT" sz="5100" i="1" dirty="0">
                <a:latin typeface="Calibri" panose="020F0502020204030204" pitchFamily="34" charset="0"/>
                <a:cs typeface="Calibri" panose="020F0502020204030204" pitchFamily="34" charset="0"/>
              </a:rPr>
              <a:t> :  </a:t>
            </a:r>
            <a:r>
              <a:rPr lang="it-IT" sz="5100" dirty="0">
                <a:latin typeface="Calibri" panose="020F0502020204030204" pitchFamily="34" charset="0"/>
                <a:cs typeface="Calibri" panose="020F0502020204030204" pitchFamily="34" charset="0"/>
              </a:rPr>
              <a:t>«via»</a:t>
            </a:r>
          </a:p>
          <a:p>
            <a:pPr algn="just">
              <a:buFontTx/>
              <a:buChar char="-"/>
            </a:pPr>
            <a:endParaRPr lang="it-IT" sz="5100" dirty="0">
              <a:latin typeface="Calibri" panose="020F0502020204030204" pitchFamily="34" charset="0"/>
              <a:cs typeface="Calibri" panose="020F0502020204030204" pitchFamily="34" charset="0"/>
            </a:endParaRPr>
          </a:p>
          <a:p>
            <a:pPr algn="just">
              <a:buFontTx/>
              <a:buChar char="-"/>
            </a:pPr>
            <a:r>
              <a:rPr lang="it-IT" sz="5100" dirty="0">
                <a:latin typeface="Calibri" panose="020F0502020204030204" pitchFamily="34" charset="0"/>
                <a:cs typeface="Calibri" panose="020F0502020204030204" pitchFamily="34" charset="0"/>
              </a:rPr>
              <a:t>maestro (shaykh / </a:t>
            </a:r>
            <a:r>
              <a:rPr lang="it-IT" sz="5100" dirty="0" err="1">
                <a:latin typeface="Calibri" panose="020F0502020204030204" pitchFamily="34" charset="0"/>
                <a:cs typeface="Calibri" panose="020F0502020204030204" pitchFamily="34" charset="0"/>
              </a:rPr>
              <a:t>murshid</a:t>
            </a:r>
            <a:r>
              <a:rPr lang="it-IT" sz="5100" dirty="0">
                <a:latin typeface="Calibri" panose="020F0502020204030204" pitchFamily="34" charset="0"/>
                <a:cs typeface="Calibri" panose="020F0502020204030204" pitchFamily="34" charset="0"/>
              </a:rPr>
              <a:t> ) – allievo (</a:t>
            </a:r>
            <a:r>
              <a:rPr lang="it-IT" sz="5100" dirty="0" err="1">
                <a:latin typeface="Calibri" panose="020F0502020204030204" pitchFamily="34" charset="0"/>
                <a:cs typeface="Calibri" panose="020F0502020204030204" pitchFamily="34" charset="0"/>
              </a:rPr>
              <a:t>Murìd</a:t>
            </a:r>
            <a:r>
              <a:rPr lang="it-IT" sz="5100" dirty="0">
                <a:latin typeface="Calibri" panose="020F0502020204030204" pitchFamily="34" charset="0"/>
                <a:cs typeface="Calibri" panose="020F0502020204030204" pitchFamily="34" charset="0"/>
              </a:rPr>
              <a:t>)</a:t>
            </a:r>
          </a:p>
          <a:p>
            <a:pPr algn="just">
              <a:buFontTx/>
              <a:buChar char="-"/>
            </a:pPr>
            <a:endParaRPr lang="it-IT" sz="5100" dirty="0">
              <a:latin typeface="Calibri" panose="020F0502020204030204" pitchFamily="34" charset="0"/>
              <a:cs typeface="Calibri" panose="020F0502020204030204" pitchFamily="34" charset="0"/>
            </a:endParaRPr>
          </a:p>
          <a:p>
            <a:pPr algn="just">
              <a:buFontTx/>
              <a:buChar char="-"/>
            </a:pPr>
            <a:r>
              <a:rPr lang="it-IT" sz="5100" dirty="0">
                <a:latin typeface="Calibri" panose="020F0502020204030204" pitchFamily="34" charset="0"/>
                <a:cs typeface="Calibri" panose="020F0502020204030204" pitchFamily="34" charset="0"/>
              </a:rPr>
              <a:t> Struttura gerarchica piramidale della </a:t>
            </a:r>
            <a:r>
              <a:rPr lang="it-IT" sz="5100" i="1" dirty="0" err="1">
                <a:latin typeface="Calibri" panose="020F0502020204030204" pitchFamily="34" charset="0"/>
                <a:cs typeface="Calibri" panose="020F0502020204030204" pitchFamily="34" charset="0"/>
              </a:rPr>
              <a:t>Ṭarīqa</a:t>
            </a:r>
            <a:endParaRPr lang="it-IT" sz="5100" dirty="0">
              <a:latin typeface="Calibri" panose="020F0502020204030204" pitchFamily="34" charset="0"/>
              <a:cs typeface="Calibri" panose="020F0502020204030204" pitchFamily="34" charset="0"/>
            </a:endParaRPr>
          </a:p>
          <a:p>
            <a:pPr algn="just">
              <a:buFontTx/>
              <a:buChar char="-"/>
            </a:pPr>
            <a:endParaRPr lang="it-IT" sz="5100" dirty="0">
              <a:latin typeface="Calibri" panose="020F0502020204030204" pitchFamily="34" charset="0"/>
              <a:cs typeface="Calibri" panose="020F0502020204030204" pitchFamily="34" charset="0"/>
            </a:endParaRPr>
          </a:p>
          <a:p>
            <a:pPr algn="just">
              <a:buFontTx/>
              <a:buChar char="-"/>
            </a:pPr>
            <a:r>
              <a:rPr lang="it-IT" sz="5100" dirty="0">
                <a:latin typeface="Calibri" panose="020F0502020204030204" pitchFamily="34" charset="0"/>
                <a:cs typeface="Calibri" panose="020F0502020204030204" pitchFamily="34" charset="0"/>
              </a:rPr>
              <a:t> Ogni confraternita si lega a un “santo” (</a:t>
            </a:r>
            <a:r>
              <a:rPr lang="it-IT" sz="5100" i="1" dirty="0" err="1">
                <a:latin typeface="Calibri" panose="020F0502020204030204" pitchFamily="34" charset="0"/>
                <a:cs typeface="Calibri" panose="020F0502020204030204" pitchFamily="34" charset="0"/>
              </a:rPr>
              <a:t>walī</a:t>
            </a:r>
            <a:r>
              <a:rPr lang="it-IT" sz="5100" dirty="0">
                <a:latin typeface="Calibri" panose="020F0502020204030204" pitchFamily="34" charset="0"/>
                <a:cs typeface="Calibri" panose="020F0502020204030204" pitchFamily="34" charset="0"/>
              </a:rPr>
              <a:t>, </a:t>
            </a:r>
            <a:r>
              <a:rPr lang="it-IT" sz="5100" i="1" dirty="0" err="1">
                <a:latin typeface="Calibri" panose="020F0502020204030204" pitchFamily="34" charset="0"/>
                <a:cs typeface="Calibri" panose="020F0502020204030204" pitchFamily="34" charset="0"/>
              </a:rPr>
              <a:t>awliyā</a:t>
            </a:r>
            <a:r>
              <a:rPr lang="it-IT" sz="5100" i="1" dirty="0">
                <a:latin typeface="Calibri" panose="020F0502020204030204" pitchFamily="34" charset="0"/>
                <a:cs typeface="Calibri" panose="020F0502020204030204" pitchFamily="34" charset="0"/>
              </a:rPr>
              <a:t>’</a:t>
            </a:r>
            <a:r>
              <a:rPr lang="it-IT" sz="5100" dirty="0">
                <a:latin typeface="Calibri" panose="020F0502020204030204" pitchFamily="34" charset="0"/>
                <a:cs typeface="Calibri" panose="020F0502020204030204" pitchFamily="34" charset="0"/>
              </a:rPr>
              <a:t>)</a:t>
            </a:r>
          </a:p>
          <a:p>
            <a:pPr marL="0" indent="0" algn="just">
              <a:buNone/>
            </a:pPr>
            <a:r>
              <a:rPr lang="it-IT" sz="5100" dirty="0">
                <a:latin typeface="Calibri" panose="020F0502020204030204" pitchFamily="34" charset="0"/>
                <a:cs typeface="Calibri" panose="020F0502020204030204" pitchFamily="34" charset="0"/>
              </a:rPr>
              <a:t>«WLY» radice dai vari significati. «essere vicino», «proteggere/ tutelare». I «nomi» dei santi sono vari, a seconda dei territori («Lalla» donna santa nel </a:t>
            </a:r>
            <a:r>
              <a:rPr lang="it-IT" sz="5100" dirty="0" err="1">
                <a:latin typeface="Calibri" panose="020F0502020204030204" pitchFamily="34" charset="0"/>
                <a:cs typeface="Calibri" panose="020F0502020204030204" pitchFamily="34" charset="0"/>
              </a:rPr>
              <a:t>Maghrib</a:t>
            </a:r>
            <a:r>
              <a:rPr lang="it-IT" sz="5100" dirty="0">
                <a:latin typeface="Calibri" panose="020F0502020204030204" pitchFamily="34" charset="0"/>
                <a:cs typeface="Calibri" panose="020F0502020204030204" pitchFamily="34" charset="0"/>
              </a:rPr>
              <a:t>; «Sayyid» / «Sidi» in Nord Africa) . </a:t>
            </a:r>
          </a:p>
          <a:p>
            <a:pPr marL="0" indent="0" algn="just">
              <a:buNone/>
            </a:pPr>
            <a:endParaRPr lang="it-IT" sz="5100" dirty="0">
              <a:latin typeface="Calibri" panose="020F0502020204030204" pitchFamily="34" charset="0"/>
              <a:cs typeface="Calibri" panose="020F0502020204030204" pitchFamily="34" charset="0"/>
            </a:endParaRPr>
          </a:p>
          <a:p>
            <a:pPr marL="0" indent="0">
              <a:buNone/>
            </a:pPr>
            <a:endParaRPr lang="it-IT" dirty="0"/>
          </a:p>
        </p:txBody>
      </p:sp>
    </p:spTree>
    <p:extLst>
      <p:ext uri="{BB962C8B-B14F-4D97-AF65-F5344CB8AC3E}">
        <p14:creationId xmlns:p14="http://schemas.microsoft.com/office/powerpoint/2010/main" val="1245893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BA9315E-9C17-4750-92B3-7DABD6287979}"/>
              </a:ext>
            </a:extLst>
          </p:cNvPr>
          <p:cNvSpPr>
            <a:spLocks noGrp="1"/>
          </p:cNvSpPr>
          <p:nvPr>
            <p:ph type="title"/>
          </p:nvPr>
        </p:nvSpPr>
        <p:spPr/>
        <p:txBody>
          <a:bodyPr/>
          <a:lstStyle/>
          <a:p>
            <a:r>
              <a:rPr lang="it-IT" dirty="0" err="1">
                <a:solidFill>
                  <a:schemeClr val="accent2"/>
                </a:solidFill>
              </a:rPr>
              <a:t>Mulìd</a:t>
            </a:r>
            <a:r>
              <a:rPr lang="it-IT" dirty="0"/>
              <a:t> e </a:t>
            </a:r>
            <a:r>
              <a:rPr lang="it-IT" dirty="0" err="1">
                <a:solidFill>
                  <a:schemeClr val="accent2"/>
                </a:solidFill>
              </a:rPr>
              <a:t>pelleginraggi</a:t>
            </a:r>
            <a:r>
              <a:rPr lang="it-IT" dirty="0"/>
              <a:t> alla tomba del santo nella fede popolare</a:t>
            </a:r>
          </a:p>
        </p:txBody>
      </p:sp>
      <p:pic>
        <p:nvPicPr>
          <p:cNvPr id="5" name="Segnaposto contenuto 4">
            <a:extLst>
              <a:ext uri="{FF2B5EF4-FFF2-40B4-BE49-F238E27FC236}">
                <a16:creationId xmlns:a16="http://schemas.microsoft.com/office/drawing/2014/main" xmlns="" id="{66EC0216-53ED-4D9C-9F1B-FC97ECB0C1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810" y="2579620"/>
            <a:ext cx="5473562" cy="3976254"/>
          </a:xfrm>
        </p:spPr>
      </p:pic>
      <p:pic>
        <p:nvPicPr>
          <p:cNvPr id="7" name="Immagine 6">
            <a:extLst>
              <a:ext uri="{FF2B5EF4-FFF2-40B4-BE49-F238E27FC236}">
                <a16:creationId xmlns:a16="http://schemas.microsoft.com/office/drawing/2014/main" xmlns="" id="{2FAA30F0-6D2F-4EAA-9939-8F26D16C4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7499" y="2579620"/>
            <a:ext cx="5370576" cy="3901440"/>
          </a:xfrm>
          <a:prstGeom prst="rect">
            <a:avLst/>
          </a:prstGeom>
        </p:spPr>
      </p:pic>
    </p:spTree>
    <p:extLst>
      <p:ext uri="{BB962C8B-B14F-4D97-AF65-F5344CB8AC3E}">
        <p14:creationId xmlns:p14="http://schemas.microsoft.com/office/powerpoint/2010/main" val="2722474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A5201E3-3FA7-4148-B2ED-38AF704D4F02}"/>
              </a:ext>
            </a:extLst>
          </p:cNvPr>
          <p:cNvSpPr>
            <a:spLocks noGrp="1"/>
          </p:cNvSpPr>
          <p:nvPr>
            <p:ph type="title"/>
          </p:nvPr>
        </p:nvSpPr>
        <p:spPr/>
        <p:txBody>
          <a:bodyPr/>
          <a:lstStyle/>
          <a:p>
            <a:r>
              <a:rPr lang="it-IT" dirty="0" err="1">
                <a:solidFill>
                  <a:schemeClr val="accent2"/>
                </a:solidFill>
              </a:rPr>
              <a:t>Mulìd</a:t>
            </a:r>
            <a:r>
              <a:rPr lang="it-IT" dirty="0"/>
              <a:t> e </a:t>
            </a:r>
            <a:r>
              <a:rPr lang="it-IT" dirty="0" err="1">
                <a:solidFill>
                  <a:schemeClr val="accent2"/>
                </a:solidFill>
              </a:rPr>
              <a:t>pelleginraggi</a:t>
            </a:r>
            <a:r>
              <a:rPr lang="it-IT" dirty="0"/>
              <a:t> alla tomba del santo nella fede popolare</a:t>
            </a:r>
          </a:p>
        </p:txBody>
      </p:sp>
      <p:pic>
        <p:nvPicPr>
          <p:cNvPr id="5" name="Segnaposto contenuto 4">
            <a:extLst>
              <a:ext uri="{FF2B5EF4-FFF2-40B4-BE49-F238E27FC236}">
                <a16:creationId xmlns:a16="http://schemas.microsoft.com/office/drawing/2014/main" xmlns="" id="{47C675E9-78E3-48C2-9C63-B15AE38DCF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633" y="2319938"/>
            <a:ext cx="6754051" cy="4906461"/>
          </a:xfrm>
        </p:spPr>
      </p:pic>
      <p:pic>
        <p:nvPicPr>
          <p:cNvPr id="7" name="Immagine 6">
            <a:extLst>
              <a:ext uri="{FF2B5EF4-FFF2-40B4-BE49-F238E27FC236}">
                <a16:creationId xmlns:a16="http://schemas.microsoft.com/office/drawing/2014/main" xmlns="" id="{AD945E87-6A9F-4F71-9F3F-C7827402C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1418" y="2822448"/>
            <a:ext cx="5370576" cy="3901440"/>
          </a:xfrm>
          <a:prstGeom prst="rect">
            <a:avLst/>
          </a:prstGeom>
        </p:spPr>
      </p:pic>
    </p:spTree>
    <p:extLst>
      <p:ext uri="{BB962C8B-B14F-4D97-AF65-F5344CB8AC3E}">
        <p14:creationId xmlns:p14="http://schemas.microsoft.com/office/powerpoint/2010/main" val="8672465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e">
  <a:themeElements>
    <a:clrScheme name="Integrale">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e">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e">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xmlns=""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TM02900720[[fn=Integrale]]</Template>
  <TotalTime>1007</TotalTime>
  <Words>1537</Words>
  <Application>Microsoft Office PowerPoint</Application>
  <PresentationFormat>Personalizzato</PresentationFormat>
  <Paragraphs>174</Paragraphs>
  <Slides>27</Slides>
  <Notes>0</Notes>
  <HiddenSlides>0</HiddenSlides>
  <MMClips>0</MMClips>
  <ScaleCrop>false</ScaleCrop>
  <HeadingPairs>
    <vt:vector size="4" baseType="variant">
      <vt:variant>
        <vt:lpstr>Tema</vt:lpstr>
      </vt:variant>
      <vt:variant>
        <vt:i4>1</vt:i4>
      </vt:variant>
      <vt:variant>
        <vt:lpstr>Titoli diapositive</vt:lpstr>
      </vt:variant>
      <vt:variant>
        <vt:i4>27</vt:i4>
      </vt:variant>
    </vt:vector>
  </HeadingPairs>
  <TitlesOfParts>
    <vt:vector size="28" baseType="lpstr">
      <vt:lpstr>Integrale</vt:lpstr>
      <vt:lpstr>PRESENZA ED ESPERIENZA SUFI NEL ROMANZO ARABO   </vt:lpstr>
      <vt:lpstr>Struttura del seminario</vt:lpstr>
      <vt:lpstr>Il Sufismo  </vt:lpstr>
      <vt:lpstr>Cosa è il sufismo  التصوف</vt:lpstr>
      <vt:lpstr>Cosa significa essere «Sufi*»?</vt:lpstr>
      <vt:lpstr>Pratiche del Sufismo</vt:lpstr>
      <vt:lpstr>Organizzazione della comunita’ sufi</vt:lpstr>
      <vt:lpstr>Mulìd e pelleginraggi alla tomba del santo nella fede popolare</vt:lpstr>
      <vt:lpstr>Mulìd e pelleginraggi alla tomba del santo nella fede popolare</vt:lpstr>
      <vt:lpstr>Il mulid di sayyid Badawi al cairo</vt:lpstr>
      <vt:lpstr>Chi era Sayyid badawi?</vt:lpstr>
      <vt:lpstr>romanzo arabo e modernità -  egitto </vt:lpstr>
      <vt:lpstr>- 1. profilo storico del romanzo arabo :  profilo Di un genere novecentescoorigini  </vt:lpstr>
      <vt:lpstr>- 1. profilo storico del romanzo arabo:   dalla Nahda a oggi</vt:lpstr>
      <vt:lpstr>  Ayyam al-insan al sab‘a (i sette giorni dell’uomo) di ‘aBD AL-Hakim Qasim </vt:lpstr>
      <vt:lpstr>I sette giorni dell’uomo di ‘abd al-Hakim qasIM</vt:lpstr>
      <vt:lpstr>Presentazione standard di PowerPoint</vt:lpstr>
      <vt:lpstr>Il romanzo, la storia…</vt:lpstr>
      <vt:lpstr>Presentazione standard di PowerPoint</vt:lpstr>
      <vt:lpstr>Presentazione standard di PowerPoint</vt:lpstr>
      <vt:lpstr>Presentazione standard di PowerPoint</vt:lpstr>
      <vt:lpstr>Delimitazione / binarismo  dei ruoli di genere</vt:lpstr>
      <vt:lpstr>Presentazione standard di PowerPoint</vt:lpstr>
      <vt:lpstr>Capitoli 4/ 5: la crisi di ‘Abd al ‘Aziz</vt:lpstr>
      <vt:lpstr>Capitoli 4/ 5: la crisi di ‘Abd al ‘Aziz</vt:lpstr>
      <vt:lpstr>Capitoli 4/ 5: la crisi di ‘Abd al ‘Aziz</vt:lpstr>
      <vt:lpstr>bibliografia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PRESENZA ED ESPERIENZA SUFI NEL ROMANZO ARABO</dc:title>
  <dc:creator>maria elena paniconi</dc:creator>
  <cp:lastModifiedBy>Carla.Canullo</cp:lastModifiedBy>
  <cp:revision>5</cp:revision>
  <dcterms:created xsi:type="dcterms:W3CDTF">2022-11-01T21:32:20Z</dcterms:created>
  <dcterms:modified xsi:type="dcterms:W3CDTF">2022-11-14T15:37:13Z</dcterms:modified>
</cp:coreProperties>
</file>