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72" r:id="rId4"/>
    <p:sldId id="273" r:id="rId5"/>
    <p:sldId id="259" r:id="rId6"/>
    <p:sldId id="267" r:id="rId7"/>
    <p:sldId id="264" r:id="rId8"/>
    <p:sldId id="260" r:id="rId9"/>
    <p:sldId id="268" r:id="rId10"/>
    <p:sldId id="269" r:id="rId11"/>
    <p:sldId id="270" r:id="rId12"/>
    <p:sldId id="271" r:id="rId13"/>
    <p:sldId id="261" r:id="rId14"/>
    <p:sldId id="266" r:id="rId15"/>
    <p:sldId id="262" r:id="rId16"/>
    <p:sldId id="263" r:id="rId17"/>
    <p:sldId id="265" r:id="rId18"/>
    <p:sldId id="276" r:id="rId19"/>
    <p:sldId id="275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57" d="100"/>
          <a:sy n="57" d="100"/>
        </p:scale>
        <p:origin x="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ujia_people" TargetMode="External"/><Relationship Id="rId13" Type="http://schemas.openxmlformats.org/officeDocument/2006/relationships/hyperlink" Target="https://en.wikipedia.org/wiki/Dong_people" TargetMode="External"/><Relationship Id="rId18" Type="http://schemas.openxmlformats.org/officeDocument/2006/relationships/hyperlink" Target="https://en.wikipedia.org/wiki/Li_people" TargetMode="External"/><Relationship Id="rId26" Type="http://schemas.openxmlformats.org/officeDocument/2006/relationships/hyperlink" Target="https://en.wikipedia.org/wiki/Sui_people" TargetMode="External"/><Relationship Id="rId3" Type="http://schemas.openxmlformats.org/officeDocument/2006/relationships/hyperlink" Target="https://en.wikipedia.org/wiki/Hui_people" TargetMode="External"/><Relationship Id="rId21" Type="http://schemas.openxmlformats.org/officeDocument/2006/relationships/hyperlink" Target="https://en.wikipedia.org/wiki/Lisu_people" TargetMode="External"/><Relationship Id="rId7" Type="http://schemas.openxmlformats.org/officeDocument/2006/relationships/hyperlink" Target="https://en.wikipedia.org/wiki/Yi_people" TargetMode="External"/><Relationship Id="rId12" Type="http://schemas.openxmlformats.org/officeDocument/2006/relationships/hyperlink" Target="https://en.wikipedia.org/wiki/Koreans" TargetMode="External"/><Relationship Id="rId17" Type="http://schemas.openxmlformats.org/officeDocument/2006/relationships/hyperlink" Target="https://en.wikipedia.org/wiki/Kazakhs" TargetMode="External"/><Relationship Id="rId25" Type="http://schemas.openxmlformats.org/officeDocument/2006/relationships/hyperlink" Target="https://en.wikipedia.org/wiki/Lahu_people" TargetMode="External"/><Relationship Id="rId2" Type="http://schemas.openxmlformats.org/officeDocument/2006/relationships/hyperlink" Target="https://en.wikipedia.org/wiki/Zhuang_people" TargetMode="External"/><Relationship Id="rId16" Type="http://schemas.openxmlformats.org/officeDocument/2006/relationships/hyperlink" Target="https://en.wikipedia.org/wiki/Hani_people" TargetMode="External"/><Relationship Id="rId20" Type="http://schemas.openxmlformats.org/officeDocument/2006/relationships/hyperlink" Target="https://en.wikipedia.org/wiki/She_people" TargetMode="External"/><Relationship Id="rId29" Type="http://schemas.openxmlformats.org/officeDocument/2006/relationships/hyperlink" Target="https://en.wikipedia.org/wiki/Qiang_peopl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Miao_people" TargetMode="External"/><Relationship Id="rId11" Type="http://schemas.openxmlformats.org/officeDocument/2006/relationships/hyperlink" Target="https://en.wikipedia.org/wiki/Buyei" TargetMode="External"/><Relationship Id="rId24" Type="http://schemas.openxmlformats.org/officeDocument/2006/relationships/hyperlink" Target="https://en.wikipedia.org/wiki/Taiwanese_aborigines" TargetMode="External"/><Relationship Id="rId5" Type="http://schemas.openxmlformats.org/officeDocument/2006/relationships/hyperlink" Target="https://en.wikipedia.org/wiki/Uyghurs" TargetMode="External"/><Relationship Id="rId15" Type="http://schemas.openxmlformats.org/officeDocument/2006/relationships/hyperlink" Target="https://en.wikipedia.org/wiki/Bai_people" TargetMode="External"/><Relationship Id="rId23" Type="http://schemas.openxmlformats.org/officeDocument/2006/relationships/hyperlink" Target="https://en.wikipedia.org/wiki/Dongxiang_people" TargetMode="External"/><Relationship Id="rId28" Type="http://schemas.openxmlformats.org/officeDocument/2006/relationships/hyperlink" Target="https://en.wikipedia.org/wiki/Nakhi_people" TargetMode="External"/><Relationship Id="rId10" Type="http://schemas.openxmlformats.org/officeDocument/2006/relationships/hyperlink" Target="https://en.wikipedia.org/wiki/Mongols" TargetMode="External"/><Relationship Id="rId19" Type="http://schemas.openxmlformats.org/officeDocument/2006/relationships/hyperlink" Target="https://en.wikipedia.org/wiki/Dai_people" TargetMode="External"/><Relationship Id="rId31" Type="http://schemas.openxmlformats.org/officeDocument/2006/relationships/hyperlink" Target="https://en.wikipedia.org/wiki/Mulao_people" TargetMode="External"/><Relationship Id="rId4" Type="http://schemas.openxmlformats.org/officeDocument/2006/relationships/hyperlink" Target="https://en.wikipedia.org/wiki/Manchu" TargetMode="External"/><Relationship Id="rId9" Type="http://schemas.openxmlformats.org/officeDocument/2006/relationships/hyperlink" Target="https://en.wikipedia.org/wiki/Tibetans" TargetMode="External"/><Relationship Id="rId14" Type="http://schemas.openxmlformats.org/officeDocument/2006/relationships/hyperlink" Target="https://en.wikipedia.org/wiki/Yao_people" TargetMode="External"/><Relationship Id="rId22" Type="http://schemas.openxmlformats.org/officeDocument/2006/relationships/hyperlink" Target="https://en.wikipedia.org/wiki/Gelao_people" TargetMode="External"/><Relationship Id="rId27" Type="http://schemas.openxmlformats.org/officeDocument/2006/relationships/hyperlink" Target="https://en.wikipedia.org/wiki/Va_people" TargetMode="External"/><Relationship Id="rId30" Type="http://schemas.openxmlformats.org/officeDocument/2006/relationships/hyperlink" Target="https://en.wikipedia.org/wiki/Monguor_peopl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aonan_people" TargetMode="External"/><Relationship Id="rId13" Type="http://schemas.openxmlformats.org/officeDocument/2006/relationships/hyperlink" Target="https://en.wikipedia.org/wiki/Nu_people" TargetMode="External"/><Relationship Id="rId18" Type="http://schemas.openxmlformats.org/officeDocument/2006/relationships/hyperlink" Target="https://en.wikipedia.org/wiki/Russians_in_China" TargetMode="External"/><Relationship Id="rId26" Type="http://schemas.openxmlformats.org/officeDocument/2006/relationships/hyperlink" Target="https://en.wikipedia.org/wiki/Lhoba_people" TargetMode="External"/><Relationship Id="rId3" Type="http://schemas.openxmlformats.org/officeDocument/2006/relationships/hyperlink" Target="https://en.wikipedia.org/wiki/Kyrgyz_people" TargetMode="External"/><Relationship Id="rId21" Type="http://schemas.openxmlformats.org/officeDocument/2006/relationships/hyperlink" Target="https://en.wikipedia.org/wiki/Monpa_people" TargetMode="External"/><Relationship Id="rId7" Type="http://schemas.openxmlformats.org/officeDocument/2006/relationships/hyperlink" Target="https://en.wikipedia.org/wiki/Blang_people" TargetMode="External"/><Relationship Id="rId12" Type="http://schemas.openxmlformats.org/officeDocument/2006/relationships/hyperlink" Target="https://en.wikipedia.org/wiki/Evenks" TargetMode="External"/><Relationship Id="rId17" Type="http://schemas.openxmlformats.org/officeDocument/2006/relationships/hyperlink" Target="https://en.wikipedia.org/wiki/Bonan_people" TargetMode="External"/><Relationship Id="rId25" Type="http://schemas.openxmlformats.org/officeDocument/2006/relationships/hyperlink" Target="https://en.wikipedia.org/wiki/Nanai_people" TargetMode="External"/><Relationship Id="rId2" Type="http://schemas.openxmlformats.org/officeDocument/2006/relationships/hyperlink" Target="https://en.wikipedia.org/wiki/Xibe_people" TargetMode="External"/><Relationship Id="rId16" Type="http://schemas.openxmlformats.org/officeDocument/2006/relationships/hyperlink" Target="https://en.wikipedia.org/wiki/Palaung_people" TargetMode="External"/><Relationship Id="rId20" Type="http://schemas.openxmlformats.org/officeDocument/2006/relationships/hyperlink" Target="https://en.wikipedia.org/wiki/Uzbek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Salar_people" TargetMode="External"/><Relationship Id="rId11" Type="http://schemas.openxmlformats.org/officeDocument/2006/relationships/hyperlink" Target="https://en.wikipedia.org/wiki/Pumi_people" TargetMode="External"/><Relationship Id="rId24" Type="http://schemas.openxmlformats.org/officeDocument/2006/relationships/hyperlink" Target="https://en.wikipedia.org/wiki/Chinese_Tatars" TargetMode="External"/><Relationship Id="rId5" Type="http://schemas.openxmlformats.org/officeDocument/2006/relationships/hyperlink" Target="https://en.wikipedia.org/wiki/Daur_people" TargetMode="External"/><Relationship Id="rId15" Type="http://schemas.openxmlformats.org/officeDocument/2006/relationships/hyperlink" Target="https://en.wikipedia.org/wiki/Jino_people" TargetMode="External"/><Relationship Id="rId23" Type="http://schemas.openxmlformats.org/officeDocument/2006/relationships/hyperlink" Target="https://en.wikipedia.org/wiki/Derung_people" TargetMode="External"/><Relationship Id="rId10" Type="http://schemas.openxmlformats.org/officeDocument/2006/relationships/hyperlink" Target="https://en.wikipedia.org/wiki/Achang_people" TargetMode="External"/><Relationship Id="rId19" Type="http://schemas.openxmlformats.org/officeDocument/2006/relationships/hyperlink" Target="https://en.wikipedia.org/wiki/Yugur_people" TargetMode="External"/><Relationship Id="rId4" Type="http://schemas.openxmlformats.org/officeDocument/2006/relationships/hyperlink" Target="https://en.wikipedia.org/wiki/Jingpo_people" TargetMode="External"/><Relationship Id="rId9" Type="http://schemas.openxmlformats.org/officeDocument/2006/relationships/hyperlink" Target="https://en.wikipedia.org/wiki/Tajiks_of_Xinjiang" TargetMode="External"/><Relationship Id="rId14" Type="http://schemas.openxmlformats.org/officeDocument/2006/relationships/hyperlink" Target="https://en.wikipedia.org/wiki/Gin_people" TargetMode="External"/><Relationship Id="rId22" Type="http://schemas.openxmlformats.org/officeDocument/2006/relationships/hyperlink" Target="https://en.wikipedia.org/wiki/Oroqen_peopl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s://www.map-of-china.co.uk/maps/political-map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29" y="107576"/>
            <a:ext cx="8338745" cy="6629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36176" y="1801905"/>
            <a:ext cx="2729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/>
              <a:t>La Cina </a:t>
            </a:r>
          </a:p>
          <a:p>
            <a:pPr algn="ctr"/>
            <a:r>
              <a:rPr lang="it-IT" sz="4000" dirty="0" smtClean="0"/>
              <a:t>politica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0942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resh and Diverse Local Life, Traditional Naxi Villages in Yunnan Province  | SpringerLin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61" y="223202"/>
            <a:ext cx="8433822" cy="6505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44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71" y="712511"/>
            <a:ext cx="9010262" cy="55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66" y="352630"/>
            <a:ext cx="9642885" cy="63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4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603532" y="284295"/>
            <a:ext cx="8761412" cy="59312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testo 3"/>
          <p:cNvSpPr txBox="1">
            <a:spLocks/>
          </p:cNvSpPr>
          <p:nvPr/>
        </p:nvSpPr>
        <p:spPr>
          <a:xfrm>
            <a:off x="0" y="1371599"/>
            <a:ext cx="5931243" cy="55893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24" y="194983"/>
            <a:ext cx="8884023" cy="66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4329" y="599396"/>
            <a:ext cx="10125635" cy="96046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Altopiano di </a:t>
            </a:r>
            <a:r>
              <a:rPr lang="it-IT" b="1" dirty="0" err="1" smtClean="0">
                <a:solidFill>
                  <a:srgbClr val="FFC000"/>
                </a:solidFill>
              </a:rPr>
              <a:t>Lijiang</a:t>
            </a:r>
            <a:r>
              <a:rPr lang="it-IT" b="1" dirty="0" smtClean="0">
                <a:solidFill>
                  <a:srgbClr val="FFC000"/>
                </a:solidFill>
              </a:rPr>
              <a:t> (2400 mt.) e monte del  Drago di Giada</a:t>
            </a:r>
            <a:endParaRPr lang="it-IT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Lijiang Old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70" y="1736640"/>
            <a:ext cx="9102058" cy="438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944129" y="6186100"/>
            <a:ext cx="5618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https://www.chinadiscovery.com/yunnan/lijiang/lijiang-old-town.html</a:t>
            </a:r>
          </a:p>
        </p:txBody>
      </p:sp>
    </p:spTree>
    <p:extLst>
      <p:ext uri="{BB962C8B-B14F-4D97-AF65-F5344CB8AC3E}">
        <p14:creationId xmlns:p14="http://schemas.microsoft.com/office/powerpoint/2010/main" val="329916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Dati turismo nello </a:t>
            </a:r>
            <a:r>
              <a:rPr lang="it-IT" dirty="0" err="1" smtClean="0"/>
              <a:t>Yunnan</a:t>
            </a:r>
            <a:r>
              <a:rPr lang="it-IT" dirty="0" smtClean="0"/>
              <a:t> settimana del Capodanno cinese 2017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994647"/>
          </a:xfrm>
        </p:spPr>
        <p:txBody>
          <a:bodyPr>
            <a:normAutofit/>
          </a:bodyPr>
          <a:lstStyle/>
          <a:p>
            <a:r>
              <a:rPr lang="it-IT" sz="2800" dirty="0" smtClean="0"/>
              <a:t>23 milioni di visitatori (+ 65%), </a:t>
            </a:r>
          </a:p>
          <a:p>
            <a:r>
              <a:rPr lang="it-IT" sz="2800" dirty="0" err="1" smtClean="0"/>
              <a:t>income</a:t>
            </a:r>
            <a:r>
              <a:rPr lang="it-IT" sz="2800" dirty="0" smtClean="0"/>
              <a:t> per più di 13 miliardi di yuan </a:t>
            </a:r>
          </a:p>
          <a:p>
            <a:r>
              <a:rPr lang="it-IT" sz="2800" dirty="0" smtClean="0"/>
              <a:t>ovvero 1,97 miliardi di dollari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230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37" y="1093284"/>
            <a:ext cx="7575763" cy="4956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9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443984" cy="768085"/>
          </a:xfrm>
        </p:spPr>
        <p:txBody>
          <a:bodyPr/>
          <a:lstStyle/>
          <a:p>
            <a:r>
              <a:rPr lang="it-IT" b="1" dirty="0" smtClean="0">
                <a:solidFill>
                  <a:srgbClr val="FFC000"/>
                </a:solidFill>
              </a:rPr>
              <a:t>Esempio di cornice </a:t>
            </a:r>
            <a:r>
              <a:rPr lang="it-IT" b="1" dirty="0" err="1" smtClean="0">
                <a:solidFill>
                  <a:srgbClr val="FFC000"/>
                </a:solidFill>
              </a:rPr>
              <a:t>dongba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76864" y="4552166"/>
            <a:ext cx="87073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Lettura del </a:t>
            </a:r>
            <a:r>
              <a:rPr lang="it-IT" dirty="0" err="1" smtClean="0"/>
              <a:t>dongba</a:t>
            </a:r>
            <a:r>
              <a:rPr lang="it-IT" dirty="0" smtClean="0"/>
              <a:t>: «Quel tempo [in cui] montagne non apparse</a:t>
            </a:r>
            <a:r>
              <a:rPr lang="it-IT" dirty="0"/>
              <a:t>, </a:t>
            </a:r>
            <a:r>
              <a:rPr lang="it-IT" dirty="0" smtClean="0"/>
              <a:t>quel </a:t>
            </a:r>
            <a:r>
              <a:rPr lang="it-IT" dirty="0"/>
              <a:t>tempo [in cui] </a:t>
            </a:r>
            <a:r>
              <a:rPr lang="it-IT" dirty="0" err="1" smtClean="0"/>
              <a:t>vally</a:t>
            </a:r>
            <a:r>
              <a:rPr lang="it-IT" dirty="0" smtClean="0"/>
              <a:t> </a:t>
            </a:r>
            <a:r>
              <a:rPr lang="it-IT" dirty="0"/>
              <a:t>non </a:t>
            </a:r>
            <a:r>
              <a:rPr lang="it-IT" dirty="0" smtClean="0"/>
              <a:t>apparse, quel tempo [in cui] montagne non apparse e valli non apparse». Traduzione: «In quel tempo in cui le montagne e le valli non erano apparse».</a:t>
            </a:r>
            <a:r>
              <a:rPr lang="en-US" dirty="0" smtClean="0"/>
              <a:t> </a:t>
            </a:r>
            <a:endParaRPr lang="it-IT" dirty="0" smtClean="0"/>
          </a:p>
          <a:p>
            <a:endParaRPr lang="it-IT" dirty="0"/>
          </a:p>
          <a:p>
            <a:pPr algn="just"/>
            <a:r>
              <a:rPr lang="it-IT" dirty="0" smtClean="0"/>
              <a:t>Il </a:t>
            </a:r>
            <a:r>
              <a:rPr lang="it-IT" dirty="0" err="1" smtClean="0"/>
              <a:t>dongba</a:t>
            </a:r>
            <a:r>
              <a:rPr lang="it-IT" dirty="0" smtClean="0"/>
              <a:t> </a:t>
            </a:r>
            <a:r>
              <a:rPr lang="it-IT" dirty="0" err="1" smtClean="0"/>
              <a:t>Naxi</a:t>
            </a:r>
            <a:r>
              <a:rPr lang="it-IT" dirty="0" smtClean="0"/>
              <a:t> legge 19 sillabe, ma vengono annotati solo 4 pittogrammi (4 sillabe)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25" y="2057492"/>
            <a:ext cx="3273994" cy="1528103"/>
          </a:xfrm>
          <a:prstGeom prst="rect">
            <a:avLst/>
          </a:prstGeom>
        </p:spPr>
      </p:pic>
      <p:pic>
        <p:nvPicPr>
          <p:cNvPr id="6" name="Immagine 5" descr="C:\Users\Cristiana.Turini\Desktop\Pittogrammi tesi dottorato\Pittogrammi 1-224\p18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51" y="2057493"/>
            <a:ext cx="1252152" cy="14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:\Users\Cristiana.Turini\Desktop\Pittogrammi tesi dottorato\Pittogrammi 1-224\p195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29" y="2057493"/>
            <a:ext cx="1313935" cy="14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C:\Users\Cristiana.Turini\Desktop\Pittogrammi tesi dottorato\Pittogrammi 1-224\p33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843" y="2057493"/>
            <a:ext cx="1384087" cy="143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C:\Users\Cristiana.Turini\Desktop\Pittogrammi tesi dottorato\Pittogrammi 1-224\p74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654" y="2057492"/>
            <a:ext cx="1462411" cy="14333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5401675" y="3558549"/>
            <a:ext cx="1278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Montagna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228843" y="3558549"/>
            <a:ext cx="16751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NON</a:t>
            </a:r>
          </a:p>
          <a:p>
            <a:pPr algn="ctr"/>
            <a:r>
              <a:rPr lang="it-IT" sz="1400" dirty="0" smtClean="0"/>
              <a:t>(«crepuscolo», usato foneticamente)</a:t>
            </a:r>
            <a:endParaRPr lang="it-IT" sz="1400" dirty="0"/>
          </a:p>
          <a:p>
            <a:pPr algn="ctr"/>
            <a:endParaRPr lang="it-IT" sz="1400" dirty="0" smtClean="0"/>
          </a:p>
        </p:txBody>
      </p:sp>
      <p:sp>
        <p:nvSpPr>
          <p:cNvPr id="14" name="Rettangolo 13"/>
          <p:cNvSpPr/>
          <p:nvPr/>
        </p:nvSpPr>
        <p:spPr>
          <a:xfrm>
            <a:off x="9903992" y="3558549"/>
            <a:ext cx="2280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Apparire</a:t>
            </a:r>
          </a:p>
          <a:p>
            <a:pPr algn="ctr"/>
            <a:r>
              <a:rPr lang="it-IT" sz="1400" dirty="0" smtClean="0"/>
              <a:t>(«botte» o «secchio»,</a:t>
            </a:r>
          </a:p>
          <a:p>
            <a:pPr algn="ctr"/>
            <a:r>
              <a:rPr lang="it-IT" sz="1400" dirty="0"/>
              <a:t>u</a:t>
            </a:r>
            <a:r>
              <a:rPr lang="it-IT" sz="1400" dirty="0" smtClean="0"/>
              <a:t>sato foneticamente)</a:t>
            </a:r>
            <a:endParaRPr lang="it-IT" sz="1400" dirty="0"/>
          </a:p>
        </p:txBody>
      </p:sp>
      <p:sp>
        <p:nvSpPr>
          <p:cNvPr id="3" name="Rettangolo 2"/>
          <p:cNvSpPr/>
          <p:nvPr/>
        </p:nvSpPr>
        <p:spPr>
          <a:xfrm>
            <a:off x="7161836" y="3501360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Valle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901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Processi nelle cinque fasi Han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/>
              <a:t>Reciproca produzione</a:t>
            </a:r>
            <a:endParaRPr lang="it-IT" b="1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il legno produce il </a:t>
            </a:r>
            <a:r>
              <a:rPr lang="it-IT" sz="2400" dirty="0" smtClean="0"/>
              <a:t>fuoco</a:t>
            </a:r>
          </a:p>
          <a:p>
            <a:r>
              <a:rPr lang="it-IT" sz="2400" dirty="0" smtClean="0"/>
              <a:t>il </a:t>
            </a:r>
            <a:r>
              <a:rPr lang="it-IT" sz="2400" dirty="0"/>
              <a:t>fuoco produce la </a:t>
            </a:r>
            <a:r>
              <a:rPr lang="it-IT" sz="2400" dirty="0" smtClean="0"/>
              <a:t>terra</a:t>
            </a:r>
          </a:p>
          <a:p>
            <a:r>
              <a:rPr lang="it-IT" sz="2400" dirty="0" smtClean="0"/>
              <a:t>la </a:t>
            </a:r>
            <a:r>
              <a:rPr lang="it-IT" sz="2400" dirty="0"/>
              <a:t>terra produce il </a:t>
            </a:r>
            <a:r>
              <a:rPr lang="it-IT" sz="2400" dirty="0" smtClean="0"/>
              <a:t>metallo</a:t>
            </a:r>
          </a:p>
          <a:p>
            <a:r>
              <a:rPr lang="it-IT" sz="2400" dirty="0" smtClean="0"/>
              <a:t>il </a:t>
            </a:r>
            <a:r>
              <a:rPr lang="it-IT" sz="2400" dirty="0"/>
              <a:t>metallo produce l’acqua </a:t>
            </a:r>
            <a:endParaRPr lang="it-IT" sz="2400" dirty="0" smtClean="0"/>
          </a:p>
          <a:p>
            <a:r>
              <a:rPr lang="it-IT" sz="2400" dirty="0" smtClean="0"/>
              <a:t> </a:t>
            </a:r>
            <a:r>
              <a:rPr lang="it-IT" sz="2400" dirty="0"/>
              <a:t>l’acqua produce il legno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b="1" dirty="0" smtClean="0"/>
              <a:t>Reciproca conquista</a:t>
            </a:r>
            <a:endParaRPr lang="it-IT" b="1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733690" cy="3354060"/>
          </a:xfrm>
        </p:spPr>
        <p:txBody>
          <a:bodyPr>
            <a:noAutofit/>
          </a:bodyPr>
          <a:lstStyle/>
          <a:p>
            <a:r>
              <a:rPr lang="it-IT" sz="2400" dirty="0"/>
              <a:t>il metallo conquista il </a:t>
            </a:r>
            <a:r>
              <a:rPr lang="it-IT" sz="2400" dirty="0" smtClean="0"/>
              <a:t>legno</a:t>
            </a:r>
          </a:p>
          <a:p>
            <a:r>
              <a:rPr lang="it-IT" sz="2400" dirty="0" smtClean="0"/>
              <a:t> </a:t>
            </a:r>
            <a:r>
              <a:rPr lang="it-IT" sz="2400" dirty="0"/>
              <a:t>il legno conquista </a:t>
            </a:r>
            <a:r>
              <a:rPr lang="it-IT" sz="2400" dirty="0" smtClean="0"/>
              <a:t>l’acqua </a:t>
            </a:r>
          </a:p>
          <a:p>
            <a:r>
              <a:rPr lang="it-IT" sz="2400" dirty="0" smtClean="0"/>
              <a:t>l’acqua </a:t>
            </a:r>
            <a:r>
              <a:rPr lang="it-IT" sz="2400" dirty="0"/>
              <a:t>conquista il </a:t>
            </a:r>
            <a:r>
              <a:rPr lang="it-IT" sz="2400" dirty="0" smtClean="0"/>
              <a:t>fuoco </a:t>
            </a:r>
          </a:p>
          <a:p>
            <a:r>
              <a:rPr lang="it-IT" sz="2400" dirty="0" smtClean="0"/>
              <a:t>il </a:t>
            </a:r>
            <a:r>
              <a:rPr lang="it-IT" sz="2400" dirty="0"/>
              <a:t>fuoco conquista il </a:t>
            </a:r>
            <a:r>
              <a:rPr lang="it-IT" sz="2400" dirty="0" smtClean="0"/>
              <a:t>metallo </a:t>
            </a:r>
          </a:p>
          <a:p>
            <a:r>
              <a:rPr lang="it-IT" sz="2400" dirty="0" smtClean="0"/>
              <a:t>la </a:t>
            </a:r>
            <a:r>
              <a:rPr lang="it-IT" sz="2400" dirty="0"/>
              <a:t>terra conquista </a:t>
            </a:r>
            <a:r>
              <a:rPr lang="it-IT" sz="2400" dirty="0" smtClean="0"/>
              <a:t>l’acqua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03795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Le cinque fasi</a:t>
            </a:r>
            <a:endParaRPr lang="it-IT" b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316852" y="1969475"/>
            <a:ext cx="3992732" cy="576262"/>
          </a:xfrm>
        </p:spPr>
        <p:txBody>
          <a:bodyPr/>
          <a:lstStyle/>
          <a:p>
            <a:r>
              <a:rPr lang="it-IT" sz="3200" b="1" dirty="0" err="1" smtClean="0"/>
              <a:t>Naxi</a:t>
            </a:r>
            <a:endParaRPr lang="it-IT" sz="3200" b="1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694330" y="2548966"/>
            <a:ext cx="5237776" cy="3354060"/>
          </a:xfrm>
        </p:spPr>
        <p:txBody>
          <a:bodyPr>
            <a:normAutofit/>
          </a:bodyPr>
          <a:lstStyle/>
          <a:p>
            <a:r>
              <a:rPr lang="it-IT" sz="2800" dirty="0"/>
              <a:t>legno: est: bianco</a:t>
            </a:r>
          </a:p>
          <a:p>
            <a:r>
              <a:rPr lang="it-IT" sz="2800" dirty="0"/>
              <a:t>fuoco: sud: verde</a:t>
            </a:r>
          </a:p>
          <a:p>
            <a:r>
              <a:rPr lang="it-IT" sz="2800" dirty="0"/>
              <a:t>ferro: ovest: Nero/blu</a:t>
            </a:r>
          </a:p>
          <a:p>
            <a:r>
              <a:rPr lang="it-IT" sz="2800" dirty="0"/>
              <a:t>Acqua: nord: giallo</a:t>
            </a:r>
          </a:p>
          <a:p>
            <a:r>
              <a:rPr lang="it-IT" sz="2800" dirty="0"/>
              <a:t>Terra: centro: multicolore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sz="3200" b="1" dirty="0" smtClean="0"/>
              <a:t>Han</a:t>
            </a:r>
            <a:endParaRPr lang="it-IT" sz="3200" b="1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166956" y="2545738"/>
            <a:ext cx="4841267" cy="3354060"/>
          </a:xfrm>
        </p:spPr>
        <p:txBody>
          <a:bodyPr/>
          <a:lstStyle/>
          <a:p>
            <a:r>
              <a:rPr lang="it-IT" sz="2800" dirty="0"/>
              <a:t>legno: est: blu </a:t>
            </a:r>
          </a:p>
          <a:p>
            <a:r>
              <a:rPr lang="it-IT" sz="2800" dirty="0"/>
              <a:t>metallo: ovest: bianco</a:t>
            </a:r>
          </a:p>
          <a:p>
            <a:r>
              <a:rPr lang="it-IT" sz="2800" dirty="0"/>
              <a:t>fuoco: sud: rosso</a:t>
            </a:r>
          </a:p>
          <a:p>
            <a:r>
              <a:rPr lang="it-IT" sz="2800" dirty="0"/>
              <a:t>Acqua: nord: nero</a:t>
            </a:r>
          </a:p>
          <a:p>
            <a:r>
              <a:rPr lang="it-IT" sz="2800" dirty="0"/>
              <a:t>Terra: centro: giallo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282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 di Laura Canali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0512" y="401955"/>
            <a:ext cx="9533312" cy="6321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23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Rito di purificazione dell’acqua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1"/>
            <a:ext cx="8915400" cy="4253752"/>
          </a:xfrm>
        </p:spPr>
        <p:txBody>
          <a:bodyPr>
            <a:normAutofit fontScale="92500" lnSpcReduction="10000"/>
          </a:bodyPr>
          <a:lstStyle/>
          <a:p>
            <a:r>
              <a:rPr lang="it-IT" sz="3600" dirty="0" smtClean="0"/>
              <a:t>nera</a:t>
            </a:r>
          </a:p>
          <a:p>
            <a:r>
              <a:rPr lang="it-IT" sz="3600" dirty="0" smtClean="0"/>
              <a:t>verde </a:t>
            </a:r>
          </a:p>
          <a:p>
            <a:r>
              <a:rPr lang="it-IT" sz="3600" dirty="0" smtClean="0"/>
              <a:t>rossa</a:t>
            </a:r>
          </a:p>
          <a:p>
            <a:r>
              <a:rPr lang="it-IT" sz="3600" dirty="0" smtClean="0"/>
              <a:t>gialla</a:t>
            </a:r>
          </a:p>
          <a:p>
            <a:r>
              <a:rPr lang="it-IT" sz="3600" dirty="0" smtClean="0"/>
              <a:t>bianca </a:t>
            </a:r>
            <a:r>
              <a:rPr lang="it-IT" sz="3600" dirty="0"/>
              <a:t>(trasparente</a:t>
            </a:r>
            <a:r>
              <a:rPr lang="it-IT" sz="3600" dirty="0" smtClean="0"/>
              <a:t>)</a:t>
            </a:r>
          </a:p>
          <a:p>
            <a:pPr algn="just"/>
            <a:r>
              <a:rPr lang="it-IT" b="1" dirty="0"/>
              <a:t>in virtù della correlazione tra colori e punti cardinali, la serie di ciotole- che sono sistemate in effetti da sud a nord- corrisponde alla serie ovest-sud-centro-nord-est (cioè da ovest a est). Invece, nelle decorazioni sulle gonne tradizionali </a:t>
            </a:r>
            <a:r>
              <a:rPr lang="it-IT" b="1" dirty="0" err="1"/>
              <a:t>Naxi</a:t>
            </a:r>
            <a:r>
              <a:rPr lang="it-IT" b="1" dirty="0"/>
              <a:t>, lo schema dei colori segue il modello: sud, ovest, centro, est, nord (cioè da sud a nord).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49204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computo del tempo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/>
              <a:t>Il giorno </a:t>
            </a:r>
            <a:r>
              <a:rPr lang="it-IT" sz="2400" dirty="0" err="1"/>
              <a:t>Naxi</a:t>
            </a:r>
            <a:r>
              <a:rPr lang="it-IT" sz="2400" dirty="0"/>
              <a:t> </a:t>
            </a:r>
            <a:r>
              <a:rPr lang="it-IT" sz="2400" dirty="0" smtClean="0"/>
              <a:t>è diviso in </a:t>
            </a:r>
            <a:r>
              <a:rPr lang="it-IT" sz="2400" b="1" dirty="0" smtClean="0"/>
              <a:t>12 </a:t>
            </a:r>
            <a:r>
              <a:rPr lang="it-IT" sz="2400" dirty="0" smtClean="0"/>
              <a:t>periodi di due ore. </a:t>
            </a:r>
            <a:r>
              <a:rPr lang="it-IT" sz="2400" dirty="0"/>
              <a:t>I</a:t>
            </a:r>
            <a:r>
              <a:rPr lang="it-IT" sz="2400" dirty="0" smtClean="0"/>
              <a:t>nizia </a:t>
            </a:r>
            <a:r>
              <a:rPr lang="it-IT" sz="2400" dirty="0"/>
              <a:t>con il canto del gallo e il ciclo delle ore procede con l</a:t>
            </a:r>
            <a:r>
              <a:rPr lang="it-IT" sz="2400" dirty="0" smtClean="0"/>
              <a:t>a </a:t>
            </a:r>
            <a:r>
              <a:rPr lang="it-IT" sz="2400" dirty="0"/>
              <a:t>sequenza: tigre, lepre, drago, serpente, cavallo, capra, scimmia, gallo, cane, maiale, topo e bue </a:t>
            </a:r>
            <a:endParaRPr lang="it-IT" sz="2400" dirty="0" smtClean="0"/>
          </a:p>
          <a:p>
            <a:r>
              <a:rPr lang="it-IT" sz="2400" dirty="0" smtClean="0"/>
              <a:t>Identico </a:t>
            </a:r>
            <a:r>
              <a:rPr lang="it-IT" sz="2400" dirty="0"/>
              <a:t>al ciclo Han</a:t>
            </a:r>
            <a:r>
              <a:rPr lang="it-IT" sz="2400" dirty="0" smtClean="0"/>
              <a:t>, ma </a:t>
            </a:r>
            <a:r>
              <a:rPr lang="it-IT" sz="2400" dirty="0"/>
              <a:t>il giorno dei cinesi inizia a mezzanotte, sotto il segno del </a:t>
            </a:r>
            <a:r>
              <a:rPr lang="it-IT" sz="2400" dirty="0" smtClean="0"/>
              <a:t>topo. </a:t>
            </a:r>
          </a:p>
          <a:p>
            <a:r>
              <a:rPr lang="it-IT" sz="2400" dirty="0" smtClean="0"/>
              <a:t>Il </a:t>
            </a:r>
            <a:r>
              <a:rPr lang="it-IT" sz="2400" dirty="0"/>
              <a:t>calendario tradizionale </a:t>
            </a:r>
            <a:r>
              <a:rPr lang="it-IT" sz="2400" dirty="0" err="1"/>
              <a:t>Naxi</a:t>
            </a:r>
            <a:r>
              <a:rPr lang="it-IT" sz="2400" dirty="0"/>
              <a:t> è di </a:t>
            </a:r>
            <a:r>
              <a:rPr lang="it-IT" sz="2400" b="1" dirty="0"/>
              <a:t>12</a:t>
            </a:r>
            <a:r>
              <a:rPr lang="it-IT" sz="2400" dirty="0"/>
              <a:t> mesi, ciascuno di </a:t>
            </a:r>
            <a:r>
              <a:rPr lang="it-IT" sz="2400" b="1" dirty="0"/>
              <a:t>30</a:t>
            </a:r>
            <a:r>
              <a:rPr lang="it-IT" sz="2400" dirty="0"/>
              <a:t> giorni, per un totale di </a:t>
            </a:r>
            <a:r>
              <a:rPr lang="it-IT" sz="2400" b="1" dirty="0"/>
              <a:t>360</a:t>
            </a:r>
            <a:r>
              <a:rPr lang="it-IT" sz="2400" dirty="0"/>
              <a:t> giorni.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685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2070847" y="618564"/>
          <a:ext cx="4289612" cy="5522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2624">
                  <a:extLst>
                    <a:ext uri="{9D8B030D-6E8A-4147-A177-3AD203B41FA5}">
                      <a16:colId xmlns:a16="http://schemas.microsoft.com/office/drawing/2014/main" val="2593509942"/>
                    </a:ext>
                  </a:extLst>
                </a:gridCol>
                <a:gridCol w="1680882">
                  <a:extLst>
                    <a:ext uri="{9D8B030D-6E8A-4147-A177-3AD203B41FA5}">
                      <a16:colId xmlns:a16="http://schemas.microsoft.com/office/drawing/2014/main" val="1262122441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val="3574154348"/>
                    </a:ext>
                  </a:extLst>
                </a:gridCol>
              </a:tblGrid>
              <a:tr h="243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Etnia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Popolazione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03719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 dirty="0">
                          <a:effectLst/>
                          <a:hlinkClick r:id="rId2" tooltip="Zhuang people"/>
                        </a:rPr>
                        <a:t>Zhuang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16.926.381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1.27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380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3" tooltip="Hui people"/>
                        </a:rPr>
                        <a:t>Hui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10.586.087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0.79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8640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4" tooltip="Manchu"/>
                        </a:rPr>
                        <a:t>Mancesi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10.387.958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0.78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67858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 dirty="0">
                          <a:effectLst/>
                          <a:hlinkClick r:id="rId5" tooltip="Uyghurs"/>
                        </a:rPr>
                        <a:t>Uiguri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10.069.346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0.76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1468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6" tooltip="Miao people"/>
                        </a:rPr>
                        <a:t>Miao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9.426.007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0.71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41846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7" tooltip="Yi people"/>
                        </a:rPr>
                        <a:t>Yi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8.714.393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0.65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1015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8" tooltip="Tujia people"/>
                        </a:rPr>
                        <a:t>Tujia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8.353.912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0.63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57454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 dirty="0">
                          <a:effectLst/>
                          <a:hlinkClick r:id="rId9" tooltip="Tibetans"/>
                        </a:rPr>
                        <a:t>Tibetan</a:t>
                      </a:r>
                      <a:r>
                        <a:rPr lang="it-IT" sz="2000" dirty="0">
                          <a:solidFill>
                            <a:srgbClr val="00B0F0"/>
                          </a:solidFill>
                          <a:effectLst/>
                        </a:rPr>
                        <a:t>i</a:t>
                      </a:r>
                      <a:endParaRPr lang="it-IT" sz="20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6.282.187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0.47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55124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 dirty="0">
                          <a:effectLst/>
                          <a:hlinkClick r:id="rId10" tooltip="Mongols"/>
                        </a:rPr>
                        <a:t>Mongol</a:t>
                      </a:r>
                      <a:r>
                        <a:rPr lang="it-IT" sz="2000" dirty="0">
                          <a:solidFill>
                            <a:srgbClr val="00B0F0"/>
                          </a:solidFill>
                          <a:effectLst/>
                        </a:rPr>
                        <a:t>i</a:t>
                      </a:r>
                      <a:endParaRPr lang="it-IT" sz="20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5.981.840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0.45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27159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1" tooltip="Buyei"/>
                        </a:rPr>
                        <a:t>Buyei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2.870.034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0.22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81586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 dirty="0">
                          <a:solidFill>
                            <a:srgbClr val="00B0F0"/>
                          </a:solidFill>
                          <a:effectLst/>
                          <a:hlinkClick r:id="rId12" tooltip="Koreans"/>
                        </a:rPr>
                        <a:t>Corean</a:t>
                      </a:r>
                      <a:r>
                        <a:rPr lang="it-IT" sz="2000" dirty="0">
                          <a:solidFill>
                            <a:srgbClr val="00B0F0"/>
                          </a:solidFill>
                          <a:effectLst/>
                        </a:rPr>
                        <a:t>i</a:t>
                      </a:r>
                      <a:endParaRPr lang="it-IT" sz="20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1.830.929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0.14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62140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3" tooltip="Dong people"/>
                        </a:rPr>
                        <a:t>Dong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2.879.974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0.22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28678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4" tooltip="Yao people"/>
                        </a:rPr>
                        <a:t>Yao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2.796.003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0.21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24623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5" tooltip="Bai people"/>
                        </a:rPr>
                        <a:t>Bai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1.933.510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0.15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95807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6" tooltip="Hani people"/>
                        </a:rPr>
                        <a:t>Hani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1.660.932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0.12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2183273"/>
                  </a:ext>
                </a:extLst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/>
          </p:nvPr>
        </p:nvGraphicFramePr>
        <p:xfrm>
          <a:off x="7019364" y="618564"/>
          <a:ext cx="4908175" cy="345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2282">
                  <a:extLst>
                    <a:ext uri="{9D8B030D-6E8A-4147-A177-3AD203B41FA5}">
                      <a16:colId xmlns:a16="http://schemas.microsoft.com/office/drawing/2014/main" val="761211872"/>
                    </a:ext>
                  </a:extLst>
                </a:gridCol>
                <a:gridCol w="1922929">
                  <a:extLst>
                    <a:ext uri="{9D8B030D-6E8A-4147-A177-3AD203B41FA5}">
                      <a16:colId xmlns:a16="http://schemas.microsoft.com/office/drawing/2014/main" val="3027308026"/>
                    </a:ext>
                  </a:extLst>
                </a:gridCol>
                <a:gridCol w="1532964">
                  <a:extLst>
                    <a:ext uri="{9D8B030D-6E8A-4147-A177-3AD203B41FA5}">
                      <a16:colId xmlns:a16="http://schemas.microsoft.com/office/drawing/2014/main" val="1425180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Etnia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Popolazione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77374554"/>
                  </a:ext>
                </a:extLst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7032811" y="963750"/>
          <a:ext cx="4894729" cy="5177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1941">
                  <a:extLst>
                    <a:ext uri="{9D8B030D-6E8A-4147-A177-3AD203B41FA5}">
                      <a16:colId xmlns:a16="http://schemas.microsoft.com/office/drawing/2014/main" val="3309709162"/>
                    </a:ext>
                  </a:extLst>
                </a:gridCol>
                <a:gridCol w="1976718">
                  <a:extLst>
                    <a:ext uri="{9D8B030D-6E8A-4147-A177-3AD203B41FA5}">
                      <a16:colId xmlns:a16="http://schemas.microsoft.com/office/drawing/2014/main" val="3615699472"/>
                    </a:ext>
                  </a:extLst>
                </a:gridCol>
                <a:gridCol w="1506070">
                  <a:extLst>
                    <a:ext uri="{9D8B030D-6E8A-4147-A177-3AD203B41FA5}">
                      <a16:colId xmlns:a16="http://schemas.microsoft.com/office/drawing/2014/main" val="180585602"/>
                    </a:ext>
                  </a:extLst>
                </a:gridCol>
              </a:tblGrid>
              <a:tr h="75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 dirty="0" smtClean="0">
                          <a:effectLst/>
                          <a:hlinkClick r:id="rId17" tooltip="Kazakhs"/>
                        </a:rPr>
                        <a:t>Kazak</a:t>
                      </a:r>
                      <a:r>
                        <a:rPr lang="it-IT" sz="2000" dirty="0" smtClean="0">
                          <a:solidFill>
                            <a:srgbClr val="00B0F0"/>
                          </a:solidFill>
                          <a:effectLst/>
                        </a:rPr>
                        <a:t>i</a:t>
                      </a:r>
                      <a:endParaRPr lang="it-IT" sz="20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1.462.588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0.11 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976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 dirty="0">
                          <a:effectLst/>
                          <a:hlinkClick r:id="rId18" tooltip="Li people"/>
                        </a:rPr>
                        <a:t>Li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1.463.064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0.11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6969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9" tooltip="Dai people"/>
                        </a:rPr>
                        <a:t>Dai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1.261.311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0.09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6841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0" tooltip="She people"/>
                        </a:rPr>
                        <a:t>She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708.651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0.05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10991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1" tooltip="Lisu people"/>
                        </a:rPr>
                        <a:t>Lisu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702.839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0.05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9572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2" tooltip="Gelao people"/>
                        </a:rPr>
                        <a:t>Gelao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550.746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0.04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46139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3" tooltip="Dongxiang people"/>
                        </a:rPr>
                        <a:t>Dongxiang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621.500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0.05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5831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4" tooltip="Taiwanese aborigines"/>
                        </a:rPr>
                        <a:t>Gaoshan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4.009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0.00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75335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5" tooltip="Lahu people"/>
                        </a:rPr>
                        <a:t>Lahu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485.966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0.04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09431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6" tooltip="Sui people"/>
                        </a:rPr>
                        <a:t>Sui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411.847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0.03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7857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7" tooltip="Va people"/>
                        </a:rPr>
                        <a:t>Va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429.709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0.03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67972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8" tooltip="Nakhi people"/>
                        </a:rPr>
                        <a:t>Nakhi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326.295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0.02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6855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9" tooltip="Qiang people"/>
                        </a:rPr>
                        <a:t>Qiang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309.576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0.02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30596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30" tooltip="Monguor people"/>
                        </a:rPr>
                        <a:t>Tu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289.565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0.02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23968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31" tooltip="Mulao people"/>
                        </a:rPr>
                        <a:t>Mulao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216.257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0.02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664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5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/>
          </p:nvPr>
        </p:nvGraphicFramePr>
        <p:xfrm>
          <a:off x="2185801" y="398930"/>
          <a:ext cx="4289612" cy="345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2624">
                  <a:extLst>
                    <a:ext uri="{9D8B030D-6E8A-4147-A177-3AD203B41FA5}">
                      <a16:colId xmlns:a16="http://schemas.microsoft.com/office/drawing/2014/main" val="233879255"/>
                    </a:ext>
                  </a:extLst>
                </a:gridCol>
                <a:gridCol w="1680882">
                  <a:extLst>
                    <a:ext uri="{9D8B030D-6E8A-4147-A177-3AD203B41FA5}">
                      <a16:colId xmlns:a16="http://schemas.microsoft.com/office/drawing/2014/main" val="4141714523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val="3838426636"/>
                    </a:ext>
                  </a:extLst>
                </a:gridCol>
              </a:tblGrid>
              <a:tr h="243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Etnia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Popolazione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56496177"/>
                  </a:ext>
                </a:extLst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2185801" y="752498"/>
          <a:ext cx="4282234" cy="345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693">
                  <a:extLst>
                    <a:ext uri="{9D8B030D-6E8A-4147-A177-3AD203B41FA5}">
                      <a16:colId xmlns:a16="http://schemas.microsoft.com/office/drawing/2014/main" val="2241209963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2442842463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val="3309052200"/>
                    </a:ext>
                  </a:extLst>
                </a:gridCol>
              </a:tblGrid>
              <a:tr h="211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solidFill>
                            <a:schemeClr val="tx1"/>
                          </a:solidFill>
                          <a:effectLst/>
                          <a:hlinkClick r:id="rId2" tooltip="Xibe people"/>
                        </a:rPr>
                        <a:t>Xibe</a:t>
                      </a:r>
                      <a:endParaRPr lang="it-IT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190.481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0.01 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223886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/>
          </p:nvPr>
        </p:nvGraphicFramePr>
        <p:xfrm>
          <a:off x="2185801" y="1089302"/>
          <a:ext cx="4295681" cy="5158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693">
                  <a:extLst>
                    <a:ext uri="{9D8B030D-6E8A-4147-A177-3AD203B41FA5}">
                      <a16:colId xmlns:a16="http://schemas.microsoft.com/office/drawing/2014/main" val="225910297"/>
                    </a:ext>
                  </a:extLst>
                </a:gridCol>
                <a:gridCol w="1694330">
                  <a:extLst>
                    <a:ext uri="{9D8B030D-6E8A-4147-A177-3AD203B41FA5}">
                      <a16:colId xmlns:a16="http://schemas.microsoft.com/office/drawing/2014/main" val="1221524503"/>
                    </a:ext>
                  </a:extLst>
                </a:gridCol>
                <a:gridCol w="1102658">
                  <a:extLst>
                    <a:ext uri="{9D8B030D-6E8A-4147-A177-3AD203B41FA5}">
                      <a16:colId xmlns:a16="http://schemas.microsoft.com/office/drawing/2014/main" val="2358248632"/>
                    </a:ext>
                  </a:extLst>
                </a:gridCol>
              </a:tblGrid>
              <a:tr h="1938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solidFill>
                            <a:srgbClr val="0070C0"/>
                          </a:solidFill>
                          <a:effectLst/>
                          <a:hlinkClick r:id="rId3" tooltip="Kyrgyz people"/>
                        </a:rPr>
                        <a:t>Kirgiz</a:t>
                      </a:r>
                      <a:r>
                        <a:rPr lang="it-IT" sz="2000" b="1" dirty="0" err="1">
                          <a:solidFill>
                            <a:srgbClr val="00B0F0"/>
                          </a:solidFill>
                          <a:effectLst/>
                        </a:rPr>
                        <a:t>i</a:t>
                      </a:r>
                      <a:endParaRPr lang="it-IT" sz="20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186.708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0.01 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510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4" tooltip="Jingpo people"/>
                        </a:rPr>
                        <a:t>Jingpo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147.828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61356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5" tooltip="Daur people"/>
                        </a:rPr>
                        <a:t>Daur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131.992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48800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>
                          <a:effectLst/>
                          <a:hlinkClick r:id="rId6" tooltip="Salar people"/>
                        </a:rPr>
                        <a:t>Salar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130.607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03713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7" tooltip="Blang people"/>
                        </a:rPr>
                        <a:t>Blang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119.639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7749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8" tooltip="Maonan people"/>
                        </a:rPr>
                        <a:t>Maonan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101.192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0.01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61228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9" tooltip="Tajiks of Xinjiang"/>
                        </a:rPr>
                        <a:t>Tajik</a:t>
                      </a:r>
                      <a:r>
                        <a:rPr lang="it-IT" sz="2000" b="1" dirty="0" err="1">
                          <a:solidFill>
                            <a:srgbClr val="00B0F0"/>
                          </a:solidFill>
                          <a:effectLst/>
                        </a:rPr>
                        <a:t>i</a:t>
                      </a:r>
                      <a:endParaRPr lang="it-IT" sz="2000" b="1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51.069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09552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10" tooltip="Achang people"/>
                        </a:rPr>
                        <a:t>Achang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39.555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86490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11" tooltip="Pumi people"/>
                        </a:rPr>
                        <a:t>Pumi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42.861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80015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12" tooltip="Evenks"/>
                        </a:rPr>
                        <a:t>Ewenki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30.875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1683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>
                          <a:effectLst/>
                          <a:hlinkClick r:id="rId13" tooltip="Nu people"/>
                        </a:rPr>
                        <a:t>Nu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37.523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11155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>
                          <a:effectLst/>
                          <a:hlinkClick r:id="rId14" tooltip="Gin people"/>
                        </a:rPr>
                        <a:t>Gin (Vietnamiti)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28.199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5486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15" tooltip="Jino people"/>
                        </a:rPr>
                        <a:t>Jinuo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23.143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82415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1" u="none" strike="noStrike" dirty="0" err="1">
                          <a:effectLst/>
                          <a:hlinkClick r:id="rId16" tooltip="Palaung people"/>
                        </a:rPr>
                        <a:t>De'ang</a:t>
                      </a:r>
                      <a:endParaRPr lang="it-IT" sz="2000" b="1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20.556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0.00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27089045"/>
                  </a:ext>
                </a:extLst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6750423" y="398930"/>
          <a:ext cx="4504765" cy="4123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3648">
                  <a:extLst>
                    <a:ext uri="{9D8B030D-6E8A-4147-A177-3AD203B41FA5}">
                      <a16:colId xmlns:a16="http://schemas.microsoft.com/office/drawing/2014/main" val="771570269"/>
                    </a:ext>
                  </a:extLst>
                </a:gridCol>
                <a:gridCol w="1358153">
                  <a:extLst>
                    <a:ext uri="{9D8B030D-6E8A-4147-A177-3AD203B41FA5}">
                      <a16:colId xmlns:a16="http://schemas.microsoft.com/office/drawing/2014/main" val="3402286781"/>
                    </a:ext>
                  </a:extLst>
                </a:gridCol>
                <a:gridCol w="1532964">
                  <a:extLst>
                    <a:ext uri="{9D8B030D-6E8A-4147-A177-3AD203B41FA5}">
                      <a16:colId xmlns:a16="http://schemas.microsoft.com/office/drawing/2014/main" val="6524648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7" tooltip="Bonan people"/>
                        </a:rPr>
                        <a:t>Bonan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20.074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dirty="0">
                          <a:solidFill>
                            <a:schemeClr val="tx1"/>
                          </a:solidFill>
                          <a:effectLst/>
                        </a:rPr>
                        <a:t>0.00 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3222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8" tooltip="Russians in China"/>
                        </a:rPr>
                        <a:t>Russi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15.393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02489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19" tooltip="Yugur people"/>
                        </a:rPr>
                        <a:t>Yugur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14.378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21263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0" tooltip="Uzbeks"/>
                        </a:rPr>
                        <a:t>Uzbek</a:t>
                      </a:r>
                      <a:r>
                        <a:rPr lang="it-IT" sz="2000">
                          <a:effectLst/>
                        </a:rPr>
                        <a:t>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10.569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63201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1" tooltip="Monpa people"/>
                        </a:rPr>
                        <a:t>Monba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10.561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72869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2" tooltip="Oroqen people"/>
                        </a:rPr>
                        <a:t>Oroqen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8.659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23596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3" tooltip="Derung people"/>
                        </a:rPr>
                        <a:t>Derung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6.930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68996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4" tooltip="Chinese Tatars"/>
                        </a:rPr>
                        <a:t>Tatari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3.556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79460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5" tooltip="Nanai people"/>
                        </a:rPr>
                        <a:t>Hezhen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5.354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05459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u="none" strike="noStrike">
                          <a:effectLst/>
                          <a:hlinkClick r:id="rId26" tooltip="Lhoba people"/>
                        </a:rPr>
                        <a:t>Lhoba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3.682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0.00 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8212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Non riconosciute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640.101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0.05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25374083"/>
                  </a:ext>
                </a:extLst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6750423" y="4948518"/>
            <a:ext cx="4922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Totale popolazione RPC 1.332.810.869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416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s://blog.richmond.edu/livesofmaps/files/2017/03/map-of-the-week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77" y="61595"/>
            <a:ext cx="9072245" cy="6734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6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unnan – Localizz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2" y="245484"/>
            <a:ext cx="7839580" cy="62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15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57400" y="624110"/>
            <a:ext cx="9197788" cy="825749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Distribuzione generale dei </a:t>
            </a:r>
            <a:r>
              <a:rPr lang="it-IT" b="1" dirty="0" err="1" smtClean="0">
                <a:solidFill>
                  <a:srgbClr val="FFC000"/>
                </a:solidFill>
              </a:rPr>
              <a:t>Naxi</a:t>
            </a:r>
            <a:r>
              <a:rPr lang="it-IT" b="1" dirty="0" smtClean="0">
                <a:solidFill>
                  <a:srgbClr val="FFC000"/>
                </a:solidFill>
              </a:rPr>
              <a:t> sul territorio</a:t>
            </a:r>
            <a:endParaRPr lang="it-IT" dirty="0"/>
          </a:p>
        </p:txBody>
      </p:sp>
      <p:pic>
        <p:nvPicPr>
          <p:cNvPr id="3" name="Immagine 2" descr="Regione Naxi2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65" y="1449859"/>
            <a:ext cx="6878595" cy="5058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30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05" y="153763"/>
            <a:ext cx="8740345" cy="65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ume Yangtz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25" y="1043610"/>
            <a:ext cx="9382540" cy="5317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997940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989</TotalTime>
  <Words>622</Words>
  <Application>Microsoft Office PowerPoint</Application>
  <PresentationFormat>Widescreen</PresentationFormat>
  <Paragraphs>235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DengXian</vt:lpstr>
      <vt:lpstr>Arial</vt:lpstr>
      <vt:lpstr>Calibri</vt:lpstr>
      <vt:lpstr>Century</vt:lpstr>
      <vt:lpstr>Century Gothic</vt:lpstr>
      <vt:lpstr>Times New Roman</vt:lpstr>
      <vt:lpstr>Wingdings 3</vt:lpstr>
      <vt:lpstr>Filo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Distribuzione generale dei Naxi sul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Altopiano di Lijiang (2400 mt.) e monte del  Drago di Giada</vt:lpstr>
      <vt:lpstr>Dati turismo nello Yunnan settimana del Capodanno cinese 2017</vt:lpstr>
      <vt:lpstr>Presentazione standard di PowerPoint</vt:lpstr>
      <vt:lpstr>Esempio di cornice dongba</vt:lpstr>
      <vt:lpstr>Processi nelle cinque fasi Han</vt:lpstr>
      <vt:lpstr>Le cinque fasi</vt:lpstr>
      <vt:lpstr>Rito di purificazione dell’acqua</vt:lpstr>
      <vt:lpstr>Il computo del tempo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Cristiana.Turini</dc:creator>
  <cp:lastModifiedBy>Cristiana.Turini</cp:lastModifiedBy>
  <cp:revision>17</cp:revision>
  <dcterms:created xsi:type="dcterms:W3CDTF">2022-11-22T02:53:31Z</dcterms:created>
  <dcterms:modified xsi:type="dcterms:W3CDTF">2022-11-28T12:38:02Z</dcterms:modified>
</cp:coreProperties>
</file>