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0AABD02-F2E4-5DCC-3243-7986A74C5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4D5B6BE0-178B-E899-E509-C99860F46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7B06858-1AC6-77F5-7AF7-AC403DBA1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3170871-40F1-4CC0-5C50-ABD7F849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4DFC1CF-4609-F209-8582-462FA45AA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476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17BCA24-D4D7-F381-3EB3-555EFF830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2B462605-0CEE-D8EF-1B4A-E0637358E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9D409C1-7AF7-2C69-0A0B-681588B0E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0D3B11E8-07B8-A983-DBD3-E336F2A0F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E98CEC2-A256-6F4A-C0CB-D8D48EDF5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147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861FDB0C-3AC6-BC53-21DD-5B593C46A6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6E775576-C89B-010F-8CCF-1800D8084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9154AE4-6445-887B-083D-295B076F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6753A76-E2DC-9B43-873E-D429ECDF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8A61275-3034-BE01-F75F-62FB7BECE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343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80F22D0-766C-4505-FFD8-C10CBF436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2B62F34-C46B-8509-1C9C-C977136EB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D1E4449-D6FD-E70B-D699-2EE295221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4009DF9D-B136-F917-5490-812A54BD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10E36C5-665F-A0DC-5C83-C94C67F9D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395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FB2C00E-625B-205C-FF0A-13E99FE2F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2A61E200-C1CA-B848-ABB2-28736B3DD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60FAE348-2E41-B1B0-CBAD-BC2A09E64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25980AF4-E982-E833-6157-495CF6D5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2A66329-F9BF-4071-8F22-53709E498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11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4821F35-472E-4D24-E56D-EA9D96158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7627356-A020-E26D-9534-D7803C6FE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0A9F1428-8FEB-15E1-0A0A-3122D6766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838A6ABD-D39B-D8A7-921C-CDA88ACC5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054AC3D4-F36F-907E-A4F1-9CCB0093E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73B5278B-63D6-9FA5-248E-68A579500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112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EAA3DCD-4D6D-1372-6592-041FBBA84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D2943EF8-388F-FAC9-B1C8-62FCEF7DB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1E7FDCDF-6565-49CA-10FC-6E5C0F1BF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8CC2F301-AD33-D3B4-5A0F-87E6B6B26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65E1874C-FC00-1E0A-9A4A-35D72B4F98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183E713C-2D7E-78AC-74E3-857D5BC89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B7818D16-7185-3773-95DA-8523437F0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8484138C-A59F-A2FF-C22E-9911230B7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0349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FD39017-E2AC-CD35-C23C-4520157DE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BB6BB172-89DD-1AF4-CB7F-5E2180DC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B47EC3DF-B6AA-7387-6C24-A7312352F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1152571D-5088-B2D3-760A-14D53DF06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0204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7F833740-99B6-C230-3B87-5E5557781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371F8AEC-155D-1FC8-CFAA-CBF3C86C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FF59A795-9C0E-2730-2ADC-6FA6A2F60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655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8CE630B-735C-04EB-4512-090BC972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2A46D5F-E02A-A804-A15A-EABE7DD75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03753FF0-C64A-0C6F-3FA1-53284E196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BEAD4D73-5604-AC64-E1A7-DE7C7FD07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A031828C-E7AE-8C76-D47D-EA819861F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7B6D51FD-2D8A-C1B4-F243-BB6B4785A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497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CB2739D-8931-5F78-0874-B8F38DD3D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BC0359B6-8673-EE07-A9FF-1B9CC8314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289E7E5-1288-3D37-8D9A-62AA6B0B1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C340FA67-6735-E3D9-330D-26B117A1A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A6A082F6-FC78-B63F-C183-D6A59B207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C98A17C9-05EC-D7D4-CC79-4C5FEE770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22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890494B6-0FCF-111D-B149-30D7F25C0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A883B0B8-7043-7CE6-AFEA-6D7698816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CE13EB2F-12C4-F65A-8C84-A97B91FF13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3D814-B417-472B-9CF0-74E15DB16C67}" type="datetimeFigureOut">
              <a:rPr lang="it-IT" smtClean="0"/>
              <a:t>18/03/2024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508E149-DC05-4BBC-ADEC-5AF89046B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019B548-3067-8F17-1561-AFC202D3E1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F3065-A438-4B3E-B500-C74D86B17E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993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7B57039-2773-CFDB-2E9A-EE142DE042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 passi dell’ontologia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EB4551E0-D921-E813-3130-48EBEAF4F6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it-IT" dirty="0"/>
              <a:t>Una questione dottrinale </a:t>
            </a:r>
          </a:p>
          <a:p>
            <a:pPr marL="457200" indent="-457200">
              <a:buAutoNum type="arabicPeriod"/>
            </a:pPr>
            <a:r>
              <a:rPr lang="it-IT" dirty="0"/>
              <a:t>Una questione concettuale</a:t>
            </a:r>
          </a:p>
        </p:txBody>
      </p:sp>
    </p:spTree>
    <p:extLst>
      <p:ext uri="{BB962C8B-B14F-4D97-AF65-F5344CB8AC3E}">
        <p14:creationId xmlns:p14="http://schemas.microsoft.com/office/powerpoint/2010/main" val="87042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A69EE5C-C023-C7BD-9275-59F760E46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Una questione dottrinale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89B8A28-DCA9-110E-B0C6-465D63319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it-IT" sz="1800" i="1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Benet Perera (1535-1610) 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communibus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omnium rerum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naturalium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principiis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affectionibus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(Roma, 1576): distingue tra 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prima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philosophia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metaphysica</a:t>
            </a:r>
            <a:r>
              <a:rPr lang="it-IT" sz="18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it-IT" sz="1800" i="1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Ogdoas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scholastica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it-IT" sz="1800" u="none" strike="noStrike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Sangalli, 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1606) e </a:t>
            </a:r>
            <a:r>
              <a:rPr lang="it-IT" sz="1800" i="1" u="none" strike="noStrike" dirty="0" err="1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Theatrum</a:t>
            </a:r>
            <a:r>
              <a:rPr lang="it-IT" sz="1800" i="1" u="none" strike="noStrike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u="none" strike="noStrike" dirty="0" err="1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philosophicum</a:t>
            </a:r>
            <a:r>
              <a:rPr lang="it-IT" sz="1800" i="1" u="none" strike="noStrike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u="none" strike="noStrike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(Basilea, 1613)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 </a:t>
            </a:r>
            <a:r>
              <a:rPr lang="it-IT" sz="1800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Lorhard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it-IT" sz="1800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Lohrardus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(1561-1609): compare il termine </a:t>
            </a:r>
            <a:r>
              <a:rPr lang="it-IT" sz="1800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οντολογί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α come sinonimo di 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metaphysica</a:t>
            </a: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Lexicon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philosophicum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(1613)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 Rudolph </a:t>
            </a:r>
            <a:r>
              <a:rPr lang="it-IT" sz="1800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Göckel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it-IT" sz="1800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Goclenius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(1547-1628): usa l’aggettivo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οντολογική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per indicare un tipo di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abstractio</a:t>
            </a:r>
            <a:r>
              <a:rPr lang="it-IT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it-IT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astrazione dalla materia sia con il singolare che con l’universale, anche secondo la sola ragione (</a:t>
            </a:r>
            <a:r>
              <a:rPr lang="it-IT" sz="1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abstractio</a:t>
            </a:r>
            <a:r>
              <a:rPr lang="it-IT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materia </a:t>
            </a:r>
            <a:r>
              <a:rPr lang="it-IT" sz="1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cum</a:t>
            </a:r>
            <a:r>
              <a:rPr lang="it-IT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singulari</a:t>
            </a:r>
            <a:r>
              <a:rPr lang="it-IT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tum</a:t>
            </a:r>
            <a:r>
              <a:rPr lang="it-IT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universali, </a:t>
            </a:r>
            <a:r>
              <a:rPr lang="it-IT" sz="1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etiam</a:t>
            </a:r>
            <a:r>
              <a:rPr lang="it-IT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secundum</a:t>
            </a:r>
            <a:r>
              <a:rPr lang="it-IT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rationem</a:t>
            </a:r>
            <a:r>
              <a:rPr lang="it-IT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tantum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endParaRPr lang="it-IT" sz="1800" i="1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Elementa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philosophiae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seu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Ontosophia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(Francoforte, 1647) e la seconda edizione </a:t>
            </a:r>
            <a:r>
              <a:rPr lang="it-IT" sz="1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Ontosophia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nova 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it-IT" sz="1800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Drusburg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1660) di </a:t>
            </a:r>
            <a:r>
              <a:rPr lang="it-IT" sz="1800" u="none" strike="noStrike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Johannes </a:t>
            </a:r>
            <a:r>
              <a:rPr lang="it-IT" sz="1800" u="none" strike="noStrike" dirty="0" err="1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Clauberg</a:t>
            </a:r>
            <a:r>
              <a:rPr lang="it-IT" sz="1800" u="none" strike="noStrike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(1622-1665): per la prima volta viene tematizzato il sostantivo </a:t>
            </a:r>
            <a:r>
              <a:rPr lang="it-IT" sz="1800" i="1" u="none" strike="noStrike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ontologia </a:t>
            </a:r>
            <a:r>
              <a:rPr lang="it-IT" sz="1800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per indicare la scienza dell’ente in generale</a:t>
            </a:r>
            <a:r>
              <a:rPr lang="it-IT" sz="1800" u="none" strike="noStrike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519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1CD0236-21B5-C915-64A1-47C0017FD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Una questione concettuale 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4ACD72AA-7837-A01B-4048-A6885B84E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800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it-IT" sz="18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rancisco Suárez (1548-1617): </a:t>
            </a:r>
          </a:p>
          <a:p>
            <a:r>
              <a:rPr lang="it-IT" sz="18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una ricollocazione dottrinale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8F7CAA1A-6393-411A-1C8C-53BB8104A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6568175" cy="3684588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it-IT" sz="2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«considerando l’ordine dottrinale in se stesso, la metafisica è la prima rispetto alle altre scienze [...]. Essa chiarisce, poi, le ragioni trascendentali dell’ente, senza conoscere le quali, a stento in una scienza potremmo trattare qualcosa con esattezza» </a:t>
            </a:r>
            <a:r>
              <a:rPr lang="it-IT" sz="2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Disputazioni metafisiche,</a:t>
            </a:r>
            <a:r>
              <a:rPr lang="it-IT" sz="2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I.4.13</a:t>
            </a:r>
            <a:endParaRPr lang="it-IT" sz="2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«ente in quanto ente reale (</a:t>
            </a:r>
            <a:r>
              <a:rPr lang="it-IT" sz="2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ens</a:t>
            </a:r>
            <a:r>
              <a:rPr lang="it-IT" sz="2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quantum </a:t>
            </a:r>
            <a:r>
              <a:rPr lang="it-IT" sz="28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ens</a:t>
            </a:r>
            <a:r>
              <a:rPr lang="it-IT" sz="2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reale</a:t>
            </a:r>
            <a:r>
              <a:rPr lang="it-IT" sz="2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è l’oggetto adeguato di questa scienza [la metafisica]» </a:t>
            </a:r>
            <a:r>
              <a:rPr lang="it-IT" sz="2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DM</a:t>
            </a:r>
            <a:r>
              <a:rPr lang="it-IT" sz="2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I, 1, 26</a:t>
            </a:r>
            <a:endParaRPr lang="it-IT" sz="2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 concetto oggettivo di ente è «il più semplice e, in tal modo, il primo fra tutti» tale convenienza «si fonda nell’atto d’essere [...] e come il concetto oggettivo dell’essere stesso o dell’esistenza è uno, così lo è pure il concetto di ente» </a:t>
            </a:r>
            <a:r>
              <a:rPr lang="it-IT" sz="2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DM</a:t>
            </a:r>
            <a:r>
              <a:rPr lang="it-IT" sz="2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II, 1, 14</a:t>
            </a:r>
            <a:endParaRPr lang="it-IT" sz="2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it-IT" sz="2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«questa scienza è la più perfetta sapienza naturale [...]: è quindi necessario che Dio sia compreso sotto il suo oggetto» </a:t>
            </a:r>
            <a:r>
              <a:rPr lang="it-IT" sz="2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DM</a:t>
            </a:r>
            <a:r>
              <a:rPr lang="it-IT" sz="2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I, 1, 19.</a:t>
            </a:r>
            <a:endParaRPr lang="it-IT" sz="2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1AAEF47F-3A79-E7C1-3924-5254D72A25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07964" y="1681163"/>
            <a:ext cx="3947424" cy="823912"/>
          </a:xfrm>
        </p:spPr>
        <p:txBody>
          <a:bodyPr/>
          <a:lstStyle/>
          <a:p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Tommaso d’Aquino (1225-1274)</a:t>
            </a:r>
            <a:endParaRPr lang="it-IT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B6820A6E-8CC1-F9F0-CC54-957EA3F12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07964" y="2505075"/>
            <a:ext cx="3947423" cy="3684588"/>
          </a:xfrm>
        </p:spPr>
        <p:txBody>
          <a:bodyPr>
            <a:normAutofit fontScale="55000" lnSpcReduction="20000"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sz="25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«le creature sensibili sono effetti di Dio che non adeguano la potenza della loro causa» (</a:t>
            </a:r>
            <a:r>
              <a:rPr lang="it-IT" sz="25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it-IT" sz="25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Q 2, A2).</a:t>
            </a:r>
            <a:endParaRPr lang="it-IT" sz="25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it-IT" sz="25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it-IT" sz="25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sancta </a:t>
            </a:r>
            <a:r>
              <a:rPr lang="it-IT" sz="2500" i="1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doctrina</a:t>
            </a:r>
            <a:r>
              <a:rPr lang="it-IT" sz="25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che «non rientra nelle discipline filosofiche» (</a:t>
            </a:r>
            <a:r>
              <a:rPr lang="it-IT" sz="25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it-IT" sz="25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Q 1, A 1), trae la propria certezza «dal lume della scienza di Dio, che non può ingannarsi» (</a:t>
            </a:r>
            <a:r>
              <a:rPr lang="it-IT" sz="25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it-IT" sz="25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Q 1, A 5). </a:t>
            </a:r>
            <a:endParaRPr lang="it-IT" sz="25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2578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30FEC2EE-274F-261D-EDA6-669B482DB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501719"/>
            <a:ext cx="5157787" cy="823912"/>
          </a:xfrm>
        </p:spPr>
        <p:txBody>
          <a:bodyPr/>
          <a:lstStyle/>
          <a:p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Cartesio (1596-1650): </a:t>
            </a:r>
          </a:p>
          <a:p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rielaborazione gnoseologica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918EB52B-E0E2-BF99-F27F-5330AAB57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325631"/>
            <a:ext cx="10649847" cy="4864032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risposta alle obiezioni del teologo olandese Johannes </a:t>
            </a:r>
            <a:r>
              <a:rPr lang="it-IT" sz="1800" u="none" strike="noStrik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Caterus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(ca. 1590-1655): usa le obiezioni di Tommaso per cui dall’idea chiara e distinta non segue affatto che questa «sia nella natura, ma soltanto che è nell’apprensione dell’intelletto» (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Obbiezioni e risposte, 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p. 149)</a:t>
            </a:r>
            <a:endParaRPr lang="it-IT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«si può con ragione domandare qual è la causa di quest’idea [l’idea di Dio]»</a:t>
            </a: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«questa idea [l’idea di Dio] dipende e procede da qualche causa che contiene in sé veramente tutta questa perfezione, cioè da  Dio realmente esistente»</a:t>
            </a: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«benché Dio sia sempre esistito, tuttavia, poiché è lui stesso che in effetti si conserva, sembra che assai propriamente possa essere detto e chiamato 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causa di se stesso.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(Tuttavia, bisogna notare che non intendo qui parlare d’una conservazione, che si faccia per mezzo di qualche influenza reale o positiva della causa efficiente, ma che intendo solo dire che l’essenza di Dio è tale, che è impossibile che esso non sia o non esista sempre)». 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Obbiezioni e risposte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p. 158  </a:t>
            </a: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L’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essere per sé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è da intendersi come un esser «per una sovrabbondanza della propria potenza; la quale non può essere che in Dio solo» </a:t>
            </a:r>
            <a:r>
              <a:rPr lang="it-IT" sz="1800" i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Obbiezioni e risposte</a:t>
            </a:r>
            <a:r>
              <a:rPr lang="it-IT" sz="18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p. 161.</a:t>
            </a:r>
            <a:endParaRPr lang="it-IT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59325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520</Words>
  <Application>Microsoft Office PowerPoint</Application>
  <PresentationFormat>Personalizzato</PresentationFormat>
  <Paragraphs>34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I passi dell’ontologia</vt:lpstr>
      <vt:lpstr>1. Una questione dottrinale</vt:lpstr>
      <vt:lpstr>2. Una questione concettuale 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passi dell’ontologia</dc:title>
  <dc:creator>Roberta Trovato</dc:creator>
  <cp:lastModifiedBy>Carla.Canullo</cp:lastModifiedBy>
  <cp:revision>2</cp:revision>
  <dcterms:created xsi:type="dcterms:W3CDTF">2024-03-17T15:00:52Z</dcterms:created>
  <dcterms:modified xsi:type="dcterms:W3CDTF">2024-03-18T12:10:16Z</dcterms:modified>
</cp:coreProperties>
</file>