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9" r:id="rId1"/>
  </p:sldMasterIdLst>
  <p:notesMasterIdLst>
    <p:notesMasterId r:id="rId19"/>
  </p:notesMasterIdLst>
  <p:sldIdLst>
    <p:sldId id="256" r:id="rId2"/>
    <p:sldId id="258" r:id="rId3"/>
    <p:sldId id="260" r:id="rId4"/>
    <p:sldId id="268" r:id="rId5"/>
    <p:sldId id="273" r:id="rId6"/>
    <p:sldId id="271" r:id="rId7"/>
    <p:sldId id="272" r:id="rId8"/>
    <p:sldId id="261" r:id="rId9"/>
    <p:sldId id="269" r:id="rId10"/>
    <p:sldId id="257" r:id="rId11"/>
    <p:sldId id="262" r:id="rId12"/>
    <p:sldId id="263" r:id="rId13"/>
    <p:sldId id="264" r:id="rId14"/>
    <p:sldId id="265" r:id="rId15"/>
    <p:sldId id="267" r:id="rId16"/>
    <p:sldId id="266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549" autoAdjust="0"/>
  </p:normalViewPr>
  <p:slideViewPr>
    <p:cSldViewPr snapToGrid="0">
      <p:cViewPr varScale="1">
        <p:scale>
          <a:sx n="46" d="100"/>
          <a:sy n="46" d="100"/>
        </p:scale>
        <p:origin x="14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25EEB-EC65-4927-B7CD-790EAF492BC9}" type="datetimeFigureOut">
              <a:rPr lang="it-IT" smtClean="0"/>
              <a:t>23/11/2023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E9DEA-5520-4F16-B559-CA63706FA2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3961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E9DEA-5520-4F16-B559-CA63706FA2A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1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E9DEA-5520-4F16-B559-CA63706FA2A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6516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F16FD03-8DF0-45E5-886E-CD6A38D2217F}" type="datetimeFigureOut">
              <a:rPr lang="it-IT" smtClean="0"/>
              <a:t>23/11/2023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950D-ED79-4991-BAD1-E59372726141}" type="slidenum">
              <a:rPr lang="it-IT" smtClean="0"/>
              <a:t>‹N›</a:t>
            </a:fld>
            <a:endParaRPr lang="it-IT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66039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6FD03-8DF0-45E5-886E-CD6A38D2217F}" type="datetimeFigureOut">
              <a:rPr lang="it-IT" smtClean="0"/>
              <a:t>23/11/2023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950D-ED79-4991-BAD1-E593727261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365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6FD03-8DF0-45E5-886E-CD6A38D2217F}" type="datetimeFigureOut">
              <a:rPr lang="it-IT" smtClean="0"/>
              <a:t>23/11/2023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950D-ED79-4991-BAD1-E59372726141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847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6FD03-8DF0-45E5-886E-CD6A38D2217F}" type="datetimeFigureOut">
              <a:rPr lang="it-IT" smtClean="0"/>
              <a:t>23/11/2023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950D-ED79-4991-BAD1-E593727261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8544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6FD03-8DF0-45E5-886E-CD6A38D2217F}" type="datetimeFigureOut">
              <a:rPr lang="it-IT" smtClean="0"/>
              <a:t>23/11/2023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950D-ED79-4991-BAD1-E59372726141}" type="slidenum">
              <a:rPr lang="it-IT" smtClean="0"/>
              <a:t>‹N›</a:t>
            </a:fld>
            <a:endParaRPr lang="it-IT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77726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6FD03-8DF0-45E5-886E-CD6A38D2217F}" type="datetimeFigureOut">
              <a:rPr lang="it-IT" smtClean="0"/>
              <a:t>23/11/2023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950D-ED79-4991-BAD1-E593727261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9190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6FD03-8DF0-45E5-886E-CD6A38D2217F}" type="datetimeFigureOut">
              <a:rPr lang="it-IT" smtClean="0"/>
              <a:t>23/11/2023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950D-ED79-4991-BAD1-E593727261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6669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6FD03-8DF0-45E5-886E-CD6A38D2217F}" type="datetimeFigureOut">
              <a:rPr lang="it-IT" smtClean="0"/>
              <a:t>23/11/2023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950D-ED79-4991-BAD1-E593727261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8751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6FD03-8DF0-45E5-886E-CD6A38D2217F}" type="datetimeFigureOut">
              <a:rPr lang="it-IT" smtClean="0"/>
              <a:t>23/11/2023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950D-ED79-4991-BAD1-E593727261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5419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6FD03-8DF0-45E5-886E-CD6A38D2217F}" type="datetimeFigureOut">
              <a:rPr lang="it-IT" smtClean="0"/>
              <a:t>23/11/2023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950D-ED79-4991-BAD1-E593727261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0885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6FD03-8DF0-45E5-886E-CD6A38D2217F}" type="datetimeFigureOut">
              <a:rPr lang="it-IT" smtClean="0"/>
              <a:t>23/11/2023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950D-ED79-4991-BAD1-E59372726141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213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16FD03-8DF0-45E5-886E-CD6A38D2217F}" type="datetimeFigureOut">
              <a:rPr lang="it-IT" smtClean="0"/>
              <a:t>23/11/2023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6C4950D-ED79-4991-BAD1-E59372726141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93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D24743-DA33-42C2-949C-B42B529AA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7F141EC-5069-7E34-B6C9-A4B134710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8134" y="640080"/>
            <a:ext cx="6293689" cy="3652405"/>
          </a:xfrm>
        </p:spPr>
        <p:txBody>
          <a:bodyPr anchor="b">
            <a:normAutofit/>
          </a:bodyPr>
          <a:lstStyle/>
          <a:p>
            <a:pPr algn="l"/>
            <a:r>
              <a:rPr lang="it-IT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Modernità e soggetti femminili nell'espressione letteraria araba: la poesia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06614EB-563B-3832-542A-7D4BF40EF7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1524" y="4460708"/>
            <a:ext cx="6280299" cy="1753175"/>
          </a:xfrm>
        </p:spPr>
        <p:txBody>
          <a:bodyPr anchor="t">
            <a:normAutofit/>
          </a:bodyPr>
          <a:lstStyle/>
          <a:p>
            <a:r>
              <a:rPr lang="it-IT" sz="1600">
                <a:solidFill>
                  <a:schemeClr val="tx1">
                    <a:lumMod val="85000"/>
                    <a:lumOff val="15000"/>
                  </a:schemeClr>
                </a:solidFill>
              </a:rPr>
              <a:t>Mariangela Masullo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FD1986-9C8C-5BDB-0BC8-612B06B34D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3" r="16288"/>
          <a:stretch/>
        </p:blipFill>
        <p:spPr>
          <a:xfrm>
            <a:off x="633999" y="620720"/>
            <a:ext cx="3993942" cy="559773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10E0488-54D3-4628-947E-BE1C72C0D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09640" y="4388141"/>
            <a:ext cx="5852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03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3EFE629E-144E-F672-586F-47B2A960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87" y="452717"/>
            <a:ext cx="11558426" cy="1737389"/>
          </a:xfrm>
        </p:spPr>
        <p:txBody>
          <a:bodyPr/>
          <a:lstStyle/>
          <a:p>
            <a:r>
              <a:rPr lang="it-IT" dirty="0"/>
              <a:t>Amal al-</a:t>
            </a:r>
            <a:r>
              <a:rPr lang="it-IT" dirty="0" err="1"/>
              <a:t>Jubouri</a:t>
            </a:r>
            <a:r>
              <a:rPr lang="it-IT" dirty="0"/>
              <a:t> – «prima» e il «poi»</a:t>
            </a:r>
            <a:br>
              <a:rPr lang="it-IT" dirty="0"/>
            </a:br>
            <a:r>
              <a:rPr lang="it-IT" sz="3200" i="1" dirty="0">
                <a:solidFill>
                  <a:srgbClr val="FFFF00"/>
                </a:solidFill>
              </a:rPr>
              <a:t>Agar prima dell’occupazione / Agar dopo l’occupazione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27BCB8A-7326-125D-7A55-B114824F6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8468" y="2826196"/>
            <a:ext cx="4396338" cy="576262"/>
          </a:xfrm>
        </p:spPr>
        <p:txBody>
          <a:bodyPr>
            <a:normAutofit/>
          </a:bodyPr>
          <a:lstStyle/>
          <a:p>
            <a:r>
              <a:rPr lang="it-IT" i="1" dirty="0"/>
              <a:t>Il mio Paese prima dell’occupazione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C25276FC-77A7-D6E9-78D3-204B7B787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8468" y="3726951"/>
            <a:ext cx="4396339" cy="37417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0" i="0" u="none" strike="noStrike" baseline="0" dirty="0">
                <a:latin typeface="Sabon-Roman"/>
              </a:rPr>
              <a:t>Passaporto – vietato viaggiare.</a:t>
            </a:r>
            <a:endParaRPr lang="it-IT" sz="2400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4E6FB728-B64D-5C16-A964-C2AB4244A4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78468" y="2821270"/>
            <a:ext cx="4396339" cy="576262"/>
          </a:xfrm>
        </p:spPr>
        <p:txBody>
          <a:bodyPr>
            <a:normAutofit/>
          </a:bodyPr>
          <a:lstStyle/>
          <a:p>
            <a:r>
              <a:rPr lang="it-IT" dirty="0"/>
              <a:t>Il mio Paese dopo l’occupazione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7673C89C-FA01-94F9-E26D-AB0C1C1EA51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sz="1800" b="0" i="0" u="none" strike="noStrike" baseline="0" dirty="0">
              <a:latin typeface="Sabon-Roman"/>
            </a:endParaRPr>
          </a:p>
          <a:p>
            <a:pPr marL="0" indent="0">
              <a:buNone/>
            </a:pPr>
            <a:endParaRPr lang="it-IT" dirty="0">
              <a:latin typeface="Sabon-Roman"/>
            </a:endParaRPr>
          </a:p>
          <a:p>
            <a:pPr marL="0" indent="0">
              <a:buNone/>
            </a:pPr>
            <a:endParaRPr lang="it-IT" dirty="0">
              <a:latin typeface="Sabon-Roman"/>
            </a:endParaRPr>
          </a:p>
          <a:p>
            <a:pPr marL="0" indent="0">
              <a:buNone/>
            </a:pPr>
            <a:r>
              <a:rPr lang="it-IT" sz="2400" b="0" i="0" u="none" strike="noStrike" baseline="0" dirty="0">
                <a:latin typeface="Sabon-Roman"/>
              </a:rPr>
              <a:t>Passaporto di una domestica filippina</a:t>
            </a:r>
          </a:p>
          <a:p>
            <a:pPr marL="0" indent="0">
              <a:buNone/>
            </a:pPr>
            <a:r>
              <a:rPr lang="it-IT" sz="2400" b="0" i="0" u="none" strike="noStrike" baseline="0" dirty="0">
                <a:latin typeface="Sabon-Roman"/>
              </a:rPr>
              <a:t>Timbro rosso:</a:t>
            </a:r>
          </a:p>
          <a:p>
            <a:pPr marL="0" indent="0">
              <a:buNone/>
            </a:pPr>
            <a:r>
              <a:rPr lang="it-IT" sz="2400" b="0" i="0" u="none" strike="noStrike" baseline="0" dirty="0">
                <a:latin typeface="Sabon-Roman"/>
              </a:rPr>
              <a:t>NON VALIDO PER L’IRAQ</a:t>
            </a:r>
          </a:p>
          <a:p>
            <a:pPr marL="0" indent="0">
              <a:buNone/>
            </a:pPr>
            <a:r>
              <a:rPr lang="it-IT" sz="2400" b="0" i="0" u="none" strike="noStrike" baseline="0" dirty="0">
                <a:latin typeface="Sabon-Roman"/>
              </a:rPr>
              <a:t>NOT VALID TO IRAQ.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34708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B3AC82-0975-B9D0-3B00-4111A789A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3313" y="826214"/>
            <a:ext cx="4396338" cy="576262"/>
          </a:xfrm>
        </p:spPr>
        <p:txBody>
          <a:bodyPr/>
          <a:lstStyle/>
          <a:p>
            <a:r>
              <a:rPr lang="it-IT" sz="2200" b="0" i="1" u="none" strike="noStrike" baseline="0" dirty="0">
                <a:latin typeface="Sabon-Italic"/>
              </a:rPr>
              <a:t>La mia vicina prima dell’occupazione</a:t>
            </a:r>
            <a:endParaRPr lang="it-IT" sz="220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6A00ED8-4936-826C-CCC4-4152BF8EC5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3313" y="1889642"/>
            <a:ext cx="4396339" cy="374173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it-IT" sz="2200" b="0" i="0" u="none" strike="noStrike" baseline="0" dirty="0">
                <a:latin typeface="Sabon-Roman"/>
              </a:rPr>
              <a:t>Umm </a:t>
            </a:r>
            <a:r>
              <a:rPr lang="it-IT" sz="2200" b="0" i="0" u="none" strike="noStrike" baseline="0" dirty="0" err="1">
                <a:latin typeface="Times New Roman" panose="02020603050405020304" pitchFamily="18" charset="0"/>
              </a:rPr>
              <a:t>H</a:t>
            </a:r>
            <a:r>
              <a:rPr lang="it-IT" sz="2200" b="0" i="0" u="none" strike="noStrike" baseline="0" dirty="0" err="1">
                <a:latin typeface="Sabon-Roman"/>
              </a:rPr>
              <a:t>aydar</a:t>
            </a:r>
            <a:r>
              <a:rPr lang="it-IT" sz="2200" b="0" i="0" u="none" strike="noStrike" baseline="0" dirty="0">
                <a:latin typeface="Sabon-Roman"/>
              </a:rPr>
              <a:t> supplicava un aumento di stipendio del</a:t>
            </a:r>
          </a:p>
          <a:p>
            <a:pPr marL="0" indent="0" algn="l">
              <a:buNone/>
            </a:pPr>
            <a:r>
              <a:rPr lang="it-IT" sz="2200" b="0" i="0" u="none" strike="noStrike" baseline="0" dirty="0">
                <a:latin typeface="Sabon-Roman"/>
              </a:rPr>
              <a:t>marito</a:t>
            </a:r>
          </a:p>
          <a:p>
            <a:pPr marL="0" indent="0" algn="l">
              <a:buNone/>
            </a:pPr>
            <a:r>
              <a:rPr lang="it-IT" sz="2200" b="0" i="0" u="none" strike="noStrike" baseline="0" dirty="0">
                <a:latin typeface="Sabon-Roman"/>
              </a:rPr>
              <a:t>di due dollari</a:t>
            </a:r>
          </a:p>
          <a:p>
            <a:pPr marL="0" indent="0" algn="l">
              <a:buNone/>
            </a:pPr>
            <a:r>
              <a:rPr lang="it-IT" sz="2200" b="0" i="0" u="none" strike="noStrike" baseline="0" dirty="0">
                <a:latin typeface="Sabon-Roman"/>
              </a:rPr>
              <a:t>Dormiva senza chiudere la porta di casa</a:t>
            </a:r>
          </a:p>
          <a:p>
            <a:pPr marL="0" indent="0" algn="l">
              <a:buNone/>
            </a:pPr>
            <a:r>
              <a:rPr lang="it-IT" sz="2200" b="0" i="0" u="none" strike="noStrike" baseline="0" dirty="0">
                <a:latin typeface="Sabon-Roman"/>
              </a:rPr>
              <a:t>così che entrasse un po’ di brezza dal giardino dei vicini</a:t>
            </a:r>
          </a:p>
          <a:p>
            <a:pPr marL="0" indent="0" algn="l">
              <a:buNone/>
            </a:pPr>
            <a:r>
              <a:rPr lang="it-IT" sz="2200" b="0" i="0" u="none" strike="noStrike" baseline="0" dirty="0">
                <a:latin typeface="Sabon-Roman"/>
              </a:rPr>
              <a:t>che lavoravano</a:t>
            </a:r>
          </a:p>
          <a:p>
            <a:pPr marL="0" indent="0" algn="l">
              <a:buNone/>
            </a:pPr>
            <a:r>
              <a:rPr lang="it-IT" sz="2200" b="0" i="0" u="none" strike="noStrike" baseline="0" dirty="0">
                <a:latin typeface="Sabon-Roman"/>
              </a:rPr>
              <a:t>nelle cucine del Palazzo della Repubblica</a:t>
            </a:r>
            <a:endParaRPr lang="it-IT" sz="220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A98BD39-5044-2947-BEC3-382E601583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8477" y="826214"/>
            <a:ext cx="4396339" cy="576262"/>
          </a:xfrm>
        </p:spPr>
        <p:txBody>
          <a:bodyPr/>
          <a:lstStyle/>
          <a:p>
            <a:r>
              <a:rPr lang="it-IT" sz="2200" b="0" i="1" u="none" strike="noStrike" baseline="0" dirty="0">
                <a:latin typeface="Sabon-Italic"/>
              </a:rPr>
              <a:t>La mia vicina dopo l’occupazione</a:t>
            </a:r>
            <a:endParaRPr lang="it-IT" sz="2200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1E1F02C-876C-2C40-B40E-D78386FE04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8477" y="2031714"/>
            <a:ext cx="4396339" cy="374173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it-IT" sz="2200" b="0" i="0" u="none" strike="noStrike" baseline="0" dirty="0">
                <a:latin typeface="Sabon-Roman"/>
              </a:rPr>
              <a:t>Lo stipendio del marito è aumentato di venti dollari</a:t>
            </a:r>
          </a:p>
          <a:p>
            <a:pPr marL="0" indent="0" algn="l">
              <a:buNone/>
            </a:pPr>
            <a:r>
              <a:rPr lang="it-IT" sz="2200" b="0" i="0" u="none" strike="noStrike" baseline="0" dirty="0">
                <a:latin typeface="Sabon-Roman"/>
              </a:rPr>
              <a:t>all’improvviso</a:t>
            </a:r>
          </a:p>
          <a:p>
            <a:pPr marL="0" indent="0" algn="l">
              <a:buNone/>
            </a:pPr>
            <a:r>
              <a:rPr lang="it-IT" sz="2200" b="0" i="0" u="none" strike="noStrike" baseline="0" dirty="0">
                <a:latin typeface="Sabon-Roman"/>
              </a:rPr>
              <a:t>Non può neanche respirare l’aria dei suoi nuovi vicini</a:t>
            </a:r>
          </a:p>
          <a:p>
            <a:pPr marL="0" indent="0" algn="l">
              <a:buNone/>
            </a:pPr>
            <a:r>
              <a:rPr lang="it-IT" sz="2200" b="0" i="0" u="none" strike="noStrike" baseline="0" dirty="0">
                <a:latin typeface="Sabon-Roman"/>
              </a:rPr>
              <a:t>Il vento potrebbe riconoscerla sciita</a:t>
            </a:r>
          </a:p>
          <a:p>
            <a:pPr marL="0" indent="0" algn="l">
              <a:buNone/>
            </a:pPr>
            <a:r>
              <a:rPr lang="it-IT" sz="2200" b="0" i="0" u="none" strike="noStrike" baseline="0" dirty="0">
                <a:latin typeface="Sabon-Roman"/>
              </a:rPr>
              <a:t>Lei, che ha combattuto le sue radici per decenni</a:t>
            </a:r>
          </a:p>
          <a:p>
            <a:pPr marL="0" indent="0" algn="l">
              <a:buNone/>
            </a:pPr>
            <a:r>
              <a:rPr lang="it-IT" sz="2200" b="0" i="0" u="none" strike="noStrike" baseline="0" dirty="0">
                <a:latin typeface="Sabon-Roman"/>
              </a:rPr>
              <a:t>per aumentare lo stipendio</a:t>
            </a:r>
          </a:p>
          <a:p>
            <a:pPr marL="0" indent="0" algn="l">
              <a:buNone/>
            </a:pPr>
            <a:r>
              <a:rPr lang="it-IT" sz="2200" b="0" i="0" u="none" strike="noStrike" baseline="0" dirty="0">
                <a:latin typeface="Sabon-Roman"/>
              </a:rPr>
              <a:t>di un dollaro, nient’altro.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204397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47B6959-C149-DB4F-DBFA-2AD380AD7E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0" i="1" u="none" strike="noStrike" baseline="0" dirty="0">
                <a:latin typeface="Sabon-Italic"/>
              </a:rPr>
              <a:t>Gli uomini prima dell’occupazione</a:t>
            </a: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7B852EC-2C72-21F5-4ED2-3952C56B97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it-IT" sz="2200" b="0" i="0" u="none" strike="noStrike" baseline="0" dirty="0">
                <a:latin typeface="Sabon-Roman"/>
              </a:rPr>
              <a:t>Erano passionali ed eretici</a:t>
            </a:r>
          </a:p>
          <a:p>
            <a:pPr marL="0" indent="0" algn="l">
              <a:buNone/>
            </a:pPr>
            <a:r>
              <a:rPr lang="it-IT" sz="2200" b="0" i="0" u="none" strike="noStrike" baseline="0" dirty="0">
                <a:latin typeface="Sabon-Roman"/>
              </a:rPr>
              <a:t>Contadini allevati dagli alberi</a:t>
            </a:r>
          </a:p>
          <a:p>
            <a:pPr marL="0" indent="0" algn="l">
              <a:buNone/>
            </a:pPr>
            <a:r>
              <a:rPr lang="it-IT" sz="2200" b="0" i="0" u="none" strike="noStrike" baseline="0" dirty="0">
                <a:latin typeface="Sabon-Roman"/>
              </a:rPr>
              <a:t>Erano eroi di antiche saghe</a:t>
            </a:r>
            <a:endParaRPr lang="it-IT" sz="220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BD73C70-97C4-D538-A482-8567300AE1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92351" y="1905000"/>
            <a:ext cx="4396339" cy="576262"/>
          </a:xfrm>
        </p:spPr>
        <p:txBody>
          <a:bodyPr/>
          <a:lstStyle/>
          <a:p>
            <a:r>
              <a:rPr lang="it-IT" b="0" i="1" u="none" strike="noStrike" baseline="0" dirty="0">
                <a:latin typeface="Sabon-Italic"/>
              </a:rPr>
              <a:t>Gli uomini dopo l’occupazione</a:t>
            </a:r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044D125-1B22-D24C-EA53-7EE0DF37DF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6701" y="2648164"/>
            <a:ext cx="4396339" cy="37417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it-IT" sz="2400" b="0" i="0" u="none" strike="noStrike" baseline="0" dirty="0">
              <a:latin typeface="Sabon-Roman"/>
            </a:endParaRPr>
          </a:p>
          <a:p>
            <a:pPr marL="0" indent="0" algn="l">
              <a:buNone/>
            </a:pPr>
            <a:r>
              <a:rPr lang="it-IT" sz="2400" b="0" i="0" u="none" strike="noStrike" baseline="0" dirty="0">
                <a:latin typeface="Sabon-Roman"/>
              </a:rPr>
              <a:t>Nessuno sa chi siano</a:t>
            </a:r>
          </a:p>
          <a:p>
            <a:pPr marL="0" indent="0" algn="l">
              <a:buNone/>
            </a:pPr>
            <a:r>
              <a:rPr lang="it-IT" sz="2400" b="0" i="0" u="none" strike="noStrike" baseline="0" dirty="0">
                <a:latin typeface="Sabon-Roman"/>
              </a:rPr>
              <a:t>Mascherati in passamontagna</a:t>
            </a:r>
          </a:p>
          <a:p>
            <a:pPr marL="0" indent="0" algn="l">
              <a:buNone/>
            </a:pPr>
            <a:r>
              <a:rPr lang="it-IT" sz="2400" b="0" i="0" u="none" strike="noStrike" baseline="0" dirty="0">
                <a:latin typeface="Sabon-Roman"/>
              </a:rPr>
              <a:t>al circo per festeggiare la morte della virilità</a:t>
            </a:r>
          </a:p>
          <a:p>
            <a:pPr marL="0" indent="0" algn="l">
              <a:buNone/>
            </a:pPr>
            <a:r>
              <a:rPr lang="it-IT" sz="2400" b="0" i="0" u="none" strike="noStrike" baseline="0" dirty="0">
                <a:latin typeface="Sabon-Roman"/>
              </a:rPr>
              <a:t>castrata da insegne di sangue.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119403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62F0931-9B8C-0BCE-F336-E1D3DC093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3313" y="1662247"/>
            <a:ext cx="4396338" cy="576262"/>
          </a:xfrm>
        </p:spPr>
        <p:txBody>
          <a:bodyPr/>
          <a:lstStyle/>
          <a:p>
            <a:r>
              <a:rPr lang="it-IT" b="0" i="1" u="none" strike="noStrike" baseline="0" dirty="0">
                <a:latin typeface="Sabon-Italic"/>
              </a:rPr>
              <a:t>L’onore prima dell’occupazione</a:t>
            </a: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30FC0D6-95F3-9A71-3C4A-FA4F21CC3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3312" y="2573782"/>
            <a:ext cx="4396339" cy="37417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it-IT" sz="2400" b="0" i="0" u="none" strike="noStrike" baseline="0" dirty="0">
                <a:latin typeface="Sabon-Roman"/>
              </a:rPr>
              <a:t>Obbedire al “Presidente”</a:t>
            </a:r>
          </a:p>
          <a:p>
            <a:pPr marL="0" indent="0" algn="l">
              <a:buNone/>
            </a:pPr>
            <a:r>
              <a:rPr lang="it-IT" sz="2400" b="0" i="0" u="none" strike="noStrike" baseline="0" dirty="0">
                <a:latin typeface="Sabon-Roman"/>
              </a:rPr>
              <a:t>Amare “il partito”</a:t>
            </a:r>
          </a:p>
          <a:p>
            <a:pPr marL="0" indent="0" algn="l">
              <a:buNone/>
            </a:pPr>
            <a:r>
              <a:rPr lang="it-IT" sz="2400" b="0" i="0" u="none" strike="noStrike" baseline="0" dirty="0">
                <a:latin typeface="Sabon-Roman"/>
              </a:rPr>
              <a:t>Maledire l’America e l’embargo.</a:t>
            </a:r>
            <a:endParaRPr lang="it-IT" sz="240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BC603EF-2E30-1819-9497-290267897B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38765" y="1662247"/>
            <a:ext cx="4396339" cy="576262"/>
          </a:xfrm>
        </p:spPr>
        <p:txBody>
          <a:bodyPr/>
          <a:lstStyle/>
          <a:p>
            <a:r>
              <a:rPr lang="it-IT" b="0" i="1" u="none" strike="noStrike" baseline="0" dirty="0">
                <a:latin typeface="Sabon-Italic"/>
              </a:rPr>
              <a:t>L’onore dopo l’occupazione</a:t>
            </a:r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9F0A649-AB91-64ED-4002-3DFBFB9199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21650" y="2519790"/>
            <a:ext cx="4396339" cy="37417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it-IT" sz="2400" b="0" i="0" u="none" strike="noStrike" baseline="0" dirty="0">
                <a:latin typeface="Sabon-Roman"/>
              </a:rPr>
              <a:t>Maledire il dittatore</a:t>
            </a:r>
          </a:p>
          <a:p>
            <a:pPr marL="0" indent="0" algn="l">
              <a:buNone/>
            </a:pPr>
            <a:r>
              <a:rPr lang="it-IT" sz="2400" b="0" i="0" u="none" strike="noStrike" baseline="0" dirty="0">
                <a:latin typeface="Sabon-Roman"/>
              </a:rPr>
              <a:t>Dissociarsi dal partito</a:t>
            </a:r>
          </a:p>
          <a:p>
            <a:pPr marL="0" indent="0" algn="l">
              <a:buNone/>
            </a:pPr>
            <a:r>
              <a:rPr lang="it-IT" sz="2400" b="0" i="0" u="none" strike="noStrike" baseline="0" dirty="0">
                <a:latin typeface="Sabon-Roman"/>
              </a:rPr>
              <a:t>Applaudire – fiori in mano – l’America e il Muro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256706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106D7FF-3BE5-B6ED-67CE-A1D14CE56AB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312738"/>
            <a:ext cx="4395788" cy="576262"/>
          </a:xfrm>
        </p:spPr>
        <p:txBody>
          <a:bodyPr/>
          <a:lstStyle/>
          <a:p>
            <a:r>
              <a:rPr lang="it-IT" b="0" i="1" u="none" strike="noStrike" baseline="0" dirty="0">
                <a:latin typeface="Sabon-Italic"/>
              </a:rPr>
              <a:t>Agar prima dell’occupazione</a:t>
            </a: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397AB88-54F5-D89E-E624-C60868B2E75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035050"/>
            <a:ext cx="5829300" cy="374173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it-IT" sz="2000" b="0" i="0" u="none" strike="noStrike" baseline="0" dirty="0">
                <a:latin typeface="Sabon-Roman"/>
              </a:rPr>
              <a:t>Voleva tornare</a:t>
            </a:r>
          </a:p>
          <a:p>
            <a:pPr marL="0" indent="0" algn="l">
              <a:buNone/>
            </a:pPr>
            <a:r>
              <a:rPr lang="it-IT" sz="2000" b="0" i="0" u="none" strike="noStrike" baseline="0" dirty="0">
                <a:latin typeface="Sabon-Roman"/>
              </a:rPr>
              <a:t>Per trovare risposte per i suoi sogni antichi</a:t>
            </a:r>
          </a:p>
          <a:p>
            <a:pPr marL="0" indent="0" algn="l">
              <a:buNone/>
            </a:pPr>
            <a:r>
              <a:rPr lang="it-IT" sz="2000" b="0" i="1" u="none" strike="noStrike" baseline="0" dirty="0">
                <a:latin typeface="Sabon-Italic"/>
              </a:rPr>
              <a:t>Il Tigri è ancora puro come il pozzo di </a:t>
            </a:r>
            <a:r>
              <a:rPr lang="it-IT" sz="2000" b="0" i="1" u="none" strike="noStrike" baseline="0" dirty="0" err="1">
                <a:latin typeface="Sabon-Italic"/>
              </a:rPr>
              <a:t>Zamzam</a:t>
            </a:r>
            <a:r>
              <a:rPr lang="it-IT" sz="2000" b="0" i="1" u="none" strike="noStrike" baseline="0" dirty="0">
                <a:latin typeface="Sabon-Italic"/>
              </a:rPr>
              <a:t>?</a:t>
            </a:r>
          </a:p>
          <a:p>
            <a:pPr marL="0" indent="0" algn="l">
              <a:buNone/>
            </a:pPr>
            <a:r>
              <a:rPr lang="it-IT" sz="2000" b="0" i="1" u="none" strike="noStrike" baseline="0" dirty="0">
                <a:latin typeface="Sabon-Italic"/>
              </a:rPr>
              <a:t>Gli amanti si attendono l’uno l’altro ancora lungo l’Eufrate?</a:t>
            </a:r>
          </a:p>
          <a:p>
            <a:pPr marL="0" indent="0" algn="l">
              <a:buNone/>
            </a:pPr>
            <a:r>
              <a:rPr lang="it-IT" sz="2000" b="0" i="0" u="none" strike="noStrike" baseline="0" dirty="0">
                <a:latin typeface="Sabon-Roman"/>
              </a:rPr>
              <a:t>Con le vesti spegneva fuochi di guerra e gridava</a:t>
            </a:r>
          </a:p>
          <a:p>
            <a:pPr marL="0" indent="0" algn="l">
              <a:buNone/>
            </a:pPr>
            <a:r>
              <a:rPr lang="it-IT" sz="2000" b="0" i="1" u="none" strike="noStrike" baseline="0" dirty="0">
                <a:latin typeface="Sabon-Italic"/>
              </a:rPr>
              <a:t>Attenti! La guerra</a:t>
            </a:r>
          </a:p>
          <a:p>
            <a:pPr marL="0" indent="0" algn="l">
              <a:buNone/>
            </a:pPr>
            <a:r>
              <a:rPr lang="it-IT" sz="2000" b="0" i="1" u="none" strike="noStrike" baseline="0" dirty="0">
                <a:latin typeface="Sabon-Italic"/>
              </a:rPr>
              <a:t>è una frusta cieca</a:t>
            </a:r>
          </a:p>
          <a:p>
            <a:pPr marL="0" indent="0" algn="l">
              <a:buNone/>
            </a:pPr>
            <a:r>
              <a:rPr lang="it-IT" sz="2000" b="0" i="1" u="none" strike="noStrike" baseline="0" dirty="0">
                <a:latin typeface="Sabon-Italic"/>
              </a:rPr>
              <a:t>State attenti ai suoi tradimenti</a:t>
            </a:r>
          </a:p>
          <a:p>
            <a:pPr marL="0" indent="0" algn="l">
              <a:buNone/>
            </a:pPr>
            <a:r>
              <a:rPr lang="it-IT" sz="2000" b="0" i="1" u="none" strike="noStrike" baseline="0" dirty="0">
                <a:latin typeface="Sabon-Italic"/>
              </a:rPr>
              <a:t>La guerra vende fumo</a:t>
            </a:r>
          </a:p>
          <a:p>
            <a:pPr marL="0" indent="0" algn="l">
              <a:buNone/>
            </a:pPr>
            <a:r>
              <a:rPr lang="it-IT" sz="2000" b="0" i="1" u="none" strike="noStrike" baseline="0" dirty="0">
                <a:latin typeface="Sabon-Italic"/>
              </a:rPr>
              <a:t>Di nulla si cura, se non del prezzo, pagato in anticipo.</a:t>
            </a:r>
            <a:endParaRPr lang="it-IT" sz="200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9CE22-5E13-8CD3-5B86-9276AADD203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794625" y="188913"/>
            <a:ext cx="4397375" cy="576262"/>
          </a:xfrm>
        </p:spPr>
        <p:txBody>
          <a:bodyPr/>
          <a:lstStyle/>
          <a:p>
            <a:r>
              <a:rPr lang="it-IT" b="0" i="1" u="none" strike="noStrike" baseline="0" dirty="0">
                <a:latin typeface="Sabon-Italic"/>
              </a:rPr>
              <a:t>Agar dopo l’occupazione</a:t>
            </a:r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279725A-6811-3B35-6B39-8FED6BFA91D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986588" y="889000"/>
            <a:ext cx="5205412" cy="374173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it-IT" sz="2000" b="0" i="0" u="none" strike="noStrike" baseline="0" dirty="0">
                <a:latin typeface="Sabon-Roman"/>
              </a:rPr>
              <a:t>Caduta ogni maschera</a:t>
            </a:r>
          </a:p>
          <a:p>
            <a:pPr marL="0" indent="0" algn="l">
              <a:buNone/>
            </a:pPr>
            <a:r>
              <a:rPr lang="it-IT" sz="2000" b="0" i="0" u="none" strike="noStrike" baseline="0" dirty="0">
                <a:latin typeface="Sabon-Roman"/>
              </a:rPr>
              <a:t>mentre Agar cerca il suo antico volto</a:t>
            </a:r>
          </a:p>
          <a:p>
            <a:pPr marL="0" indent="0" algn="l">
              <a:buNone/>
            </a:pPr>
            <a:r>
              <a:rPr lang="it-IT" sz="2000" b="0" i="0" u="none" strike="noStrike" baseline="0" dirty="0">
                <a:latin typeface="Sabon-Roman"/>
              </a:rPr>
              <a:t>e le strade, bendata</a:t>
            </a:r>
          </a:p>
          <a:p>
            <a:pPr marL="0" indent="0" algn="l">
              <a:buNone/>
            </a:pPr>
            <a:r>
              <a:rPr lang="it-IT" sz="2000" b="0" i="0" u="none" strike="noStrike" baseline="0" dirty="0">
                <a:latin typeface="Sabon-Roman"/>
              </a:rPr>
              <a:t>Abbandona Agar l’abbandono</a:t>
            </a:r>
          </a:p>
          <a:p>
            <a:pPr marL="0" indent="0" algn="l">
              <a:buNone/>
            </a:pPr>
            <a:r>
              <a:rPr lang="it-IT" sz="2000" b="0" i="0" u="none" strike="noStrike" baseline="0" dirty="0">
                <a:latin typeface="Sabon-Roman"/>
              </a:rPr>
              <a:t>Lascia la sua vita per ciò che chiama</a:t>
            </a:r>
          </a:p>
          <a:p>
            <a:pPr marL="0" indent="0" algn="l">
              <a:buNone/>
            </a:pPr>
            <a:r>
              <a:rPr lang="it-IT" sz="2000" b="0" i="1" u="none" strike="noStrike" baseline="0" dirty="0">
                <a:latin typeface="Sabon-Italic"/>
              </a:rPr>
              <a:t>patria</a:t>
            </a:r>
          </a:p>
          <a:p>
            <a:pPr marL="0" indent="0" algn="l">
              <a:buNone/>
            </a:pPr>
            <a:r>
              <a:rPr lang="it-IT" sz="2000" b="0" i="0" u="none" strike="noStrike" baseline="0" dirty="0">
                <a:latin typeface="Sabon-Roman"/>
              </a:rPr>
              <a:t>e gli altri chiamano</a:t>
            </a:r>
          </a:p>
          <a:p>
            <a:pPr marL="0" indent="0" algn="l">
              <a:buNone/>
            </a:pPr>
            <a:r>
              <a:rPr lang="it-IT" sz="2000" b="0" i="1" u="none" strike="noStrike" baseline="0" dirty="0">
                <a:latin typeface="Sabon-Italic"/>
              </a:rPr>
              <a:t>sogno impossibile</a:t>
            </a:r>
          </a:p>
          <a:p>
            <a:pPr marL="0" indent="0" algn="l">
              <a:buNone/>
            </a:pPr>
            <a:r>
              <a:rPr lang="it-IT" sz="2000" b="0" i="0" u="none" strike="noStrike" baseline="0" dirty="0">
                <a:latin typeface="Sabon-Roman"/>
              </a:rPr>
              <a:t>Nessuno esiste tranne Agar</a:t>
            </a:r>
          </a:p>
          <a:p>
            <a:pPr marL="0" indent="0" algn="l">
              <a:buNone/>
            </a:pPr>
            <a:r>
              <a:rPr lang="it-IT" sz="2000" b="0" i="0" u="none" strike="noStrike" baseline="0" dirty="0">
                <a:latin typeface="Sabon-Roman"/>
              </a:rPr>
              <a:t>Davanti a lei l’occupazione</a:t>
            </a:r>
          </a:p>
          <a:p>
            <a:pPr marL="0" indent="0" algn="l">
              <a:buNone/>
            </a:pPr>
            <a:r>
              <a:rPr lang="it-IT" sz="2000" b="0" i="0" u="none" strike="noStrike" baseline="0" dirty="0">
                <a:latin typeface="Sabon-Roman"/>
              </a:rPr>
              <a:t>dietro di lei l’occupazione</a:t>
            </a:r>
          </a:p>
          <a:p>
            <a:pPr marL="0" indent="0" algn="l">
              <a:buNone/>
            </a:pPr>
            <a:r>
              <a:rPr lang="it-IT" sz="2000" b="0" i="0" u="none" strike="noStrike" baseline="0" dirty="0">
                <a:latin typeface="Sabon-Roman"/>
              </a:rPr>
              <a:t>e tra loro</a:t>
            </a:r>
          </a:p>
          <a:p>
            <a:pPr marL="0" indent="0" algn="l">
              <a:buNone/>
            </a:pPr>
            <a:r>
              <a:rPr lang="it-IT" sz="2000" b="0" i="0" u="none" strike="noStrike" baseline="0" dirty="0">
                <a:latin typeface="Sabon-Roman"/>
              </a:rPr>
              <a:t>Lei</a:t>
            </a:r>
          </a:p>
          <a:p>
            <a:pPr marL="0" indent="0" algn="l">
              <a:buNone/>
            </a:pPr>
            <a:r>
              <a:rPr lang="it-IT" sz="2000" b="0" i="0" u="none" strike="noStrike" baseline="0" dirty="0">
                <a:latin typeface="Sabon-Roman"/>
              </a:rPr>
              <a:t>La libertà orfana.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091408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397DCE-A629-399E-4ED3-F7B9E19C4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Dunya</a:t>
            </a:r>
            <a:r>
              <a:rPr lang="it-IT" dirty="0"/>
              <a:t> </a:t>
            </a:r>
            <a:r>
              <a:rPr lang="it-IT" dirty="0" err="1"/>
              <a:t>Mikha’il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CBF3D90-1450-201C-60EE-6AAB64A05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3312" y="1276986"/>
            <a:ext cx="4396338" cy="576262"/>
          </a:xfrm>
        </p:spPr>
        <p:txBody>
          <a:bodyPr/>
          <a:lstStyle/>
          <a:p>
            <a:r>
              <a:rPr lang="it-IT" dirty="0"/>
              <a:t>Inanna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9EB7FB-0653-667F-0C60-C58C65901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3311" y="1905000"/>
            <a:ext cx="4396339" cy="374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dirty="0"/>
              <a:t>Sono Inanna</a:t>
            </a:r>
          </a:p>
          <a:p>
            <a:pPr marL="0" indent="0">
              <a:buNone/>
            </a:pPr>
            <a:r>
              <a:rPr lang="it-IT" sz="2000" dirty="0"/>
              <a:t>E questa è la mia città</a:t>
            </a:r>
          </a:p>
          <a:p>
            <a:pPr marL="0" indent="0">
              <a:buNone/>
            </a:pPr>
            <a:r>
              <a:rPr lang="it-IT" sz="2000" dirty="0"/>
              <a:t>È il nostro incontro</a:t>
            </a:r>
          </a:p>
          <a:p>
            <a:pPr marL="0" indent="0">
              <a:buNone/>
            </a:pPr>
            <a:r>
              <a:rPr lang="it-IT" sz="2000" dirty="0"/>
              <a:t>Circolare</a:t>
            </a:r>
          </a:p>
          <a:p>
            <a:pPr marL="0" indent="0">
              <a:buNone/>
            </a:pPr>
            <a:r>
              <a:rPr lang="it-IT" sz="2000" dirty="0"/>
              <a:t>Pieno</a:t>
            </a:r>
          </a:p>
          <a:p>
            <a:pPr marL="0" indent="0">
              <a:buNone/>
            </a:pPr>
            <a:r>
              <a:rPr lang="it-IT" sz="2000" dirty="0"/>
              <a:t>Rosso […]</a:t>
            </a:r>
          </a:p>
          <a:p>
            <a:pPr marL="0" indent="0">
              <a:buNone/>
            </a:pPr>
            <a:r>
              <a:rPr lang="it-IT" sz="2000" dirty="0"/>
              <a:t>Case </a:t>
            </a:r>
          </a:p>
          <a:p>
            <a:pPr marL="0" indent="0">
              <a:buNone/>
            </a:pPr>
            <a:r>
              <a:rPr lang="it-IT" sz="2000" dirty="0"/>
              <a:t>Ce n’erano ancora </a:t>
            </a:r>
          </a:p>
          <a:p>
            <a:pPr marL="0" indent="0">
              <a:buNone/>
            </a:pPr>
            <a:r>
              <a:rPr lang="it-IT" sz="2000" dirty="0"/>
              <a:t>con tetti</a:t>
            </a:r>
          </a:p>
          <a:p>
            <a:pPr marL="0" indent="0">
              <a:buNone/>
            </a:pPr>
            <a:r>
              <a:rPr lang="it-IT" sz="2000" dirty="0"/>
              <a:t>e abitanti </a:t>
            </a:r>
          </a:p>
          <a:p>
            <a:pPr marL="0" indent="0">
              <a:buNone/>
            </a:pPr>
            <a:r>
              <a:rPr lang="it-IT" sz="2000" dirty="0"/>
              <a:t>e chiacchiere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59A6BD7-113B-823A-2314-9831357954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960" y="1263015"/>
            <a:ext cx="4396339" cy="493230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sz="3200" dirty="0"/>
              <a:t>Io sono qua /là</a:t>
            </a:r>
          </a:p>
          <a:p>
            <a:pPr marL="0" indent="0">
              <a:buNone/>
            </a:pPr>
            <a:r>
              <a:rPr lang="it-IT" sz="3200" dirty="0"/>
              <a:t>Impegnata</a:t>
            </a:r>
          </a:p>
          <a:p>
            <a:pPr marL="0" indent="0">
              <a:buNone/>
            </a:pPr>
            <a:r>
              <a:rPr lang="it-IT" sz="3200" dirty="0"/>
              <a:t>tra il mouse e il computer</a:t>
            </a:r>
          </a:p>
          <a:p>
            <a:pPr marL="0" indent="0">
              <a:buNone/>
            </a:pPr>
            <a:r>
              <a:rPr lang="it-IT" sz="3200" dirty="0"/>
              <a:t>Vi seguo su internet […]</a:t>
            </a:r>
          </a:p>
          <a:p>
            <a:pPr marL="0" indent="0">
              <a:buNone/>
            </a:pPr>
            <a:r>
              <a:rPr lang="it-IT" sz="3200" dirty="0"/>
              <a:t>Vedo i reperti</a:t>
            </a:r>
          </a:p>
          <a:p>
            <a:pPr marL="0" indent="0">
              <a:buNone/>
            </a:pPr>
            <a:r>
              <a:rPr lang="it-IT" sz="3200" dirty="0"/>
              <a:t>sparsi e spezzati </a:t>
            </a:r>
          </a:p>
          <a:p>
            <a:pPr marL="0" indent="0">
              <a:buNone/>
            </a:pPr>
            <a:r>
              <a:rPr lang="it-IT" sz="3200" dirty="0"/>
              <a:t>Nel museo</a:t>
            </a:r>
          </a:p>
          <a:p>
            <a:pPr marL="0" indent="0">
              <a:buNone/>
            </a:pPr>
            <a:r>
              <a:rPr lang="it-IT" sz="3200" dirty="0"/>
              <a:t>Ci sono anche le mie collane</a:t>
            </a:r>
          </a:p>
          <a:p>
            <a:pPr marL="0" indent="0">
              <a:buNone/>
            </a:pPr>
            <a:r>
              <a:rPr lang="it-IT" sz="3200" dirty="0"/>
              <a:t>Vi grido:</a:t>
            </a:r>
          </a:p>
          <a:p>
            <a:pPr marL="0" indent="0">
              <a:buNone/>
            </a:pPr>
            <a:r>
              <a:rPr lang="it-IT" sz="3200" dirty="0"/>
              <a:t>Guai a voi </a:t>
            </a:r>
          </a:p>
          <a:p>
            <a:pPr marL="0" indent="0">
              <a:buNone/>
            </a:pPr>
            <a:r>
              <a:rPr lang="it-IT" sz="3200" dirty="0"/>
              <a:t>Figli dei morti</a:t>
            </a:r>
          </a:p>
          <a:p>
            <a:pPr marL="0" indent="0">
              <a:buNone/>
            </a:pPr>
            <a:r>
              <a:rPr lang="it-IT" sz="3200" dirty="0"/>
              <a:t>Guai a voi […]</a:t>
            </a:r>
          </a:p>
          <a:p>
            <a:pPr marL="0" indent="0">
              <a:buNone/>
            </a:pPr>
            <a:endParaRPr lang="it-IT" sz="3200" dirty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4442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69B8EE-D633-AF2A-3DD5-710A58310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604091" cy="1400530"/>
          </a:xfrm>
        </p:spPr>
        <p:txBody>
          <a:bodyPr>
            <a:normAutofit/>
          </a:bodyPr>
          <a:lstStyle/>
          <a:p>
            <a:r>
              <a:rPr lang="it-IT" dirty="0"/>
              <a:t>L’ironia come decostruzione critica</a:t>
            </a:r>
            <a:br>
              <a:rPr lang="it-IT" dirty="0"/>
            </a:br>
            <a:r>
              <a:rPr lang="it-IT" dirty="0" err="1">
                <a:solidFill>
                  <a:srgbClr val="FFFF00"/>
                </a:solidFill>
              </a:rPr>
              <a:t>Dunya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err="1">
                <a:solidFill>
                  <a:srgbClr val="FFFF00"/>
                </a:solidFill>
              </a:rPr>
              <a:t>Mikha’il</a:t>
            </a:r>
            <a:r>
              <a:rPr lang="it-IT" dirty="0">
                <a:solidFill>
                  <a:srgbClr val="FFFF00"/>
                </a:solidFill>
              </a:rPr>
              <a:t>, </a:t>
            </a:r>
            <a:r>
              <a:rPr lang="it-IT" i="1" dirty="0">
                <a:solidFill>
                  <a:srgbClr val="FFFF00"/>
                </a:solidFill>
              </a:rPr>
              <a:t>La guerra lavora duro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124359E-67A8-945B-20F9-B906566564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guerra lavora duro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3A6598E-D06D-8693-5AC9-54FA3808D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3070" y="3116262"/>
            <a:ext cx="4396339" cy="37417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Com’è zelante la guerra</a:t>
            </a:r>
          </a:p>
          <a:p>
            <a:pPr marL="0" indent="0">
              <a:buNone/>
            </a:pPr>
            <a:r>
              <a:rPr lang="it-IT" dirty="0"/>
              <a:t>                                E attiva</a:t>
            </a:r>
          </a:p>
          <a:p>
            <a:pPr marL="0" indent="0">
              <a:buNone/>
            </a:pPr>
            <a:r>
              <a:rPr lang="it-IT" dirty="0"/>
              <a:t>                                E capace!</a:t>
            </a:r>
          </a:p>
          <a:p>
            <a:pPr marL="0" indent="0">
              <a:buNone/>
            </a:pPr>
            <a:r>
              <a:rPr lang="it-IT" dirty="0"/>
              <a:t>Fin dalle prime ore del mattino </a:t>
            </a:r>
          </a:p>
          <a:p>
            <a:pPr marL="0" indent="0">
              <a:buNone/>
            </a:pPr>
            <a:r>
              <a:rPr lang="it-IT" dirty="0" err="1"/>
              <a:t>Sceglia</a:t>
            </a:r>
            <a:r>
              <a:rPr lang="it-IT" dirty="0"/>
              <a:t> le sirene</a:t>
            </a:r>
          </a:p>
          <a:p>
            <a:pPr marL="0" indent="0">
              <a:buNone/>
            </a:pPr>
            <a:r>
              <a:rPr lang="it-IT" dirty="0"/>
              <a:t>Manda le ambulanze</a:t>
            </a:r>
          </a:p>
          <a:p>
            <a:pPr marL="0" indent="0">
              <a:buNone/>
            </a:pPr>
            <a:r>
              <a:rPr lang="it-IT" dirty="0"/>
              <a:t>Nei luoghi più </a:t>
            </a:r>
            <a:r>
              <a:rPr lang="it-IT" dirty="0" err="1"/>
              <a:t>sariati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Fa volare cadaveri nell’aria […]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92C2B6F-AFD7-8A11-B7E3-40C1D3FEEE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48156" y="2071059"/>
            <a:ext cx="4474028" cy="692076"/>
          </a:xfrm>
        </p:spPr>
        <p:txBody>
          <a:bodyPr/>
          <a:lstStyle/>
          <a:p>
            <a:r>
              <a:rPr lang="it-IT" dirty="0"/>
              <a:t>Sacchi di ossa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0A38BD8-7573-C5AF-9EE7-5CE32CFBB9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980946"/>
            <a:ext cx="4396339" cy="30533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Che fortuna!</a:t>
            </a:r>
            <a:br>
              <a:rPr lang="it-IT" dirty="0"/>
            </a:br>
            <a:r>
              <a:rPr lang="it-IT" dirty="0"/>
              <a:t>Finalmente ha trovato le ossa di lui</a:t>
            </a:r>
          </a:p>
          <a:p>
            <a:pPr marL="0" indent="0">
              <a:buNone/>
            </a:pPr>
            <a:r>
              <a:rPr lang="it-IT" dirty="0"/>
              <a:t>C’è anche il cranio nel sacco</a:t>
            </a:r>
          </a:p>
          <a:p>
            <a:pPr marL="0" indent="0">
              <a:buNone/>
            </a:pPr>
            <a:r>
              <a:rPr lang="it-IT" dirty="0"/>
              <a:t>Il sacco in mano a lei</a:t>
            </a:r>
          </a:p>
          <a:p>
            <a:pPr marL="0" indent="0">
              <a:buNone/>
            </a:pPr>
            <a:r>
              <a:rPr lang="it-IT" dirty="0"/>
              <a:t>Somiglia ad altri sacchi</a:t>
            </a:r>
          </a:p>
          <a:p>
            <a:pPr marL="0" indent="0">
              <a:buNone/>
            </a:pPr>
            <a:r>
              <a:rPr lang="it-IT" dirty="0"/>
              <a:t>In altre mani tremanti [...]</a:t>
            </a:r>
          </a:p>
          <a:p>
            <a:pPr marL="0" indent="0">
              <a:buNone/>
            </a:pPr>
            <a:r>
              <a:rPr lang="it-IT" dirty="0"/>
              <a:t>Non come la vicina che – sfortunata</a:t>
            </a:r>
          </a:p>
          <a:p>
            <a:pPr marL="0" indent="0">
              <a:buNone/>
            </a:pPr>
            <a:r>
              <a:rPr lang="it-IT" dirty="0"/>
              <a:t>Non ha ancora trovato il suo sacco</a:t>
            </a:r>
          </a:p>
        </p:txBody>
      </p:sp>
    </p:spTree>
    <p:extLst>
      <p:ext uri="{BB962C8B-B14F-4D97-AF65-F5344CB8AC3E}">
        <p14:creationId xmlns:p14="http://schemas.microsoft.com/office/powerpoint/2010/main" val="668147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914A8077-0A3C-DA10-E6F9-D6AA3D653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it-IT" dirty="0"/>
            </a:br>
            <a:r>
              <a:rPr lang="it-IT" dirty="0"/>
              <a:t>Grazie</a:t>
            </a:r>
          </a:p>
        </p:txBody>
      </p:sp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9650C07B-99D2-957A-AA0F-1B40C04BF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5895" y="2188395"/>
            <a:ext cx="6494321" cy="2119485"/>
          </a:xfrm>
        </p:spPr>
      </p:pic>
    </p:spTree>
    <p:extLst>
      <p:ext uri="{BB962C8B-B14F-4D97-AF65-F5344CB8AC3E}">
        <p14:creationId xmlns:p14="http://schemas.microsoft.com/office/powerpoint/2010/main" val="4291656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EF3067-A946-9674-A9A6-31541E77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564" y="609600"/>
            <a:ext cx="3912583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La poesia nella cultura araba</a:t>
            </a:r>
          </a:p>
        </p:txBody>
      </p:sp>
      <p:pic>
        <p:nvPicPr>
          <p:cNvPr id="12" name="Immagine 11" descr="Immagine che contiene calligrafia, disegno, testo, bianco e nero&#10;&#10;Descrizione generata automaticamente">
            <a:extLst>
              <a:ext uri="{FF2B5EF4-FFF2-40B4-BE49-F238E27FC236}">
                <a16:creationId xmlns:a16="http://schemas.microsoft.com/office/drawing/2014/main" id="{8A981457-FCEF-2D01-0C36-F035C5D63A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" r="1163" b="3"/>
          <a:stretch/>
        </p:blipFill>
        <p:spPr>
          <a:xfrm>
            <a:off x="3044815" y="3249974"/>
            <a:ext cx="4027002" cy="2877940"/>
          </a:xfrm>
          <a:prstGeom prst="rect">
            <a:avLst/>
          </a:prstGeom>
        </p:spPr>
      </p:pic>
      <p:pic>
        <p:nvPicPr>
          <p:cNvPr id="1026" name="Picture 2" descr="Arabia Saudita: le donne, la poesia e il caso di Hissa Hilal - Limes">
            <a:extLst>
              <a:ext uri="{FF2B5EF4-FFF2-40B4-BE49-F238E27FC236}">
                <a16:creationId xmlns:a16="http://schemas.microsoft.com/office/drawing/2014/main" id="{DA14D9B4-6666-7E65-4CDB-EA6362BADD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" r="9613"/>
          <a:stretch/>
        </p:blipFill>
        <p:spPr bwMode="auto">
          <a:xfrm>
            <a:off x="721369" y="744836"/>
            <a:ext cx="4113439" cy="3161093"/>
          </a:xfrm>
          <a:custGeom>
            <a:avLst/>
            <a:gdLst/>
            <a:ahLst/>
            <a:cxnLst/>
            <a:rect l="l" t="t" r="r" b="b"/>
            <a:pathLst>
              <a:path w="4113439" h="3161093">
                <a:moveTo>
                  <a:pt x="0" y="0"/>
                </a:moveTo>
                <a:lnTo>
                  <a:pt x="4113439" y="0"/>
                </a:lnTo>
                <a:lnTo>
                  <a:pt x="4113439" y="2344272"/>
                </a:lnTo>
                <a:lnTo>
                  <a:pt x="2157387" y="2344272"/>
                </a:lnTo>
                <a:lnTo>
                  <a:pt x="2157387" y="3161093"/>
                </a:lnTo>
                <a:lnTo>
                  <a:pt x="0" y="316109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semalubirru.blogsome.com/images/1qasidamuhammadiya.jpg">
            <a:extLst>
              <a:ext uri="{FF2B5EF4-FFF2-40B4-BE49-F238E27FC236}">
                <a16:creationId xmlns:a16="http://schemas.microsoft.com/office/drawing/2014/main" id="{8289238A-E23C-4227-943C-6D61F56A31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0822" r="-5" b="11006"/>
          <a:stretch/>
        </p:blipFill>
        <p:spPr bwMode="auto">
          <a:xfrm>
            <a:off x="4992749" y="744837"/>
            <a:ext cx="2079068" cy="2344272"/>
          </a:xfrm>
          <a:prstGeom prst="rect">
            <a:avLst/>
          </a:prstGeom>
          <a:noFill/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A8F07DB-73D1-5549-556A-ED2B657B49E3}"/>
              </a:ext>
            </a:extLst>
          </p:cNvPr>
          <p:cNvSpPr txBox="1"/>
          <p:nvPr/>
        </p:nvSpPr>
        <p:spPr>
          <a:xfrm>
            <a:off x="7558564" y="2057400"/>
            <a:ext cx="391258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</a:pPr>
            <a:r>
              <a:rPr lang="en-US"/>
              <a:t>Dal «registro degli arabi» </a:t>
            </a:r>
          </a:p>
          <a:p>
            <a:pPr indent="-182880" defTabSz="9144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</a:pPr>
            <a:r>
              <a:rPr lang="en-US"/>
              <a:t>ai talent show</a:t>
            </a:r>
          </a:p>
          <a:p>
            <a:pPr indent="-182880" defTabSz="9144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</a:pPr>
            <a:r>
              <a:rPr lang="en-US"/>
              <a:t>alla street art</a:t>
            </a:r>
          </a:p>
        </p:txBody>
      </p:sp>
    </p:spTree>
    <p:extLst>
      <p:ext uri="{BB962C8B-B14F-4D97-AF65-F5344CB8AC3E}">
        <p14:creationId xmlns:p14="http://schemas.microsoft.com/office/powerpoint/2010/main" val="217652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F973BB-0C46-7614-0AE4-7F6E78CBB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donne e la poesia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18AA62F7-3485-704E-0DC3-A585E9265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134" y="1393639"/>
            <a:ext cx="4396338" cy="576262"/>
          </a:xfrm>
        </p:spPr>
        <p:txBody>
          <a:bodyPr/>
          <a:lstStyle/>
          <a:p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In epoca classica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53BA618D-4CFE-9C39-5DCE-A7A7312399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8401" y="823357"/>
            <a:ext cx="4751274" cy="576262"/>
          </a:xfrm>
        </p:spPr>
        <p:txBody>
          <a:bodyPr/>
          <a:lstStyle/>
          <a:p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Nella «rinascita» (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nahda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4" name="AutoShape 2" descr="Morte e pianto rituale. Dal lamento funebre antico al pianto di Maria , Ernesto De Martino">
            <a:extLst>
              <a:ext uri="{FF2B5EF4-FFF2-40B4-BE49-F238E27FC236}">
                <a16:creationId xmlns:a16="http://schemas.microsoft.com/office/drawing/2014/main" id="{7AFD8150-F3DB-4F81-E9C0-BD4C37DA75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12E01FE-53BD-9F28-2476-F04AB5F38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773" y="2220594"/>
            <a:ext cx="2194747" cy="3292121"/>
          </a:xfrm>
          <a:prstGeom prst="rect">
            <a:avLst/>
          </a:prstGeom>
        </p:spPr>
      </p:pic>
      <p:pic>
        <p:nvPicPr>
          <p:cNvPr id="2062" name="Picture 14" descr="Women and Islam” Weekend Workshop March 4-5, 2017 Handout for “Lesson Plan:  First Feminists of Egypt: The Early Twentieth">
            <a:extLst>
              <a:ext uri="{FF2B5EF4-FFF2-40B4-BE49-F238E27FC236}">
                <a16:creationId xmlns:a16="http://schemas.microsoft.com/office/drawing/2014/main" id="{AE6D50A4-B451-C1E4-9723-3277B5114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108" y="2474271"/>
            <a:ext cx="2194747" cy="312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.huffpost.com/gen/184347/ISLAM-GENDER-SEGREGATION.jpg">
            <a:extLst>
              <a:ext uri="{FF2B5EF4-FFF2-40B4-BE49-F238E27FC236}">
                <a16:creationId xmlns:a16="http://schemas.microsoft.com/office/drawing/2014/main" id="{6EFE96E2-3C0B-AF0A-1602-F104C3181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57" y="2182742"/>
            <a:ext cx="2551334" cy="181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524F053-6DCB-C1EE-9CBA-A11CCDD10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749" y="2182742"/>
            <a:ext cx="184785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r'at Al-Ta'amul fil Omour - The Women and Memory Forum">
            <a:extLst>
              <a:ext uri="{FF2B5EF4-FFF2-40B4-BE49-F238E27FC236}">
                <a16:creationId xmlns:a16="http://schemas.microsoft.com/office/drawing/2014/main" id="{B1EDCCE3-DEE5-B6E5-0ECC-7CD7EE311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583" y="3708530"/>
            <a:ext cx="1891751" cy="26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10F17C4-C651-7140-4A5B-5AF316CCC843}"/>
              </a:ext>
            </a:extLst>
          </p:cNvPr>
          <p:cNvSpPr txBox="1"/>
          <p:nvPr/>
        </p:nvSpPr>
        <p:spPr>
          <a:xfrm>
            <a:off x="5972742" y="2107395"/>
            <a:ext cx="223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Bahithat</a:t>
            </a:r>
            <a:r>
              <a:rPr lang="it-IT" dirty="0"/>
              <a:t> al-</a:t>
            </a:r>
            <a:r>
              <a:rPr lang="it-IT" dirty="0" err="1"/>
              <a:t>Badiya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C3434BD-DDB9-776D-F7F7-74B82B079037}"/>
              </a:ext>
            </a:extLst>
          </p:cNvPr>
          <p:cNvSpPr txBox="1"/>
          <p:nvPr/>
        </p:nvSpPr>
        <p:spPr>
          <a:xfrm>
            <a:off x="10075749" y="1726481"/>
            <a:ext cx="1822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Warda</a:t>
            </a:r>
            <a:r>
              <a:rPr lang="it-IT" dirty="0"/>
              <a:t> al-</a:t>
            </a:r>
            <a:r>
              <a:rPr lang="it-IT" dirty="0" err="1"/>
              <a:t>Yaziji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45F5833-CC3E-49C4-168D-5067F58002DC}"/>
              </a:ext>
            </a:extLst>
          </p:cNvPr>
          <p:cNvSpPr txBox="1"/>
          <p:nvPr/>
        </p:nvSpPr>
        <p:spPr>
          <a:xfrm>
            <a:off x="8277867" y="6405282"/>
            <a:ext cx="174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A’isha</a:t>
            </a:r>
            <a:r>
              <a:rPr lang="it-IT" dirty="0"/>
              <a:t> </a:t>
            </a:r>
            <a:r>
              <a:rPr lang="it-IT" dirty="0" err="1"/>
              <a:t>Taymur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45443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55D358-110F-4E1D-8699-27E1B090C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Innovare la poesia si può. Il contributo femminile (anni ‘50-’70)</a:t>
            </a:r>
          </a:p>
        </p:txBody>
      </p:sp>
      <p:pic>
        <p:nvPicPr>
          <p:cNvPr id="2050" name="Picture 2" descr="Nazik al-Mala'ika's Revolt Against the Sun">
            <a:extLst>
              <a:ext uri="{FF2B5EF4-FFF2-40B4-BE49-F238E27FC236}">
                <a16:creationId xmlns:a16="http://schemas.microsoft.com/office/drawing/2014/main" id="{575C803F-FDA4-31C5-4129-1670A612B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91" y="2102635"/>
            <a:ext cx="5840591" cy="301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6FBA6B3-20D5-7DE8-DA9D-07AB97111836}"/>
              </a:ext>
            </a:extLst>
          </p:cNvPr>
          <p:cNvSpPr txBox="1"/>
          <p:nvPr/>
        </p:nvSpPr>
        <p:spPr>
          <a:xfrm>
            <a:off x="1223425" y="5674411"/>
            <a:ext cx="10740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Da destra: le poetesse Salma </a:t>
            </a:r>
            <a:r>
              <a:rPr lang="it-IT" dirty="0" err="1"/>
              <a:t>Khadra</a:t>
            </a:r>
            <a:r>
              <a:rPr lang="it-IT" dirty="0"/>
              <a:t> al-</a:t>
            </a:r>
            <a:r>
              <a:rPr lang="it-IT" dirty="0" err="1"/>
              <a:t>Jayyusi</a:t>
            </a:r>
            <a:r>
              <a:rPr lang="it-IT" dirty="0"/>
              <a:t>, Fadwa </a:t>
            </a:r>
            <a:r>
              <a:rPr lang="it-IT" dirty="0" err="1"/>
              <a:t>Tuqan</a:t>
            </a:r>
            <a:r>
              <a:rPr lang="it-IT" dirty="0"/>
              <a:t>, </a:t>
            </a:r>
            <a:r>
              <a:rPr lang="it-IT" dirty="0" err="1"/>
              <a:t>Nazik</a:t>
            </a:r>
            <a:r>
              <a:rPr lang="it-IT" dirty="0"/>
              <a:t> al-</a:t>
            </a:r>
            <a:r>
              <a:rPr lang="it-IT" dirty="0" err="1"/>
              <a:t>Mala’ika</a:t>
            </a:r>
            <a:r>
              <a:rPr lang="it-IT" dirty="0"/>
              <a:t>, </a:t>
            </a:r>
            <a:r>
              <a:rPr lang="it-IT" dirty="0" err="1"/>
              <a:t>Khalida</a:t>
            </a:r>
            <a:r>
              <a:rPr lang="it-IT" dirty="0"/>
              <a:t> </a:t>
            </a:r>
            <a:r>
              <a:rPr lang="it-IT" dirty="0" err="1"/>
              <a:t>Sa’id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6E7E915-43B8-5F29-9E42-26A5682ACF6B}"/>
              </a:ext>
            </a:extLst>
          </p:cNvPr>
          <p:cNvSpPr txBox="1"/>
          <p:nvPr/>
        </p:nvSpPr>
        <p:spPr>
          <a:xfrm>
            <a:off x="7080247" y="2350424"/>
            <a:ext cx="362798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>
                <a:solidFill>
                  <a:schemeClr val="accent2">
                    <a:lumMod val="75000"/>
                  </a:schemeClr>
                </a:solidFill>
              </a:rPr>
              <a:t>Verso libero </a:t>
            </a:r>
            <a:r>
              <a:rPr lang="it-IT" sz="2400" dirty="0"/>
              <a:t>(al-</a:t>
            </a:r>
            <a:r>
              <a:rPr lang="it-IT" sz="2400" dirty="0" err="1"/>
              <a:t>Mala’ika</a:t>
            </a:r>
            <a:r>
              <a:rPr lang="it-IT" sz="2400" dirty="0"/>
              <a:t>)</a:t>
            </a:r>
          </a:p>
          <a:p>
            <a:endParaRPr lang="it-IT" sz="2400" b="1" dirty="0">
              <a:solidFill>
                <a:srgbClr val="FFFF00"/>
              </a:solidFill>
            </a:endParaRPr>
          </a:p>
          <a:p>
            <a:r>
              <a:rPr lang="it-IT" sz="2400" b="1" dirty="0" err="1">
                <a:solidFill>
                  <a:schemeClr val="accent2">
                    <a:lumMod val="75000"/>
                  </a:schemeClr>
                </a:solidFill>
              </a:rPr>
              <a:t>Poeme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 en prose </a:t>
            </a:r>
            <a:r>
              <a:rPr lang="it-IT" sz="2400" dirty="0"/>
              <a:t>(</a:t>
            </a:r>
            <a:r>
              <a:rPr lang="it-IT" sz="2400" dirty="0" err="1"/>
              <a:t>Sa‘id</a:t>
            </a:r>
            <a:r>
              <a:rPr lang="it-IT" sz="2400" dirty="0"/>
              <a:t>)</a:t>
            </a:r>
          </a:p>
          <a:p>
            <a:endParaRPr lang="it-IT" sz="2400" b="1" i="1" dirty="0">
              <a:solidFill>
                <a:srgbClr val="FFFF00"/>
              </a:solidFill>
            </a:endParaRPr>
          </a:p>
          <a:p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Resistenza </a:t>
            </a:r>
          </a:p>
          <a:p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Palestinese </a:t>
            </a:r>
            <a:r>
              <a:rPr lang="it-IT" sz="2400" dirty="0"/>
              <a:t>(</a:t>
            </a:r>
            <a:r>
              <a:rPr lang="it-IT" sz="2400" dirty="0" err="1"/>
              <a:t>Tuqan</a:t>
            </a:r>
            <a:r>
              <a:rPr lang="it-IT" sz="2400" dirty="0"/>
              <a:t>, </a:t>
            </a:r>
            <a:r>
              <a:rPr lang="it-IT" sz="2400" dirty="0" err="1"/>
              <a:t>Jayyusi</a:t>
            </a:r>
            <a:r>
              <a:rPr lang="it-IT" sz="2400" dirty="0"/>
              <a:t>)</a:t>
            </a:r>
          </a:p>
          <a:p>
            <a:endParaRPr lang="it-IT" sz="2400" b="1" dirty="0">
              <a:solidFill>
                <a:srgbClr val="FFFF00"/>
              </a:solidFill>
            </a:endParaRPr>
          </a:p>
          <a:p>
            <a:endParaRPr lang="it-IT" sz="2400" b="1" dirty="0">
              <a:solidFill>
                <a:srgbClr val="FFFF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9599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A34FCF-C068-B164-5CD7-5BCE2D8D9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poesia della resistenza – </a:t>
            </a:r>
            <a:br>
              <a:rPr lang="it-IT" dirty="0"/>
            </a:br>
            <a:r>
              <a:rPr lang="it-IT" dirty="0" err="1"/>
              <a:t>shi’r</a:t>
            </a:r>
            <a:r>
              <a:rPr lang="it-IT" dirty="0"/>
              <a:t> al-</a:t>
            </a:r>
            <a:r>
              <a:rPr lang="it-IT" dirty="0" err="1"/>
              <a:t>muqawama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2AA38B7-884F-4F3E-F31E-8CCC0FC8A9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Fadwa </a:t>
            </a:r>
            <a:r>
              <a:rPr lang="it-IT" dirty="0" err="1"/>
              <a:t>Touqan</a:t>
            </a:r>
            <a:endParaRPr lang="it-IT" dirty="0"/>
          </a:p>
        </p:txBody>
      </p:sp>
      <p:pic>
        <p:nvPicPr>
          <p:cNvPr id="2050" name="Picture 2" descr="Territori occupati da Israele - Wikipedia">
            <a:extLst>
              <a:ext uri="{FF2B5EF4-FFF2-40B4-BE49-F238E27FC236}">
                <a16:creationId xmlns:a16="http://schemas.microsoft.com/office/drawing/2014/main" id="{F67A56C6-F645-2964-CDDF-FC5B867CD79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891" y="147907"/>
            <a:ext cx="4158025" cy="666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F3E61C1-9C38-C293-DC89-02517B7C4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53" y="2897964"/>
            <a:ext cx="5584847" cy="375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83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B36197-8846-E1AC-EB98-FF03BFB7A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556" y="176075"/>
            <a:ext cx="11167872" cy="1499616"/>
          </a:xfrm>
        </p:spPr>
        <p:txBody>
          <a:bodyPr/>
          <a:lstStyle/>
          <a:p>
            <a:r>
              <a:rPr lang="it-IT" dirty="0"/>
              <a:t>- Palestina:  Radici e rabbia </a:t>
            </a:r>
            <a:br>
              <a:rPr lang="it-IT" dirty="0"/>
            </a:br>
            <a:r>
              <a:rPr lang="it-IT" i="1" dirty="0">
                <a:solidFill>
                  <a:srgbClr val="FFFF00"/>
                </a:solidFill>
              </a:rPr>
              <a:t>Fadwa </a:t>
            </a:r>
            <a:r>
              <a:rPr lang="it-IT" i="1" dirty="0" err="1">
                <a:solidFill>
                  <a:srgbClr val="FFFF00"/>
                </a:solidFill>
              </a:rPr>
              <a:t>Touqan</a:t>
            </a:r>
            <a:r>
              <a:rPr lang="it-IT" i="1" dirty="0">
                <a:solidFill>
                  <a:srgbClr val="FFFF00"/>
                </a:solidFill>
              </a:rPr>
              <a:t>: cannibali e tradizione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2D766AD-C29C-37CD-4675-99A0E465F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128" y="1498779"/>
            <a:ext cx="4754880" cy="822960"/>
          </a:xfrm>
        </p:spPr>
        <p:txBody>
          <a:bodyPr/>
          <a:lstStyle/>
          <a:p>
            <a:r>
              <a:rPr lang="it-IT" dirty="0"/>
              <a:t>Sospiri sul ponte </a:t>
            </a:r>
            <a:r>
              <a:rPr lang="it-IT" dirty="0" err="1"/>
              <a:t>Alleby</a:t>
            </a: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F0B6A8A-8554-2DE7-AB54-48E0758E3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6538" y="2081457"/>
            <a:ext cx="4754880" cy="4600467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it-IT" sz="2600" b="0" i="0" u="none" strike="noStrike" baseline="0" dirty="0"/>
              <a:t>Ferma sul ponte, mendico il passaggio</a:t>
            </a:r>
          </a:p>
          <a:p>
            <a:pPr algn="l"/>
            <a:r>
              <a:rPr lang="it-IT" sz="2600" dirty="0"/>
              <a:t>Ahimè</a:t>
            </a:r>
            <a:r>
              <a:rPr lang="it-IT" sz="2600" b="0" i="0" u="none" strike="noStrike" baseline="0" dirty="0"/>
              <a:t> mendico il passaggio</a:t>
            </a:r>
          </a:p>
          <a:p>
            <a:pPr algn="l"/>
            <a:r>
              <a:rPr lang="it-IT" sz="2600" b="0" i="0" u="none" strike="noStrike" baseline="0" dirty="0"/>
              <a:t>Soffoco, ho il fiato corto nella</a:t>
            </a:r>
          </a:p>
          <a:p>
            <a:pPr algn="l"/>
            <a:r>
              <a:rPr lang="it-IT" sz="2600" b="0" i="0" u="none" strike="noStrike" baseline="0" dirty="0"/>
              <a:t>calura meridiana</a:t>
            </a:r>
          </a:p>
          <a:p>
            <a:pPr algn="l"/>
            <a:r>
              <a:rPr lang="it-IT" sz="2600" b="0" i="0" u="none" strike="noStrike" baseline="0" dirty="0"/>
              <a:t>Sette ore d’attesa</a:t>
            </a:r>
          </a:p>
          <a:p>
            <a:pPr algn="l"/>
            <a:r>
              <a:rPr lang="it-IT" sz="2600" b="0" i="0" u="none" strike="noStrike" baseline="0" dirty="0"/>
              <a:t>chi ha infranto le ali del tempo</a:t>
            </a:r>
          </a:p>
          <a:p>
            <a:pPr algn="l"/>
            <a:r>
              <a:rPr lang="it-IT" sz="2600" b="0" i="0" u="none" strike="noStrike" baseline="0" dirty="0"/>
              <a:t>chi ha azzoppato il giorno?</a:t>
            </a:r>
          </a:p>
          <a:p>
            <a:pPr algn="l"/>
            <a:r>
              <a:rPr lang="it-IT" sz="2600" b="0" i="0" u="none" strike="noStrike" baseline="0" dirty="0"/>
              <a:t>Rimbomba la voce d’un vile soldato</a:t>
            </a:r>
          </a:p>
          <a:p>
            <a:pPr algn="l"/>
            <a:r>
              <a:rPr lang="it-IT" sz="2600" b="0" i="0" u="none" strike="noStrike" baseline="0" dirty="0"/>
              <a:t>Come uno schiaffo si abbatte sul viso della folla</a:t>
            </a:r>
          </a:p>
          <a:p>
            <a:pPr algn="l"/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EC1C589-CA7C-6AF2-916C-EA3A4E0E0C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90888" y="1701209"/>
            <a:ext cx="4754880" cy="4608151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it-IT" sz="2600" b="0" i="0" u="none" strike="noStrike" baseline="0" dirty="0">
                <a:latin typeface="Tw Cen MT" panose="020B0602020104020603" pitchFamily="34" charset="0"/>
              </a:rPr>
              <a:t>(Arabi, disordine, cani,</a:t>
            </a:r>
          </a:p>
          <a:p>
            <a:pPr algn="l"/>
            <a:r>
              <a:rPr lang="it-IT" sz="2600" b="0" i="0" u="none" strike="noStrike" baseline="0" dirty="0">
                <a:latin typeface="Tw Cen MT" panose="020B0602020104020603" pitchFamily="34" charset="0"/>
              </a:rPr>
              <a:t>indietro, non avvicinarsi alla barriera, indietro cani)</a:t>
            </a:r>
          </a:p>
          <a:p>
            <a:pPr algn="l"/>
            <a:r>
              <a:rPr lang="it-IT" sz="2600" b="0" i="0" u="none" strike="noStrike" baseline="0" dirty="0">
                <a:latin typeface="Tw Cen MT" panose="020B0602020104020603" pitchFamily="34" charset="0"/>
              </a:rPr>
              <a:t>Una mano batte sullo sportello</a:t>
            </a:r>
          </a:p>
          <a:p>
            <a:pPr algn="l"/>
            <a:r>
              <a:rPr lang="it-IT" sz="2600" b="0" i="0" u="none" strike="noStrike" baseline="0" dirty="0">
                <a:latin typeface="Tw Cen MT" panose="020B0602020104020603" pitchFamily="34" charset="0"/>
              </a:rPr>
              <a:t>chiude la strada al viso della folla</a:t>
            </a:r>
          </a:p>
          <a:p>
            <a:pPr algn="l"/>
            <a:r>
              <a:rPr lang="it-IT" sz="2600" b="0" i="0" u="none" strike="noStrike" baseline="0" dirty="0">
                <a:latin typeface="Tw Cen MT" panose="020B0602020104020603" pitchFamily="34" charset="0"/>
              </a:rPr>
              <a:t>Ah, umiliata la mia umanità, il mio cuore</a:t>
            </a:r>
          </a:p>
          <a:p>
            <a:pPr algn="l"/>
            <a:r>
              <a:rPr lang="it-IT" sz="2600" b="0" i="0" u="none" strike="noStrike" baseline="0" dirty="0">
                <a:latin typeface="Tw Cen MT" panose="020B0602020104020603" pitchFamily="34" charset="0"/>
              </a:rPr>
              <a:t>stilla fiele, il mio sangue è veleno e fuoco</a:t>
            </a:r>
          </a:p>
          <a:p>
            <a:pPr algn="l"/>
            <a:r>
              <a:rPr lang="it-IT" sz="2600" b="0" i="0" u="none" strike="noStrike" baseline="0" dirty="0">
                <a:latin typeface="Tw Cen MT" panose="020B0602020104020603" pitchFamily="34" charset="0"/>
              </a:rPr>
              <a:t>(Arabi, indietro, cani)</a:t>
            </a:r>
          </a:p>
          <a:p>
            <a:pPr algn="l"/>
            <a:r>
              <a:rPr lang="it-IT" sz="2600" b="0" i="0" u="none" strike="noStrike" baseline="0" dirty="0">
                <a:latin typeface="Tw Cen MT" panose="020B0602020104020603" pitchFamily="34" charset="0"/>
              </a:rPr>
              <a:t>oh, al-</a:t>
            </a:r>
            <a:r>
              <a:rPr lang="it-IT" sz="2600" b="0" i="0" u="none" strike="noStrike" baseline="0" dirty="0" err="1">
                <a:latin typeface="Tw Cen MT" panose="020B0602020104020603" pitchFamily="34" charset="0"/>
              </a:rPr>
              <a:t>Mu‘tasim</a:t>
            </a:r>
            <a:r>
              <a:rPr lang="it-IT" sz="2600" b="0" i="0" u="none" strike="noStrike" baseline="0" dirty="0">
                <a:latin typeface="Tw Cen MT" panose="020B0602020104020603" pitchFamily="34" charset="0"/>
              </a:rPr>
              <a:t>!</a:t>
            </a:r>
          </a:p>
          <a:p>
            <a:pPr algn="l"/>
            <a:r>
              <a:rPr lang="it-IT" sz="2600" b="0" i="0" u="none" strike="noStrike" baseline="0" dirty="0">
                <a:latin typeface="Tw Cen MT" panose="020B0602020104020603" pitchFamily="34" charset="0"/>
              </a:rPr>
              <a:t>Oh vendetta della tribù</a:t>
            </a:r>
          </a:p>
          <a:p>
            <a:pPr algn="l"/>
            <a:r>
              <a:rPr lang="it-IT" sz="2600" b="0" i="0" u="none" strike="noStrike" baseline="0" dirty="0">
                <a:latin typeface="Tw Cen MT" panose="020B0602020104020603" pitchFamily="34" charset="0"/>
              </a:rPr>
              <a:t>Oggi non possiedo che l’at</a:t>
            </a:r>
            <a:r>
              <a:rPr lang="it-IT" sz="2400" b="0" i="0" u="none" strike="noStrike" baseline="0" dirty="0">
                <a:latin typeface="Timlj"/>
              </a:rPr>
              <a:t>tesa</a:t>
            </a:r>
            <a:endParaRPr lang="it-IT" dirty="0"/>
          </a:p>
          <a:p>
            <a:pPr algn="l"/>
            <a:endParaRPr lang="it-IT" dirty="0"/>
          </a:p>
        </p:txBody>
      </p:sp>
      <p:pic>
        <p:nvPicPr>
          <p:cNvPr id="1028" name="Picture 4" descr="Allenby bridge immagini e fotografie stock ad alta risoluzione - Alamy">
            <a:extLst>
              <a:ext uri="{FF2B5EF4-FFF2-40B4-BE49-F238E27FC236}">
                <a16:creationId xmlns:a16="http://schemas.microsoft.com/office/drawing/2014/main" id="{A040C606-C901-450E-6BB4-C55669F35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682" y="4764462"/>
            <a:ext cx="2614318" cy="209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58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0DCA9E-CE11-FE29-FE5A-C3286520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Palestina:  Radici e rabbia </a:t>
            </a:r>
            <a:br>
              <a:rPr lang="it-IT" dirty="0"/>
            </a:br>
            <a:r>
              <a:rPr lang="it-IT" i="1" dirty="0">
                <a:solidFill>
                  <a:srgbClr val="FFFF00"/>
                </a:solidFill>
              </a:rPr>
              <a:t>Fadwa </a:t>
            </a:r>
            <a:r>
              <a:rPr lang="it-IT" i="1" dirty="0" err="1">
                <a:solidFill>
                  <a:srgbClr val="FFFF00"/>
                </a:solidFill>
              </a:rPr>
              <a:t>Touqan</a:t>
            </a:r>
            <a:r>
              <a:rPr lang="it-IT" i="1" dirty="0">
                <a:solidFill>
                  <a:srgbClr val="FFFF00"/>
                </a:solidFill>
              </a:rPr>
              <a:t>: cannibali e tradizione</a:t>
            </a: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D3D1E6F-B93E-3C92-897D-4C46666A8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128" y="2084832"/>
            <a:ext cx="4754880" cy="4224528"/>
          </a:xfrm>
        </p:spPr>
        <p:txBody>
          <a:bodyPr>
            <a:normAutofit/>
          </a:bodyPr>
          <a:lstStyle/>
          <a:p>
            <a:pPr algn="l"/>
            <a:r>
              <a:rPr lang="it-IT" sz="2400" dirty="0"/>
              <a:t>Mille Hind sotto la mia pelle</a:t>
            </a:r>
          </a:p>
          <a:p>
            <a:pPr algn="l"/>
            <a:r>
              <a:rPr lang="it-IT" sz="2400" dirty="0"/>
              <a:t>affamato il mio odio</a:t>
            </a:r>
          </a:p>
          <a:p>
            <a:pPr algn="l"/>
            <a:r>
              <a:rPr lang="it-IT" sz="2400" dirty="0"/>
              <a:t>avida la bocca solo del loro fegato</a:t>
            </a:r>
          </a:p>
          <a:p>
            <a:pPr algn="l"/>
            <a:r>
              <a:rPr lang="it-IT" sz="2400" dirty="0"/>
              <a:t>(che) sazia la fame che abita la mia pelle</a:t>
            </a:r>
          </a:p>
          <a:p>
            <a:pPr algn="l"/>
            <a:r>
              <a:rPr lang="it-IT" sz="2400" dirty="0"/>
              <a:t>Oh odio terribile, infiammato</a:t>
            </a:r>
          </a:p>
          <a:p>
            <a:pPr algn="l"/>
            <a:r>
              <a:rPr lang="it-IT" sz="2400" dirty="0"/>
              <a:t>Hanno ucciso l’amore nel mio profondo, trasformato</a:t>
            </a:r>
          </a:p>
          <a:p>
            <a:pPr algn="l"/>
            <a:r>
              <a:rPr lang="it-IT" sz="2400" dirty="0"/>
              <a:t>sangue in odio benzina e catrame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96B629E-0556-3ACE-04CA-F32EA5DE9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703350"/>
            <a:ext cx="4754880" cy="822960"/>
          </a:xfrm>
        </p:spPr>
        <p:txBody>
          <a:bodyPr/>
          <a:lstStyle/>
          <a:p>
            <a:r>
              <a:rPr lang="it-IT" i="1" dirty="0"/>
              <a:t>Hind </a:t>
            </a:r>
            <a:r>
              <a:rPr lang="it-IT" i="1" dirty="0" err="1"/>
              <a:t>bint</a:t>
            </a:r>
            <a:r>
              <a:rPr lang="it-IT" i="1" dirty="0"/>
              <a:t> ‘</a:t>
            </a:r>
            <a:r>
              <a:rPr lang="it-IT" i="1" dirty="0" err="1"/>
              <a:t>Utba</a:t>
            </a:r>
            <a:r>
              <a:rPr lang="it-IT" i="1" dirty="0"/>
              <a:t> </a:t>
            </a:r>
            <a:r>
              <a:rPr lang="it-IT" dirty="0"/>
              <a:t>(626)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2DDCD36-C423-8823-852D-ED670E137C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4164" y="2276672"/>
            <a:ext cx="6364145" cy="3341572"/>
          </a:xfrm>
        </p:spPr>
        <p:txBody>
          <a:bodyPr>
            <a:noAutofit/>
          </a:bodyPr>
          <a:lstStyle/>
          <a:p>
            <a:r>
              <a:rPr lang="it-IT" sz="2000" dirty="0"/>
              <a:t>Oggi vi abbiamo compensato per la battaglia di Badr</a:t>
            </a:r>
          </a:p>
          <a:p>
            <a:r>
              <a:rPr lang="it-IT" sz="2000" dirty="0"/>
              <a:t>una guerra dopo un’altra sempre più violenta</a:t>
            </a:r>
          </a:p>
          <a:p>
            <a:r>
              <a:rPr lang="it-IT" sz="2000" dirty="0"/>
              <a:t>Più non ho sopportato (la morte) di ‘</a:t>
            </a:r>
            <a:r>
              <a:rPr lang="it-IT" sz="2000" dirty="0" err="1"/>
              <a:t>Utba</a:t>
            </a:r>
            <a:endParaRPr lang="it-IT" sz="2000" dirty="0"/>
          </a:p>
          <a:p>
            <a:r>
              <a:rPr lang="it-IT" sz="2000" dirty="0"/>
              <a:t>né di mio fratello, suo zio e il mio primogenito</a:t>
            </a:r>
          </a:p>
          <a:p>
            <a:r>
              <a:rPr lang="it-IT" sz="2000" dirty="0"/>
              <a:t>Ho compiuto la mia vendetta e ho rispettato il mio voto</a:t>
            </a:r>
          </a:p>
          <a:p>
            <a:r>
              <a:rPr lang="it-IT" sz="2000" dirty="0"/>
              <a:t>e tu </a:t>
            </a:r>
            <a:r>
              <a:rPr lang="it-IT" sz="2000" dirty="0" err="1"/>
              <a:t>Wahši</a:t>
            </a:r>
            <a:r>
              <a:rPr lang="it-IT" sz="2000" dirty="0"/>
              <a:t>, hai placato l’arsura che mi bruciava il petto</a:t>
            </a:r>
          </a:p>
          <a:p>
            <a:r>
              <a:rPr lang="it-IT" sz="2000" dirty="0"/>
              <a:t>A </a:t>
            </a:r>
            <a:r>
              <a:rPr lang="it-IT" sz="2000" dirty="0" err="1"/>
              <a:t>Wahši</a:t>
            </a:r>
            <a:r>
              <a:rPr lang="it-IT" sz="2000" dirty="0"/>
              <a:t> sarò grata finchè ho vita</a:t>
            </a:r>
          </a:p>
          <a:p>
            <a:r>
              <a:rPr lang="it-IT" sz="2000" dirty="0"/>
              <a:t>finchè le mie ossa saranno marcite nella tomba</a:t>
            </a:r>
          </a:p>
        </p:txBody>
      </p:sp>
    </p:spTree>
    <p:extLst>
      <p:ext uri="{BB962C8B-B14F-4D97-AF65-F5344CB8AC3E}">
        <p14:creationId xmlns:p14="http://schemas.microsoft.com/office/powerpoint/2010/main" val="3298853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2BCE58-B6F2-C263-BE60-EDFA6C814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4714194"/>
            <a:ext cx="8129353" cy="131117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700"/>
              <a:t>Oggi - La poesia femminile come contronarrazione – il caso iracheno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2912E6C-6937-E964-3BCB-323730B69D93}"/>
              </a:ext>
            </a:extLst>
          </p:cNvPr>
          <p:cNvSpPr>
            <a:spLocks/>
          </p:cNvSpPr>
          <p:nvPr/>
        </p:nvSpPr>
        <p:spPr>
          <a:xfrm>
            <a:off x="1274618" y="512618"/>
            <a:ext cx="4023193" cy="3266797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356616">
              <a:spcAft>
                <a:spcPts val="600"/>
              </a:spcAft>
            </a:pPr>
            <a:r>
              <a:rPr lang="it-IT" sz="1872" b="1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Amal al-</a:t>
            </a:r>
            <a:r>
              <a:rPr lang="it-IT" sz="1872" b="1" kern="12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Jubouri</a:t>
            </a:r>
            <a:endParaRPr lang="it-IT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F784C581-768E-5766-D1D5-E3923A7AAF2F}"/>
              </a:ext>
            </a:extLst>
          </p:cNvPr>
          <p:cNvSpPr>
            <a:spLocks/>
          </p:cNvSpPr>
          <p:nvPr/>
        </p:nvSpPr>
        <p:spPr>
          <a:xfrm>
            <a:off x="5467208" y="949408"/>
            <a:ext cx="3695479" cy="2830007"/>
          </a:xfrm>
          <a:prstGeom prst="rect">
            <a:avLst/>
          </a:prstGeom>
        </p:spPr>
        <p:txBody>
          <a:bodyPr/>
          <a:lstStyle/>
          <a:p>
            <a:pPr defTabSz="356616">
              <a:spcAft>
                <a:spcPts val="600"/>
              </a:spcAft>
            </a:pPr>
            <a:r>
              <a:rPr lang="it-IT" sz="1872" b="1" kern="12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Dunya</a:t>
            </a:r>
            <a:r>
              <a:rPr lang="it-IT" sz="1872" b="1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872" b="1" kern="12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Mikha’il</a:t>
            </a:r>
            <a:endParaRPr lang="it-IT" sz="1872" b="1" kern="12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223327C-3C6F-3775-2CA8-A6E72DF68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364" y="1808106"/>
            <a:ext cx="2112824" cy="2112824"/>
          </a:xfrm>
          <a:prstGeom prst="rect">
            <a:avLst/>
          </a:prstGeom>
        </p:spPr>
      </p:pic>
      <p:pic>
        <p:nvPicPr>
          <p:cNvPr id="3086" name="Picture 14" descr="GUERRA LAVORA DURO, LA - Libreria GRIOT - Roma">
            <a:extLst>
              <a:ext uri="{FF2B5EF4-FFF2-40B4-BE49-F238E27FC236}">
                <a16:creationId xmlns:a16="http://schemas.microsoft.com/office/drawing/2014/main" id="{2ABD653E-1EF2-6A45-B480-73323C7EA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480" y="644525"/>
            <a:ext cx="1774801" cy="23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Amal Al-Jubouri">
            <a:extLst>
              <a:ext uri="{FF2B5EF4-FFF2-40B4-BE49-F238E27FC236}">
                <a16:creationId xmlns:a16="http://schemas.microsoft.com/office/drawing/2014/main" id="{E990BB13-60A6-FB56-3FB5-038C90F36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113" y="1342026"/>
            <a:ext cx="2594216" cy="158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Agar prima dell'occupazione / Agar dopo l'occupazione">
            <a:extLst>
              <a:ext uri="{FF2B5EF4-FFF2-40B4-BE49-F238E27FC236}">
                <a16:creationId xmlns:a16="http://schemas.microsoft.com/office/drawing/2014/main" id="{FBF26866-F035-34A6-3106-E262A6290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202" y="2430193"/>
            <a:ext cx="1819545" cy="181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066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A698A535-7EE1-230C-16DE-144B75C98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L’invasione US-led dell’Iraq 2003</a:t>
            </a:r>
          </a:p>
        </p:txBody>
      </p:sp>
      <p:pic>
        <p:nvPicPr>
          <p:cNvPr id="10" name="Segnaposto contenuto 9" descr="Immagine che contiene testo, mappa, atlante, schermata&#10;&#10;Descrizione generata automaticamente">
            <a:extLst>
              <a:ext uri="{FF2B5EF4-FFF2-40B4-BE49-F238E27FC236}">
                <a16:creationId xmlns:a16="http://schemas.microsoft.com/office/drawing/2014/main" id="{FA4DFBF2-B836-E752-FCAD-ECD5E50B88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68" y="1822197"/>
            <a:ext cx="4515980" cy="4584868"/>
          </a:xfrm>
        </p:spPr>
      </p:pic>
      <p:pic>
        <p:nvPicPr>
          <p:cNvPr id="1026" name="Picture 2" descr="Then and Now: What Replaced the Toppled Saddam Statue? | PBS NewsHour">
            <a:extLst>
              <a:ext uri="{FF2B5EF4-FFF2-40B4-BE49-F238E27FC236}">
                <a16:creationId xmlns:a16="http://schemas.microsoft.com/office/drawing/2014/main" id="{E1F3D91D-C0D7-CD33-80DA-1555A3264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688" y="2069738"/>
            <a:ext cx="4358990" cy="30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631A782-C01D-8762-0DD7-1AC9B46210E4}"/>
              </a:ext>
            </a:extLst>
          </p:cNvPr>
          <p:cNvSpPr txBox="1"/>
          <p:nvPr/>
        </p:nvSpPr>
        <p:spPr>
          <a:xfrm>
            <a:off x="6585735" y="5363110"/>
            <a:ext cx="4515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9 Aprile 2003, piazza </a:t>
            </a:r>
            <a:r>
              <a:rPr lang="it-IT" dirty="0" err="1"/>
              <a:t>Firdaws</a:t>
            </a:r>
            <a:r>
              <a:rPr lang="it-IT" dirty="0"/>
              <a:t>, Baghdad</a:t>
            </a:r>
          </a:p>
        </p:txBody>
      </p:sp>
    </p:spTree>
    <p:extLst>
      <p:ext uri="{BB962C8B-B14F-4D97-AF65-F5344CB8AC3E}">
        <p14:creationId xmlns:p14="http://schemas.microsoft.com/office/powerpoint/2010/main" val="26846274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Integral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e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2464</TotalTime>
  <Words>946</Words>
  <Application>Microsoft Office PowerPoint</Application>
  <PresentationFormat>Widescreen</PresentationFormat>
  <Paragraphs>184</Paragraphs>
  <Slides>17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8" baseType="lpstr">
      <vt:lpstr>Arial</vt:lpstr>
      <vt:lpstr>Calibri</vt:lpstr>
      <vt:lpstr>Corbel</vt:lpstr>
      <vt:lpstr>Sabon-Italic</vt:lpstr>
      <vt:lpstr>Sabon-Roman</vt:lpstr>
      <vt:lpstr>Times New Roman</vt:lpstr>
      <vt:lpstr>Timlj</vt:lpstr>
      <vt:lpstr>Tw Cen MT</vt:lpstr>
      <vt:lpstr>Tw Cen MT Condensed</vt:lpstr>
      <vt:lpstr>Wingdings 3</vt:lpstr>
      <vt:lpstr>Integrale</vt:lpstr>
      <vt:lpstr>Modernità e soggetti femminili nell'espressione letteraria araba: la poesia</vt:lpstr>
      <vt:lpstr>La poesia nella cultura araba</vt:lpstr>
      <vt:lpstr>Le donne e la poesia</vt:lpstr>
      <vt:lpstr>Innovare la poesia si può. Il contributo femminile (anni ‘50-’70)</vt:lpstr>
      <vt:lpstr>La poesia della resistenza –  shi’r al-muqawama</vt:lpstr>
      <vt:lpstr>- Palestina:  Radici e rabbia  Fadwa Touqan: cannibali e tradizione</vt:lpstr>
      <vt:lpstr>Palestina:  Radici e rabbia  Fadwa Touqan: cannibali e tradizione</vt:lpstr>
      <vt:lpstr>Oggi - La poesia femminile come contronarrazione – il caso iracheno</vt:lpstr>
      <vt:lpstr>L’invasione US-led dell’Iraq 2003</vt:lpstr>
      <vt:lpstr>Amal al-Jubouri – «prima» e il «poi» Agar prima dell’occupazione / Agar dopo l’occupazione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Dunya Mikha’il</vt:lpstr>
      <vt:lpstr>L’ironia come decostruzione critica Dunya Mikha’il, La guerra lavora duro</vt:lpstr>
      <vt:lpstr> Grazie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Uno Sguardo sulla letteratura araba contemporanea</dc:title>
  <dc:creator>mariangela.masullo@unimc.it</dc:creator>
  <cp:lastModifiedBy>mariangela.masullo@unimc.it</cp:lastModifiedBy>
  <cp:revision>6</cp:revision>
  <dcterms:created xsi:type="dcterms:W3CDTF">2023-05-07T08:20:00Z</dcterms:created>
  <dcterms:modified xsi:type="dcterms:W3CDTF">2023-11-23T07:56:40Z</dcterms:modified>
</cp:coreProperties>
</file>