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tif" ContentType="image/tiff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83" r:id="rId9"/>
    <p:sldId id="284" r:id="rId10"/>
    <p:sldId id="281" r:id="rId11"/>
    <p:sldId id="279" r:id="rId12"/>
    <p:sldId id="280" r:id="rId13"/>
    <p:sldId id="282" r:id="rId14"/>
    <p:sldId id="285" r:id="rId15"/>
    <p:sldId id="266" r:id="rId16"/>
    <p:sldId id="263" r:id="rId17"/>
    <p:sldId id="264" r:id="rId18"/>
    <p:sldId id="265" r:id="rId19"/>
    <p:sldId id="267" r:id="rId20"/>
    <p:sldId id="268" r:id="rId21"/>
    <p:sldId id="269" r:id="rId22"/>
    <p:sldId id="270" r:id="rId23"/>
    <p:sldId id="271" r:id="rId24"/>
    <p:sldId id="272" r:id="rId25"/>
    <p:sldId id="273" r:id="rId26"/>
    <p:sldId id="274" r:id="rId27"/>
    <p:sldId id="275" r:id="rId28"/>
    <p:sldId id="278" r:id="rId29"/>
    <p:sldId id="277" r:id="rId30"/>
    <p:sldId id="276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15" autoAdjust="0"/>
    <p:restoredTop sz="94660"/>
  </p:normalViewPr>
  <p:slideViewPr>
    <p:cSldViewPr snapToGrid="0">
      <p:cViewPr varScale="1">
        <p:scale>
          <a:sx n="78" d="100"/>
          <a:sy n="78" d="100"/>
        </p:scale>
        <p:origin x="91" y="38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12/4/2023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12/4/2023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12/4/2023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 smtClean="0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olo e sotto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zio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it-IT" smtClean="0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 cita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it-IT" smtClean="0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it-IT" smtClean="0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12/4/2023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‹N›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en.wikipedia.org/wiki/Tujia_people" TargetMode="External"/><Relationship Id="rId13" Type="http://schemas.openxmlformats.org/officeDocument/2006/relationships/hyperlink" Target="https://en.wikipedia.org/wiki/Dong_people" TargetMode="External"/><Relationship Id="rId18" Type="http://schemas.openxmlformats.org/officeDocument/2006/relationships/hyperlink" Target="https://en.wikipedia.org/wiki/Li_people" TargetMode="External"/><Relationship Id="rId26" Type="http://schemas.openxmlformats.org/officeDocument/2006/relationships/hyperlink" Target="https://en.wikipedia.org/wiki/Sui_people" TargetMode="External"/><Relationship Id="rId3" Type="http://schemas.openxmlformats.org/officeDocument/2006/relationships/hyperlink" Target="https://en.wikipedia.org/wiki/Hui_people" TargetMode="External"/><Relationship Id="rId21" Type="http://schemas.openxmlformats.org/officeDocument/2006/relationships/hyperlink" Target="https://en.wikipedia.org/wiki/Lisu_people" TargetMode="External"/><Relationship Id="rId7" Type="http://schemas.openxmlformats.org/officeDocument/2006/relationships/hyperlink" Target="https://en.wikipedia.org/wiki/Yi_people" TargetMode="External"/><Relationship Id="rId12" Type="http://schemas.openxmlformats.org/officeDocument/2006/relationships/hyperlink" Target="https://en.wikipedia.org/wiki/Koreans" TargetMode="External"/><Relationship Id="rId17" Type="http://schemas.openxmlformats.org/officeDocument/2006/relationships/hyperlink" Target="https://en.wikipedia.org/wiki/Kazakhs" TargetMode="External"/><Relationship Id="rId25" Type="http://schemas.openxmlformats.org/officeDocument/2006/relationships/hyperlink" Target="https://en.wikipedia.org/wiki/Lahu_people" TargetMode="External"/><Relationship Id="rId2" Type="http://schemas.openxmlformats.org/officeDocument/2006/relationships/hyperlink" Target="https://en.wikipedia.org/wiki/Zhuang_people" TargetMode="External"/><Relationship Id="rId16" Type="http://schemas.openxmlformats.org/officeDocument/2006/relationships/hyperlink" Target="https://en.wikipedia.org/wiki/Hani_people" TargetMode="External"/><Relationship Id="rId20" Type="http://schemas.openxmlformats.org/officeDocument/2006/relationships/hyperlink" Target="https://en.wikipedia.org/wiki/She_people" TargetMode="External"/><Relationship Id="rId29" Type="http://schemas.openxmlformats.org/officeDocument/2006/relationships/hyperlink" Target="https://en.wikipedia.org/wiki/Qiang_people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en.wikipedia.org/wiki/Miao_people" TargetMode="External"/><Relationship Id="rId11" Type="http://schemas.openxmlformats.org/officeDocument/2006/relationships/hyperlink" Target="https://en.wikipedia.org/wiki/Buyei" TargetMode="External"/><Relationship Id="rId24" Type="http://schemas.openxmlformats.org/officeDocument/2006/relationships/hyperlink" Target="https://en.wikipedia.org/wiki/Taiwanese_aborigines" TargetMode="External"/><Relationship Id="rId5" Type="http://schemas.openxmlformats.org/officeDocument/2006/relationships/hyperlink" Target="https://en.wikipedia.org/wiki/Uyghurs" TargetMode="External"/><Relationship Id="rId15" Type="http://schemas.openxmlformats.org/officeDocument/2006/relationships/hyperlink" Target="https://en.wikipedia.org/wiki/Bai_people" TargetMode="External"/><Relationship Id="rId23" Type="http://schemas.openxmlformats.org/officeDocument/2006/relationships/hyperlink" Target="https://en.wikipedia.org/wiki/Dongxiang_people" TargetMode="External"/><Relationship Id="rId28" Type="http://schemas.openxmlformats.org/officeDocument/2006/relationships/hyperlink" Target="https://en.wikipedia.org/wiki/Nakhi_people" TargetMode="External"/><Relationship Id="rId10" Type="http://schemas.openxmlformats.org/officeDocument/2006/relationships/hyperlink" Target="https://en.wikipedia.org/wiki/Mongols" TargetMode="External"/><Relationship Id="rId19" Type="http://schemas.openxmlformats.org/officeDocument/2006/relationships/hyperlink" Target="https://en.wikipedia.org/wiki/Dai_people" TargetMode="External"/><Relationship Id="rId31" Type="http://schemas.openxmlformats.org/officeDocument/2006/relationships/hyperlink" Target="https://en.wikipedia.org/wiki/Mulao_people" TargetMode="External"/><Relationship Id="rId4" Type="http://schemas.openxmlformats.org/officeDocument/2006/relationships/hyperlink" Target="https://en.wikipedia.org/wiki/Manchu" TargetMode="External"/><Relationship Id="rId9" Type="http://schemas.openxmlformats.org/officeDocument/2006/relationships/hyperlink" Target="https://en.wikipedia.org/wiki/Tibetans" TargetMode="External"/><Relationship Id="rId14" Type="http://schemas.openxmlformats.org/officeDocument/2006/relationships/hyperlink" Target="https://en.wikipedia.org/wiki/Yao_people" TargetMode="External"/><Relationship Id="rId22" Type="http://schemas.openxmlformats.org/officeDocument/2006/relationships/hyperlink" Target="https://en.wikipedia.org/wiki/Gelao_people" TargetMode="External"/><Relationship Id="rId27" Type="http://schemas.openxmlformats.org/officeDocument/2006/relationships/hyperlink" Target="https://en.wikipedia.org/wiki/Va_people" TargetMode="External"/><Relationship Id="rId30" Type="http://schemas.openxmlformats.org/officeDocument/2006/relationships/hyperlink" Target="https://en.wikipedia.org/wiki/Monguor_people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en.wikipedia.org/wiki/Maonan_people" TargetMode="External"/><Relationship Id="rId13" Type="http://schemas.openxmlformats.org/officeDocument/2006/relationships/hyperlink" Target="https://en.wikipedia.org/wiki/Nu_people" TargetMode="External"/><Relationship Id="rId18" Type="http://schemas.openxmlformats.org/officeDocument/2006/relationships/hyperlink" Target="https://en.wikipedia.org/wiki/Russians_in_China" TargetMode="External"/><Relationship Id="rId26" Type="http://schemas.openxmlformats.org/officeDocument/2006/relationships/hyperlink" Target="https://en.wikipedia.org/wiki/Lhoba_people" TargetMode="External"/><Relationship Id="rId3" Type="http://schemas.openxmlformats.org/officeDocument/2006/relationships/hyperlink" Target="https://en.wikipedia.org/wiki/Kyrgyz_people" TargetMode="External"/><Relationship Id="rId21" Type="http://schemas.openxmlformats.org/officeDocument/2006/relationships/hyperlink" Target="https://en.wikipedia.org/wiki/Monpa_people" TargetMode="External"/><Relationship Id="rId7" Type="http://schemas.openxmlformats.org/officeDocument/2006/relationships/hyperlink" Target="https://en.wikipedia.org/wiki/Blang_people" TargetMode="External"/><Relationship Id="rId12" Type="http://schemas.openxmlformats.org/officeDocument/2006/relationships/hyperlink" Target="https://en.wikipedia.org/wiki/Evenks" TargetMode="External"/><Relationship Id="rId17" Type="http://schemas.openxmlformats.org/officeDocument/2006/relationships/hyperlink" Target="https://en.wikipedia.org/wiki/Bonan_people" TargetMode="External"/><Relationship Id="rId25" Type="http://schemas.openxmlformats.org/officeDocument/2006/relationships/hyperlink" Target="https://en.wikipedia.org/wiki/Nanai_people" TargetMode="External"/><Relationship Id="rId2" Type="http://schemas.openxmlformats.org/officeDocument/2006/relationships/hyperlink" Target="https://en.wikipedia.org/wiki/Xibe_people" TargetMode="External"/><Relationship Id="rId16" Type="http://schemas.openxmlformats.org/officeDocument/2006/relationships/hyperlink" Target="https://en.wikipedia.org/wiki/Palaung_people" TargetMode="External"/><Relationship Id="rId20" Type="http://schemas.openxmlformats.org/officeDocument/2006/relationships/hyperlink" Target="https://en.wikipedia.org/wiki/Uzbeks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en.wikipedia.org/wiki/Salar_people" TargetMode="External"/><Relationship Id="rId11" Type="http://schemas.openxmlformats.org/officeDocument/2006/relationships/hyperlink" Target="https://en.wikipedia.org/wiki/Pumi_people" TargetMode="External"/><Relationship Id="rId24" Type="http://schemas.openxmlformats.org/officeDocument/2006/relationships/hyperlink" Target="https://en.wikipedia.org/wiki/Chinese_Tatars" TargetMode="External"/><Relationship Id="rId5" Type="http://schemas.openxmlformats.org/officeDocument/2006/relationships/hyperlink" Target="https://en.wikipedia.org/wiki/Daur_people" TargetMode="External"/><Relationship Id="rId15" Type="http://schemas.openxmlformats.org/officeDocument/2006/relationships/hyperlink" Target="https://en.wikipedia.org/wiki/Jino_people" TargetMode="External"/><Relationship Id="rId23" Type="http://schemas.openxmlformats.org/officeDocument/2006/relationships/hyperlink" Target="https://en.wikipedia.org/wiki/Derung_people" TargetMode="External"/><Relationship Id="rId10" Type="http://schemas.openxmlformats.org/officeDocument/2006/relationships/hyperlink" Target="https://en.wikipedia.org/wiki/Achang_people" TargetMode="External"/><Relationship Id="rId19" Type="http://schemas.openxmlformats.org/officeDocument/2006/relationships/hyperlink" Target="https://en.wikipedia.org/wiki/Yugur_people" TargetMode="External"/><Relationship Id="rId4" Type="http://schemas.openxmlformats.org/officeDocument/2006/relationships/hyperlink" Target="https://en.wikipedia.org/wiki/Jingpo_people" TargetMode="External"/><Relationship Id="rId9" Type="http://schemas.openxmlformats.org/officeDocument/2006/relationships/hyperlink" Target="https://en.wikipedia.org/wiki/Tajiks_of_Xinjiang" TargetMode="External"/><Relationship Id="rId14" Type="http://schemas.openxmlformats.org/officeDocument/2006/relationships/hyperlink" Target="https://en.wikipedia.org/wiki/Gin_people" TargetMode="External"/><Relationship Id="rId22" Type="http://schemas.openxmlformats.org/officeDocument/2006/relationships/hyperlink" Target="https://en.wikipedia.org/wiki/Oroqen_people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t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1.gif"/><Relationship Id="rId5" Type="http://schemas.openxmlformats.org/officeDocument/2006/relationships/image" Target="../media/image20.gif"/><Relationship Id="rId4" Type="http://schemas.openxmlformats.org/officeDocument/2006/relationships/image" Target="../media/image19.gif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356852" y="747251"/>
            <a:ext cx="10147760" cy="3883742"/>
          </a:xfrm>
        </p:spPr>
        <p:txBody>
          <a:bodyPr>
            <a:normAutofit fontScale="90000"/>
          </a:bodyPr>
          <a:lstStyle/>
          <a:p>
            <a:pPr algn="ctr"/>
            <a:r>
              <a:rPr lang="it-IT" sz="2700" dirty="0" smtClean="0"/>
              <a:t>Università di Macerata</a:t>
            </a:r>
            <a:br>
              <a:rPr lang="it-IT" sz="2700" dirty="0" smtClean="0"/>
            </a:br>
            <a:r>
              <a:rPr lang="it-IT" sz="2700" dirty="0" smtClean="0"/>
              <a:t/>
            </a:r>
            <a:br>
              <a:rPr lang="it-IT" sz="2700" dirty="0" smtClean="0"/>
            </a:br>
            <a:r>
              <a:rPr lang="it-IT" sz="4400" b="1" dirty="0" smtClean="0"/>
              <a:t>Come i corpi ricordano: memoria sociale e resistenza lungo il confine sino-tibetano</a:t>
            </a:r>
            <a:br>
              <a:rPr lang="it-IT" sz="4400" b="1" dirty="0" smtClean="0"/>
            </a:br>
            <a:r>
              <a:rPr lang="it-IT" sz="4400" b="1" dirty="0" smtClean="0"/>
              <a:t/>
            </a:r>
            <a:br>
              <a:rPr lang="it-IT" sz="4400" b="1" dirty="0" smtClean="0"/>
            </a:br>
            <a:r>
              <a:rPr lang="it-IT" sz="4400" b="1" dirty="0" smtClean="0"/>
              <a:t>															</a:t>
            </a:r>
            <a:r>
              <a:rPr lang="it-IT" sz="2400" dirty="0" smtClean="0"/>
              <a:t>Prof.ssa Cristiana </a:t>
            </a:r>
            <a:r>
              <a:rPr lang="it-IT" sz="2400" dirty="0" err="1" smtClean="0"/>
              <a:t>Turini</a:t>
            </a:r>
            <a:endParaRPr lang="it-IT" sz="2400" b="1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517496" y="5495134"/>
            <a:ext cx="8915399" cy="630363"/>
          </a:xfrm>
        </p:spPr>
        <p:txBody>
          <a:bodyPr>
            <a:normAutofit lnSpcReduction="10000"/>
          </a:bodyPr>
          <a:lstStyle/>
          <a:p>
            <a:r>
              <a:rPr lang="it-IT" b="1" dirty="0" smtClean="0">
                <a:solidFill>
                  <a:schemeClr val="accent2">
                    <a:lumMod val="75000"/>
                  </a:schemeClr>
                </a:solidFill>
              </a:rPr>
              <a:t>Co-</a:t>
            </a:r>
            <a:r>
              <a:rPr lang="it-IT" b="1" dirty="0" err="1" smtClean="0">
                <a:solidFill>
                  <a:schemeClr val="accent2">
                    <a:lumMod val="75000"/>
                  </a:schemeClr>
                </a:solidFill>
              </a:rPr>
              <a:t>teaching</a:t>
            </a:r>
            <a:r>
              <a:rPr lang="it-IT" b="1" dirty="0" smtClean="0">
                <a:solidFill>
                  <a:schemeClr val="accent2">
                    <a:lumMod val="75000"/>
                  </a:schemeClr>
                </a:solidFill>
              </a:rPr>
              <a:t> in collaborazione con la cattedra di Ermeneutica Culturale</a:t>
            </a:r>
            <a:r>
              <a:rPr lang="it-IT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it-IT" b="1" dirty="0" smtClean="0">
                <a:solidFill>
                  <a:schemeClr val="accent2">
                    <a:lumMod val="75000"/>
                  </a:schemeClr>
                </a:solidFill>
              </a:rPr>
              <a:t>(Prof.ssa Carla Canullo) </a:t>
            </a:r>
            <a:endParaRPr lang="it-IT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89897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 descr="https://www.map-of-china.co.uk/maps/political-map.gif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5929" y="107576"/>
            <a:ext cx="8338745" cy="6629401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CasellaDiTesto 4"/>
          <p:cNvSpPr txBox="1"/>
          <p:nvPr/>
        </p:nvSpPr>
        <p:spPr>
          <a:xfrm>
            <a:off x="336176" y="1801905"/>
            <a:ext cx="272975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4000" dirty="0" smtClean="0"/>
              <a:t>La Cina </a:t>
            </a:r>
          </a:p>
          <a:p>
            <a:pPr algn="ctr"/>
            <a:r>
              <a:rPr lang="it-IT" sz="4000" dirty="0" smtClean="0"/>
              <a:t>politica</a:t>
            </a:r>
            <a:endParaRPr lang="it-IT" sz="4000" dirty="0"/>
          </a:p>
        </p:txBody>
      </p:sp>
    </p:spTree>
    <p:extLst>
      <p:ext uri="{BB962C8B-B14F-4D97-AF65-F5344CB8AC3E}">
        <p14:creationId xmlns:p14="http://schemas.microsoft.com/office/powerpoint/2010/main" val="1888861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a 1"/>
          <p:cNvGraphicFramePr>
            <a:graphicFrameLocks noGrp="1"/>
          </p:cNvGraphicFramePr>
          <p:nvPr>
            <p:extLst/>
          </p:nvPr>
        </p:nvGraphicFramePr>
        <p:xfrm>
          <a:off x="2070847" y="618564"/>
          <a:ext cx="4289612" cy="552297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92624">
                  <a:extLst>
                    <a:ext uri="{9D8B030D-6E8A-4147-A177-3AD203B41FA5}">
                      <a16:colId xmlns:a16="http://schemas.microsoft.com/office/drawing/2014/main" val="2593509942"/>
                    </a:ext>
                  </a:extLst>
                </a:gridCol>
                <a:gridCol w="1680882">
                  <a:extLst>
                    <a:ext uri="{9D8B030D-6E8A-4147-A177-3AD203B41FA5}">
                      <a16:colId xmlns:a16="http://schemas.microsoft.com/office/drawing/2014/main" val="1262122441"/>
                    </a:ext>
                  </a:extLst>
                </a:gridCol>
                <a:gridCol w="1116106">
                  <a:extLst>
                    <a:ext uri="{9D8B030D-6E8A-4147-A177-3AD203B41FA5}">
                      <a16:colId xmlns:a16="http://schemas.microsoft.com/office/drawing/2014/main" val="3574154348"/>
                    </a:ext>
                  </a:extLst>
                </a:gridCol>
              </a:tblGrid>
              <a:tr h="24301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 dirty="0">
                          <a:effectLst/>
                        </a:rPr>
                        <a:t>Etnia</a:t>
                      </a:r>
                      <a:endParaRPr lang="it-IT" sz="2000" dirty="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 dirty="0">
                          <a:effectLst/>
                        </a:rPr>
                        <a:t>Popolazione</a:t>
                      </a:r>
                      <a:endParaRPr lang="it-IT" sz="2000" dirty="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 dirty="0">
                          <a:effectLst/>
                        </a:rPr>
                        <a:t>%</a:t>
                      </a:r>
                      <a:endParaRPr lang="it-IT" sz="2000" dirty="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10371968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 u="none" strike="noStrike" dirty="0">
                          <a:effectLst/>
                          <a:hlinkClick r:id="rId2" tooltip="Zhuang people"/>
                        </a:rPr>
                        <a:t>Zhuang</a:t>
                      </a:r>
                      <a:endParaRPr lang="it-IT" sz="2000" dirty="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effectLst/>
                        </a:rPr>
                        <a:t>16.926.381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effectLst/>
                        </a:rPr>
                        <a:t>1.27 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638038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 u="none" strike="noStrike">
                          <a:effectLst/>
                          <a:hlinkClick r:id="rId3" tooltip="Hui people"/>
                        </a:rPr>
                        <a:t>Hui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effectLst/>
                        </a:rPr>
                        <a:t>10.586.087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effectLst/>
                        </a:rPr>
                        <a:t>0.79 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98640806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 u="none" strike="noStrike">
                          <a:effectLst/>
                          <a:hlinkClick r:id="rId4" tooltip="Manchu"/>
                        </a:rPr>
                        <a:t>Mancesi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effectLst/>
                        </a:rPr>
                        <a:t>10.387.958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effectLst/>
                        </a:rPr>
                        <a:t>0.78 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16785897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 u="none" strike="noStrike" dirty="0">
                          <a:effectLst/>
                          <a:hlinkClick r:id="rId5" tooltip="Uyghurs"/>
                        </a:rPr>
                        <a:t>Uiguri</a:t>
                      </a:r>
                      <a:endParaRPr lang="it-IT" sz="2000" dirty="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effectLst/>
                        </a:rPr>
                        <a:t>10.069.346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effectLst/>
                        </a:rPr>
                        <a:t>0.76 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41468746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 u="none" strike="noStrike">
                          <a:effectLst/>
                          <a:hlinkClick r:id="rId6" tooltip="Miao people"/>
                        </a:rPr>
                        <a:t>Miao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effectLst/>
                        </a:rPr>
                        <a:t>9.426.007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effectLst/>
                        </a:rPr>
                        <a:t>0.71 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44184699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 u="none" strike="noStrike">
                          <a:effectLst/>
                          <a:hlinkClick r:id="rId7" tooltip="Yi people"/>
                        </a:rPr>
                        <a:t>Yi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effectLst/>
                        </a:rPr>
                        <a:t>8.714.393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effectLst/>
                        </a:rPr>
                        <a:t>0.65 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61015227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 u="none" strike="noStrike">
                          <a:effectLst/>
                          <a:hlinkClick r:id="rId8" tooltip="Tujia people"/>
                        </a:rPr>
                        <a:t>Tujia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effectLst/>
                        </a:rPr>
                        <a:t>8.353.912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effectLst/>
                        </a:rPr>
                        <a:t>0.63 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45745414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 u="none" strike="noStrike" dirty="0">
                          <a:effectLst/>
                          <a:hlinkClick r:id="rId9" tooltip="Tibetans"/>
                        </a:rPr>
                        <a:t>Tibetan</a:t>
                      </a:r>
                      <a:r>
                        <a:rPr lang="it-IT" sz="2000" dirty="0">
                          <a:solidFill>
                            <a:srgbClr val="00B0F0"/>
                          </a:solidFill>
                          <a:effectLst/>
                        </a:rPr>
                        <a:t>i</a:t>
                      </a:r>
                      <a:endParaRPr lang="it-IT" sz="2000" dirty="0">
                        <a:solidFill>
                          <a:srgbClr val="00B0F0"/>
                        </a:solidFill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effectLst/>
                        </a:rPr>
                        <a:t>6.282.187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effectLst/>
                        </a:rPr>
                        <a:t>0.47 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45512428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 u="none" strike="noStrike" dirty="0">
                          <a:effectLst/>
                          <a:hlinkClick r:id="rId10" tooltip="Mongols"/>
                        </a:rPr>
                        <a:t>Mongol</a:t>
                      </a:r>
                      <a:r>
                        <a:rPr lang="it-IT" sz="2000" dirty="0">
                          <a:solidFill>
                            <a:srgbClr val="00B0F0"/>
                          </a:solidFill>
                          <a:effectLst/>
                        </a:rPr>
                        <a:t>i</a:t>
                      </a:r>
                      <a:endParaRPr lang="it-IT" sz="2000" dirty="0">
                        <a:solidFill>
                          <a:srgbClr val="00B0F0"/>
                        </a:solidFill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effectLst/>
                        </a:rPr>
                        <a:t>5.981.840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effectLst/>
                        </a:rPr>
                        <a:t>0.45 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72715955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 u="none" strike="noStrike">
                          <a:effectLst/>
                          <a:hlinkClick r:id="rId11" tooltip="Buyei"/>
                        </a:rPr>
                        <a:t>Buyei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effectLst/>
                        </a:rPr>
                        <a:t>2.870.034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effectLst/>
                        </a:rPr>
                        <a:t>0.22 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3815863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 u="none" strike="noStrike" dirty="0">
                          <a:solidFill>
                            <a:srgbClr val="00B0F0"/>
                          </a:solidFill>
                          <a:effectLst/>
                          <a:hlinkClick r:id="rId12" tooltip="Koreans"/>
                        </a:rPr>
                        <a:t>Corean</a:t>
                      </a:r>
                      <a:r>
                        <a:rPr lang="it-IT" sz="2000" dirty="0">
                          <a:solidFill>
                            <a:srgbClr val="00B0F0"/>
                          </a:solidFill>
                          <a:effectLst/>
                        </a:rPr>
                        <a:t>i</a:t>
                      </a:r>
                      <a:endParaRPr lang="it-IT" sz="2000" dirty="0">
                        <a:solidFill>
                          <a:srgbClr val="00B0F0"/>
                        </a:solidFill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effectLst/>
                        </a:rPr>
                        <a:t>1.830.929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effectLst/>
                        </a:rPr>
                        <a:t>0.14 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66214034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 u="none" strike="noStrike">
                          <a:effectLst/>
                          <a:hlinkClick r:id="rId13" tooltip="Dong people"/>
                        </a:rPr>
                        <a:t>Dong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effectLst/>
                        </a:rPr>
                        <a:t>2.879.974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effectLst/>
                        </a:rPr>
                        <a:t>0.22 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42867839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 u="none" strike="noStrike">
                          <a:effectLst/>
                          <a:hlinkClick r:id="rId14" tooltip="Yao people"/>
                        </a:rPr>
                        <a:t>Yao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effectLst/>
                        </a:rPr>
                        <a:t>2.796.003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effectLst/>
                        </a:rPr>
                        <a:t>0.21 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52462322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 u="none" strike="noStrike">
                          <a:effectLst/>
                          <a:hlinkClick r:id="rId15" tooltip="Bai people"/>
                        </a:rPr>
                        <a:t>Bai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effectLst/>
                        </a:rPr>
                        <a:t>1.933.510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effectLst/>
                        </a:rPr>
                        <a:t>0.15 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6958079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 u="none" strike="noStrike">
                          <a:effectLst/>
                          <a:hlinkClick r:id="rId16" tooltip="Hani people"/>
                        </a:rPr>
                        <a:t>Hani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effectLst/>
                        </a:rPr>
                        <a:t>1.660.932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 dirty="0">
                          <a:effectLst/>
                        </a:rPr>
                        <a:t>0.12 </a:t>
                      </a:r>
                      <a:endParaRPr lang="it-IT" sz="2000" dirty="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722183273"/>
                  </a:ext>
                </a:extLst>
              </a:tr>
            </a:tbl>
          </a:graphicData>
        </a:graphic>
      </p:graphicFrame>
      <p:graphicFrame>
        <p:nvGraphicFramePr>
          <p:cNvPr id="3" name="Tabella 2"/>
          <p:cNvGraphicFramePr>
            <a:graphicFrameLocks noGrp="1"/>
          </p:cNvGraphicFramePr>
          <p:nvPr>
            <p:extLst/>
          </p:nvPr>
        </p:nvGraphicFramePr>
        <p:xfrm>
          <a:off x="7019364" y="618564"/>
          <a:ext cx="4908175" cy="34518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52282">
                  <a:extLst>
                    <a:ext uri="{9D8B030D-6E8A-4147-A177-3AD203B41FA5}">
                      <a16:colId xmlns:a16="http://schemas.microsoft.com/office/drawing/2014/main" val="761211872"/>
                    </a:ext>
                  </a:extLst>
                </a:gridCol>
                <a:gridCol w="1922929">
                  <a:extLst>
                    <a:ext uri="{9D8B030D-6E8A-4147-A177-3AD203B41FA5}">
                      <a16:colId xmlns:a16="http://schemas.microsoft.com/office/drawing/2014/main" val="3027308026"/>
                    </a:ext>
                  </a:extLst>
                </a:gridCol>
                <a:gridCol w="1532964">
                  <a:extLst>
                    <a:ext uri="{9D8B030D-6E8A-4147-A177-3AD203B41FA5}">
                      <a16:colId xmlns:a16="http://schemas.microsoft.com/office/drawing/2014/main" val="142518034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 dirty="0">
                          <a:effectLst/>
                        </a:rPr>
                        <a:t>Etnia</a:t>
                      </a:r>
                      <a:endParaRPr lang="it-IT" sz="2000" dirty="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 dirty="0">
                          <a:effectLst/>
                        </a:rPr>
                        <a:t>Popolazione</a:t>
                      </a:r>
                      <a:endParaRPr lang="it-IT" sz="2000" dirty="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 dirty="0">
                          <a:effectLst/>
                        </a:rPr>
                        <a:t>%</a:t>
                      </a:r>
                      <a:endParaRPr lang="it-IT" sz="2000" dirty="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177374554"/>
                  </a:ext>
                </a:extLst>
              </a:tr>
            </a:tbl>
          </a:graphicData>
        </a:graphic>
      </p:graphicFrame>
      <p:graphicFrame>
        <p:nvGraphicFramePr>
          <p:cNvPr id="4" name="Tabella 3"/>
          <p:cNvGraphicFramePr>
            <a:graphicFrameLocks noGrp="1"/>
          </p:cNvGraphicFramePr>
          <p:nvPr>
            <p:extLst/>
          </p:nvPr>
        </p:nvGraphicFramePr>
        <p:xfrm>
          <a:off x="7032811" y="963750"/>
          <a:ext cx="4894729" cy="517779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11941">
                  <a:extLst>
                    <a:ext uri="{9D8B030D-6E8A-4147-A177-3AD203B41FA5}">
                      <a16:colId xmlns:a16="http://schemas.microsoft.com/office/drawing/2014/main" val="3309709162"/>
                    </a:ext>
                  </a:extLst>
                </a:gridCol>
                <a:gridCol w="1976718">
                  <a:extLst>
                    <a:ext uri="{9D8B030D-6E8A-4147-A177-3AD203B41FA5}">
                      <a16:colId xmlns:a16="http://schemas.microsoft.com/office/drawing/2014/main" val="3615699472"/>
                    </a:ext>
                  </a:extLst>
                </a:gridCol>
                <a:gridCol w="1506070">
                  <a:extLst>
                    <a:ext uri="{9D8B030D-6E8A-4147-A177-3AD203B41FA5}">
                      <a16:colId xmlns:a16="http://schemas.microsoft.com/office/drawing/2014/main" val="180585602"/>
                    </a:ext>
                  </a:extLst>
                </a:gridCol>
              </a:tblGrid>
              <a:tr h="7547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 u="none" strike="noStrike" dirty="0" smtClean="0">
                          <a:effectLst/>
                          <a:hlinkClick r:id="rId17" tooltip="Kazakhs"/>
                        </a:rPr>
                        <a:t>Kazak</a:t>
                      </a:r>
                      <a:r>
                        <a:rPr lang="it-IT" sz="2000" dirty="0" smtClean="0">
                          <a:solidFill>
                            <a:srgbClr val="00B0F0"/>
                          </a:solidFill>
                          <a:effectLst/>
                        </a:rPr>
                        <a:t>i</a:t>
                      </a:r>
                      <a:endParaRPr lang="it-IT" sz="2000" dirty="0">
                        <a:solidFill>
                          <a:srgbClr val="00B0F0"/>
                        </a:solidFill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 b="0" dirty="0">
                          <a:solidFill>
                            <a:schemeClr val="tx1"/>
                          </a:solidFill>
                          <a:effectLst/>
                        </a:rPr>
                        <a:t>1.462.588</a:t>
                      </a:r>
                      <a:endParaRPr lang="it-IT" sz="20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 b="0" dirty="0">
                          <a:solidFill>
                            <a:schemeClr val="tx1"/>
                          </a:solidFill>
                          <a:effectLst/>
                        </a:rPr>
                        <a:t>0.11 </a:t>
                      </a:r>
                      <a:endParaRPr lang="it-IT" sz="20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2997603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 u="none" strike="noStrike" dirty="0">
                          <a:effectLst/>
                          <a:hlinkClick r:id="rId18" tooltip="Li people"/>
                        </a:rPr>
                        <a:t>Li</a:t>
                      </a:r>
                      <a:endParaRPr lang="it-IT" sz="2000" dirty="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 dirty="0">
                          <a:effectLst/>
                        </a:rPr>
                        <a:t>1.463.064</a:t>
                      </a:r>
                      <a:endParaRPr lang="it-IT" sz="2000" dirty="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effectLst/>
                        </a:rPr>
                        <a:t>0.11 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1696992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 u="none" strike="noStrike">
                          <a:effectLst/>
                          <a:hlinkClick r:id="rId19" tooltip="Dai people"/>
                        </a:rPr>
                        <a:t>Dai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 dirty="0">
                          <a:effectLst/>
                        </a:rPr>
                        <a:t>1.261.311</a:t>
                      </a:r>
                      <a:endParaRPr lang="it-IT" sz="2000" dirty="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effectLst/>
                        </a:rPr>
                        <a:t>0.09 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96841959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 u="none" strike="noStrike">
                          <a:effectLst/>
                          <a:hlinkClick r:id="rId20" tooltip="She people"/>
                        </a:rPr>
                        <a:t>She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 dirty="0">
                          <a:effectLst/>
                        </a:rPr>
                        <a:t>708.651</a:t>
                      </a:r>
                      <a:endParaRPr lang="it-IT" sz="2000" dirty="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 dirty="0">
                          <a:effectLst/>
                        </a:rPr>
                        <a:t>0.05 </a:t>
                      </a:r>
                      <a:endParaRPr lang="it-IT" sz="2000" dirty="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21099194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 u="none" strike="noStrike">
                          <a:effectLst/>
                          <a:hlinkClick r:id="rId21" tooltip="Lisu people"/>
                        </a:rPr>
                        <a:t>Lisu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effectLst/>
                        </a:rPr>
                        <a:t>702.839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 dirty="0">
                          <a:effectLst/>
                        </a:rPr>
                        <a:t>0.05 </a:t>
                      </a:r>
                      <a:endParaRPr lang="it-IT" sz="2000" dirty="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8957259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 u="none" strike="noStrike">
                          <a:effectLst/>
                          <a:hlinkClick r:id="rId22" tooltip="Gelao people"/>
                        </a:rPr>
                        <a:t>Gelao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effectLst/>
                        </a:rPr>
                        <a:t>550.746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 dirty="0">
                          <a:effectLst/>
                        </a:rPr>
                        <a:t>0.04 </a:t>
                      </a:r>
                      <a:endParaRPr lang="it-IT" sz="2000" dirty="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84613953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 u="none" strike="noStrike">
                          <a:effectLst/>
                          <a:hlinkClick r:id="rId23" tooltip="Dongxiang people"/>
                        </a:rPr>
                        <a:t>Dongxiang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effectLst/>
                        </a:rPr>
                        <a:t>621.500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 dirty="0">
                          <a:effectLst/>
                        </a:rPr>
                        <a:t>0.05 </a:t>
                      </a:r>
                      <a:endParaRPr lang="it-IT" sz="2000" dirty="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19583141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 u="none" strike="noStrike">
                          <a:effectLst/>
                          <a:hlinkClick r:id="rId24" tooltip="Taiwanese aborigines"/>
                        </a:rPr>
                        <a:t>Gaoshan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effectLst/>
                        </a:rPr>
                        <a:t>4.009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 dirty="0">
                          <a:effectLst/>
                        </a:rPr>
                        <a:t>0.00 </a:t>
                      </a:r>
                      <a:endParaRPr lang="it-IT" sz="2000" dirty="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77533531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 u="none" strike="noStrike">
                          <a:effectLst/>
                          <a:hlinkClick r:id="rId25" tooltip="Lahu people"/>
                        </a:rPr>
                        <a:t>Lahu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effectLst/>
                        </a:rPr>
                        <a:t>485.966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 dirty="0">
                          <a:effectLst/>
                        </a:rPr>
                        <a:t>0.04 </a:t>
                      </a:r>
                      <a:endParaRPr lang="it-IT" sz="2000" dirty="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30943182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 u="none" strike="noStrike">
                          <a:effectLst/>
                          <a:hlinkClick r:id="rId26" tooltip="Sui people"/>
                        </a:rPr>
                        <a:t>Sui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effectLst/>
                        </a:rPr>
                        <a:t>411.847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 dirty="0">
                          <a:effectLst/>
                        </a:rPr>
                        <a:t>0.03 </a:t>
                      </a:r>
                      <a:endParaRPr lang="it-IT" sz="2000" dirty="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0785736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 u="none" strike="noStrike">
                          <a:effectLst/>
                          <a:hlinkClick r:id="rId27" tooltip="Va people"/>
                        </a:rPr>
                        <a:t>Va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effectLst/>
                        </a:rPr>
                        <a:t>429.709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 dirty="0">
                          <a:effectLst/>
                        </a:rPr>
                        <a:t>0.03 </a:t>
                      </a:r>
                      <a:endParaRPr lang="it-IT" sz="2000" dirty="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16797233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 u="none" strike="noStrike">
                          <a:effectLst/>
                          <a:hlinkClick r:id="rId28" tooltip="Nakhi people"/>
                        </a:rPr>
                        <a:t>Nakhi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effectLst/>
                        </a:rPr>
                        <a:t>326.295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 dirty="0">
                          <a:effectLst/>
                        </a:rPr>
                        <a:t>0.02 </a:t>
                      </a:r>
                      <a:endParaRPr lang="it-IT" sz="2000" dirty="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2685595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 u="none" strike="noStrike">
                          <a:effectLst/>
                          <a:hlinkClick r:id="rId29" tooltip="Qiang people"/>
                        </a:rPr>
                        <a:t>Qiang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effectLst/>
                        </a:rPr>
                        <a:t>309.576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 dirty="0">
                          <a:effectLst/>
                        </a:rPr>
                        <a:t>0.02 </a:t>
                      </a:r>
                      <a:endParaRPr lang="it-IT" sz="2000" dirty="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9305961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 u="none" strike="noStrike">
                          <a:effectLst/>
                          <a:hlinkClick r:id="rId30" tooltip="Monguor people"/>
                        </a:rPr>
                        <a:t>Tu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effectLst/>
                        </a:rPr>
                        <a:t>289.565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 dirty="0">
                          <a:effectLst/>
                        </a:rPr>
                        <a:t>0.02 </a:t>
                      </a:r>
                      <a:endParaRPr lang="it-IT" sz="2000" dirty="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82396831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 u="none" strike="noStrike">
                          <a:effectLst/>
                          <a:hlinkClick r:id="rId31" tooltip="Mulao people"/>
                        </a:rPr>
                        <a:t>Mulao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 dirty="0">
                          <a:effectLst/>
                        </a:rPr>
                        <a:t>216.257</a:t>
                      </a:r>
                      <a:endParaRPr lang="it-IT" sz="2000" dirty="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 dirty="0">
                          <a:effectLst/>
                        </a:rPr>
                        <a:t>0.02 </a:t>
                      </a:r>
                      <a:endParaRPr lang="it-IT" sz="2000" dirty="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2664283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59628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ella 2"/>
          <p:cNvGraphicFramePr>
            <a:graphicFrameLocks noGrp="1"/>
          </p:cNvGraphicFramePr>
          <p:nvPr>
            <p:extLst/>
          </p:nvPr>
        </p:nvGraphicFramePr>
        <p:xfrm>
          <a:off x="2185801" y="398930"/>
          <a:ext cx="4289612" cy="34518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92624">
                  <a:extLst>
                    <a:ext uri="{9D8B030D-6E8A-4147-A177-3AD203B41FA5}">
                      <a16:colId xmlns:a16="http://schemas.microsoft.com/office/drawing/2014/main" val="233879255"/>
                    </a:ext>
                  </a:extLst>
                </a:gridCol>
                <a:gridCol w="1680882">
                  <a:extLst>
                    <a:ext uri="{9D8B030D-6E8A-4147-A177-3AD203B41FA5}">
                      <a16:colId xmlns:a16="http://schemas.microsoft.com/office/drawing/2014/main" val="4141714523"/>
                    </a:ext>
                  </a:extLst>
                </a:gridCol>
                <a:gridCol w="1116106">
                  <a:extLst>
                    <a:ext uri="{9D8B030D-6E8A-4147-A177-3AD203B41FA5}">
                      <a16:colId xmlns:a16="http://schemas.microsoft.com/office/drawing/2014/main" val="3838426636"/>
                    </a:ext>
                  </a:extLst>
                </a:gridCol>
              </a:tblGrid>
              <a:tr h="24301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 dirty="0">
                          <a:effectLst/>
                        </a:rPr>
                        <a:t>Etnia</a:t>
                      </a:r>
                      <a:endParaRPr lang="it-IT" sz="2000" dirty="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 dirty="0">
                          <a:effectLst/>
                        </a:rPr>
                        <a:t>Popolazione</a:t>
                      </a:r>
                      <a:endParaRPr lang="it-IT" sz="2000" dirty="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 dirty="0">
                          <a:effectLst/>
                        </a:rPr>
                        <a:t>%</a:t>
                      </a:r>
                      <a:endParaRPr lang="it-IT" sz="2000" dirty="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456496177"/>
                  </a:ext>
                </a:extLst>
              </a:tr>
            </a:tbl>
          </a:graphicData>
        </a:graphic>
      </p:graphicFrame>
      <p:graphicFrame>
        <p:nvGraphicFramePr>
          <p:cNvPr id="4" name="Tabella 3"/>
          <p:cNvGraphicFramePr>
            <a:graphicFrameLocks noGrp="1"/>
          </p:cNvGraphicFramePr>
          <p:nvPr>
            <p:extLst/>
          </p:nvPr>
        </p:nvGraphicFramePr>
        <p:xfrm>
          <a:off x="2185801" y="752498"/>
          <a:ext cx="4282234" cy="34518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98693">
                  <a:extLst>
                    <a:ext uri="{9D8B030D-6E8A-4147-A177-3AD203B41FA5}">
                      <a16:colId xmlns:a16="http://schemas.microsoft.com/office/drawing/2014/main" val="2241209963"/>
                    </a:ext>
                  </a:extLst>
                </a:gridCol>
                <a:gridCol w="1667435">
                  <a:extLst>
                    <a:ext uri="{9D8B030D-6E8A-4147-A177-3AD203B41FA5}">
                      <a16:colId xmlns:a16="http://schemas.microsoft.com/office/drawing/2014/main" val="2442842463"/>
                    </a:ext>
                  </a:extLst>
                </a:gridCol>
                <a:gridCol w="1116106">
                  <a:extLst>
                    <a:ext uri="{9D8B030D-6E8A-4147-A177-3AD203B41FA5}">
                      <a16:colId xmlns:a16="http://schemas.microsoft.com/office/drawing/2014/main" val="3309052200"/>
                    </a:ext>
                  </a:extLst>
                </a:gridCol>
              </a:tblGrid>
              <a:tr h="21192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 b="1" u="none" strike="noStrike" dirty="0" err="1">
                          <a:solidFill>
                            <a:schemeClr val="tx1"/>
                          </a:solidFill>
                          <a:effectLst/>
                          <a:hlinkClick r:id="rId2" tooltip="Xibe people"/>
                        </a:rPr>
                        <a:t>Xibe</a:t>
                      </a:r>
                      <a:endParaRPr lang="it-IT" sz="20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 b="0" dirty="0">
                          <a:solidFill>
                            <a:schemeClr val="tx1"/>
                          </a:solidFill>
                          <a:effectLst/>
                        </a:rPr>
                        <a:t>190.481</a:t>
                      </a:r>
                      <a:endParaRPr lang="it-IT" sz="20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 b="0" dirty="0">
                          <a:solidFill>
                            <a:schemeClr val="tx1"/>
                          </a:solidFill>
                          <a:effectLst/>
                        </a:rPr>
                        <a:t>0.01 </a:t>
                      </a:r>
                      <a:endParaRPr lang="it-IT" sz="20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9223886"/>
                  </a:ext>
                </a:extLst>
              </a:tr>
            </a:tbl>
          </a:graphicData>
        </a:graphic>
      </p:graphicFrame>
      <p:graphicFrame>
        <p:nvGraphicFramePr>
          <p:cNvPr id="5" name="Tabella 4"/>
          <p:cNvGraphicFramePr>
            <a:graphicFrameLocks noGrp="1"/>
          </p:cNvGraphicFramePr>
          <p:nvPr>
            <p:extLst/>
          </p:nvPr>
        </p:nvGraphicFramePr>
        <p:xfrm>
          <a:off x="2185801" y="1089302"/>
          <a:ext cx="4295681" cy="51587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98693">
                  <a:extLst>
                    <a:ext uri="{9D8B030D-6E8A-4147-A177-3AD203B41FA5}">
                      <a16:colId xmlns:a16="http://schemas.microsoft.com/office/drawing/2014/main" val="225910297"/>
                    </a:ext>
                  </a:extLst>
                </a:gridCol>
                <a:gridCol w="1694330">
                  <a:extLst>
                    <a:ext uri="{9D8B030D-6E8A-4147-A177-3AD203B41FA5}">
                      <a16:colId xmlns:a16="http://schemas.microsoft.com/office/drawing/2014/main" val="1221524503"/>
                    </a:ext>
                  </a:extLst>
                </a:gridCol>
                <a:gridCol w="1102658">
                  <a:extLst>
                    <a:ext uri="{9D8B030D-6E8A-4147-A177-3AD203B41FA5}">
                      <a16:colId xmlns:a16="http://schemas.microsoft.com/office/drawing/2014/main" val="2358248632"/>
                    </a:ext>
                  </a:extLst>
                </a:gridCol>
              </a:tblGrid>
              <a:tr h="193852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 b="1" u="none" strike="noStrike" dirty="0" err="1">
                          <a:solidFill>
                            <a:srgbClr val="0070C0"/>
                          </a:solidFill>
                          <a:effectLst/>
                          <a:hlinkClick r:id="rId3" tooltip="Kyrgyz people"/>
                        </a:rPr>
                        <a:t>Kirgiz</a:t>
                      </a:r>
                      <a:r>
                        <a:rPr lang="it-IT" sz="2000" b="1" dirty="0" err="1">
                          <a:solidFill>
                            <a:srgbClr val="00B0F0"/>
                          </a:solidFill>
                          <a:effectLst/>
                        </a:rPr>
                        <a:t>i</a:t>
                      </a:r>
                      <a:endParaRPr lang="it-IT" sz="2000" b="1" dirty="0">
                        <a:solidFill>
                          <a:srgbClr val="00B0F0"/>
                        </a:solidFill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 b="0" dirty="0">
                          <a:solidFill>
                            <a:schemeClr val="tx1"/>
                          </a:solidFill>
                          <a:effectLst/>
                        </a:rPr>
                        <a:t>186.708</a:t>
                      </a:r>
                      <a:endParaRPr lang="it-IT" sz="20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 b="0" dirty="0">
                          <a:solidFill>
                            <a:schemeClr val="tx1"/>
                          </a:solidFill>
                          <a:effectLst/>
                        </a:rPr>
                        <a:t>0.01 </a:t>
                      </a:r>
                      <a:endParaRPr lang="it-IT" sz="20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651025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 b="1" u="none" strike="noStrike" dirty="0" err="1">
                          <a:effectLst/>
                          <a:hlinkClick r:id="rId4" tooltip="Jingpo people"/>
                        </a:rPr>
                        <a:t>Jingpo</a:t>
                      </a:r>
                      <a:endParaRPr lang="it-IT" sz="2000" b="1" dirty="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effectLst/>
                        </a:rPr>
                        <a:t>147.828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effectLst/>
                        </a:rPr>
                        <a:t>0.01 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06135644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 b="1" u="none" strike="noStrike" dirty="0" err="1">
                          <a:effectLst/>
                          <a:hlinkClick r:id="rId5" tooltip="Daur people"/>
                        </a:rPr>
                        <a:t>Daur</a:t>
                      </a:r>
                      <a:endParaRPr lang="it-IT" sz="2000" b="1" dirty="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effectLst/>
                        </a:rPr>
                        <a:t>131.992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effectLst/>
                        </a:rPr>
                        <a:t>0.01 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94880052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 b="1" u="none" strike="noStrike" dirty="0">
                          <a:effectLst/>
                          <a:hlinkClick r:id="rId6" tooltip="Salar people"/>
                        </a:rPr>
                        <a:t>Salar</a:t>
                      </a:r>
                      <a:endParaRPr lang="it-IT" sz="2000" b="1" dirty="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effectLst/>
                        </a:rPr>
                        <a:t>130.607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effectLst/>
                        </a:rPr>
                        <a:t>0.01 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00371311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 b="1" u="none" strike="noStrike" dirty="0" err="1">
                          <a:effectLst/>
                          <a:hlinkClick r:id="rId7" tooltip="Blang people"/>
                        </a:rPr>
                        <a:t>Blang</a:t>
                      </a:r>
                      <a:endParaRPr lang="it-IT" sz="2000" b="1" dirty="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effectLst/>
                        </a:rPr>
                        <a:t>119.639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effectLst/>
                        </a:rPr>
                        <a:t>0.01 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774903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 b="1" u="none" strike="noStrike" dirty="0" err="1">
                          <a:effectLst/>
                          <a:hlinkClick r:id="rId8" tooltip="Maonan people"/>
                        </a:rPr>
                        <a:t>Maonan</a:t>
                      </a:r>
                      <a:endParaRPr lang="it-IT" sz="2000" b="1" dirty="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effectLst/>
                        </a:rPr>
                        <a:t>101.192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effectLst/>
                        </a:rPr>
                        <a:t>0.01 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46122889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 b="1" u="none" strike="noStrike" dirty="0" err="1">
                          <a:effectLst/>
                          <a:hlinkClick r:id="rId9" tooltip="Tajiks of Xinjiang"/>
                        </a:rPr>
                        <a:t>Tajik</a:t>
                      </a:r>
                      <a:r>
                        <a:rPr lang="it-IT" sz="2000" b="1" dirty="0" err="1">
                          <a:solidFill>
                            <a:srgbClr val="00B0F0"/>
                          </a:solidFill>
                          <a:effectLst/>
                        </a:rPr>
                        <a:t>i</a:t>
                      </a:r>
                      <a:endParaRPr lang="it-IT" sz="2000" b="1" dirty="0">
                        <a:solidFill>
                          <a:srgbClr val="00B0F0"/>
                        </a:solidFill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effectLst/>
                        </a:rPr>
                        <a:t>51.069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effectLst/>
                        </a:rPr>
                        <a:t>0.00 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60955231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 b="1" u="none" strike="noStrike" dirty="0" err="1">
                          <a:effectLst/>
                          <a:hlinkClick r:id="rId10" tooltip="Achang people"/>
                        </a:rPr>
                        <a:t>Achang</a:t>
                      </a:r>
                      <a:endParaRPr lang="it-IT" sz="2000" b="1" dirty="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effectLst/>
                        </a:rPr>
                        <a:t>39.555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effectLst/>
                        </a:rPr>
                        <a:t>0.00 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08649085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 b="1" u="none" strike="noStrike" dirty="0" err="1">
                          <a:effectLst/>
                          <a:hlinkClick r:id="rId11" tooltip="Pumi people"/>
                        </a:rPr>
                        <a:t>Pumi</a:t>
                      </a:r>
                      <a:endParaRPr lang="it-IT" sz="2000" b="1" dirty="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effectLst/>
                        </a:rPr>
                        <a:t>42.861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effectLst/>
                        </a:rPr>
                        <a:t>0.00 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2800153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 b="1" u="none" strike="noStrike" dirty="0" err="1">
                          <a:effectLst/>
                          <a:hlinkClick r:id="rId12" tooltip="Evenks"/>
                        </a:rPr>
                        <a:t>Ewenki</a:t>
                      </a:r>
                      <a:endParaRPr lang="it-IT" sz="2000" b="1" dirty="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effectLst/>
                        </a:rPr>
                        <a:t>30.875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effectLst/>
                        </a:rPr>
                        <a:t>0.00 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5168354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 b="1" u="none" strike="noStrike" dirty="0">
                          <a:effectLst/>
                          <a:hlinkClick r:id="rId13" tooltip="Nu people"/>
                        </a:rPr>
                        <a:t>Nu</a:t>
                      </a:r>
                      <a:endParaRPr lang="it-IT" sz="2000" b="1" dirty="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effectLst/>
                        </a:rPr>
                        <a:t>37.523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effectLst/>
                        </a:rPr>
                        <a:t>0.00 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21115518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 b="1" u="none" strike="noStrike" dirty="0">
                          <a:effectLst/>
                          <a:hlinkClick r:id="rId14" tooltip="Gin people"/>
                        </a:rPr>
                        <a:t>Gin (Vietnamiti)</a:t>
                      </a:r>
                      <a:endParaRPr lang="it-IT" sz="2000" b="1" dirty="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effectLst/>
                        </a:rPr>
                        <a:t>28.199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effectLst/>
                        </a:rPr>
                        <a:t>0.00 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5354862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 b="1" u="none" strike="noStrike" dirty="0" err="1">
                          <a:effectLst/>
                          <a:hlinkClick r:id="rId15" tooltip="Jino people"/>
                        </a:rPr>
                        <a:t>Jinuo</a:t>
                      </a:r>
                      <a:endParaRPr lang="it-IT" sz="2000" b="1" dirty="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effectLst/>
                        </a:rPr>
                        <a:t>23.143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effectLst/>
                        </a:rPr>
                        <a:t>0.00 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38241591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 b="1" u="none" strike="noStrike" dirty="0" err="1">
                          <a:effectLst/>
                          <a:hlinkClick r:id="rId16" tooltip="Palaung people"/>
                        </a:rPr>
                        <a:t>De'ang</a:t>
                      </a:r>
                      <a:endParaRPr lang="it-IT" sz="2000" b="1" dirty="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 dirty="0">
                          <a:effectLst/>
                        </a:rPr>
                        <a:t>20.556</a:t>
                      </a:r>
                      <a:endParaRPr lang="it-IT" sz="2000" dirty="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 dirty="0">
                          <a:effectLst/>
                        </a:rPr>
                        <a:t>0.00 </a:t>
                      </a:r>
                      <a:endParaRPr lang="it-IT" sz="2000" dirty="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527089045"/>
                  </a:ext>
                </a:extLst>
              </a:tr>
            </a:tbl>
          </a:graphicData>
        </a:graphic>
      </p:graphicFrame>
      <p:graphicFrame>
        <p:nvGraphicFramePr>
          <p:cNvPr id="6" name="Tabella 5"/>
          <p:cNvGraphicFramePr>
            <a:graphicFrameLocks noGrp="1"/>
          </p:cNvGraphicFramePr>
          <p:nvPr>
            <p:extLst/>
          </p:nvPr>
        </p:nvGraphicFramePr>
        <p:xfrm>
          <a:off x="6750423" y="398930"/>
          <a:ext cx="4504765" cy="412318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13648">
                  <a:extLst>
                    <a:ext uri="{9D8B030D-6E8A-4147-A177-3AD203B41FA5}">
                      <a16:colId xmlns:a16="http://schemas.microsoft.com/office/drawing/2014/main" val="771570269"/>
                    </a:ext>
                  </a:extLst>
                </a:gridCol>
                <a:gridCol w="1358153">
                  <a:extLst>
                    <a:ext uri="{9D8B030D-6E8A-4147-A177-3AD203B41FA5}">
                      <a16:colId xmlns:a16="http://schemas.microsoft.com/office/drawing/2014/main" val="3402286781"/>
                    </a:ext>
                  </a:extLst>
                </a:gridCol>
                <a:gridCol w="1532964">
                  <a:extLst>
                    <a:ext uri="{9D8B030D-6E8A-4147-A177-3AD203B41FA5}">
                      <a16:colId xmlns:a16="http://schemas.microsoft.com/office/drawing/2014/main" val="65246488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 u="none" strike="noStrike">
                          <a:effectLst/>
                          <a:hlinkClick r:id="rId17" tooltip="Bonan people"/>
                        </a:rPr>
                        <a:t>Bonan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 b="0" dirty="0">
                          <a:solidFill>
                            <a:schemeClr val="tx1"/>
                          </a:solidFill>
                          <a:effectLst/>
                        </a:rPr>
                        <a:t>20.074</a:t>
                      </a:r>
                      <a:endParaRPr lang="it-IT" sz="20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 b="0" dirty="0">
                          <a:solidFill>
                            <a:schemeClr val="tx1"/>
                          </a:solidFill>
                          <a:effectLst/>
                        </a:rPr>
                        <a:t>0.00 </a:t>
                      </a:r>
                      <a:endParaRPr lang="it-IT" sz="20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6532224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 u="none" strike="noStrike">
                          <a:effectLst/>
                          <a:hlinkClick r:id="rId18" tooltip="Russians in China"/>
                        </a:rPr>
                        <a:t>Russi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effectLst/>
                        </a:rPr>
                        <a:t>15.393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effectLst/>
                        </a:rPr>
                        <a:t>0.00 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00248913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 u="none" strike="noStrike">
                          <a:effectLst/>
                          <a:hlinkClick r:id="rId19" tooltip="Yugur people"/>
                        </a:rPr>
                        <a:t>Yugur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effectLst/>
                        </a:rPr>
                        <a:t>14.378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effectLst/>
                        </a:rPr>
                        <a:t>0.00 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42126343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 u="none" strike="noStrike">
                          <a:effectLst/>
                          <a:hlinkClick r:id="rId20" tooltip="Uzbeks"/>
                        </a:rPr>
                        <a:t>Uzbek</a:t>
                      </a:r>
                      <a:r>
                        <a:rPr lang="it-IT" sz="2000">
                          <a:effectLst/>
                        </a:rPr>
                        <a:t>i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effectLst/>
                        </a:rPr>
                        <a:t>10.569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effectLst/>
                        </a:rPr>
                        <a:t>0.00 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56320181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 u="none" strike="noStrike">
                          <a:effectLst/>
                          <a:hlinkClick r:id="rId21" tooltip="Monpa people"/>
                        </a:rPr>
                        <a:t>Monba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effectLst/>
                        </a:rPr>
                        <a:t>10.561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effectLst/>
                        </a:rPr>
                        <a:t>0.00 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07286998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 u="none" strike="noStrike">
                          <a:effectLst/>
                          <a:hlinkClick r:id="rId22" tooltip="Oroqen people"/>
                        </a:rPr>
                        <a:t>Oroqen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effectLst/>
                        </a:rPr>
                        <a:t>8.659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effectLst/>
                        </a:rPr>
                        <a:t>0.00 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62359647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 u="none" strike="noStrike">
                          <a:effectLst/>
                          <a:hlinkClick r:id="rId23" tooltip="Derung people"/>
                        </a:rPr>
                        <a:t>Derung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effectLst/>
                        </a:rPr>
                        <a:t>6.930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effectLst/>
                        </a:rPr>
                        <a:t>0.00 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0689964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 u="none" strike="noStrike">
                          <a:effectLst/>
                          <a:hlinkClick r:id="rId24" tooltip="Chinese Tatars"/>
                        </a:rPr>
                        <a:t>Tatari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effectLst/>
                        </a:rPr>
                        <a:t>3.556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effectLst/>
                        </a:rPr>
                        <a:t>0.00 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794605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 u="none" strike="noStrike">
                          <a:effectLst/>
                          <a:hlinkClick r:id="rId25" tooltip="Nanai people"/>
                        </a:rPr>
                        <a:t>Hezhen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effectLst/>
                        </a:rPr>
                        <a:t>5.354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effectLst/>
                        </a:rPr>
                        <a:t>0.00 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90545939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 u="none" strike="noStrike">
                          <a:effectLst/>
                          <a:hlinkClick r:id="rId26" tooltip="Lhoba people"/>
                        </a:rPr>
                        <a:t>Lhoba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effectLst/>
                        </a:rPr>
                        <a:t>3.682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effectLst/>
                        </a:rPr>
                        <a:t>0.00 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68212446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effectLst/>
                        </a:rPr>
                        <a:t>Non riconosciute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effectLst/>
                        </a:rPr>
                        <a:t>640.101</a:t>
                      </a:r>
                      <a:endParaRPr lang="it-IT" sz="200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2000" dirty="0">
                          <a:effectLst/>
                        </a:rPr>
                        <a:t>0.05 </a:t>
                      </a:r>
                      <a:endParaRPr lang="it-IT" sz="2000" dirty="0">
                        <a:effectLst/>
                        <a:latin typeface="Calibri" panose="020F0502020204030204" pitchFamily="34" charset="0"/>
                        <a:ea typeface="DengXian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625374083"/>
                  </a:ext>
                </a:extLst>
              </a:tr>
            </a:tbl>
          </a:graphicData>
        </a:graphic>
      </p:graphicFrame>
      <p:sp>
        <p:nvSpPr>
          <p:cNvPr id="7" name="Rettangolo 6"/>
          <p:cNvSpPr/>
          <p:nvPr/>
        </p:nvSpPr>
        <p:spPr>
          <a:xfrm>
            <a:off x="6750423" y="4948518"/>
            <a:ext cx="49223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Totale popolazione RPC 1.332.810.869</a:t>
            </a:r>
            <a:endParaRPr lang="it-IT" sz="2000" dirty="0"/>
          </a:p>
        </p:txBody>
      </p:sp>
    </p:spTree>
    <p:extLst>
      <p:ext uri="{BB962C8B-B14F-4D97-AF65-F5344CB8AC3E}">
        <p14:creationId xmlns:p14="http://schemas.microsoft.com/office/powerpoint/2010/main" val="1022812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Yunnan – Localizzazio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212" y="245484"/>
            <a:ext cx="7839580" cy="6241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16338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057400" y="624110"/>
            <a:ext cx="9197788" cy="825749"/>
          </a:xfrm>
        </p:spPr>
        <p:txBody>
          <a:bodyPr>
            <a:normAutofit fontScale="90000"/>
          </a:bodyPr>
          <a:lstStyle/>
          <a:p>
            <a:r>
              <a:rPr lang="it-IT" b="1" dirty="0" smtClean="0">
                <a:solidFill>
                  <a:srgbClr val="FFC000"/>
                </a:solidFill>
              </a:rPr>
              <a:t>Distribuzione generale dei </a:t>
            </a:r>
            <a:r>
              <a:rPr lang="it-IT" b="1" dirty="0" err="1" smtClean="0">
                <a:solidFill>
                  <a:srgbClr val="FFC000"/>
                </a:solidFill>
              </a:rPr>
              <a:t>Naxi</a:t>
            </a:r>
            <a:r>
              <a:rPr lang="it-IT" b="1" dirty="0" smtClean="0">
                <a:solidFill>
                  <a:srgbClr val="FFC000"/>
                </a:solidFill>
              </a:rPr>
              <a:t> sul territorio</a:t>
            </a:r>
            <a:endParaRPr lang="it-IT" dirty="0"/>
          </a:p>
        </p:txBody>
      </p:sp>
      <p:pic>
        <p:nvPicPr>
          <p:cNvPr id="3" name="Immagine 2" descr="Regione Naxi2.tif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0865" y="1449859"/>
            <a:ext cx="6878595" cy="505803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049048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5405" y="153763"/>
            <a:ext cx="8740345" cy="6555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3752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271" y="735267"/>
            <a:ext cx="9092208" cy="5778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03476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9087" y="728662"/>
            <a:ext cx="4346319" cy="5966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17892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1587" y="651511"/>
            <a:ext cx="8421070" cy="6000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2176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4908" y="222421"/>
            <a:ext cx="8528908" cy="6396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28723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0078" y="805348"/>
            <a:ext cx="7848176" cy="6052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29090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6949" y="1071562"/>
            <a:ext cx="9103133" cy="5604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53813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 descr="https://www.map-of-china.co.uk/maps/political-map.gif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5929" y="107576"/>
            <a:ext cx="8338745" cy="6629401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CasellaDiTesto 4"/>
          <p:cNvSpPr txBox="1"/>
          <p:nvPr/>
        </p:nvSpPr>
        <p:spPr>
          <a:xfrm>
            <a:off x="336176" y="1801905"/>
            <a:ext cx="272975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4000" dirty="0" smtClean="0"/>
              <a:t>La Cina </a:t>
            </a:r>
          </a:p>
          <a:p>
            <a:pPr algn="ctr"/>
            <a:r>
              <a:rPr lang="it-IT" sz="4000" dirty="0" smtClean="0"/>
              <a:t>politica</a:t>
            </a:r>
            <a:endParaRPr lang="it-IT" sz="4000" dirty="0"/>
          </a:p>
        </p:txBody>
      </p:sp>
    </p:spTree>
    <p:extLst>
      <p:ext uri="{BB962C8B-B14F-4D97-AF65-F5344CB8AC3E}">
        <p14:creationId xmlns:p14="http://schemas.microsoft.com/office/powerpoint/2010/main" val="3736618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 txBox="1">
            <a:spLocks/>
          </p:cNvSpPr>
          <p:nvPr/>
        </p:nvSpPr>
        <p:spPr>
          <a:xfrm>
            <a:off x="2603532" y="284295"/>
            <a:ext cx="8761412" cy="593124"/>
          </a:xfrm>
          <a:prstGeom prst="rect">
            <a:avLst/>
          </a:prstGeom>
        </p:spPr>
        <p:txBody>
          <a:bodyPr>
            <a:normAutofit fontScale="97500" lnSpcReduction="1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endParaRPr lang="it-IT" dirty="0">
              <a:latin typeface="Century" panose="020406040505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egnaposto testo 3"/>
          <p:cNvSpPr txBox="1">
            <a:spLocks/>
          </p:cNvSpPr>
          <p:nvPr/>
        </p:nvSpPr>
        <p:spPr>
          <a:xfrm>
            <a:off x="0" y="1371599"/>
            <a:ext cx="5931243" cy="5589373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it-IT" sz="1200" dirty="0"/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8024" y="194983"/>
            <a:ext cx="8884023" cy="6663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7158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 descr="Fiume Yangtze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9225" y="1043610"/>
            <a:ext cx="9382540" cy="531743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9302598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7071" y="712511"/>
            <a:ext cx="9010262" cy="5549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96627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0366" y="352630"/>
            <a:ext cx="9642885" cy="6376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254492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694329" y="599396"/>
            <a:ext cx="10125635" cy="960463"/>
          </a:xfrm>
        </p:spPr>
        <p:txBody>
          <a:bodyPr>
            <a:normAutofit fontScale="90000"/>
          </a:bodyPr>
          <a:lstStyle/>
          <a:p>
            <a:r>
              <a:rPr lang="it-IT" b="1" dirty="0" smtClean="0">
                <a:solidFill>
                  <a:srgbClr val="FFC000"/>
                </a:solidFill>
              </a:rPr>
              <a:t>Altopiano di </a:t>
            </a:r>
            <a:r>
              <a:rPr lang="it-IT" b="1" dirty="0" err="1" smtClean="0">
                <a:solidFill>
                  <a:srgbClr val="FFC000"/>
                </a:solidFill>
              </a:rPr>
              <a:t>Lijiang</a:t>
            </a:r>
            <a:r>
              <a:rPr lang="it-IT" b="1" dirty="0" smtClean="0">
                <a:solidFill>
                  <a:srgbClr val="FFC000"/>
                </a:solidFill>
              </a:rPr>
              <a:t> (2400 mt.) e monte del  Drago di Giada</a:t>
            </a:r>
            <a:endParaRPr lang="it-IT" b="1" dirty="0">
              <a:solidFill>
                <a:srgbClr val="FFC000"/>
              </a:solidFill>
            </a:endParaRPr>
          </a:p>
        </p:txBody>
      </p:sp>
      <p:pic>
        <p:nvPicPr>
          <p:cNvPr id="2050" name="Picture 2" descr="Lijiang Old Tow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8270" y="1736640"/>
            <a:ext cx="9102058" cy="4388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sellaDiTesto 2"/>
          <p:cNvSpPr txBox="1"/>
          <p:nvPr/>
        </p:nvSpPr>
        <p:spPr>
          <a:xfrm>
            <a:off x="1944129" y="6186100"/>
            <a:ext cx="561820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/>
              <a:t>https://www.chinadiscovery.com/yunnan/lijiang/lijiang-old-town.html</a:t>
            </a:r>
          </a:p>
        </p:txBody>
      </p:sp>
    </p:spTree>
    <p:extLst>
      <p:ext uri="{BB962C8B-B14F-4D97-AF65-F5344CB8AC3E}">
        <p14:creationId xmlns:p14="http://schemas.microsoft.com/office/powerpoint/2010/main" val="281964418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9837" y="1093284"/>
            <a:ext cx="7575763" cy="49568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65594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6443984" cy="768085"/>
          </a:xfrm>
        </p:spPr>
        <p:txBody>
          <a:bodyPr/>
          <a:lstStyle/>
          <a:p>
            <a:r>
              <a:rPr lang="it-IT" b="1" dirty="0" smtClean="0">
                <a:solidFill>
                  <a:srgbClr val="FFC000"/>
                </a:solidFill>
              </a:rPr>
              <a:t>Esempio di cornice </a:t>
            </a:r>
            <a:r>
              <a:rPr lang="it-IT" b="1" dirty="0" err="1" smtClean="0">
                <a:solidFill>
                  <a:srgbClr val="FFC000"/>
                </a:solidFill>
              </a:rPr>
              <a:t>dongba</a:t>
            </a:r>
            <a:endParaRPr lang="it-IT" b="1" dirty="0">
              <a:solidFill>
                <a:srgbClr val="FFC000"/>
              </a:solidFill>
            </a:endParaRPr>
          </a:p>
        </p:txBody>
      </p:sp>
      <p:sp>
        <p:nvSpPr>
          <p:cNvPr id="4" name="CasellaDiTesto 3"/>
          <p:cNvSpPr txBox="1"/>
          <p:nvPr/>
        </p:nvSpPr>
        <p:spPr>
          <a:xfrm>
            <a:off x="1276864" y="4552166"/>
            <a:ext cx="870739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Lettura del </a:t>
            </a:r>
            <a:r>
              <a:rPr lang="it-IT" dirty="0" err="1" smtClean="0"/>
              <a:t>dongba</a:t>
            </a:r>
            <a:r>
              <a:rPr lang="it-IT" dirty="0" smtClean="0"/>
              <a:t>: «Quel tempo [in cui] montagne non apparse</a:t>
            </a:r>
            <a:r>
              <a:rPr lang="it-IT" dirty="0"/>
              <a:t>, </a:t>
            </a:r>
            <a:r>
              <a:rPr lang="it-IT" dirty="0" smtClean="0"/>
              <a:t>quel </a:t>
            </a:r>
            <a:r>
              <a:rPr lang="it-IT" dirty="0"/>
              <a:t>tempo [in cui] </a:t>
            </a:r>
            <a:r>
              <a:rPr lang="it-IT" dirty="0" err="1" smtClean="0"/>
              <a:t>vally</a:t>
            </a:r>
            <a:r>
              <a:rPr lang="it-IT" dirty="0" smtClean="0"/>
              <a:t> </a:t>
            </a:r>
            <a:r>
              <a:rPr lang="it-IT" dirty="0"/>
              <a:t>non </a:t>
            </a:r>
            <a:r>
              <a:rPr lang="it-IT" dirty="0" smtClean="0"/>
              <a:t>apparse, quel tempo [in cui] montagne non apparse e valli non apparse». Traduzione: «In quel tempo in cui le montagne e le valli non erano apparse».</a:t>
            </a:r>
            <a:r>
              <a:rPr lang="en-US" dirty="0" smtClean="0"/>
              <a:t> </a:t>
            </a:r>
            <a:endParaRPr lang="it-IT" dirty="0" smtClean="0"/>
          </a:p>
          <a:p>
            <a:endParaRPr lang="it-IT" dirty="0"/>
          </a:p>
          <a:p>
            <a:pPr algn="just"/>
            <a:r>
              <a:rPr lang="it-IT" dirty="0" smtClean="0"/>
              <a:t>Il </a:t>
            </a:r>
            <a:r>
              <a:rPr lang="it-IT" dirty="0" err="1" smtClean="0"/>
              <a:t>dongba</a:t>
            </a:r>
            <a:r>
              <a:rPr lang="it-IT" dirty="0" smtClean="0"/>
              <a:t> </a:t>
            </a:r>
            <a:r>
              <a:rPr lang="it-IT" dirty="0" err="1" smtClean="0"/>
              <a:t>Naxi</a:t>
            </a:r>
            <a:r>
              <a:rPr lang="it-IT" dirty="0" smtClean="0"/>
              <a:t> legge 19 sillabe, ma vengono annotati solo 4 pittogrammi (4 sillabe)</a:t>
            </a:r>
            <a:endParaRPr lang="it-IT" dirty="0"/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6325" y="2057492"/>
            <a:ext cx="3273994" cy="1528103"/>
          </a:xfrm>
          <a:prstGeom prst="rect">
            <a:avLst/>
          </a:prstGeom>
        </p:spPr>
      </p:pic>
      <p:pic>
        <p:nvPicPr>
          <p:cNvPr id="6" name="Immagine 5" descr="C:\Users\Cristiana.Turini\Desktop\Pittogrammi tesi dottorato\Pittogrammi 1-224\p18.gif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8051" y="2057493"/>
            <a:ext cx="1252152" cy="1433384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Immagine 6" descr="C:\Users\Cristiana.Turini\Desktop\Pittogrammi tesi dottorato\Pittogrammi 1-224\p195.gif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8529" y="2057493"/>
            <a:ext cx="1313935" cy="143338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Immagine 7" descr="C:\Users\Cristiana.Turini\Desktop\Pittogrammi tesi dottorato\Pittogrammi 1-224\p33.gif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4843" y="2057493"/>
            <a:ext cx="1384087" cy="1433383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magine 8" descr="C:\Users\Cristiana.Turini\Desktop\Pittogrammi tesi dottorato\Pittogrammi 1-224\p74.gif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7654" y="2057492"/>
            <a:ext cx="1462411" cy="1433384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CasellaDiTesto 9"/>
          <p:cNvSpPr txBox="1"/>
          <p:nvPr/>
        </p:nvSpPr>
        <p:spPr>
          <a:xfrm>
            <a:off x="5401675" y="3558549"/>
            <a:ext cx="12780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dirty="0" smtClean="0"/>
              <a:t>Montagna</a:t>
            </a:r>
            <a:endParaRPr lang="it-IT" sz="1400" dirty="0"/>
          </a:p>
        </p:txBody>
      </p:sp>
      <p:sp>
        <p:nvSpPr>
          <p:cNvPr id="12" name="CasellaDiTesto 11"/>
          <p:cNvSpPr txBox="1"/>
          <p:nvPr/>
        </p:nvSpPr>
        <p:spPr>
          <a:xfrm>
            <a:off x="8228843" y="3558549"/>
            <a:ext cx="1675149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dirty="0" smtClean="0"/>
              <a:t>NON</a:t>
            </a:r>
          </a:p>
          <a:p>
            <a:pPr algn="ctr"/>
            <a:r>
              <a:rPr lang="it-IT" sz="1400" dirty="0" smtClean="0"/>
              <a:t>(«crepuscolo», usato foneticamente)</a:t>
            </a:r>
            <a:endParaRPr lang="it-IT" sz="1400" dirty="0"/>
          </a:p>
          <a:p>
            <a:pPr algn="ctr"/>
            <a:endParaRPr lang="it-IT" sz="1400" dirty="0" smtClean="0"/>
          </a:p>
        </p:txBody>
      </p:sp>
      <p:sp>
        <p:nvSpPr>
          <p:cNvPr id="14" name="Rettangolo 13"/>
          <p:cNvSpPr/>
          <p:nvPr/>
        </p:nvSpPr>
        <p:spPr>
          <a:xfrm>
            <a:off x="9903992" y="3558549"/>
            <a:ext cx="228022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1400" dirty="0" smtClean="0"/>
              <a:t>Apparire</a:t>
            </a:r>
          </a:p>
          <a:p>
            <a:pPr algn="ctr"/>
            <a:r>
              <a:rPr lang="it-IT" sz="1400" dirty="0" smtClean="0"/>
              <a:t>(«botte» o «secchio»,</a:t>
            </a:r>
          </a:p>
          <a:p>
            <a:pPr algn="ctr"/>
            <a:r>
              <a:rPr lang="it-IT" sz="1400" dirty="0"/>
              <a:t>u</a:t>
            </a:r>
            <a:r>
              <a:rPr lang="it-IT" sz="1400" dirty="0" smtClean="0"/>
              <a:t>sato foneticamente)</a:t>
            </a:r>
            <a:endParaRPr lang="it-IT" sz="1400" dirty="0"/>
          </a:p>
        </p:txBody>
      </p:sp>
      <p:sp>
        <p:nvSpPr>
          <p:cNvPr id="3" name="Rettangolo 2"/>
          <p:cNvSpPr/>
          <p:nvPr/>
        </p:nvSpPr>
        <p:spPr>
          <a:xfrm>
            <a:off x="7161836" y="3501360"/>
            <a:ext cx="7473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dirty="0" smtClean="0"/>
              <a:t>Valle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67225367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3415" y="626075"/>
            <a:ext cx="9004468" cy="6009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751791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6896" y="353540"/>
            <a:ext cx="4878345" cy="6504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721613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4766" y="362465"/>
            <a:ext cx="8395396" cy="6295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432211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6421" y="417138"/>
            <a:ext cx="9363579" cy="6259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505385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2366" y="770897"/>
            <a:ext cx="8493211" cy="5598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76961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082" b="4178"/>
          <a:stretch/>
        </p:blipFill>
        <p:spPr>
          <a:xfrm>
            <a:off x="1902941" y="490397"/>
            <a:ext cx="9360949" cy="6050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453000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000" y="717550"/>
            <a:ext cx="8128000" cy="542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576888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60"/>
          <a:stretch/>
        </p:blipFill>
        <p:spPr>
          <a:xfrm>
            <a:off x="1971231" y="683741"/>
            <a:ext cx="9023449" cy="5824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151482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62"/>
          <a:stretch/>
        </p:blipFill>
        <p:spPr>
          <a:xfrm>
            <a:off x="2092411" y="764150"/>
            <a:ext cx="8804800" cy="5628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8952490"/>
      </p:ext>
    </p:extLst>
  </p:cSld>
  <p:clrMapOvr>
    <a:masterClrMapping/>
  </p:clrMapOvr>
</p:sld>
</file>

<file path=ppt/theme/theme1.xml><?xml version="1.0" encoding="utf-8"?>
<a:theme xmlns:a="http://schemas.openxmlformats.org/drawingml/2006/main" name="Filo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266</TotalTime>
  <Words>327</Words>
  <Application>Microsoft Office PowerPoint</Application>
  <PresentationFormat>Widescreen</PresentationFormat>
  <Paragraphs>198</Paragraphs>
  <Slides>30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7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30</vt:i4>
      </vt:variant>
    </vt:vector>
  </HeadingPairs>
  <TitlesOfParts>
    <vt:vector size="38" baseType="lpstr">
      <vt:lpstr>DengXian</vt:lpstr>
      <vt:lpstr>Arial</vt:lpstr>
      <vt:lpstr>Calibri</vt:lpstr>
      <vt:lpstr>Century</vt:lpstr>
      <vt:lpstr>Century Gothic</vt:lpstr>
      <vt:lpstr>Times New Roman</vt:lpstr>
      <vt:lpstr>Wingdings 3</vt:lpstr>
      <vt:lpstr>Filo</vt:lpstr>
      <vt:lpstr>Università di Macerata  Come i corpi ricordano: memoria sociale e resistenza lungo il confine sino-tibetano                 Prof.ssa Cristiana Turini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Distribuzione generale dei Naxi sul territorio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Altopiano di Lijiang (2400 mt.) e monte del  Drago di Giada</vt:lpstr>
      <vt:lpstr>Presentazione standard di PowerPoint</vt:lpstr>
      <vt:lpstr>Esempio di cornice dongba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Giorgio Trentin</dc:creator>
  <cp:lastModifiedBy>Giorgio Trentin</cp:lastModifiedBy>
  <cp:revision>21</cp:revision>
  <dcterms:created xsi:type="dcterms:W3CDTF">2023-12-03T18:50:57Z</dcterms:created>
  <dcterms:modified xsi:type="dcterms:W3CDTF">2023-12-04T11:17:38Z</dcterms:modified>
</cp:coreProperties>
</file>