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58" r:id="rId7"/>
    <p:sldId id="262" r:id="rId8"/>
    <p:sldId id="263" r:id="rId9"/>
    <p:sldId id="264" r:id="rId10"/>
    <p:sldId id="265" r:id="rId11"/>
    <p:sldId id="266" r:id="rId12"/>
    <p:sldId id="267" r:id="rId13"/>
    <p:sldId id="268"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9B8608-4636-4ADC-FBC8-E4EAD1AFA425}" v="2493" dt="2024-11-09T16:31:24.8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1" d="100"/>
          <a:sy n="111" d="100"/>
        </p:scale>
        <p:origin x="67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04BC1DFC-116A-4AD4-84AB-92EDA8FB5BEA}" type="datetimeFigureOut">
              <a:rPr lang="it-IT" smtClean="0"/>
              <a:t>10/11/24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1501DBF-A6A1-4D8B-9CF3-DEE125801F81}" type="slidenum">
              <a:rPr lang="it-IT" smtClean="0"/>
              <a:t>‹#›</a:t>
            </a:fld>
            <a:endParaRPr lang="it-IT"/>
          </a:p>
        </p:txBody>
      </p:sp>
    </p:spTree>
    <p:extLst>
      <p:ext uri="{BB962C8B-B14F-4D97-AF65-F5344CB8AC3E}">
        <p14:creationId xmlns:p14="http://schemas.microsoft.com/office/powerpoint/2010/main" val="272015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4BC1DFC-116A-4AD4-84AB-92EDA8FB5BEA}" type="datetimeFigureOut">
              <a:rPr lang="it-IT" smtClean="0"/>
              <a:t>10/11/24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1501DBF-A6A1-4D8B-9CF3-DEE125801F81}" type="slidenum">
              <a:rPr lang="it-IT" smtClean="0"/>
              <a:t>‹#›</a:t>
            </a:fld>
            <a:endParaRPr lang="it-IT"/>
          </a:p>
        </p:txBody>
      </p:sp>
    </p:spTree>
    <p:extLst>
      <p:ext uri="{BB962C8B-B14F-4D97-AF65-F5344CB8AC3E}">
        <p14:creationId xmlns:p14="http://schemas.microsoft.com/office/powerpoint/2010/main" val="3790390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4BC1DFC-116A-4AD4-84AB-92EDA8FB5BEA}" type="datetimeFigureOut">
              <a:rPr lang="it-IT" smtClean="0"/>
              <a:t>10/11/24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1501DBF-A6A1-4D8B-9CF3-DEE125801F81}" type="slidenum">
              <a:rPr lang="it-IT" smtClean="0"/>
              <a:t>‹#›</a:t>
            </a:fld>
            <a:endParaRPr lang="it-IT"/>
          </a:p>
        </p:txBody>
      </p:sp>
    </p:spTree>
    <p:extLst>
      <p:ext uri="{BB962C8B-B14F-4D97-AF65-F5344CB8AC3E}">
        <p14:creationId xmlns:p14="http://schemas.microsoft.com/office/powerpoint/2010/main" val="3921694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4BC1DFC-116A-4AD4-84AB-92EDA8FB5BEA}" type="datetimeFigureOut">
              <a:rPr lang="it-IT" smtClean="0"/>
              <a:t>10/11/24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1501DBF-A6A1-4D8B-9CF3-DEE125801F81}" type="slidenum">
              <a:rPr lang="it-IT" smtClean="0"/>
              <a:t>‹#›</a:t>
            </a:fld>
            <a:endParaRPr lang="it-IT"/>
          </a:p>
        </p:txBody>
      </p:sp>
    </p:spTree>
    <p:extLst>
      <p:ext uri="{BB962C8B-B14F-4D97-AF65-F5344CB8AC3E}">
        <p14:creationId xmlns:p14="http://schemas.microsoft.com/office/powerpoint/2010/main" val="206877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04BC1DFC-116A-4AD4-84AB-92EDA8FB5BEA}" type="datetimeFigureOut">
              <a:rPr lang="it-IT" smtClean="0"/>
              <a:t>10/11/24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1501DBF-A6A1-4D8B-9CF3-DEE125801F81}" type="slidenum">
              <a:rPr lang="it-IT" smtClean="0"/>
              <a:t>‹#›</a:t>
            </a:fld>
            <a:endParaRPr lang="it-IT"/>
          </a:p>
        </p:txBody>
      </p:sp>
    </p:spTree>
    <p:extLst>
      <p:ext uri="{BB962C8B-B14F-4D97-AF65-F5344CB8AC3E}">
        <p14:creationId xmlns:p14="http://schemas.microsoft.com/office/powerpoint/2010/main" val="2109937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04BC1DFC-116A-4AD4-84AB-92EDA8FB5BEA}" type="datetimeFigureOut">
              <a:rPr lang="it-IT" smtClean="0"/>
              <a:t>10/11/24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1501DBF-A6A1-4D8B-9CF3-DEE125801F81}" type="slidenum">
              <a:rPr lang="it-IT" smtClean="0"/>
              <a:t>‹#›</a:t>
            </a:fld>
            <a:endParaRPr lang="it-IT"/>
          </a:p>
        </p:txBody>
      </p:sp>
    </p:spTree>
    <p:extLst>
      <p:ext uri="{BB962C8B-B14F-4D97-AF65-F5344CB8AC3E}">
        <p14:creationId xmlns:p14="http://schemas.microsoft.com/office/powerpoint/2010/main" val="2984923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04BC1DFC-116A-4AD4-84AB-92EDA8FB5BEA}" type="datetimeFigureOut">
              <a:rPr lang="it-IT" smtClean="0"/>
              <a:t>10/11/24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1501DBF-A6A1-4D8B-9CF3-DEE125801F81}" type="slidenum">
              <a:rPr lang="it-IT" smtClean="0"/>
              <a:t>‹#›</a:t>
            </a:fld>
            <a:endParaRPr lang="it-IT"/>
          </a:p>
        </p:txBody>
      </p:sp>
    </p:spTree>
    <p:extLst>
      <p:ext uri="{BB962C8B-B14F-4D97-AF65-F5344CB8AC3E}">
        <p14:creationId xmlns:p14="http://schemas.microsoft.com/office/powerpoint/2010/main" val="2998623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04BC1DFC-116A-4AD4-84AB-92EDA8FB5BEA}" type="datetimeFigureOut">
              <a:rPr lang="it-IT" smtClean="0"/>
              <a:t>10/11/24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1501DBF-A6A1-4D8B-9CF3-DEE125801F81}" type="slidenum">
              <a:rPr lang="it-IT" smtClean="0"/>
              <a:t>‹#›</a:t>
            </a:fld>
            <a:endParaRPr lang="it-IT"/>
          </a:p>
        </p:txBody>
      </p:sp>
    </p:spTree>
    <p:extLst>
      <p:ext uri="{BB962C8B-B14F-4D97-AF65-F5344CB8AC3E}">
        <p14:creationId xmlns:p14="http://schemas.microsoft.com/office/powerpoint/2010/main" val="2299546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4BC1DFC-116A-4AD4-84AB-92EDA8FB5BEA}" type="datetimeFigureOut">
              <a:rPr lang="it-IT" smtClean="0"/>
              <a:t>10/11/24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1501DBF-A6A1-4D8B-9CF3-DEE125801F81}" type="slidenum">
              <a:rPr lang="it-IT" smtClean="0"/>
              <a:t>‹#›</a:t>
            </a:fld>
            <a:endParaRPr lang="it-IT"/>
          </a:p>
        </p:txBody>
      </p:sp>
    </p:spTree>
    <p:extLst>
      <p:ext uri="{BB962C8B-B14F-4D97-AF65-F5344CB8AC3E}">
        <p14:creationId xmlns:p14="http://schemas.microsoft.com/office/powerpoint/2010/main" val="734437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04BC1DFC-116A-4AD4-84AB-92EDA8FB5BEA}" type="datetimeFigureOut">
              <a:rPr lang="it-IT" smtClean="0"/>
              <a:t>10/11/24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1501DBF-A6A1-4D8B-9CF3-DEE125801F81}" type="slidenum">
              <a:rPr lang="it-IT" smtClean="0"/>
              <a:t>‹#›</a:t>
            </a:fld>
            <a:endParaRPr lang="it-IT"/>
          </a:p>
        </p:txBody>
      </p:sp>
    </p:spTree>
    <p:extLst>
      <p:ext uri="{BB962C8B-B14F-4D97-AF65-F5344CB8AC3E}">
        <p14:creationId xmlns:p14="http://schemas.microsoft.com/office/powerpoint/2010/main" val="609082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04BC1DFC-116A-4AD4-84AB-92EDA8FB5BEA}" type="datetimeFigureOut">
              <a:rPr lang="it-IT" smtClean="0"/>
              <a:t>10/11/24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1501DBF-A6A1-4D8B-9CF3-DEE125801F81}" type="slidenum">
              <a:rPr lang="it-IT" smtClean="0"/>
              <a:t>‹#›</a:t>
            </a:fld>
            <a:endParaRPr lang="it-IT"/>
          </a:p>
        </p:txBody>
      </p:sp>
    </p:spTree>
    <p:extLst>
      <p:ext uri="{BB962C8B-B14F-4D97-AF65-F5344CB8AC3E}">
        <p14:creationId xmlns:p14="http://schemas.microsoft.com/office/powerpoint/2010/main" val="4015218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BC1DFC-116A-4AD4-84AB-92EDA8FB5BEA}" type="datetimeFigureOut">
              <a:rPr lang="it-IT" smtClean="0"/>
              <a:t>10/11/24</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501DBF-A6A1-4D8B-9CF3-DEE125801F81}" type="slidenum">
              <a:rPr lang="it-IT" smtClean="0"/>
              <a:t>‹#›</a:t>
            </a:fld>
            <a:endParaRPr lang="it-IT"/>
          </a:p>
        </p:txBody>
      </p:sp>
    </p:spTree>
    <p:extLst>
      <p:ext uri="{BB962C8B-B14F-4D97-AF65-F5344CB8AC3E}">
        <p14:creationId xmlns:p14="http://schemas.microsoft.com/office/powerpoint/2010/main" val="1033477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760618" y="1196575"/>
            <a:ext cx="6096000" cy="4670317"/>
          </a:xfrm>
          <a:prstGeom prst="rect">
            <a:avLst/>
          </a:prstGeom>
        </p:spPr>
        <p:txBody>
          <a:bodyPr>
            <a:spAutoFit/>
          </a:bodyPr>
          <a:lstStyle/>
          <a:p>
            <a:pPr algn="ctr">
              <a:lnSpc>
                <a:spcPct val="107000"/>
              </a:lnSpc>
              <a:spcAft>
                <a:spcPts val="0"/>
              </a:spcAft>
            </a:pPr>
            <a:r>
              <a:rPr lang="it-IT" sz="4000" u="sng"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QUARTA MEDITAZIONE</a:t>
            </a:r>
          </a:p>
          <a:p>
            <a:pPr algn="ctr">
              <a:lnSpc>
                <a:spcPct val="107000"/>
              </a:lnSpc>
              <a:spcAft>
                <a:spcPts val="0"/>
              </a:spcAft>
            </a:pPr>
            <a:endParaRPr lang="it-IT" sz="4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it-IT" sz="4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SVILUPPO DEI PROBLEMI COSTITUTIVI DELL’EGO TRASCENDENTALE STESSO</a:t>
            </a:r>
            <a:endParaRPr lang="it-IT" sz="4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CasellaDiTesto 4"/>
          <p:cNvSpPr txBox="1"/>
          <p:nvPr/>
        </p:nvSpPr>
        <p:spPr>
          <a:xfrm>
            <a:off x="8351521" y="6305006"/>
            <a:ext cx="4885508" cy="707886"/>
          </a:xfrm>
          <a:prstGeom prst="rect">
            <a:avLst/>
          </a:prstGeom>
          <a:noFill/>
        </p:spPr>
        <p:txBody>
          <a:bodyPr wrap="square" rtlCol="0">
            <a:spAutoFit/>
          </a:bodyPr>
          <a:lstStyle/>
          <a:p>
            <a:r>
              <a:rPr lang="it-IT" sz="20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Federico Monaci, Lorenzo Santoni</a:t>
            </a:r>
          </a:p>
          <a:p>
            <a:endParaRPr lang="it-IT" sz="2000"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524409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78377" y="730005"/>
            <a:ext cx="11660777" cy="4088299"/>
          </a:xfrm>
          <a:prstGeom prst="rect">
            <a:avLst/>
          </a:prstGeom>
        </p:spPr>
        <p:txBody>
          <a:bodyPr wrap="square">
            <a:spAutoFit/>
          </a:bodyPr>
          <a:lstStyle/>
          <a:p>
            <a:pPr algn="ctr">
              <a:lnSpc>
                <a:spcPct val="107000"/>
              </a:lnSpc>
              <a:spcAft>
                <a:spcPts val="600"/>
              </a:spcAft>
            </a:pPr>
            <a:r>
              <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38 GENESI ATTIVA E PASSIVA</a:t>
            </a:r>
          </a:p>
          <a:p>
            <a:pPr algn="ctr">
              <a:lnSpc>
                <a:spcPct val="107000"/>
              </a:lnSpc>
              <a:spcAft>
                <a:spcPts val="600"/>
              </a:spcAft>
            </a:pPr>
            <a:endPar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600"/>
              </a:spcAft>
            </a:pPr>
            <a:endParaRPr lang="it-IT" sz="2800" b="1"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600"/>
              </a:spcAft>
            </a:pPr>
            <a:endParaRPr lang="it-IT"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00"/>
              </a:spcAft>
            </a:pPr>
            <a:r>
              <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“In ogni caso, però, l’edificazione dell’attività presuppone necessariamente come grado più basso una passività che pre-dà: seguendo la incontriamo la costituzione tramite genesi passiva. Ciò che ci si fa incontro per così dire “pronto”, nella vita, in quanto mera cosa esistente”</a:t>
            </a:r>
            <a:endParaRPr lang="it-IT"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40867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DAE9E073-F0EA-CBC1-DD5C-D32CA040E3BA}"/>
              </a:ext>
            </a:extLst>
          </p:cNvPr>
          <p:cNvSpPr/>
          <p:nvPr/>
        </p:nvSpPr>
        <p:spPr>
          <a:xfrm>
            <a:off x="78377" y="730005"/>
            <a:ext cx="11660777" cy="4526560"/>
          </a:xfrm>
          <a:prstGeom prst="rect">
            <a:avLst/>
          </a:prstGeom>
        </p:spPr>
        <p:txBody>
          <a:bodyPr wrap="square" lIns="91440" tIns="45720" rIns="91440" bIns="45720" anchor="t">
            <a:spAutoFit/>
          </a:bodyPr>
          <a:lstStyle/>
          <a:p>
            <a:pPr algn="ctr">
              <a:lnSpc>
                <a:spcPct val="107000"/>
              </a:lnSpc>
              <a:spcAft>
                <a:spcPts val="600"/>
              </a:spcAft>
            </a:pPr>
            <a:r>
              <a:rPr lang="it-IT" sz="2800" b="1" i="1" dirty="0">
                <a:solidFill>
                  <a:schemeClr val="bg1"/>
                </a:solidFill>
                <a:effectLst/>
                <a:latin typeface="Times New Roman"/>
                <a:ea typeface="Calibri" panose="020F0502020204030204" pitchFamily="34" charset="0"/>
                <a:cs typeface="Times New Roman"/>
              </a:rPr>
              <a:t>§ </a:t>
            </a:r>
            <a:r>
              <a:rPr lang="it-IT" sz="2800" b="1" i="1" dirty="0">
                <a:solidFill>
                  <a:schemeClr val="bg1"/>
                </a:solidFill>
                <a:latin typeface="Times New Roman"/>
                <a:ea typeface="Calibri" panose="020F0502020204030204" pitchFamily="34" charset="0"/>
                <a:cs typeface="Times New Roman"/>
              </a:rPr>
              <a:t>39</a:t>
            </a:r>
            <a:r>
              <a:rPr lang="it-IT" sz="2800" b="1" i="1" dirty="0">
                <a:solidFill>
                  <a:schemeClr val="bg1"/>
                </a:solidFill>
                <a:effectLst/>
                <a:latin typeface="Times New Roman"/>
                <a:ea typeface="Calibri" panose="020F0502020204030204" pitchFamily="34" charset="0"/>
                <a:cs typeface="Times New Roman"/>
              </a:rPr>
              <a:t> </a:t>
            </a:r>
            <a:r>
              <a:rPr lang="it-IT" sz="2800" b="1" i="1" dirty="0">
                <a:solidFill>
                  <a:schemeClr val="bg1"/>
                </a:solidFill>
                <a:latin typeface="Times New Roman"/>
                <a:ea typeface="Calibri" panose="020F0502020204030204" pitchFamily="34" charset="0"/>
                <a:cs typeface="Times New Roman"/>
              </a:rPr>
              <a:t>L'ASSOCIAZIONE COME PRINCIPIO DELLA GENESI PASSIVA</a:t>
            </a:r>
            <a:endParaRPr lang="it-IT" sz="2800" b="1" i="1" dirty="0">
              <a:solidFill>
                <a:schemeClr val="bg1"/>
              </a:solidFill>
              <a:effectLst/>
              <a:latin typeface="Times New Roman"/>
              <a:ea typeface="Calibri" panose="020F0502020204030204" pitchFamily="34" charset="0"/>
              <a:cs typeface="Times New Roman"/>
            </a:endParaRPr>
          </a:p>
          <a:p>
            <a:pPr algn="ctr">
              <a:lnSpc>
                <a:spcPct val="107000"/>
              </a:lnSpc>
              <a:spcAft>
                <a:spcPts val="600"/>
              </a:spcAft>
            </a:pPr>
            <a:endPar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600"/>
              </a:spcAft>
            </a:pPr>
            <a:endParaRPr lang="it-IT" sz="2800" b="1"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600"/>
              </a:spcAft>
            </a:pPr>
            <a:endParaRPr lang="it-IT"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00"/>
              </a:spcAft>
            </a:pPr>
            <a:r>
              <a:rPr lang="it-IT" sz="2800" b="1" i="1" dirty="0">
                <a:solidFill>
                  <a:schemeClr val="bg1"/>
                </a:solidFill>
                <a:latin typeface="Times New Roman"/>
                <a:ea typeface="Calibri" panose="020F0502020204030204" pitchFamily="34" charset="0"/>
                <a:cs typeface="Times New Roman"/>
              </a:rPr>
              <a:t>“L'associazione è il principio universale della genesi passiva che concerne la costituzione di tutte le passività che ci sono già date in quello che è il formare attivo. […] L'associazione è un concetto fenomenologico-trascendentale fondamentale […] L'associazione designa un regno dell'a priori innato senza il quale […] non sarebbe immaginabile un ego in quanto tale.”</a:t>
            </a:r>
            <a:endParaRPr lang="it-IT" sz="2800" dirty="0">
              <a:solidFill>
                <a:schemeClr val="bg1"/>
              </a:solidFill>
              <a:effectLst/>
              <a:latin typeface="Calibri"/>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83974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00297" y="772169"/>
            <a:ext cx="11773989" cy="4472378"/>
          </a:xfrm>
          <a:prstGeom prst="rect">
            <a:avLst/>
          </a:prstGeom>
        </p:spPr>
        <p:txBody>
          <a:bodyPr wrap="square">
            <a:spAutoFit/>
          </a:bodyPr>
          <a:lstStyle/>
          <a:p>
            <a:pPr algn="ctr">
              <a:lnSpc>
                <a:spcPct val="107000"/>
              </a:lnSpc>
              <a:spcAft>
                <a:spcPts val="600"/>
              </a:spcAft>
            </a:pPr>
            <a:r>
              <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§40 PASSAGGIO ALLA QUESTIONE DELL’IDEALISMO TRASCENDENTALE</a:t>
            </a:r>
          </a:p>
          <a:p>
            <a:pPr algn="ctr">
              <a:lnSpc>
                <a:spcPct val="107000"/>
              </a:lnSpc>
              <a:spcAft>
                <a:spcPts val="600"/>
              </a:spcAft>
            </a:pPr>
            <a:endParaRPr lang="it-IT" sz="2800" b="1"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600"/>
              </a:spcAft>
            </a:pPr>
            <a:endParaRPr lang="it-IT"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00"/>
              </a:spcAft>
            </a:pPr>
            <a:r>
              <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“Io mi trovo come uomo nel mondo, e al contempo come uomo che lo esperisce e che lo conosce scientificamente, e che così facendo conosce anche se stesso. Ora mi dico: tutto ciò che è per me, lo è grazie alla mia coscienza conoscente, è per me l’esperito del mio esperire, il pensato del mio pensiero, il teorizzato del mio teorizzare, il compreso del mio comprendere.”</a:t>
            </a:r>
            <a:endParaRPr lang="it-IT"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87066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608EF633-27DA-901A-D245-EB0F6DD82158}"/>
              </a:ext>
            </a:extLst>
          </p:cNvPr>
          <p:cNvSpPr/>
          <p:nvPr/>
        </p:nvSpPr>
        <p:spPr>
          <a:xfrm>
            <a:off x="200297" y="772169"/>
            <a:ext cx="11773989" cy="4833696"/>
          </a:xfrm>
          <a:prstGeom prst="rect">
            <a:avLst/>
          </a:prstGeom>
        </p:spPr>
        <p:txBody>
          <a:bodyPr wrap="square" lIns="91440" tIns="45720" rIns="91440" bIns="45720" anchor="t">
            <a:spAutoFit/>
          </a:bodyPr>
          <a:lstStyle/>
          <a:p>
            <a:pPr algn="ctr">
              <a:lnSpc>
                <a:spcPct val="107000"/>
              </a:lnSpc>
              <a:spcAft>
                <a:spcPts val="600"/>
              </a:spcAft>
            </a:pPr>
            <a:r>
              <a:rPr lang="it-IT" sz="2800" b="1" i="1" dirty="0">
                <a:solidFill>
                  <a:schemeClr val="bg1"/>
                </a:solidFill>
                <a:effectLst/>
                <a:latin typeface="Times New Roman"/>
                <a:ea typeface="Calibri" panose="020F0502020204030204" pitchFamily="34" charset="0"/>
                <a:cs typeface="Times New Roman"/>
              </a:rPr>
              <a:t>§</a:t>
            </a:r>
            <a:r>
              <a:rPr lang="it-IT" sz="2800" b="1" i="1" dirty="0">
                <a:solidFill>
                  <a:schemeClr val="bg1"/>
                </a:solidFill>
                <a:latin typeface="Times New Roman"/>
                <a:ea typeface="Calibri" panose="020F0502020204030204" pitchFamily="34" charset="0"/>
                <a:cs typeface="Times New Roman"/>
              </a:rPr>
              <a:t>41</a:t>
            </a:r>
            <a:r>
              <a:rPr lang="it-IT" sz="2800" b="1" i="1" dirty="0">
                <a:solidFill>
                  <a:schemeClr val="bg1"/>
                </a:solidFill>
                <a:effectLst/>
                <a:latin typeface="Times New Roman"/>
                <a:ea typeface="Calibri" panose="020F0502020204030204" pitchFamily="34" charset="0"/>
                <a:cs typeface="Times New Roman"/>
              </a:rPr>
              <a:t> </a:t>
            </a:r>
            <a:r>
              <a:rPr lang="it-IT" sz="2800" b="1" i="1" dirty="0">
                <a:solidFill>
                  <a:schemeClr val="bg1"/>
                </a:solidFill>
                <a:latin typeface="Times New Roman"/>
                <a:ea typeface="Calibri" panose="020F0502020204030204" pitchFamily="34" charset="0"/>
                <a:cs typeface="Times New Roman"/>
              </a:rPr>
              <a:t>L'AUTENTICA AUTOESPLICITAZIONE FENOMENOLOGICA DELL'EGO COGITO COME IDEALISMO TRASCENDENTALE</a:t>
            </a:r>
            <a:endParaRPr lang="it-IT" sz="2800" b="1" i="1" dirty="0">
              <a:solidFill>
                <a:schemeClr val="bg1"/>
              </a:solidFill>
              <a:effectLst/>
              <a:latin typeface="Times New Roman"/>
              <a:ea typeface="Calibri" panose="020F0502020204030204" pitchFamily="34" charset="0"/>
              <a:cs typeface="Times New Roman" panose="02020603050405020304" pitchFamily="18" charset="0"/>
            </a:endParaRPr>
          </a:p>
          <a:p>
            <a:pPr algn="ctr">
              <a:lnSpc>
                <a:spcPct val="107000"/>
              </a:lnSpc>
              <a:spcAft>
                <a:spcPts val="600"/>
              </a:spcAft>
            </a:pPr>
            <a:endParaRPr lang="it-IT" sz="2800" b="1" i="1" dirty="0">
              <a:solidFill>
                <a:schemeClr val="bg1"/>
              </a:solidFill>
              <a:latin typeface="Times New Roman"/>
              <a:ea typeface="Calibri" panose="020F0502020204030204" pitchFamily="34" charset="0"/>
              <a:cs typeface="Times New Roman"/>
            </a:endParaRPr>
          </a:p>
          <a:p>
            <a:pPr algn="ctr">
              <a:lnSpc>
                <a:spcPct val="107000"/>
              </a:lnSpc>
              <a:spcAft>
                <a:spcPts val="600"/>
              </a:spcAft>
            </a:pPr>
            <a:r>
              <a:rPr lang="it-IT" sz="2800" b="1" i="1">
                <a:solidFill>
                  <a:schemeClr val="bg1"/>
                </a:solidFill>
                <a:latin typeface="Times New Roman"/>
                <a:ea typeface="Calibri" panose="020F0502020204030204" pitchFamily="34" charset="0"/>
                <a:cs typeface="Times New Roman"/>
              </a:rPr>
              <a:t>“L'autentica teoria della conoscenza può avere un senso solo come teoria </a:t>
            </a:r>
            <a:r>
              <a:rPr lang="it-IT" sz="2800" b="1" i="1" dirty="0">
                <a:solidFill>
                  <a:schemeClr val="bg1"/>
                </a:solidFill>
                <a:latin typeface="Times New Roman"/>
                <a:ea typeface="Calibri" panose="020F0502020204030204" pitchFamily="34" charset="0"/>
                <a:cs typeface="Times New Roman"/>
              </a:rPr>
              <a:t>fenomenologica-trascendentale che, anziché operare con inferenze prive di senso che dovrebbero condurre da una supposta immanenza a una supposta trascendenza […] si occupa solo ed esclusivamente della chiarificazione sistematica delle operazioni conoscitive, chiarificazione in cui la conoscenza </a:t>
            </a:r>
            <a:r>
              <a:rPr lang="it-IT" sz="2800" b="1" i="1">
                <a:solidFill>
                  <a:schemeClr val="bg1"/>
                </a:solidFill>
                <a:latin typeface="Times New Roman"/>
                <a:ea typeface="Calibri" panose="020F0502020204030204" pitchFamily="34" charset="0"/>
                <a:cs typeface="Times New Roman"/>
              </a:rPr>
              <a:t>deve diventare intelligibile da cima a fondo in quanto operazione intenzionale.”</a:t>
            </a:r>
            <a:endParaRPr lang="it-IT" sz="2800">
              <a:solidFill>
                <a:schemeClr val="bg1"/>
              </a:solidFill>
              <a:effectLst/>
              <a:latin typeface="Calibri"/>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735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78674" y="1042407"/>
            <a:ext cx="11434354" cy="4057201"/>
          </a:xfrm>
          <a:prstGeom prst="rect">
            <a:avLst/>
          </a:prstGeom>
        </p:spPr>
        <p:txBody>
          <a:bodyPr wrap="square" lIns="91440" tIns="45720" rIns="91440" bIns="45720" anchor="t">
            <a:spAutoFit/>
          </a:bodyPr>
          <a:lstStyle/>
          <a:p>
            <a:pPr algn="ctr">
              <a:lnSpc>
                <a:spcPct val="107000"/>
              </a:lnSpc>
              <a:spcAft>
                <a:spcPts val="600"/>
              </a:spcAft>
            </a:pPr>
            <a:r>
              <a:rPr lang="it-IT" sz="2800" b="1" i="1" dirty="0">
                <a:solidFill>
                  <a:schemeClr val="bg1"/>
                </a:solidFill>
                <a:latin typeface="Times New Roman"/>
                <a:cs typeface="Times New Roman"/>
              </a:rPr>
              <a:t>§</a:t>
            </a:r>
            <a:r>
              <a:rPr lang="it-IT" sz="2800" b="1" i="1" dirty="0">
                <a:solidFill>
                  <a:schemeClr val="bg1"/>
                </a:solidFill>
                <a:effectLst/>
                <a:latin typeface="Times New Roman"/>
                <a:ea typeface="Calibri" panose="020F0502020204030204" pitchFamily="34" charset="0"/>
                <a:cs typeface="Times New Roman"/>
              </a:rPr>
              <a:t> 30 L’EGO TRASCENDENTALE</a:t>
            </a:r>
            <a:r>
              <a:rPr lang="it-IT" sz="2800" b="1" i="1" dirty="0">
                <a:solidFill>
                  <a:schemeClr val="bg1"/>
                </a:solidFill>
                <a:latin typeface="Times New Roman"/>
                <a:ea typeface="Calibri" panose="020F0502020204030204" pitchFamily="34" charset="0"/>
                <a:cs typeface="Times New Roman"/>
              </a:rPr>
              <a:t> È</a:t>
            </a:r>
            <a:r>
              <a:rPr lang="it-IT" sz="2800" b="1" i="1" dirty="0">
                <a:solidFill>
                  <a:schemeClr val="bg1"/>
                </a:solidFill>
                <a:effectLst/>
                <a:latin typeface="Times New Roman"/>
                <a:ea typeface="Calibri" panose="020F0502020204030204" pitchFamily="34" charset="0"/>
                <a:cs typeface="Times New Roman"/>
              </a:rPr>
              <a:t> INSEPARABILE DAI SUOI</a:t>
            </a:r>
            <a:r>
              <a:rPr lang="it-IT" sz="2800" i="1" dirty="0">
                <a:solidFill>
                  <a:schemeClr val="bg1"/>
                </a:solidFill>
                <a:effectLst/>
                <a:latin typeface="Times New Roman"/>
                <a:ea typeface="Calibri" panose="020F0502020204030204" pitchFamily="34" charset="0"/>
                <a:cs typeface="Times New Roman"/>
              </a:rPr>
              <a:t> </a:t>
            </a:r>
            <a:r>
              <a:rPr lang="it-IT" sz="2800" b="1" i="1" dirty="0">
                <a:solidFill>
                  <a:schemeClr val="bg1"/>
                </a:solidFill>
                <a:effectLst/>
                <a:latin typeface="Times New Roman"/>
                <a:ea typeface="Calibri" panose="020F0502020204030204" pitchFamily="34" charset="0"/>
                <a:cs typeface="Times New Roman"/>
              </a:rPr>
              <a:t>VISSUTI</a:t>
            </a:r>
          </a:p>
          <a:p>
            <a:pPr algn="ctr">
              <a:lnSpc>
                <a:spcPct val="107000"/>
              </a:lnSpc>
              <a:spcAft>
                <a:spcPts val="600"/>
              </a:spcAft>
            </a:pPr>
            <a:endParaRPr lang="it-IT" sz="2800" b="1"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600"/>
              </a:spcAft>
            </a:pPr>
            <a:endPar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600"/>
              </a:spcAft>
            </a:pPr>
            <a:endParaRPr lang="it-IT"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“Bisognerà mostrare in che cosa consiste concretamente questo essere-per-noi e questo esser-così, cioè bisognerà mostrare quale coscienza è qui in gioco, una coscienza possibile o reale, strutturata in che modo, cosa significa in questo caso possibilità.”</a:t>
            </a:r>
            <a:endParaRPr lang="it-IT"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4768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9EFCBE4D-4B87-9015-1FDE-2B1C9B47E661}"/>
              </a:ext>
            </a:extLst>
          </p:cNvPr>
          <p:cNvSpPr/>
          <p:nvPr/>
        </p:nvSpPr>
        <p:spPr>
          <a:xfrm>
            <a:off x="278674" y="1042407"/>
            <a:ext cx="11434354" cy="2059218"/>
          </a:xfrm>
          <a:prstGeom prst="rect">
            <a:avLst/>
          </a:prstGeom>
        </p:spPr>
        <p:txBody>
          <a:bodyPr wrap="square" lIns="91440" tIns="45720" rIns="91440" bIns="45720" anchor="t">
            <a:spAutoFit/>
          </a:bodyPr>
          <a:lstStyle/>
          <a:p>
            <a:pPr algn="ctr">
              <a:lnSpc>
                <a:spcPct val="107000"/>
              </a:lnSpc>
              <a:spcAft>
                <a:spcPts val="600"/>
              </a:spcAft>
            </a:pPr>
            <a:r>
              <a:rPr lang="it-IT" sz="2800" b="1" i="1" dirty="0">
                <a:solidFill>
                  <a:schemeClr val="bg1"/>
                </a:solidFill>
                <a:latin typeface="Times New Roman"/>
                <a:cs typeface="Times New Roman"/>
              </a:rPr>
              <a:t>§</a:t>
            </a:r>
            <a:r>
              <a:rPr lang="it-IT" sz="2800" b="1" i="1" dirty="0">
                <a:solidFill>
                  <a:schemeClr val="bg1"/>
                </a:solidFill>
                <a:effectLst/>
                <a:latin typeface="Times New Roman"/>
                <a:ea typeface="Calibri" panose="020F0502020204030204" pitchFamily="34" charset="0"/>
                <a:cs typeface="Times New Roman"/>
              </a:rPr>
              <a:t> </a:t>
            </a:r>
            <a:r>
              <a:rPr lang="it-IT" sz="2800" b="1" dirty="0">
                <a:solidFill>
                  <a:schemeClr val="bg1"/>
                </a:solidFill>
                <a:latin typeface="Times New Roman"/>
                <a:ea typeface="Calibri" panose="020F0502020204030204" pitchFamily="34" charset="0"/>
                <a:cs typeface="Times New Roman"/>
              </a:rPr>
              <a:t>31</a:t>
            </a:r>
            <a:r>
              <a:rPr lang="it-IT" sz="2800" b="1" dirty="0">
                <a:solidFill>
                  <a:schemeClr val="bg1"/>
                </a:solidFill>
                <a:effectLst/>
                <a:latin typeface="Times New Roman"/>
                <a:ea typeface="Calibri" panose="020F0502020204030204" pitchFamily="34" charset="0"/>
                <a:cs typeface="Times New Roman"/>
              </a:rPr>
              <a:t> </a:t>
            </a:r>
            <a:r>
              <a:rPr lang="it-IT" sz="2800" b="1" dirty="0">
                <a:solidFill>
                  <a:schemeClr val="bg1"/>
                </a:solidFill>
                <a:latin typeface="Times New Roman"/>
                <a:ea typeface="Calibri" panose="020F0502020204030204" pitchFamily="34" charset="0"/>
                <a:cs typeface="Times New Roman"/>
              </a:rPr>
              <a:t>L'IO COME POLO IDENTICO DEI VISSUTI</a:t>
            </a:r>
            <a:endParaRPr lang="it-IT"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600"/>
              </a:spcAft>
            </a:pPr>
            <a:endParaRPr lang="it-IT"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pPr>
            <a:r>
              <a:rPr lang="it-IT" sz="2800" b="1" i="1" dirty="0">
                <a:solidFill>
                  <a:schemeClr val="bg1"/>
                </a:solidFill>
                <a:latin typeface="Times New Roman"/>
                <a:ea typeface="Calibri" panose="020F0502020204030204" pitchFamily="34" charset="0"/>
                <a:cs typeface="Times New Roman"/>
              </a:rPr>
              <a:t>“L'ego stesso esiste per se stesso secondo un'evidenza continua e, di conseguenza, costituisce costantemente se stesso come esistente”</a:t>
            </a:r>
            <a:endParaRPr lang="it-IT"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56622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0" y="581823"/>
            <a:ext cx="12235542" cy="4088299"/>
          </a:xfrm>
          <a:prstGeom prst="rect">
            <a:avLst/>
          </a:prstGeom>
        </p:spPr>
        <p:txBody>
          <a:bodyPr wrap="square">
            <a:spAutoFit/>
          </a:bodyPr>
          <a:lstStyle/>
          <a:p>
            <a:pPr algn="ctr">
              <a:lnSpc>
                <a:spcPct val="107000"/>
              </a:lnSpc>
              <a:spcAft>
                <a:spcPts val="600"/>
              </a:spcAft>
            </a:pPr>
            <a:r>
              <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§32</a:t>
            </a:r>
            <a:r>
              <a:rPr lang="it-IT"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L’IO COME SUBSTRATO DI ABITUALITA’</a:t>
            </a:r>
          </a:p>
          <a:p>
            <a:pPr algn="ctr">
              <a:lnSpc>
                <a:spcPct val="107000"/>
              </a:lnSpc>
              <a:spcAft>
                <a:spcPts val="600"/>
              </a:spcAft>
            </a:pPr>
            <a:endParaRPr lang="it-IT" sz="2800" b="1"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600"/>
              </a:spcAft>
            </a:pPr>
            <a:endParaRPr lang="it-IT"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00"/>
              </a:spcAft>
            </a:pPr>
            <a:endParaRPr lang="it-IT"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00"/>
              </a:spcAft>
            </a:pPr>
            <a:r>
              <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“Se per esempio io mi decido per la prima volta in un atto di giudizio in favore di un essere e di un esser-così, questo atto fugace scorre via, ma io rimango ancora, permanentemente, quell’io che si è deciso così e “io ho proprio questa convinzione”. </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5872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58DBD147-1F4F-0472-DC95-8FDF85FDB349}"/>
              </a:ext>
            </a:extLst>
          </p:cNvPr>
          <p:cNvSpPr/>
          <p:nvPr/>
        </p:nvSpPr>
        <p:spPr>
          <a:xfrm>
            <a:off x="278674" y="1042407"/>
            <a:ext cx="11434354" cy="2904321"/>
          </a:xfrm>
          <a:prstGeom prst="rect">
            <a:avLst/>
          </a:prstGeom>
        </p:spPr>
        <p:txBody>
          <a:bodyPr wrap="square" lIns="91440" tIns="45720" rIns="91440" bIns="45720" anchor="t">
            <a:spAutoFit/>
          </a:bodyPr>
          <a:lstStyle/>
          <a:p>
            <a:pPr algn="ctr">
              <a:lnSpc>
                <a:spcPct val="107000"/>
              </a:lnSpc>
              <a:spcAft>
                <a:spcPts val="600"/>
              </a:spcAft>
            </a:pPr>
            <a:r>
              <a:rPr lang="it-IT" sz="2800" b="1" i="1" dirty="0">
                <a:solidFill>
                  <a:schemeClr val="bg1"/>
                </a:solidFill>
                <a:latin typeface="Times New Roman"/>
                <a:cs typeface="Times New Roman"/>
              </a:rPr>
              <a:t>§</a:t>
            </a:r>
            <a:r>
              <a:rPr lang="it-IT" sz="2800" b="1" i="1" dirty="0">
                <a:solidFill>
                  <a:schemeClr val="bg1"/>
                </a:solidFill>
                <a:effectLst/>
                <a:latin typeface="Times New Roman"/>
                <a:ea typeface="Calibri" panose="020F0502020204030204" pitchFamily="34" charset="0"/>
                <a:cs typeface="Times New Roman"/>
              </a:rPr>
              <a:t> </a:t>
            </a:r>
            <a:r>
              <a:rPr lang="it-IT" sz="2800" b="1" i="1" dirty="0">
                <a:solidFill>
                  <a:schemeClr val="bg1"/>
                </a:solidFill>
                <a:latin typeface="Times New Roman"/>
                <a:ea typeface="Calibri" panose="020F0502020204030204" pitchFamily="34" charset="0"/>
                <a:cs typeface="Times New Roman"/>
              </a:rPr>
              <a:t>33</a:t>
            </a:r>
            <a:r>
              <a:rPr lang="it-IT" sz="2800" b="1" i="1" dirty="0">
                <a:solidFill>
                  <a:schemeClr val="bg1"/>
                </a:solidFill>
                <a:effectLst/>
                <a:latin typeface="Times New Roman"/>
                <a:ea typeface="Calibri" panose="020F0502020204030204" pitchFamily="34" charset="0"/>
                <a:cs typeface="Times New Roman"/>
              </a:rPr>
              <a:t> </a:t>
            </a:r>
            <a:r>
              <a:rPr lang="it-IT" sz="2800" b="1" i="1" dirty="0">
                <a:solidFill>
                  <a:schemeClr val="bg1"/>
                </a:solidFill>
                <a:latin typeface="Times New Roman"/>
                <a:ea typeface="Calibri" panose="020F0502020204030204" pitchFamily="34" charset="0"/>
                <a:cs typeface="Times New Roman"/>
              </a:rPr>
              <a:t>LA PIENA CONCRETEZZA DELL'IO COME MONADE E IL PROBLEMA DELLA SUA AUTOCOSTITUZIONE</a:t>
            </a:r>
            <a:endPar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pPr>
            <a:endParaRPr lang="it-IT" sz="2800" b="1" i="1" dirty="0">
              <a:solidFill>
                <a:schemeClr val="bg1"/>
              </a:solidFill>
              <a:latin typeface="Times New Roman"/>
              <a:ea typeface="Calibri" panose="020F0502020204030204" pitchFamily="34" charset="0"/>
              <a:cs typeface="Times New Roman"/>
            </a:endParaRPr>
          </a:p>
          <a:p>
            <a:pPr algn="ctr">
              <a:lnSpc>
                <a:spcPct val="107000"/>
              </a:lnSpc>
            </a:pPr>
            <a:r>
              <a:rPr lang="it-IT" sz="2800" b="1" i="1" dirty="0">
                <a:solidFill>
                  <a:schemeClr val="bg1"/>
                </a:solidFill>
                <a:latin typeface="Times New Roman"/>
                <a:ea typeface="Calibri" panose="020F0502020204030204" pitchFamily="34" charset="0"/>
                <a:cs typeface="Times New Roman"/>
              </a:rPr>
              <a:t>“L'ego può essere concreto solo nella fluente molteplicità di forme della sua vita intenzionale e degli oggetti in essa presi di mira e […] che si costituiscono come esistenti per l'ego stesso.”</a:t>
            </a:r>
            <a:endParaRPr lang="it-IT" sz="28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45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44731" y="562057"/>
            <a:ext cx="10206446" cy="5317481"/>
          </a:xfrm>
          <a:prstGeom prst="rect">
            <a:avLst/>
          </a:prstGeom>
        </p:spPr>
        <p:txBody>
          <a:bodyPr wrap="square">
            <a:spAutoFit/>
          </a:bodyPr>
          <a:lstStyle/>
          <a:p>
            <a:pPr algn="ctr">
              <a:lnSpc>
                <a:spcPct val="107000"/>
              </a:lnSpc>
              <a:spcAft>
                <a:spcPts val="600"/>
              </a:spcAft>
            </a:pPr>
            <a:r>
              <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§34 ELABORAZIONE DI PRINCIPIO DEL METODO FENOMENOLOGICO. L’ANALISI TRASCENDENTALE COME ANALISI EIDETICA</a:t>
            </a:r>
          </a:p>
          <a:p>
            <a:pPr algn="ctr">
              <a:lnSpc>
                <a:spcPct val="107000"/>
              </a:lnSpc>
              <a:spcAft>
                <a:spcPts val="600"/>
              </a:spcAft>
            </a:pPr>
            <a:endParaRPr lang="it-IT"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“Trasferiamo dunque, per così dire, la percezione reale nel regno dell’irrealtà, del come-se, che ci dà le possibilità pure, cioè purificate da tutto ciò che le collegherebbe ad un qualche fatto in generale </a:t>
            </a:r>
            <a:r>
              <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r>
              <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Il tipo universale “percezione” ottenuto in questo modo fluttua per aria, per così dire – nell’aria delle concepibilità assolutamente pure.”</a:t>
            </a:r>
            <a:endParaRPr lang="it-IT"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it-IT"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t-IT"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2389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34F7BD74-80E8-67CF-A066-EA67279F42A9}"/>
              </a:ext>
            </a:extLst>
          </p:cNvPr>
          <p:cNvSpPr/>
          <p:nvPr/>
        </p:nvSpPr>
        <p:spPr>
          <a:xfrm>
            <a:off x="990868" y="562057"/>
            <a:ext cx="10206446" cy="4759060"/>
          </a:xfrm>
          <a:prstGeom prst="rect">
            <a:avLst/>
          </a:prstGeom>
        </p:spPr>
        <p:txBody>
          <a:bodyPr wrap="square" lIns="91440" tIns="45720" rIns="91440" bIns="45720" anchor="t">
            <a:spAutoFit/>
          </a:bodyPr>
          <a:lstStyle/>
          <a:p>
            <a:pPr algn="ctr">
              <a:lnSpc>
                <a:spcPct val="107000"/>
              </a:lnSpc>
              <a:spcAft>
                <a:spcPts val="600"/>
              </a:spcAft>
            </a:pPr>
            <a:r>
              <a:rPr lang="it-IT" sz="2800" b="1" i="1" dirty="0">
                <a:solidFill>
                  <a:schemeClr val="bg1"/>
                </a:solidFill>
                <a:effectLst/>
                <a:latin typeface="Times New Roman"/>
                <a:ea typeface="Calibri" panose="020F0502020204030204" pitchFamily="34" charset="0"/>
                <a:cs typeface="Times New Roman"/>
              </a:rPr>
              <a:t>§</a:t>
            </a:r>
            <a:r>
              <a:rPr lang="it-IT" sz="2800" b="1" i="1" dirty="0">
                <a:solidFill>
                  <a:schemeClr val="bg1"/>
                </a:solidFill>
                <a:latin typeface="Times New Roman"/>
                <a:ea typeface="Calibri" panose="020F0502020204030204" pitchFamily="34" charset="0"/>
                <a:cs typeface="Times New Roman"/>
              </a:rPr>
              <a:t>35</a:t>
            </a:r>
            <a:r>
              <a:rPr lang="it-IT" sz="2800" b="1" i="1" dirty="0">
                <a:solidFill>
                  <a:schemeClr val="bg1"/>
                </a:solidFill>
                <a:effectLst/>
                <a:latin typeface="Times New Roman"/>
                <a:ea typeface="Calibri" panose="020F0502020204030204" pitchFamily="34" charset="0"/>
                <a:cs typeface="Times New Roman"/>
              </a:rPr>
              <a:t> </a:t>
            </a:r>
            <a:r>
              <a:rPr lang="it-IT" sz="2800" b="1" i="1" dirty="0">
                <a:solidFill>
                  <a:schemeClr val="bg1"/>
                </a:solidFill>
                <a:latin typeface="Times New Roman"/>
                <a:ea typeface="Calibri" panose="020F0502020204030204" pitchFamily="34" charset="0"/>
                <a:cs typeface="Times New Roman"/>
              </a:rPr>
              <a:t>EXCURSUS NELLA PSICOLOGIA EIDETICA DELL'ESPERIENZA INTERNA</a:t>
            </a:r>
            <a:endParaRPr lang="it-IT" sz="2800" b="1" i="1" dirty="0">
              <a:solidFill>
                <a:schemeClr val="bg1"/>
              </a:solidFill>
              <a:effectLst/>
              <a:latin typeface="Times New Roman"/>
              <a:ea typeface="Calibri" panose="020F0502020204030204" pitchFamily="34" charset="0"/>
              <a:cs typeface="Times New Roman" panose="02020603050405020304" pitchFamily="18" charset="0"/>
            </a:endParaRPr>
          </a:p>
          <a:p>
            <a:pPr algn="ctr">
              <a:lnSpc>
                <a:spcPct val="107000"/>
              </a:lnSpc>
            </a:pPr>
            <a:endParaRPr lang="it-IT" sz="2800" b="1" i="1" dirty="0">
              <a:solidFill>
                <a:schemeClr val="bg1"/>
              </a:solidFill>
              <a:latin typeface="Times New Roman"/>
              <a:ea typeface="Calibri" panose="020F0502020204030204" pitchFamily="34" charset="0"/>
              <a:cs typeface="Times New Roman"/>
            </a:endParaRPr>
          </a:p>
          <a:p>
            <a:pPr algn="ctr">
              <a:lnSpc>
                <a:spcPct val="107000"/>
              </a:lnSpc>
            </a:pPr>
            <a:r>
              <a:rPr lang="it-IT" sz="2800" b="1" i="1">
                <a:solidFill>
                  <a:schemeClr val="bg1"/>
                </a:solidFill>
                <a:latin typeface="Times New Roman"/>
                <a:ea typeface="Calibri" panose="020F0502020204030204" pitchFamily="34" charset="0"/>
                <a:cs typeface="Times New Roman"/>
              </a:rPr>
              <a:t>“Se, […] sul terreno della concezione naturale del mondo, </a:t>
            </a:r>
            <a:r>
              <a:rPr lang="it-IT" sz="2800" b="1" i="1" dirty="0">
                <a:solidFill>
                  <a:schemeClr val="bg1"/>
                </a:solidFill>
                <a:latin typeface="Times New Roman"/>
                <a:ea typeface="Calibri" panose="020F0502020204030204" pitchFamily="34" charset="0"/>
                <a:cs typeface="Times New Roman"/>
              </a:rPr>
              <a:t>aspirassimo a […] una psicologia che sia prima e necessaria per ogni altra psicologia, una psicologia che abbia come sua unica risorsa l'esperienza interna […] Al posto della fenomenologia trascendentale eidetica abbiamo, allora, una teoria eidetica della pura psiche”</a:t>
            </a:r>
            <a:endParaRPr lang="it-IT" sz="2800">
              <a:solidFill>
                <a:schemeClr val="bg1"/>
              </a:solidFill>
              <a:effectLst/>
              <a:latin typeface="Calibri"/>
              <a:ea typeface="Calibri" panose="020F0502020204030204" pitchFamily="34" charset="0"/>
              <a:cs typeface="Times New Roman" panose="02020603050405020304" pitchFamily="18" charset="0"/>
            </a:endParaRPr>
          </a:p>
          <a:p>
            <a:pPr algn="ctr">
              <a:lnSpc>
                <a:spcPct val="107000"/>
              </a:lnSpc>
              <a:spcAft>
                <a:spcPts val="0"/>
              </a:spcAft>
            </a:pPr>
            <a:endParaRPr lang="it-IT"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59436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0" y="547926"/>
            <a:ext cx="12235543" cy="5065233"/>
          </a:xfrm>
          <a:prstGeom prst="rect">
            <a:avLst/>
          </a:prstGeom>
        </p:spPr>
        <p:txBody>
          <a:bodyPr wrap="square">
            <a:spAutoFit/>
          </a:bodyPr>
          <a:lstStyle/>
          <a:p>
            <a:pPr algn="ctr">
              <a:lnSpc>
                <a:spcPct val="107000"/>
              </a:lnSpc>
              <a:spcAft>
                <a:spcPts val="600"/>
              </a:spcAft>
            </a:pPr>
            <a:r>
              <a:rPr lang="it-IT" sz="24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§36 L’EGO TRASCENDENTALE COME UNIVERSO DELLE POSSIBILI FORME DEI VISSUTI. REGOLAMENTAZIONE ESSENZIAL-NORMATIVA DELLA COM-POSSIBILITÀ DEI VISSUTI IN COESISTENZA E SUCCESSIONE</a:t>
            </a:r>
          </a:p>
          <a:p>
            <a:pPr algn="ctr">
              <a:lnSpc>
                <a:spcPct val="107000"/>
              </a:lnSpc>
              <a:spcAft>
                <a:spcPts val="600"/>
              </a:spcAft>
            </a:pPr>
            <a:endParaRPr lang="it-IT"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600"/>
              </a:spcAft>
            </a:pPr>
            <a:r>
              <a:rPr lang="it-IT" sz="24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“Se edifico una qualche teoria scientifica, questa complessa attività della ragione e l’ente che essa riguarda sono di un tipo essenziale che non è possibile in ogni ego possibile, ma solo in un ego “ragionevole” in un senso particolare, cioè nello stesso senso che emerge dalla realizzazione dell’ego nella forma essenziale “uomo” (animal “rationale”). Come io posso tipizzare eideticamente il mio teorizzare di fatto, io ho, sia che ne sia consapevole, sia che non lo sia, sempre variato anche me stesso, e non in un modo del tutto arbitrario, ma all’interno della cornice del tipo essenziale correlativo “essere razionale”.</a:t>
            </a:r>
            <a:endParaRPr lang="it-IT"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600"/>
              </a:spcAft>
            </a:pPr>
            <a:r>
              <a:rPr lang="it-IT" sz="24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4196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5C80D9FD-C399-586E-EBC3-176CCB8B96A6}"/>
              </a:ext>
            </a:extLst>
          </p:cNvPr>
          <p:cNvSpPr/>
          <p:nvPr/>
        </p:nvSpPr>
        <p:spPr>
          <a:xfrm>
            <a:off x="844731" y="562057"/>
            <a:ext cx="10206446" cy="3375989"/>
          </a:xfrm>
          <a:prstGeom prst="rect">
            <a:avLst/>
          </a:prstGeom>
        </p:spPr>
        <p:txBody>
          <a:bodyPr wrap="square" lIns="91440" tIns="45720" rIns="91440" bIns="45720" anchor="t">
            <a:spAutoFit/>
          </a:bodyPr>
          <a:lstStyle/>
          <a:p>
            <a:pPr algn="ctr">
              <a:lnSpc>
                <a:spcPct val="107000"/>
              </a:lnSpc>
              <a:spcAft>
                <a:spcPts val="600"/>
              </a:spcAft>
            </a:pPr>
            <a:r>
              <a:rPr lang="it-IT" sz="2800" b="1" i="1" dirty="0">
                <a:solidFill>
                  <a:schemeClr val="bg1"/>
                </a:solidFill>
                <a:effectLst/>
                <a:latin typeface="Times New Roman"/>
                <a:ea typeface="Calibri" panose="020F0502020204030204" pitchFamily="34" charset="0"/>
                <a:cs typeface="Times New Roman"/>
              </a:rPr>
              <a:t>§</a:t>
            </a:r>
            <a:r>
              <a:rPr lang="it-IT" sz="2800" b="1" i="1" dirty="0">
                <a:solidFill>
                  <a:schemeClr val="bg1"/>
                </a:solidFill>
                <a:latin typeface="Times New Roman"/>
                <a:ea typeface="Calibri" panose="020F0502020204030204" pitchFamily="34" charset="0"/>
                <a:cs typeface="Times New Roman"/>
              </a:rPr>
              <a:t>37</a:t>
            </a:r>
            <a:r>
              <a:rPr lang="it-IT" sz="2800" b="1" i="1" dirty="0">
                <a:solidFill>
                  <a:schemeClr val="bg1"/>
                </a:solidFill>
                <a:effectLst/>
                <a:latin typeface="Times New Roman"/>
                <a:ea typeface="Calibri" panose="020F0502020204030204" pitchFamily="34" charset="0"/>
                <a:cs typeface="Times New Roman"/>
              </a:rPr>
              <a:t> </a:t>
            </a:r>
            <a:r>
              <a:rPr lang="it-IT" sz="2800" b="1" i="1" dirty="0">
                <a:solidFill>
                  <a:schemeClr val="bg1"/>
                </a:solidFill>
                <a:latin typeface="Times New Roman"/>
                <a:ea typeface="Calibri" panose="020F0502020204030204" pitchFamily="34" charset="0"/>
                <a:cs typeface="Times New Roman"/>
              </a:rPr>
              <a:t>IL TEMPO COME FORMA UNIVERSALE DI TUTTA LA GENESI EGOLOGICA</a:t>
            </a:r>
            <a:endParaRPr lang="it-IT" sz="2800" b="1" i="1" dirty="0">
              <a:solidFill>
                <a:schemeClr val="bg1"/>
              </a:solidFill>
              <a:effectLst/>
              <a:latin typeface="Times New Roman"/>
              <a:ea typeface="Calibri" panose="020F0502020204030204" pitchFamily="34" charset="0"/>
              <a:cs typeface="Times New Roman" panose="02020603050405020304" pitchFamily="18" charset="0"/>
            </a:endParaRPr>
          </a:p>
          <a:p>
            <a:pPr algn="ctr">
              <a:lnSpc>
                <a:spcPct val="107000"/>
              </a:lnSpc>
            </a:pPr>
            <a:endParaRPr lang="it-IT" sz="2800" b="1" i="1" dirty="0">
              <a:solidFill>
                <a:schemeClr val="bg1"/>
              </a:solidFill>
              <a:latin typeface="Times New Roman"/>
              <a:ea typeface="Calibri" panose="020F0502020204030204" pitchFamily="34" charset="0"/>
              <a:cs typeface="Times New Roman"/>
            </a:endParaRPr>
          </a:p>
          <a:p>
            <a:pPr algn="ctr">
              <a:lnSpc>
                <a:spcPct val="107000"/>
              </a:lnSpc>
            </a:pPr>
            <a:r>
              <a:rPr lang="it-IT" sz="2800" b="1" i="1" dirty="0">
                <a:solidFill>
                  <a:schemeClr val="bg1"/>
                </a:solidFill>
                <a:latin typeface="Times New Roman"/>
                <a:ea typeface="Calibri" panose="020F0502020204030204" pitchFamily="34" charset="0"/>
                <a:cs typeface="Times New Roman"/>
              </a:rPr>
              <a:t>“L'universo dei vissuti che costituisce il contenuto d'essere reale dell'ego trascendentale è un universo compossibile solo nell'universale forma unitaria del fluire temporale”</a:t>
            </a:r>
            <a:endParaRPr lang="it-IT" sz="2800">
              <a:solidFill>
                <a:schemeClr val="bg1"/>
              </a:solidFill>
              <a:effectLst/>
              <a:latin typeface="Calibri"/>
              <a:ea typeface="Calibri" panose="020F0502020204030204" pitchFamily="34" charset="0"/>
              <a:cs typeface="Times New Roman" panose="02020603050405020304" pitchFamily="18" charset="0"/>
            </a:endParaRPr>
          </a:p>
          <a:p>
            <a:pPr algn="ctr">
              <a:lnSpc>
                <a:spcPct val="107000"/>
              </a:lnSpc>
              <a:spcAft>
                <a:spcPts val="0"/>
              </a:spcAft>
            </a:pPr>
            <a:endParaRPr lang="it-IT"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7500850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804</Words>
  <Application>Microsoft Macintosh PowerPoint</Application>
  <PresentationFormat>Widescreen</PresentationFormat>
  <Paragraphs>51</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Tema di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Account Microsoft</dc:creator>
  <cp:lastModifiedBy>carla.canullo@unimc.it</cp:lastModifiedBy>
  <cp:revision>246</cp:revision>
  <dcterms:created xsi:type="dcterms:W3CDTF">2024-11-08T21:41:32Z</dcterms:created>
  <dcterms:modified xsi:type="dcterms:W3CDTF">2024-11-10T18:51:11Z</dcterms:modified>
</cp:coreProperties>
</file>